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52" r:id="rId1"/>
  </p:sldMasterIdLst>
  <p:notesMasterIdLst>
    <p:notesMasterId r:id="rId113"/>
  </p:notesMasterIdLst>
  <p:sldIdLst>
    <p:sldId id="256" r:id="rId2"/>
    <p:sldId id="257" r:id="rId3"/>
    <p:sldId id="264" r:id="rId4"/>
    <p:sldId id="258" r:id="rId5"/>
    <p:sldId id="260" r:id="rId6"/>
    <p:sldId id="261" r:id="rId7"/>
    <p:sldId id="259" r:id="rId8"/>
    <p:sldId id="263" r:id="rId9"/>
    <p:sldId id="262" r:id="rId10"/>
    <p:sldId id="265" r:id="rId11"/>
    <p:sldId id="393" r:id="rId12"/>
    <p:sldId id="287" r:id="rId13"/>
    <p:sldId id="288" r:id="rId14"/>
    <p:sldId id="289" r:id="rId15"/>
    <p:sldId id="267" r:id="rId16"/>
    <p:sldId id="282" r:id="rId17"/>
    <p:sldId id="268" r:id="rId18"/>
    <p:sldId id="269" r:id="rId19"/>
    <p:sldId id="270" r:id="rId20"/>
    <p:sldId id="290" r:id="rId21"/>
    <p:sldId id="291" r:id="rId22"/>
    <p:sldId id="292" r:id="rId23"/>
    <p:sldId id="293" r:id="rId24"/>
    <p:sldId id="295" r:id="rId25"/>
    <p:sldId id="302" r:id="rId26"/>
    <p:sldId id="296" r:id="rId27"/>
    <p:sldId id="297" r:id="rId28"/>
    <p:sldId id="298" r:id="rId29"/>
    <p:sldId id="303" r:id="rId30"/>
    <p:sldId id="304" r:id="rId31"/>
    <p:sldId id="305" r:id="rId32"/>
    <p:sldId id="306" r:id="rId33"/>
    <p:sldId id="307" r:id="rId34"/>
    <p:sldId id="299" r:id="rId35"/>
    <p:sldId id="300" r:id="rId36"/>
    <p:sldId id="301" r:id="rId37"/>
    <p:sldId id="271" r:id="rId38"/>
    <p:sldId id="308" r:id="rId39"/>
    <p:sldId id="272" r:id="rId40"/>
    <p:sldId id="404" r:id="rId41"/>
    <p:sldId id="275" r:id="rId42"/>
    <p:sldId id="276" r:id="rId43"/>
    <p:sldId id="313" r:id="rId44"/>
    <p:sldId id="312" r:id="rId45"/>
    <p:sldId id="309" r:id="rId46"/>
    <p:sldId id="310" r:id="rId47"/>
    <p:sldId id="311" r:id="rId48"/>
    <p:sldId id="324" r:id="rId49"/>
    <p:sldId id="316" r:id="rId50"/>
    <p:sldId id="319" r:id="rId51"/>
    <p:sldId id="320" r:id="rId52"/>
    <p:sldId id="321" r:id="rId53"/>
    <p:sldId id="322" r:id="rId54"/>
    <p:sldId id="323" r:id="rId55"/>
    <p:sldId id="327" r:id="rId56"/>
    <p:sldId id="336" r:id="rId57"/>
    <p:sldId id="332" r:id="rId58"/>
    <p:sldId id="333" r:id="rId59"/>
    <p:sldId id="331" r:id="rId60"/>
    <p:sldId id="335" r:id="rId61"/>
    <p:sldId id="396" r:id="rId62"/>
    <p:sldId id="277" r:id="rId63"/>
    <p:sldId id="325" r:id="rId64"/>
    <p:sldId id="334" r:id="rId65"/>
    <p:sldId id="329" r:id="rId66"/>
    <p:sldId id="328" r:id="rId67"/>
    <p:sldId id="326" r:id="rId68"/>
    <p:sldId id="337" r:id="rId69"/>
    <p:sldId id="338" r:id="rId70"/>
    <p:sldId id="339" r:id="rId71"/>
    <p:sldId id="340" r:id="rId72"/>
    <p:sldId id="341" r:id="rId73"/>
    <p:sldId id="342" r:id="rId74"/>
    <p:sldId id="343" r:id="rId75"/>
    <p:sldId id="344" r:id="rId76"/>
    <p:sldId id="345" r:id="rId77"/>
    <p:sldId id="346" r:id="rId78"/>
    <p:sldId id="347" r:id="rId79"/>
    <p:sldId id="348" r:id="rId80"/>
    <p:sldId id="349" r:id="rId81"/>
    <p:sldId id="350" r:id="rId82"/>
    <p:sldId id="352" r:id="rId83"/>
    <p:sldId id="353" r:id="rId84"/>
    <p:sldId id="351" r:id="rId85"/>
    <p:sldId id="378" r:id="rId86"/>
    <p:sldId id="354" r:id="rId87"/>
    <p:sldId id="355" r:id="rId88"/>
    <p:sldId id="356" r:id="rId89"/>
    <p:sldId id="357" r:id="rId90"/>
    <p:sldId id="405" r:id="rId91"/>
    <p:sldId id="359" r:id="rId92"/>
    <p:sldId id="360" r:id="rId93"/>
    <p:sldId id="361" r:id="rId94"/>
    <p:sldId id="363" r:id="rId95"/>
    <p:sldId id="364" r:id="rId96"/>
    <p:sldId id="366" r:id="rId97"/>
    <p:sldId id="365" r:id="rId98"/>
    <p:sldId id="273" r:id="rId99"/>
    <p:sldId id="274" r:id="rId100"/>
    <p:sldId id="383" r:id="rId101"/>
    <p:sldId id="384" r:id="rId102"/>
    <p:sldId id="409" r:id="rId103"/>
    <p:sldId id="410" r:id="rId104"/>
    <p:sldId id="385" r:id="rId105"/>
    <p:sldId id="387" r:id="rId106"/>
    <p:sldId id="386" r:id="rId107"/>
    <p:sldId id="388" r:id="rId108"/>
    <p:sldId id="389" r:id="rId109"/>
    <p:sldId id="278" r:id="rId110"/>
    <p:sldId id="390" r:id="rId111"/>
    <p:sldId id="391" r:id="rId112"/>
  </p:sldIdLst>
  <p:sldSz cx="9144000" cy="6858000" type="screen4x3"/>
  <p:notesSz cx="6858000" cy="9144000"/>
  <p:embeddedFontLst>
    <p:embeddedFont>
      <p:font typeface="ＭＳ Ｐゴシック" panose="020B0600070205080204" pitchFamily="34" charset="-128"/>
      <p:regular r:id="rId114"/>
    </p:embeddedFont>
  </p:embeddedFont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33CC33"/>
    <a:srgbClr val="66FF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8" autoAdjust="0"/>
    <p:restoredTop sz="94576" autoAdjust="0"/>
  </p:normalViewPr>
  <p:slideViewPr>
    <p:cSldViewPr>
      <p:cViewPr>
        <p:scale>
          <a:sx n="73" d="100"/>
          <a:sy n="73" d="100"/>
        </p:scale>
        <p:origin x="-2268" y="-8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notesMaster" Target="notesMasters/notesMaster1.xml"/><Relationship Id="rId11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2345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4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34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234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B7D0E4-3AD2-4275-AF04-B24CFC84AE0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217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83A16-5CF1-4720-A3D2-434B58633F0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8179F-6127-4663-B483-078CCCAEC6D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6F6C27-A11B-49E2-BA0A-18C96711678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709DDC1-1A59-4072-8ABB-8DF2F2C81C1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9355F3E-3311-4946-A096-6943C36FABF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0997A-5D0A-4DC9-B561-51FE5B34FFB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298F1D-25AE-4A41-BCF7-638E24C6971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4B9EF5-7D65-493E-9D22-24D7AC32A89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89B7D0-E32C-4BB3-818C-2D383A63C08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A624FB-2793-449F-A5F0-F93D634F69B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CC163F-1B8F-4F2D-B9B4-54C88A324DA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9AD53-3A76-4848-8B5C-9490CFF67B4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5593B-0743-41F7-8D84-AD776203C9E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562251A-1445-48F3-86FC-9634A17ABB17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EB9D-C470-46B5-8D9F-AB31B00C6CC8}" type="slidenum">
              <a:rPr lang="ru-RU"/>
              <a:pPr/>
              <a:t>1</a:t>
            </a:fld>
            <a:endParaRPr lang="ru-RU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36838"/>
            <a:ext cx="8301038" cy="1512887"/>
          </a:xfrm>
        </p:spPr>
        <p:txBody>
          <a:bodyPr/>
          <a:lstStyle/>
          <a:p>
            <a:r>
              <a:rPr lang="ru-RU" sz="4800">
                <a:effectLst>
                  <a:outerShdw blurRad="38100" dist="38100" dir="2700000" algn="tl">
                    <a:srgbClr val="C0C0C0"/>
                  </a:outerShdw>
                </a:effectLst>
              </a:rPr>
              <a:t>Механизмы</a:t>
            </a:r>
            <a:r>
              <a:rPr lang="ru-RU">
                <a:effectLst>
                  <a:outerShdw blurRad="38100" dist="38100" dir="2700000" algn="tl">
                    <a:srgbClr val="C0C0C0"/>
                  </a:outerShdw>
                </a:effectLst>
              </a:rPr>
              <a:t> управления программами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13603-6AB4-49B6-BE9E-A54F19B45A8B}" type="slidenum">
              <a:rPr lang="ru-RU"/>
              <a:pPr/>
              <a:t>10</a:t>
            </a:fld>
            <a:endParaRPr lang="ru-RU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ru-RU" sz="3600"/>
              <a:t>Планирование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r>
              <a:rPr lang="ru-RU" b="1" dirty="0"/>
              <a:t>Планирование</a:t>
            </a:r>
            <a:r>
              <a:rPr lang="ru-RU" dirty="0"/>
              <a:t> – управление очередями с целью минимизации задержек и максимизации производительности системы</a:t>
            </a:r>
          </a:p>
          <a:p>
            <a:pPr>
              <a:spcBef>
                <a:spcPct val="35000"/>
              </a:spcBef>
            </a:pPr>
            <a:r>
              <a:rPr lang="ru-RU" dirty="0"/>
              <a:t>Виды планирования</a:t>
            </a:r>
          </a:p>
          <a:p>
            <a:pPr>
              <a:buFont typeface="Wingdings" pitchFamily="2" charset="2"/>
              <a:buChar char="Ш"/>
            </a:pPr>
            <a:r>
              <a:rPr lang="ru-RU" sz="2800" dirty="0"/>
              <a:t>Долгосрочное </a:t>
            </a:r>
            <a:r>
              <a:rPr lang="ru-RU" sz="2800" dirty="0" smtClean="0"/>
              <a:t>планирование</a:t>
            </a:r>
            <a:endParaRPr lang="en-US" sz="2800" dirty="0" smtClean="0"/>
          </a:p>
          <a:p>
            <a:pPr>
              <a:buFont typeface="Wingdings" pitchFamily="2" charset="2"/>
              <a:buChar char="Ш"/>
            </a:pPr>
            <a:r>
              <a:rPr lang="ru-RU" sz="2800" dirty="0" smtClean="0"/>
              <a:t>Среднесрочное планирование</a:t>
            </a:r>
            <a:endParaRPr lang="ru-RU" sz="2800" dirty="0"/>
          </a:p>
          <a:p>
            <a:pPr>
              <a:buFont typeface="Wingdings" pitchFamily="2" charset="2"/>
              <a:buChar char="Ш"/>
            </a:pPr>
            <a:r>
              <a:rPr lang="ru-RU" sz="2800" dirty="0"/>
              <a:t>Краткосрочное планирование (диспетчеризация)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0AAC-78CB-4270-88B4-E5456B464E5D}" type="slidenum">
              <a:rPr lang="ru-RU"/>
              <a:pPr/>
              <a:t>100</a:t>
            </a:fld>
            <a:endParaRPr lang="ru-RU"/>
          </a:p>
        </p:txBody>
      </p:sp>
      <p:sp>
        <p:nvSpPr>
          <p:cNvPr id="477189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ru-RU" sz="2800">
                <a:solidFill>
                  <a:schemeClr val="accent2"/>
                </a:solidFill>
              </a:rPr>
              <a:t>Потоки</a:t>
            </a:r>
          </a:p>
        </p:txBody>
      </p:sp>
      <p:sp>
        <p:nvSpPr>
          <p:cNvPr id="4771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11188" y="1125538"/>
            <a:ext cx="8281987" cy="4103687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ru-RU" sz="2400"/>
              <a:t>Каждый процесс начинается с одного потока, но новые потоки могут создаваться динамически</a:t>
            </a:r>
          </a:p>
          <a:p>
            <a:pPr>
              <a:spcBef>
                <a:spcPct val="50000"/>
              </a:spcBef>
            </a:pPr>
            <a:r>
              <a:rPr lang="ru-RU" sz="2400"/>
              <a:t>Потоки имеют состояния (готовый, работающий, блокированный и т. д.) (</a:t>
            </a:r>
            <a:r>
              <a:rPr lang="ru-RU" sz="2400" i="1"/>
              <a:t>у процессов состояний нет</a:t>
            </a:r>
            <a:r>
              <a:rPr lang="ru-RU" sz="2400"/>
              <a:t>)</a:t>
            </a:r>
          </a:p>
          <a:p>
            <a:pPr>
              <a:spcBef>
                <a:spcPct val="50000"/>
              </a:spcBef>
            </a:pPr>
            <a:r>
              <a:rPr lang="ru-RU" sz="2400"/>
              <a:t>Поток работает в пользовательском режиме, но когда он обращается к системному вызову, то переключается в режим ядра</a:t>
            </a:r>
          </a:p>
          <a:p>
            <a:pPr>
              <a:spcBef>
                <a:spcPct val="50000"/>
              </a:spcBef>
            </a:pPr>
            <a:r>
              <a:rPr lang="ru-RU" sz="2400"/>
              <a:t>Любой поток может получить доступ ко всем объектам его процесса</a:t>
            </a:r>
          </a:p>
          <a:p>
            <a:pPr>
              <a:spcBef>
                <a:spcPct val="50000"/>
              </a:spcBef>
            </a:pPr>
            <a:endParaRPr lang="ru-RU" sz="2000"/>
          </a:p>
          <a:p>
            <a:pPr>
              <a:spcBef>
                <a:spcPct val="50000"/>
              </a:spcBef>
            </a:pPr>
            <a:endParaRPr lang="ru-RU" sz="2000"/>
          </a:p>
          <a:p>
            <a:endParaRPr lang="ru-RU" sz="200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711E-F615-4AB1-AFA0-EA5247A81441}" type="slidenum">
              <a:rPr lang="ru-RU"/>
              <a:pPr/>
              <a:t>101</a:t>
            </a:fld>
            <a:endParaRPr lang="ru-RU"/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ru-RU" sz="2800">
                <a:solidFill>
                  <a:schemeClr val="accent2"/>
                </a:solidFill>
              </a:rPr>
              <a:t>Волокна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000"/>
              <a:t>Переключение потоков в операционной системе </a:t>
            </a:r>
            <a:r>
              <a:rPr lang="en-US" sz="2000"/>
              <a:t>Windows</a:t>
            </a:r>
            <a:r>
              <a:rPr lang="ru-RU" sz="2000"/>
              <a:t> занимает довольно много времени, так как для этого необходимо переключение в режим ядра</a:t>
            </a:r>
          </a:p>
          <a:p>
            <a:pPr>
              <a:lnSpc>
                <a:spcPct val="80000"/>
              </a:lnSpc>
            </a:pPr>
            <a:r>
              <a:rPr lang="ru-RU" sz="2000"/>
              <a:t>Для предоставления сильно облегченного псевдопараллелизма в </a:t>
            </a:r>
            <a:r>
              <a:rPr lang="en-US" sz="2000"/>
              <a:t>Windows</a:t>
            </a:r>
            <a:r>
              <a:rPr lang="ru-RU" sz="2000"/>
              <a:t> используются волокна, планируемые в пространстве пользователя создавшей их программой</a:t>
            </a:r>
          </a:p>
          <a:p>
            <a:pPr>
              <a:lnSpc>
                <a:spcPct val="80000"/>
              </a:lnSpc>
            </a:pPr>
            <a:r>
              <a:rPr lang="ru-RU" sz="2000"/>
              <a:t>У каждого потока может быть несколько волокон</a:t>
            </a:r>
          </a:p>
          <a:p>
            <a:pPr>
              <a:lnSpc>
                <a:spcPct val="80000"/>
              </a:lnSpc>
            </a:pPr>
            <a:r>
              <a:rPr lang="ru-RU" sz="2000"/>
              <a:t>Когда волокно логически блокируется, оно помещается в очередь блокированных волокон, после чего для работы выбирается другое волокно в контексте того же потока. </a:t>
            </a:r>
          </a:p>
          <a:p>
            <a:pPr>
              <a:lnSpc>
                <a:spcPct val="80000"/>
              </a:lnSpc>
            </a:pPr>
            <a:r>
              <a:rPr lang="ru-RU" sz="2000"/>
              <a:t>Операционная система не знает о смене волокон, так как все тот же поток продолжает работу</a:t>
            </a:r>
          </a:p>
          <a:p>
            <a:pPr>
              <a:lnSpc>
                <a:spcPct val="80000"/>
              </a:lnSpc>
            </a:pPr>
            <a:r>
              <a:rPr lang="ru-RU" sz="2000"/>
              <a:t>Так как операционная система ничего не знает о волокнах, то с ними не связаны объекты исполняющей системы</a:t>
            </a:r>
          </a:p>
          <a:p>
            <a:pPr>
              <a:lnSpc>
                <a:spcPct val="80000"/>
              </a:lnSpc>
            </a:pPr>
            <a:r>
              <a:rPr lang="ru-RU" sz="2000"/>
              <a:t>Для управления волокнами нет системных вызовов. Для этого есть вызовы </a:t>
            </a:r>
            <a:r>
              <a:rPr lang="en-US" sz="2000"/>
              <a:t>Win</a:t>
            </a:r>
            <a:r>
              <a:rPr lang="ru-RU" sz="2000"/>
              <a:t>32 </a:t>
            </a:r>
            <a:r>
              <a:rPr lang="en-US" sz="2000"/>
              <a:t>API</a:t>
            </a:r>
            <a:r>
              <a:rPr lang="ru-RU" sz="2000"/>
              <a:t>. Они относятся к тем вызовам </a:t>
            </a:r>
            <a:r>
              <a:rPr lang="en-US" sz="2000"/>
              <a:t>Win</a:t>
            </a:r>
            <a:r>
              <a:rPr lang="ru-RU" sz="2000"/>
              <a:t>32 </a:t>
            </a:r>
            <a:r>
              <a:rPr lang="en-US" sz="2000"/>
              <a:t>API</a:t>
            </a:r>
            <a:r>
              <a:rPr lang="ru-RU" sz="2000"/>
              <a:t>, которые не обращаются к системным вызовам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F04F-5DCB-4B4D-95BB-DAEC165046CE}" type="slidenum">
              <a:rPr lang="ru-RU" smtClean="0"/>
              <a:pPr/>
              <a:t>102</a:t>
            </a:fld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76672"/>
            <a:ext cx="8136904" cy="5689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solidFill>
                  <a:srgbClr val="0070C0"/>
                </a:solidFill>
              </a:rPr>
              <a:t>Создание процесса</a:t>
            </a:r>
            <a:endParaRPr lang="ru-RU" sz="3600" dirty="0">
              <a:solidFill>
                <a:srgbClr val="0070C0"/>
              </a:solidFill>
            </a:endParaRPr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Открывается файл образа (</a:t>
            </a:r>
            <a:r>
              <a:rPr lang="en-US" dirty="0" smtClean="0"/>
              <a:t>exe – </a:t>
            </a:r>
            <a:r>
              <a:rPr lang="ru-RU" dirty="0" smtClean="0"/>
              <a:t>файл)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Создается объект «процесс»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Создается первичный поток (стек, контекст и объект «поток»)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Подсистема </a:t>
            </a:r>
            <a:r>
              <a:rPr lang="en-US" dirty="0" smtClean="0"/>
              <a:t>Windows</a:t>
            </a:r>
            <a:r>
              <a:rPr lang="ru-RU" dirty="0" smtClean="0"/>
              <a:t> уведомляется о создании нового процесса и потока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Начинается выполнение первичного потока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 контексте нового процесса и потока инициируется адресное пространство и начинается выполнение программы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F04F-5DCB-4B4D-95BB-DAEC165046CE}" type="slidenum">
              <a:rPr lang="ru-RU" smtClean="0"/>
              <a:pPr/>
              <a:t>103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AFB30-75C0-48EE-B8B3-6F37EDD45536}" type="slidenum">
              <a:rPr lang="ru-RU"/>
              <a:pPr/>
              <a:t>104</a:t>
            </a:fld>
            <a:endParaRPr lang="ru-RU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/>
          <a:lstStyle/>
          <a:p>
            <a:endParaRPr lang="ru-RU" sz="3200" dirty="0">
              <a:solidFill>
                <a:schemeClr val="accent2"/>
              </a:solidFill>
            </a:endParaRP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620688"/>
            <a:ext cx="8712968" cy="576064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000" dirty="0"/>
              <a:t>Новый процесс создается при помощи функции </a:t>
            </a:r>
            <a:r>
              <a:rPr lang="ru-RU" sz="2000" dirty="0" err="1"/>
              <a:t>CreateProcess</a:t>
            </a:r>
            <a:endParaRPr lang="ru-RU" sz="2000" dirty="0"/>
          </a:p>
          <a:p>
            <a:pPr>
              <a:lnSpc>
                <a:spcPct val="80000"/>
              </a:lnSpc>
            </a:pPr>
            <a:r>
              <a:rPr lang="ru-RU" sz="2000" dirty="0"/>
              <a:t>Функция имеет 10 параметров: </a:t>
            </a:r>
          </a:p>
          <a:p>
            <a:pPr>
              <a:lnSpc>
                <a:spcPct val="80000"/>
              </a:lnSpc>
            </a:pPr>
            <a:r>
              <a:rPr lang="ru-RU" sz="2000" dirty="0"/>
              <a:t>1. Указатель на имя исполняемого файла. </a:t>
            </a:r>
          </a:p>
          <a:p>
            <a:pPr>
              <a:lnSpc>
                <a:spcPct val="80000"/>
              </a:lnSpc>
            </a:pPr>
            <a:r>
              <a:rPr lang="ru-RU" sz="2000" dirty="0"/>
              <a:t>2. Сама командная строка (непроанализированная). </a:t>
            </a:r>
          </a:p>
          <a:p>
            <a:pPr>
              <a:lnSpc>
                <a:spcPct val="80000"/>
              </a:lnSpc>
            </a:pPr>
            <a:r>
              <a:rPr lang="ru-RU" sz="2000" dirty="0"/>
              <a:t>3. Указатель на описатель защиты процесса. </a:t>
            </a:r>
          </a:p>
          <a:p>
            <a:pPr>
              <a:lnSpc>
                <a:spcPct val="80000"/>
              </a:lnSpc>
            </a:pPr>
            <a:r>
              <a:rPr lang="ru-RU" sz="2000" dirty="0"/>
              <a:t>4. Указатель на описатель защиты для начального потока. </a:t>
            </a:r>
          </a:p>
          <a:p>
            <a:pPr>
              <a:lnSpc>
                <a:spcPct val="80000"/>
              </a:lnSpc>
            </a:pPr>
            <a:r>
              <a:rPr lang="ru-RU" sz="2000" dirty="0"/>
              <a:t>5. Бит, управляющий наследованием дескрипторов. </a:t>
            </a:r>
          </a:p>
          <a:p>
            <a:pPr>
              <a:lnSpc>
                <a:spcPct val="80000"/>
              </a:lnSpc>
            </a:pPr>
            <a:r>
              <a:rPr lang="ru-RU" sz="2000" dirty="0"/>
              <a:t>6. Разнообразные флаги (например, режим ошибки, приоритет, отладка, консоли). </a:t>
            </a:r>
          </a:p>
          <a:p>
            <a:pPr>
              <a:lnSpc>
                <a:spcPct val="80000"/>
              </a:lnSpc>
            </a:pPr>
            <a:r>
              <a:rPr lang="ru-RU" sz="2000" dirty="0"/>
              <a:t>7. Указатель на строки окружения.</a:t>
            </a:r>
          </a:p>
          <a:p>
            <a:pPr>
              <a:lnSpc>
                <a:spcPct val="80000"/>
              </a:lnSpc>
            </a:pPr>
            <a:r>
              <a:rPr lang="ru-RU" sz="2000" dirty="0"/>
              <a:t>8. Указатель на имя текущего рабочего каталога нового процесса. </a:t>
            </a:r>
          </a:p>
          <a:p>
            <a:pPr>
              <a:lnSpc>
                <a:spcPct val="80000"/>
              </a:lnSpc>
            </a:pPr>
            <a:r>
              <a:rPr lang="ru-RU" sz="2000" dirty="0"/>
              <a:t>9. Указатель на структуру, описывающую начальное окно на экране. </a:t>
            </a:r>
          </a:p>
          <a:p>
            <a:pPr>
              <a:lnSpc>
                <a:spcPct val="80000"/>
              </a:lnSpc>
            </a:pPr>
            <a:r>
              <a:rPr lang="ru-RU" sz="2000" dirty="0"/>
              <a:t>10. Указатель на структуру, возвращающую вызывающему процессу 18 значений. 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2851-A245-4C0F-8C28-C8BFF943F0FE}" type="slidenum">
              <a:rPr lang="ru-RU"/>
              <a:pPr/>
              <a:t>105</a:t>
            </a:fld>
            <a:endParaRPr lang="ru-RU"/>
          </a:p>
        </p:txBody>
      </p:sp>
      <p:sp>
        <p:nvSpPr>
          <p:cNvPr id="482308" name="Text Box 4"/>
          <p:cNvSpPr txBox="1">
            <a:spLocks noChangeArrowheads="1"/>
          </p:cNvSpPr>
          <p:nvPr/>
        </p:nvSpPr>
        <p:spPr bwMode="auto">
          <a:xfrm>
            <a:off x="539750" y="908050"/>
            <a:ext cx="7920038" cy="39687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/>
          </a:p>
        </p:txBody>
      </p:sp>
      <p:sp>
        <p:nvSpPr>
          <p:cNvPr id="482310" name="Text Box 6"/>
          <p:cNvSpPr txBox="1">
            <a:spLocks noChangeArrowheads="1"/>
          </p:cNvSpPr>
          <p:nvPr/>
        </p:nvSpPr>
        <p:spPr bwMode="auto">
          <a:xfrm>
            <a:off x="467544" y="692697"/>
            <a:ext cx="7991475" cy="5484578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ru-RU" dirty="0"/>
              <a:t> </a:t>
            </a:r>
            <a:r>
              <a:rPr lang="ru-RU" sz="2400" dirty="0"/>
              <a:t>В операционной системе </a:t>
            </a:r>
            <a:r>
              <a:rPr lang="en-US" sz="2400" dirty="0"/>
              <a:t>Windows</a:t>
            </a:r>
            <a:r>
              <a:rPr lang="ru-RU" sz="2400" dirty="0"/>
              <a:t> </a:t>
            </a:r>
            <a:r>
              <a:rPr lang="ru-RU" sz="2400" dirty="0" smtClean="0"/>
              <a:t>не </a:t>
            </a:r>
            <a:r>
              <a:rPr lang="ru-RU" sz="2400" dirty="0"/>
              <a:t>поддерживается какой-либо иерархии процессов, например «родительский - дочерний». 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ru-RU" sz="2400" dirty="0"/>
              <a:t> Все созданные процессы равны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ru-RU" sz="2400" dirty="0"/>
              <a:t> Один из 18 параметров, возвращаемых вызывающему процессу, представляет собой дескриптор нового процесса (что предоставляет контроль над новым процессом)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ru-RU" sz="2400" dirty="0"/>
              <a:t> Существует негласная иерархия, заключающаяся в том, кто чьим дескриптором владеет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ru-RU" sz="2400" dirty="0"/>
              <a:t> Эти дескрипторы не могут напрямую передаваться другим процессам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ru-RU" sz="2400" dirty="0"/>
              <a:t> У процесса есть способ создать дубликат дескриптора. Дубликат дескриптора может быть передан другому процессу и использоваться им, поэтому неявная иерархия процессов может просуществовать недолго. </a:t>
            </a:r>
            <a:endParaRPr lang="ru-RU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3101-0D15-4369-B009-84D33F241053}" type="slidenum">
              <a:rPr lang="ru-RU"/>
              <a:pPr/>
              <a:t>106</a:t>
            </a:fld>
            <a:endParaRPr lang="ru-RU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633412"/>
          </a:xfrm>
        </p:spPr>
        <p:txBody>
          <a:bodyPr/>
          <a:lstStyle/>
          <a:p>
            <a:r>
              <a:rPr lang="ru-RU" sz="3200">
                <a:solidFill>
                  <a:schemeClr val="accent2"/>
                </a:solidFill>
              </a:rPr>
              <a:t>Создание потока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435975" cy="5041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400" dirty="0"/>
              <a:t>Каждый процесс в </a:t>
            </a:r>
            <a:r>
              <a:rPr lang="en-US" sz="2400" dirty="0"/>
              <a:t>Windows</a:t>
            </a:r>
            <a:r>
              <a:rPr lang="ru-RU" sz="2400" dirty="0"/>
              <a:t> </a:t>
            </a:r>
            <a:r>
              <a:rPr lang="ru-RU" sz="2400" dirty="0" smtClean="0"/>
              <a:t>создается </a:t>
            </a:r>
            <a:r>
              <a:rPr lang="ru-RU" sz="2400" dirty="0"/>
              <a:t>с одним потоком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Процесс может позднее создать дополнительные потоки 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Создание потока производится вызовом </a:t>
            </a:r>
            <a:r>
              <a:rPr lang="en-US" sz="2400" dirty="0" err="1"/>
              <a:t>CreateThread</a:t>
            </a:r>
            <a:r>
              <a:rPr lang="ru-RU" sz="2400" dirty="0"/>
              <a:t> с шестью параметрами: 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1. Описатель защиты (необязательный). 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2. Начальный размер стека. 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3. Адрес запуска. 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4. Параметр, задаваемый пользователем. 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5. Начальное состояние потока (готовый или блокированный). 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6. Идентификатор потока. </a:t>
            </a:r>
          </a:p>
          <a:p>
            <a:pPr>
              <a:lnSpc>
                <a:spcPct val="90000"/>
              </a:lnSpc>
            </a:pPr>
            <a:endParaRPr lang="ru-RU" sz="1600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34B3-4367-4840-BDAF-351A04FF6B29}" type="slidenum">
              <a:rPr lang="ru-RU"/>
              <a:pPr/>
              <a:t>107</a:t>
            </a:fld>
            <a:endParaRPr lang="ru-RU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ru-RU" sz="3200">
                <a:solidFill>
                  <a:schemeClr val="accent2"/>
                </a:solidFill>
              </a:rPr>
              <a:t>Планирование процессов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1450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400" dirty="0"/>
              <a:t>В операционной системе </a:t>
            </a:r>
            <a:r>
              <a:rPr lang="en-US" sz="2400" dirty="0"/>
              <a:t>Windows</a:t>
            </a:r>
            <a:r>
              <a:rPr lang="ru-RU" sz="2400" dirty="0"/>
              <a:t> </a:t>
            </a:r>
            <a:r>
              <a:rPr lang="ru-RU" sz="2400" dirty="0" smtClean="0"/>
              <a:t>нет </a:t>
            </a:r>
            <a:r>
              <a:rPr lang="ru-RU" sz="2400" dirty="0"/>
              <a:t>центрального потока планирования. </a:t>
            </a:r>
          </a:p>
          <a:p>
            <a:pPr>
              <a:lnSpc>
                <a:spcPct val="80000"/>
              </a:lnSpc>
            </a:pPr>
            <a:r>
              <a:rPr lang="ru-RU" sz="2400" dirty="0"/>
              <a:t>Когда какой-либо поток не может более выполняться, этот поток сам переходит в режим ядра и запускает планировщика </a:t>
            </a:r>
          </a:p>
          <a:p>
            <a:pPr>
              <a:lnSpc>
                <a:spcPct val="80000"/>
              </a:lnSpc>
            </a:pPr>
            <a:r>
              <a:rPr lang="ru-RU" sz="2400" dirty="0"/>
              <a:t>Текущий поток выполняет программу планировщика при одном из следующих условий:</a:t>
            </a:r>
            <a:r>
              <a:rPr lang="ru-RU" sz="2000" dirty="0"/>
              <a:t> </a:t>
            </a:r>
          </a:p>
          <a:p>
            <a:pPr lvl="1">
              <a:lnSpc>
                <a:spcPct val="80000"/>
              </a:lnSpc>
            </a:pPr>
            <a:r>
              <a:rPr lang="ru-RU" sz="2000" dirty="0"/>
              <a:t>1) поток блокируется на семафоре, </a:t>
            </a:r>
            <a:r>
              <a:rPr lang="ru-RU" sz="2000" dirty="0" err="1"/>
              <a:t>мьютексе</a:t>
            </a:r>
            <a:r>
              <a:rPr lang="ru-RU" sz="2000" dirty="0"/>
              <a:t>, событии, операции ввода-вывода и т. </a:t>
            </a:r>
            <a:r>
              <a:rPr lang="ru-RU" sz="2000" dirty="0" err="1"/>
              <a:t>д</a:t>
            </a:r>
            <a:r>
              <a:rPr lang="ru-RU" sz="2000" dirty="0"/>
              <a:t>; </a:t>
            </a:r>
          </a:p>
          <a:p>
            <a:pPr lvl="1">
              <a:lnSpc>
                <a:spcPct val="80000"/>
              </a:lnSpc>
            </a:pPr>
            <a:r>
              <a:rPr lang="ru-RU" sz="2000" dirty="0"/>
              <a:t>2) поток сигнализирует каким-либо объектом (например, выполняет операцию </a:t>
            </a:r>
            <a:r>
              <a:rPr lang="en-US" sz="2000" dirty="0"/>
              <a:t>up</a:t>
            </a:r>
            <a:r>
              <a:rPr lang="ru-RU" sz="2000" dirty="0"/>
              <a:t> на семафоре); </a:t>
            </a:r>
          </a:p>
          <a:p>
            <a:pPr lvl="1">
              <a:lnSpc>
                <a:spcPct val="80000"/>
              </a:lnSpc>
            </a:pPr>
            <a:r>
              <a:rPr lang="ru-RU" sz="2000" dirty="0"/>
              <a:t>3) истекает квант времени работающего потока.</a:t>
            </a:r>
          </a:p>
          <a:p>
            <a:pPr>
              <a:lnSpc>
                <a:spcPct val="80000"/>
              </a:lnSpc>
            </a:pPr>
            <a:r>
              <a:rPr lang="ru-RU" sz="2400" dirty="0"/>
              <a:t>Планировщик также вызывается при еще двух условиях: </a:t>
            </a:r>
          </a:p>
          <a:p>
            <a:pPr lvl="1">
              <a:lnSpc>
                <a:spcPct val="80000"/>
              </a:lnSpc>
            </a:pPr>
            <a:r>
              <a:rPr lang="ru-RU" sz="2000" dirty="0"/>
              <a:t>Завершается операция ввода-вывода. </a:t>
            </a:r>
          </a:p>
          <a:p>
            <a:pPr lvl="1">
              <a:lnSpc>
                <a:spcPct val="80000"/>
              </a:lnSpc>
            </a:pPr>
            <a:r>
              <a:rPr lang="ru-RU" sz="2000" dirty="0"/>
              <a:t>Истекает ожидание таймера. 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3ED1-D994-4179-9E7A-F8A3F55DE8AD}" type="slidenum">
              <a:rPr lang="ru-RU"/>
              <a:pPr/>
              <a:t>108</a:t>
            </a:fld>
            <a:endParaRPr lang="ru-RU"/>
          </a:p>
        </p:txBody>
      </p:sp>
      <p:sp>
        <p:nvSpPr>
          <p:cNvPr id="485160" name="Rectangle 80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Приоритеты процессов</a:t>
            </a:r>
          </a:p>
        </p:txBody>
      </p:sp>
      <p:sp>
        <p:nvSpPr>
          <p:cNvPr id="614990" name="Rectangle 590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ru-RU" b="1" i="1"/>
              <a:t>Классы приоритетов</a:t>
            </a:r>
          </a:p>
          <a:p>
            <a:r>
              <a:rPr lang="ru-RU" sz="2400"/>
              <a:t>реального времени</a:t>
            </a:r>
          </a:p>
          <a:p>
            <a:r>
              <a:rPr lang="ru-RU" sz="2400"/>
              <a:t>высокий</a:t>
            </a:r>
          </a:p>
          <a:p>
            <a:r>
              <a:rPr lang="ru-RU" sz="2400"/>
              <a:t>выше нормы</a:t>
            </a:r>
          </a:p>
          <a:p>
            <a:r>
              <a:rPr lang="ru-RU" sz="2400"/>
              <a:t>нормальный</a:t>
            </a:r>
          </a:p>
          <a:p>
            <a:r>
              <a:rPr lang="ru-RU" sz="2400"/>
              <a:t>ниже нормы</a:t>
            </a:r>
          </a:p>
          <a:p>
            <a:r>
              <a:rPr lang="ru-RU" sz="2400"/>
              <a:t>неработающий </a:t>
            </a:r>
            <a:endParaRPr lang="ru-RU" sz="2000"/>
          </a:p>
          <a:p>
            <a:endParaRPr lang="ru-RU" sz="2400"/>
          </a:p>
        </p:txBody>
      </p:sp>
      <p:sp>
        <p:nvSpPr>
          <p:cNvPr id="614991" name="Rectangle 591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4038600" cy="4276725"/>
          </a:xfrm>
        </p:spPr>
        <p:txBody>
          <a:bodyPr/>
          <a:lstStyle/>
          <a:p>
            <a:pPr algn="ctr">
              <a:buFontTx/>
              <a:buNone/>
            </a:pPr>
            <a:r>
              <a:rPr lang="ru-RU" b="1" i="1"/>
              <a:t>Приоритеты потоков</a:t>
            </a:r>
          </a:p>
          <a:p>
            <a:r>
              <a:rPr lang="ru-RU" sz="2400"/>
              <a:t>критичный ко времени</a:t>
            </a:r>
          </a:p>
          <a:p>
            <a:r>
              <a:rPr lang="ru-RU" sz="2400"/>
              <a:t>самый высокий</a:t>
            </a:r>
          </a:p>
          <a:p>
            <a:r>
              <a:rPr lang="ru-RU" sz="2400"/>
              <a:t>выше нормы</a:t>
            </a:r>
          </a:p>
          <a:p>
            <a:r>
              <a:rPr lang="ru-RU" sz="2400"/>
              <a:t>нормальный</a:t>
            </a:r>
          </a:p>
          <a:p>
            <a:r>
              <a:rPr lang="ru-RU" sz="2400"/>
              <a:t>ниже нормы</a:t>
            </a:r>
          </a:p>
          <a:p>
            <a:r>
              <a:rPr lang="ru-RU" sz="2400"/>
              <a:t>самый низкий</a:t>
            </a:r>
          </a:p>
          <a:p>
            <a:r>
              <a:rPr lang="ru-RU" sz="2400"/>
              <a:t>неработающий </a:t>
            </a:r>
            <a:endParaRPr lang="ru-RU" sz="2000"/>
          </a:p>
          <a:p>
            <a:endParaRPr lang="ru-RU" sz="2400" b="1" i="1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5CAA1-7FF9-4A17-9E40-15F61F0CFB81}" type="slidenum">
              <a:rPr lang="ru-RU"/>
              <a:pPr/>
              <a:t>109</a:t>
            </a:fld>
            <a:endParaRPr lang="ru-RU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ru-RU" sz="3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Взаимодействие процессов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145088"/>
          </a:xfrm>
        </p:spPr>
        <p:txBody>
          <a:bodyPr/>
          <a:lstStyle/>
          <a:p>
            <a:r>
              <a:rPr lang="ru-RU" sz="2800"/>
              <a:t>каналы</a:t>
            </a:r>
            <a:endParaRPr lang="en-US" sz="2800"/>
          </a:p>
          <a:p>
            <a:pPr lvl="1"/>
            <a:r>
              <a:rPr lang="ru-RU" sz="2400"/>
              <a:t>байтовый режим</a:t>
            </a:r>
          </a:p>
          <a:p>
            <a:pPr lvl="1"/>
            <a:r>
              <a:rPr lang="ru-RU" sz="2400"/>
              <a:t>режим сообщений</a:t>
            </a:r>
            <a:endParaRPr lang="en-US" sz="2400"/>
          </a:p>
          <a:p>
            <a:r>
              <a:rPr lang="ru-RU" sz="2800"/>
              <a:t>именованные каналы</a:t>
            </a:r>
            <a:endParaRPr lang="en-US" sz="2800"/>
          </a:p>
          <a:p>
            <a:r>
              <a:rPr lang="ru-RU" sz="2800"/>
              <a:t>почтовые ящики</a:t>
            </a:r>
          </a:p>
          <a:p>
            <a:r>
              <a:rPr lang="ru-RU" sz="2800"/>
              <a:t>сокеты</a:t>
            </a:r>
            <a:endParaRPr lang="en-US" sz="2800"/>
          </a:p>
          <a:p>
            <a:r>
              <a:rPr lang="ru-RU" sz="2800"/>
              <a:t>вызов удаленной процедуры</a:t>
            </a:r>
            <a:endParaRPr lang="en-US" sz="2800"/>
          </a:p>
          <a:p>
            <a:r>
              <a:rPr lang="ru-RU" sz="2800"/>
              <a:t>совместно используемые файлы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39752" y="980728"/>
            <a:ext cx="5112568" cy="5256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55776" y="1124744"/>
            <a:ext cx="4680520" cy="4248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771800" y="1268760"/>
            <a:ext cx="4392488" cy="30963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Уровни планирования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435280" cy="5472608"/>
          </a:xfrm>
          <a:ln>
            <a:noFill/>
          </a:ln>
        </p:spPr>
        <p:txBody>
          <a:bodyPr/>
          <a:lstStyle/>
          <a:p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F04F-5DCB-4B4D-95BB-DAEC165046CE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627784" y="5589240"/>
            <a:ext cx="1584176" cy="432048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Создание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436096" y="5517232"/>
            <a:ext cx="1728192" cy="432048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Завершение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779912" y="1484784"/>
            <a:ext cx="1944216" cy="504056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Выполнение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851920" y="2420888"/>
            <a:ext cx="1944216" cy="504056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Готов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851920" y="3356992"/>
            <a:ext cx="1944216" cy="504056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Блокирован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699792" y="4653136"/>
            <a:ext cx="1800200" cy="57606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Блокирован приостановлен</a:t>
            </a:r>
            <a:endParaRPr lang="ru-RU" sz="16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436096" y="4653136"/>
            <a:ext cx="1728192" cy="504056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Готов приостановлен</a:t>
            </a:r>
            <a:endParaRPr lang="ru-RU" sz="1600" dirty="0"/>
          </a:p>
        </p:txBody>
      </p:sp>
      <p:cxnSp>
        <p:nvCxnSpPr>
          <p:cNvPr id="19" name="Прямая со стрелкой 18"/>
          <p:cNvCxnSpPr/>
          <p:nvPr/>
        </p:nvCxnSpPr>
        <p:spPr>
          <a:xfrm rot="5400000">
            <a:off x="3995936" y="2204864"/>
            <a:ext cx="43204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rot="5400000" flipH="1" flipV="1">
            <a:off x="5076056" y="2204864"/>
            <a:ext cx="43204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2" idx="0"/>
            <a:endCxn id="11" idx="2"/>
          </p:cNvCxnSpPr>
          <p:nvPr/>
        </p:nvCxnSpPr>
        <p:spPr>
          <a:xfrm rot="5400000" flipH="1" flipV="1">
            <a:off x="4608004" y="3140968"/>
            <a:ext cx="43204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10" idx="3"/>
            <a:endCxn id="12" idx="3"/>
          </p:cNvCxnSpPr>
          <p:nvPr/>
        </p:nvCxnSpPr>
        <p:spPr>
          <a:xfrm>
            <a:off x="5724128" y="1736812"/>
            <a:ext cx="72008" cy="1872208"/>
          </a:xfrm>
          <a:prstGeom prst="bentConnector3">
            <a:avLst>
              <a:gd name="adj1" fmla="val 41746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11" idx="3"/>
            <a:endCxn id="14" idx="0"/>
          </p:cNvCxnSpPr>
          <p:nvPr/>
        </p:nvCxnSpPr>
        <p:spPr>
          <a:xfrm>
            <a:off x="5796136" y="2672916"/>
            <a:ext cx="504056" cy="198022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3" idx="3"/>
            <a:endCxn id="14" idx="1"/>
          </p:cNvCxnSpPr>
          <p:nvPr/>
        </p:nvCxnSpPr>
        <p:spPr>
          <a:xfrm flipV="1">
            <a:off x="4499992" y="4905164"/>
            <a:ext cx="936104" cy="360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rot="5400000">
            <a:off x="4139952" y="3861048"/>
            <a:ext cx="792088" cy="7920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rot="5400000" flipH="1" flipV="1">
            <a:off x="3491880" y="3861048"/>
            <a:ext cx="792088" cy="7920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hape 46"/>
          <p:cNvCxnSpPr/>
          <p:nvPr/>
        </p:nvCxnSpPr>
        <p:spPr>
          <a:xfrm rot="16200000" flipH="1">
            <a:off x="4427984" y="3068960"/>
            <a:ext cx="4176464" cy="1296144"/>
          </a:xfrm>
          <a:prstGeom prst="curvedConnector4">
            <a:avLst>
              <a:gd name="adj1" fmla="val 406"/>
              <a:gd name="adj2" fmla="val 1273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кругленная соединительная линия 50"/>
          <p:cNvCxnSpPr>
            <a:stCxn id="6" idx="1"/>
            <a:endCxn id="11" idx="1"/>
          </p:cNvCxnSpPr>
          <p:nvPr/>
        </p:nvCxnSpPr>
        <p:spPr>
          <a:xfrm rot="10800000" flipH="1">
            <a:off x="2627784" y="2672916"/>
            <a:ext cx="1224136" cy="3132348"/>
          </a:xfrm>
          <a:prstGeom prst="curvedConnector3">
            <a:avLst>
              <a:gd name="adj1" fmla="val -1867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кругленная соединительная линия 52"/>
          <p:cNvCxnSpPr/>
          <p:nvPr/>
        </p:nvCxnSpPr>
        <p:spPr>
          <a:xfrm flipV="1">
            <a:off x="2987824" y="5157192"/>
            <a:ext cx="2448272" cy="432048"/>
          </a:xfrm>
          <a:prstGeom prst="curvedConnector3">
            <a:avLst>
              <a:gd name="adj1" fmla="val 7380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кругленная соединительная линия 55"/>
          <p:cNvCxnSpPr/>
          <p:nvPr/>
        </p:nvCxnSpPr>
        <p:spPr>
          <a:xfrm rot="16200000" flipV="1">
            <a:off x="5040052" y="3032956"/>
            <a:ext cx="2232248" cy="1008112"/>
          </a:xfrm>
          <a:prstGeom prst="curvedConnector3">
            <a:avLst>
              <a:gd name="adj1" fmla="val 11666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11560" y="1412776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Краткосрочное планирование</a:t>
            </a:r>
            <a:endParaRPr lang="ru-RU" sz="1600" dirty="0"/>
          </a:p>
        </p:txBody>
      </p:sp>
      <p:sp>
        <p:nvSpPr>
          <p:cNvPr id="64" name="Выноска со стрелкой вправо 63"/>
          <p:cNvSpPr/>
          <p:nvPr/>
        </p:nvSpPr>
        <p:spPr>
          <a:xfrm>
            <a:off x="467544" y="1484784"/>
            <a:ext cx="2808312" cy="648072"/>
          </a:xfrm>
          <a:prstGeom prst="rightArrow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539552" y="1484784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Краткосрочное планирование</a:t>
            </a:r>
            <a:endParaRPr lang="ru-RU" sz="1600" dirty="0"/>
          </a:p>
        </p:txBody>
      </p:sp>
      <p:sp>
        <p:nvSpPr>
          <p:cNvPr id="66" name="Выноска со стрелкой вправо 65"/>
          <p:cNvSpPr/>
          <p:nvPr/>
        </p:nvSpPr>
        <p:spPr>
          <a:xfrm>
            <a:off x="539552" y="4149080"/>
            <a:ext cx="2232248" cy="72008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656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611560" y="4221088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Среднесрочное планирование</a:t>
            </a:r>
            <a:endParaRPr lang="ru-RU" sz="1600" dirty="0"/>
          </a:p>
        </p:txBody>
      </p:sp>
      <p:sp>
        <p:nvSpPr>
          <p:cNvPr id="68" name="Выноска со стрелкой вправо 67"/>
          <p:cNvSpPr/>
          <p:nvPr/>
        </p:nvSpPr>
        <p:spPr>
          <a:xfrm>
            <a:off x="467544" y="5517232"/>
            <a:ext cx="2016224" cy="792088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019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467544" y="5661248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Долгосрочное планирование</a:t>
            </a:r>
            <a:endParaRPr lang="ru-RU" sz="1600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C719-02EA-4C05-A0FB-7826D4E19460}" type="slidenum">
              <a:rPr lang="ru-RU"/>
              <a:pPr/>
              <a:t>110</a:t>
            </a:fld>
            <a:endParaRPr lang="ru-RU"/>
          </a:p>
        </p:txBody>
      </p:sp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ru-RU" sz="3600" dirty="0"/>
              <a:t>Механизмы синхронизации</a:t>
            </a:r>
          </a:p>
        </p:txBody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семафоры</a:t>
            </a:r>
          </a:p>
          <a:p>
            <a:r>
              <a:rPr lang="ru-RU" dirty="0" err="1"/>
              <a:t>мьютексы</a:t>
            </a:r>
            <a:endParaRPr lang="ru-RU" dirty="0"/>
          </a:p>
          <a:p>
            <a:r>
              <a:rPr lang="ru-RU" dirty="0"/>
              <a:t>критические секции</a:t>
            </a:r>
          </a:p>
          <a:p>
            <a:r>
              <a:rPr lang="ru-RU" dirty="0"/>
              <a:t>события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D2DB-B0DA-4F7D-B891-7627FE588CBF}" type="slidenum">
              <a:rPr lang="ru-RU"/>
              <a:pPr/>
              <a:t>111</a:t>
            </a:fld>
            <a:endParaRPr lang="ru-RU"/>
          </a:p>
        </p:txBody>
      </p:sp>
      <p:sp>
        <p:nvSpPr>
          <p:cNvPr id="616453" name="Rectangle 5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633412"/>
          </a:xfrm>
        </p:spPr>
        <p:txBody>
          <a:bodyPr/>
          <a:lstStyle/>
          <a:p>
            <a:r>
              <a:rPr lang="ru-RU" sz="2400"/>
              <a:t>Функции для работы с механизмами синхронизации</a:t>
            </a:r>
          </a:p>
        </p:txBody>
      </p:sp>
      <p:graphicFrame>
        <p:nvGraphicFramePr>
          <p:cNvPr id="616591" name="Group 143"/>
          <p:cNvGraphicFramePr>
            <a:graphicFrameLocks noGrp="1"/>
          </p:cNvGraphicFramePr>
          <p:nvPr>
            <p:ph type="tbl" idx="1"/>
          </p:nvPr>
        </p:nvGraphicFramePr>
        <p:xfrm>
          <a:off x="468313" y="906463"/>
          <a:ext cx="8424862" cy="4912678"/>
        </p:xfrm>
        <a:graphic>
          <a:graphicData uri="http://schemas.openxmlformats.org/drawingml/2006/table">
            <a:tbl>
              <a:tblPr/>
              <a:tblGrid>
                <a:gridCol w="2590800"/>
                <a:gridCol w="5834062"/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CreateSemaphore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Создать новый семафор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OpenSemaphore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Открыть существующий семафор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CreateMutex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Создать новый мьютекс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OpenMutex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Открыть существующий мьютекс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WaitForSingleObject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Блокироваться на одном семафоре, мьютексе и т. д.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WaitForMultipleObjects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Блокироваться на множестве объектов, чьи дескрипторы перечисляются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PulseEvent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Перевести событие в сигнализирующее состояние, а затем вернуть в несигнализирующее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ReleaseMutex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Освободить мьютекс, чтобы другой поток мог его захватить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ReleaseSemaphore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Увеличить на единицу счетчик семафора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EnterCriticalSection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Захватить блокировку для критической секции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LeaveCriticalSection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Освободить блокировку для критической секции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042B-C3A3-499C-B368-C8F6C63FC033}" type="slidenum">
              <a:rPr lang="ru-RU"/>
              <a:pPr/>
              <a:t>12</a:t>
            </a:fld>
            <a:endParaRPr lang="ru-RU"/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1908175" y="476250"/>
            <a:ext cx="4968875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800" b="1"/>
              <a:t>Дисциплины диспетчеризации</a:t>
            </a: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539750" y="1196975"/>
            <a:ext cx="2808288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800" b="1"/>
              <a:t>Бесприоритетные</a:t>
            </a:r>
          </a:p>
        </p:txBody>
      </p:sp>
      <p:sp>
        <p:nvSpPr>
          <p:cNvPr id="181254" name="Text Box 6"/>
          <p:cNvSpPr txBox="1">
            <a:spLocks noChangeArrowheads="1"/>
          </p:cNvSpPr>
          <p:nvPr/>
        </p:nvSpPr>
        <p:spPr bwMode="auto">
          <a:xfrm>
            <a:off x="4859338" y="1196975"/>
            <a:ext cx="2808287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800" b="1"/>
              <a:t>Приоритетные</a:t>
            </a:r>
          </a:p>
        </p:txBody>
      </p:sp>
      <p:sp>
        <p:nvSpPr>
          <p:cNvPr id="181255" name="Text Box 7"/>
          <p:cNvSpPr txBox="1">
            <a:spLocks noChangeArrowheads="1"/>
          </p:cNvSpPr>
          <p:nvPr/>
        </p:nvSpPr>
        <p:spPr bwMode="auto">
          <a:xfrm rot="16200000">
            <a:off x="-60325" y="2587626"/>
            <a:ext cx="1728787" cy="385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800" b="1"/>
              <a:t>Линейные</a:t>
            </a:r>
          </a:p>
        </p:txBody>
      </p:sp>
      <p:sp>
        <p:nvSpPr>
          <p:cNvPr id="181256" name="Text Box 8"/>
          <p:cNvSpPr txBox="1">
            <a:spLocks noChangeArrowheads="1"/>
          </p:cNvSpPr>
          <p:nvPr/>
        </p:nvSpPr>
        <p:spPr bwMode="auto">
          <a:xfrm rot="16200000">
            <a:off x="1560513" y="2551113"/>
            <a:ext cx="1655762" cy="385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800" b="1"/>
              <a:t>Нелинейные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 rot="16200000">
            <a:off x="-910431" y="5166519"/>
            <a:ext cx="2708275" cy="3857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800" b="1"/>
              <a:t>В порядке очереди</a:t>
            </a:r>
          </a:p>
        </p:txBody>
      </p:sp>
      <p:sp>
        <p:nvSpPr>
          <p:cNvPr id="181258" name="Text Box 10"/>
          <p:cNvSpPr txBox="1">
            <a:spLocks noChangeArrowheads="1"/>
          </p:cNvSpPr>
          <p:nvPr/>
        </p:nvSpPr>
        <p:spPr bwMode="auto">
          <a:xfrm rot="16200000">
            <a:off x="-238919" y="5144295"/>
            <a:ext cx="2663825" cy="385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800" b="1"/>
              <a:t>Случайный выбор</a:t>
            </a:r>
          </a:p>
        </p:txBody>
      </p:sp>
      <p:sp>
        <p:nvSpPr>
          <p:cNvPr id="181259" name="Text Box 11"/>
          <p:cNvSpPr txBox="1">
            <a:spLocks noChangeArrowheads="1"/>
          </p:cNvSpPr>
          <p:nvPr/>
        </p:nvSpPr>
        <p:spPr bwMode="auto">
          <a:xfrm rot="16200000">
            <a:off x="617538" y="5006975"/>
            <a:ext cx="2520950" cy="660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800" b="1"/>
              <a:t>Циклический алгоритм</a:t>
            </a:r>
          </a:p>
        </p:txBody>
      </p:sp>
      <p:sp>
        <p:nvSpPr>
          <p:cNvPr id="181260" name="Text Box 12"/>
          <p:cNvSpPr txBox="1">
            <a:spLocks noChangeArrowheads="1"/>
          </p:cNvSpPr>
          <p:nvPr/>
        </p:nvSpPr>
        <p:spPr bwMode="auto">
          <a:xfrm rot="16200000">
            <a:off x="1661319" y="5042694"/>
            <a:ext cx="2592388" cy="660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800" b="1"/>
              <a:t>Многоприоритетный циклический</a:t>
            </a:r>
          </a:p>
        </p:txBody>
      </p:sp>
      <p:sp>
        <p:nvSpPr>
          <p:cNvPr id="181261" name="Text Box 13"/>
          <p:cNvSpPr txBox="1">
            <a:spLocks noChangeArrowheads="1"/>
          </p:cNvSpPr>
          <p:nvPr/>
        </p:nvSpPr>
        <p:spPr bwMode="auto">
          <a:xfrm rot="16200000">
            <a:off x="2956719" y="5115719"/>
            <a:ext cx="2449512" cy="660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800" b="1"/>
              <a:t>С относительным приоритетом</a:t>
            </a:r>
          </a:p>
        </p:txBody>
      </p:sp>
      <p:sp>
        <p:nvSpPr>
          <p:cNvPr id="181262" name="Text Box 14"/>
          <p:cNvSpPr txBox="1">
            <a:spLocks noChangeArrowheads="1"/>
          </p:cNvSpPr>
          <p:nvPr/>
        </p:nvSpPr>
        <p:spPr bwMode="auto">
          <a:xfrm rot="16200000">
            <a:off x="4012406" y="5079207"/>
            <a:ext cx="2376487" cy="660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800" b="1"/>
              <a:t>С абсолютным приоритетом</a:t>
            </a:r>
          </a:p>
        </p:txBody>
      </p:sp>
      <p:sp>
        <p:nvSpPr>
          <p:cNvPr id="181263" name="Text Box 15"/>
          <p:cNvSpPr txBox="1">
            <a:spLocks noChangeArrowheads="1"/>
          </p:cNvSpPr>
          <p:nvPr/>
        </p:nvSpPr>
        <p:spPr bwMode="auto">
          <a:xfrm rot="16200000">
            <a:off x="4949031" y="5079207"/>
            <a:ext cx="2376487" cy="660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800" b="1"/>
              <a:t>Адаптивное обслуживание</a:t>
            </a:r>
          </a:p>
        </p:txBody>
      </p:sp>
      <p:sp>
        <p:nvSpPr>
          <p:cNvPr id="181264" name="Text Box 16"/>
          <p:cNvSpPr txBox="1">
            <a:spLocks noChangeArrowheads="1"/>
          </p:cNvSpPr>
          <p:nvPr/>
        </p:nvSpPr>
        <p:spPr bwMode="auto">
          <a:xfrm rot="16200000">
            <a:off x="5884862" y="4941888"/>
            <a:ext cx="2519363" cy="9350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800" b="1"/>
              <a:t>Приоритет зависит от времени ожидания</a:t>
            </a:r>
          </a:p>
        </p:txBody>
      </p:sp>
      <p:sp>
        <p:nvSpPr>
          <p:cNvPr id="181265" name="Text Box 17"/>
          <p:cNvSpPr txBox="1">
            <a:spLocks noChangeArrowheads="1"/>
          </p:cNvSpPr>
          <p:nvPr/>
        </p:nvSpPr>
        <p:spPr bwMode="auto">
          <a:xfrm rot="16200000">
            <a:off x="7128669" y="4906169"/>
            <a:ext cx="2447925" cy="9350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800" b="1"/>
              <a:t>Приоритет зависит от времени обслуживания</a:t>
            </a:r>
          </a:p>
        </p:txBody>
      </p:sp>
      <p:sp>
        <p:nvSpPr>
          <p:cNvPr id="181266" name="Text Box 18"/>
          <p:cNvSpPr txBox="1">
            <a:spLocks noChangeArrowheads="1"/>
          </p:cNvSpPr>
          <p:nvPr/>
        </p:nvSpPr>
        <p:spPr bwMode="auto">
          <a:xfrm rot="16200000">
            <a:off x="4144962" y="2487613"/>
            <a:ext cx="1946275" cy="660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800" b="1"/>
              <a:t>Фиксированные приоритеты</a:t>
            </a:r>
          </a:p>
        </p:txBody>
      </p:sp>
      <p:sp>
        <p:nvSpPr>
          <p:cNvPr id="181267" name="Text Box 19"/>
          <p:cNvSpPr txBox="1">
            <a:spLocks noChangeArrowheads="1"/>
          </p:cNvSpPr>
          <p:nvPr/>
        </p:nvSpPr>
        <p:spPr bwMode="auto">
          <a:xfrm rot="16200000">
            <a:off x="6701632" y="2451894"/>
            <a:ext cx="2017712" cy="660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800" b="1"/>
              <a:t>Динамические приоритеты</a:t>
            </a:r>
          </a:p>
        </p:txBody>
      </p:sp>
      <p:sp>
        <p:nvSpPr>
          <p:cNvPr id="181268" name="Line 20"/>
          <p:cNvSpPr>
            <a:spLocks noChangeShapeType="1"/>
          </p:cNvSpPr>
          <p:nvPr/>
        </p:nvSpPr>
        <p:spPr bwMode="auto">
          <a:xfrm flipH="1">
            <a:off x="2339975" y="836613"/>
            <a:ext cx="36036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1269" name="Line 21"/>
          <p:cNvSpPr>
            <a:spLocks noChangeShapeType="1"/>
          </p:cNvSpPr>
          <p:nvPr/>
        </p:nvSpPr>
        <p:spPr bwMode="auto">
          <a:xfrm>
            <a:off x="5508625" y="836613"/>
            <a:ext cx="287338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1270" name="Line 22"/>
          <p:cNvSpPr>
            <a:spLocks noChangeShapeType="1"/>
          </p:cNvSpPr>
          <p:nvPr/>
        </p:nvSpPr>
        <p:spPr bwMode="auto">
          <a:xfrm flipH="1">
            <a:off x="900113" y="1557338"/>
            <a:ext cx="35877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1271" name="Line 23"/>
          <p:cNvSpPr>
            <a:spLocks noChangeShapeType="1"/>
          </p:cNvSpPr>
          <p:nvPr/>
        </p:nvSpPr>
        <p:spPr bwMode="auto">
          <a:xfrm>
            <a:off x="2195513" y="1557338"/>
            <a:ext cx="1444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1272" name="Line 24"/>
          <p:cNvSpPr>
            <a:spLocks noChangeShapeType="1"/>
          </p:cNvSpPr>
          <p:nvPr/>
        </p:nvSpPr>
        <p:spPr bwMode="auto">
          <a:xfrm flipH="1">
            <a:off x="5148263" y="1557338"/>
            <a:ext cx="144462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1273" name="Line 25"/>
          <p:cNvSpPr>
            <a:spLocks noChangeShapeType="1"/>
          </p:cNvSpPr>
          <p:nvPr/>
        </p:nvSpPr>
        <p:spPr bwMode="auto">
          <a:xfrm>
            <a:off x="7380288" y="1557338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1274" name="Line 26"/>
          <p:cNvSpPr>
            <a:spLocks noChangeShapeType="1"/>
          </p:cNvSpPr>
          <p:nvPr/>
        </p:nvSpPr>
        <p:spPr bwMode="auto">
          <a:xfrm>
            <a:off x="395288" y="3789363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1275" name="Line 27"/>
          <p:cNvSpPr>
            <a:spLocks noChangeShapeType="1"/>
          </p:cNvSpPr>
          <p:nvPr/>
        </p:nvSpPr>
        <p:spPr bwMode="auto">
          <a:xfrm>
            <a:off x="827088" y="36449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1276" name="Line 28"/>
          <p:cNvSpPr>
            <a:spLocks noChangeShapeType="1"/>
          </p:cNvSpPr>
          <p:nvPr/>
        </p:nvSpPr>
        <p:spPr bwMode="auto">
          <a:xfrm>
            <a:off x="395288" y="37893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1277" name="Line 29"/>
          <p:cNvSpPr>
            <a:spLocks noChangeShapeType="1"/>
          </p:cNvSpPr>
          <p:nvPr/>
        </p:nvSpPr>
        <p:spPr bwMode="auto">
          <a:xfrm>
            <a:off x="1116013" y="37893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1278" name="Line 30"/>
          <p:cNvSpPr>
            <a:spLocks noChangeShapeType="1"/>
          </p:cNvSpPr>
          <p:nvPr/>
        </p:nvSpPr>
        <p:spPr bwMode="auto">
          <a:xfrm>
            <a:off x="2411413" y="357346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1279" name="Line 31"/>
          <p:cNvSpPr>
            <a:spLocks noChangeShapeType="1"/>
          </p:cNvSpPr>
          <p:nvPr/>
        </p:nvSpPr>
        <p:spPr bwMode="auto">
          <a:xfrm>
            <a:off x="1835150" y="3716338"/>
            <a:ext cx="1296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1280" name="Line 32"/>
          <p:cNvSpPr>
            <a:spLocks noChangeShapeType="1"/>
          </p:cNvSpPr>
          <p:nvPr/>
        </p:nvSpPr>
        <p:spPr bwMode="auto">
          <a:xfrm>
            <a:off x="1835150" y="37163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1281" name="Line 33"/>
          <p:cNvSpPr>
            <a:spLocks noChangeShapeType="1"/>
          </p:cNvSpPr>
          <p:nvPr/>
        </p:nvSpPr>
        <p:spPr bwMode="auto">
          <a:xfrm>
            <a:off x="3132138" y="37163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1282" name="Line 34"/>
          <p:cNvSpPr>
            <a:spLocks noChangeShapeType="1"/>
          </p:cNvSpPr>
          <p:nvPr/>
        </p:nvSpPr>
        <p:spPr bwMode="auto">
          <a:xfrm>
            <a:off x="4211638" y="4005263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1283" name="Line 35"/>
          <p:cNvSpPr>
            <a:spLocks noChangeShapeType="1"/>
          </p:cNvSpPr>
          <p:nvPr/>
        </p:nvSpPr>
        <p:spPr bwMode="auto">
          <a:xfrm>
            <a:off x="5148263" y="37893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1284" name="Line 36"/>
          <p:cNvSpPr>
            <a:spLocks noChangeShapeType="1"/>
          </p:cNvSpPr>
          <p:nvPr/>
        </p:nvSpPr>
        <p:spPr bwMode="auto">
          <a:xfrm>
            <a:off x="4211638" y="40052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1285" name="Line 37"/>
          <p:cNvSpPr>
            <a:spLocks noChangeShapeType="1"/>
          </p:cNvSpPr>
          <p:nvPr/>
        </p:nvSpPr>
        <p:spPr bwMode="auto">
          <a:xfrm>
            <a:off x="5148263" y="40052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1286" name="Line 38"/>
          <p:cNvSpPr>
            <a:spLocks noChangeShapeType="1"/>
          </p:cNvSpPr>
          <p:nvPr/>
        </p:nvSpPr>
        <p:spPr bwMode="auto">
          <a:xfrm>
            <a:off x="6156325" y="40052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1287" name="Line 39"/>
          <p:cNvSpPr>
            <a:spLocks noChangeShapeType="1"/>
          </p:cNvSpPr>
          <p:nvPr/>
        </p:nvSpPr>
        <p:spPr bwMode="auto">
          <a:xfrm>
            <a:off x="6877050" y="400526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1288" name="Line 40"/>
          <p:cNvSpPr>
            <a:spLocks noChangeShapeType="1"/>
          </p:cNvSpPr>
          <p:nvPr/>
        </p:nvSpPr>
        <p:spPr bwMode="auto">
          <a:xfrm>
            <a:off x="7308850" y="3933825"/>
            <a:ext cx="1150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1289" name="Line 41"/>
          <p:cNvSpPr>
            <a:spLocks noChangeShapeType="1"/>
          </p:cNvSpPr>
          <p:nvPr/>
        </p:nvSpPr>
        <p:spPr bwMode="auto">
          <a:xfrm>
            <a:off x="7308850" y="39338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1290" name="Line 42"/>
          <p:cNvSpPr>
            <a:spLocks noChangeShapeType="1"/>
          </p:cNvSpPr>
          <p:nvPr/>
        </p:nvSpPr>
        <p:spPr bwMode="auto">
          <a:xfrm>
            <a:off x="8459788" y="39338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1291" name="Line 43"/>
          <p:cNvSpPr>
            <a:spLocks noChangeShapeType="1"/>
          </p:cNvSpPr>
          <p:nvPr/>
        </p:nvSpPr>
        <p:spPr bwMode="auto">
          <a:xfrm>
            <a:off x="7667625" y="378936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4B2F-5853-41A4-9AF4-7081EBB50EF9}" type="slidenum">
              <a:rPr lang="ru-RU"/>
              <a:pPr/>
              <a:t>13</a:t>
            </a:fld>
            <a:endParaRPr lang="ru-RU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260350"/>
            <a:ext cx="8229600" cy="633413"/>
          </a:xfrm>
        </p:spPr>
        <p:txBody>
          <a:bodyPr/>
          <a:lstStyle/>
          <a:p>
            <a:r>
              <a:rPr lang="ru-RU" sz="3200"/>
              <a:t>В порядке очереди (</a:t>
            </a:r>
            <a:r>
              <a:rPr lang="en-US" sz="3200"/>
              <a:t>FIFO</a:t>
            </a:r>
            <a:r>
              <a:rPr lang="ru-RU" sz="3200"/>
              <a:t>)</a:t>
            </a:r>
          </a:p>
        </p:txBody>
      </p:sp>
      <p:grpSp>
        <p:nvGrpSpPr>
          <p:cNvPr id="182286" name="Group 14"/>
          <p:cNvGrpSpPr>
            <a:grpSpLocks/>
          </p:cNvGrpSpPr>
          <p:nvPr/>
        </p:nvGrpSpPr>
        <p:grpSpPr bwMode="auto">
          <a:xfrm>
            <a:off x="755650" y="2708275"/>
            <a:ext cx="6985000" cy="1296988"/>
            <a:chOff x="204" y="1706"/>
            <a:chExt cx="4400" cy="817"/>
          </a:xfrm>
        </p:grpSpPr>
        <p:sp>
          <p:nvSpPr>
            <p:cNvPr id="182276" name="Rectangle 4"/>
            <p:cNvSpPr>
              <a:spLocks noChangeArrowheads="1"/>
            </p:cNvSpPr>
            <p:nvPr/>
          </p:nvSpPr>
          <p:spPr bwMode="auto">
            <a:xfrm>
              <a:off x="567" y="2024"/>
              <a:ext cx="1587" cy="2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82277" name="Line 5"/>
            <p:cNvSpPr>
              <a:spLocks noChangeShapeType="1"/>
            </p:cNvSpPr>
            <p:nvPr/>
          </p:nvSpPr>
          <p:spPr bwMode="auto">
            <a:xfrm>
              <a:off x="204" y="2160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82278" name="AutoShape 6"/>
            <p:cNvSpPr>
              <a:spLocks noChangeArrowheads="1"/>
            </p:cNvSpPr>
            <p:nvPr/>
          </p:nvSpPr>
          <p:spPr bwMode="auto">
            <a:xfrm>
              <a:off x="2653" y="1706"/>
              <a:ext cx="1452" cy="81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82279" name="Line 7"/>
            <p:cNvSpPr>
              <a:spLocks noChangeShapeType="1"/>
            </p:cNvSpPr>
            <p:nvPr/>
          </p:nvSpPr>
          <p:spPr bwMode="auto">
            <a:xfrm>
              <a:off x="839" y="202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82280" name="Line 8"/>
            <p:cNvSpPr>
              <a:spLocks noChangeShapeType="1"/>
            </p:cNvSpPr>
            <p:nvPr/>
          </p:nvSpPr>
          <p:spPr bwMode="auto">
            <a:xfrm>
              <a:off x="1066" y="202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82281" name="Line 9"/>
            <p:cNvSpPr>
              <a:spLocks noChangeShapeType="1"/>
            </p:cNvSpPr>
            <p:nvPr/>
          </p:nvSpPr>
          <p:spPr bwMode="auto">
            <a:xfrm>
              <a:off x="1292" y="202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82282" name="Line 10"/>
            <p:cNvSpPr>
              <a:spLocks noChangeShapeType="1"/>
            </p:cNvSpPr>
            <p:nvPr/>
          </p:nvSpPr>
          <p:spPr bwMode="auto">
            <a:xfrm>
              <a:off x="1565" y="202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82283" name="Line 11"/>
            <p:cNvSpPr>
              <a:spLocks noChangeShapeType="1"/>
            </p:cNvSpPr>
            <p:nvPr/>
          </p:nvSpPr>
          <p:spPr bwMode="auto">
            <a:xfrm>
              <a:off x="1837" y="202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82284" name="Line 12"/>
            <p:cNvSpPr>
              <a:spLocks noChangeShapeType="1"/>
            </p:cNvSpPr>
            <p:nvPr/>
          </p:nvSpPr>
          <p:spPr bwMode="auto">
            <a:xfrm>
              <a:off x="2154" y="2160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82285" name="Line 13"/>
            <p:cNvSpPr>
              <a:spLocks noChangeShapeType="1"/>
            </p:cNvSpPr>
            <p:nvPr/>
          </p:nvSpPr>
          <p:spPr bwMode="auto">
            <a:xfrm>
              <a:off x="4105" y="2160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82287" name="Text Box 15"/>
          <p:cNvSpPr txBox="1">
            <a:spLocks noChangeArrowheads="1"/>
          </p:cNvSpPr>
          <p:nvPr/>
        </p:nvSpPr>
        <p:spPr bwMode="auto">
          <a:xfrm>
            <a:off x="4716463" y="1844675"/>
            <a:ext cx="2016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Процессор</a:t>
            </a:r>
          </a:p>
        </p:txBody>
      </p:sp>
      <p:sp>
        <p:nvSpPr>
          <p:cNvPr id="182288" name="Text Box 16"/>
          <p:cNvSpPr txBox="1">
            <a:spLocks noChangeArrowheads="1"/>
          </p:cNvSpPr>
          <p:nvPr/>
        </p:nvSpPr>
        <p:spPr bwMode="auto">
          <a:xfrm>
            <a:off x="1403350" y="2349500"/>
            <a:ext cx="2160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Очередь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5CA5-6504-481E-9099-3B8CE40FC174}" type="slidenum">
              <a:rPr lang="ru-RU"/>
              <a:pPr/>
              <a:t>14</a:t>
            </a:fld>
            <a:endParaRPr lang="ru-RU"/>
          </a:p>
        </p:txBody>
      </p:sp>
      <p:sp>
        <p:nvSpPr>
          <p:cNvPr id="184374" name="AutoShape 54"/>
          <p:cNvSpPr>
            <a:spLocks/>
          </p:cNvSpPr>
          <p:nvPr/>
        </p:nvSpPr>
        <p:spPr bwMode="auto">
          <a:xfrm>
            <a:off x="4503738" y="1011238"/>
            <a:ext cx="2660650" cy="762000"/>
          </a:xfrm>
          <a:prstGeom prst="borderCallout2">
            <a:avLst>
              <a:gd name="adj1" fmla="val 15000"/>
              <a:gd name="adj2" fmla="val -2866"/>
              <a:gd name="adj3" fmla="val 15000"/>
              <a:gd name="adj4" fmla="val -15097"/>
              <a:gd name="adj5" fmla="val 264792"/>
              <a:gd name="adj6" fmla="val -27329"/>
            </a:avLst>
          </a:prstGeom>
          <a:solidFill>
            <a:srgbClr val="00FF00">
              <a:alpha val="14000"/>
            </a:srgbClr>
          </a:solidFill>
          <a:ln w="19050">
            <a:solidFill>
              <a:schemeClr val="tx1"/>
            </a:solidFill>
            <a:miter lim="800000"/>
            <a:headEnd/>
            <a:tailEnd type="stealth" w="med" len="med"/>
          </a:ln>
          <a:effectLst/>
        </p:spPr>
        <p:txBody>
          <a:bodyPr/>
          <a:lstStyle/>
          <a:p>
            <a:pPr algn="ctr"/>
            <a:endParaRPr lang="ru-RU" sz="1800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188913"/>
            <a:ext cx="8229600" cy="676275"/>
          </a:xfrm>
        </p:spPr>
        <p:txBody>
          <a:bodyPr/>
          <a:lstStyle/>
          <a:p>
            <a:r>
              <a:rPr lang="ru-RU" sz="3200"/>
              <a:t>Циклический алгоритм (</a:t>
            </a:r>
            <a:r>
              <a:rPr lang="en-US" sz="3200"/>
              <a:t>Round robin</a:t>
            </a:r>
            <a:r>
              <a:rPr lang="ru-RU" sz="3200"/>
              <a:t>)</a:t>
            </a:r>
          </a:p>
        </p:txBody>
      </p:sp>
      <p:sp>
        <p:nvSpPr>
          <p:cNvPr id="184324" name="AutoShape 4"/>
          <p:cNvSpPr>
            <a:spLocks noChangeArrowheads="1"/>
          </p:cNvSpPr>
          <p:nvPr/>
        </p:nvSpPr>
        <p:spPr bwMode="auto">
          <a:xfrm>
            <a:off x="4427538" y="3068638"/>
            <a:ext cx="1873250" cy="1079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184330" name="Group 10"/>
          <p:cNvGrpSpPr>
            <a:grpSpLocks/>
          </p:cNvGrpSpPr>
          <p:nvPr/>
        </p:nvGrpSpPr>
        <p:grpSpPr bwMode="auto">
          <a:xfrm>
            <a:off x="971550" y="3284538"/>
            <a:ext cx="1439863" cy="360362"/>
            <a:chOff x="612" y="2069"/>
            <a:chExt cx="907" cy="227"/>
          </a:xfrm>
        </p:grpSpPr>
        <p:sp>
          <p:nvSpPr>
            <p:cNvPr id="184325" name="Rectangle 5"/>
            <p:cNvSpPr>
              <a:spLocks noChangeArrowheads="1"/>
            </p:cNvSpPr>
            <p:nvPr/>
          </p:nvSpPr>
          <p:spPr bwMode="auto">
            <a:xfrm>
              <a:off x="612" y="2069"/>
              <a:ext cx="907" cy="22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84326" name="Line 6"/>
            <p:cNvSpPr>
              <a:spLocks noChangeShapeType="1"/>
            </p:cNvSpPr>
            <p:nvPr/>
          </p:nvSpPr>
          <p:spPr bwMode="auto">
            <a:xfrm>
              <a:off x="793" y="206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84327" name="Line 7"/>
            <p:cNvSpPr>
              <a:spLocks noChangeShapeType="1"/>
            </p:cNvSpPr>
            <p:nvPr/>
          </p:nvSpPr>
          <p:spPr bwMode="auto">
            <a:xfrm>
              <a:off x="975" y="206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84328" name="Line 8"/>
            <p:cNvSpPr>
              <a:spLocks noChangeShapeType="1"/>
            </p:cNvSpPr>
            <p:nvPr/>
          </p:nvSpPr>
          <p:spPr bwMode="auto">
            <a:xfrm>
              <a:off x="1156" y="206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84329" name="Line 9"/>
            <p:cNvSpPr>
              <a:spLocks noChangeShapeType="1"/>
            </p:cNvSpPr>
            <p:nvPr/>
          </p:nvSpPr>
          <p:spPr bwMode="auto">
            <a:xfrm>
              <a:off x="1292" y="206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84331" name="Group 11"/>
          <p:cNvGrpSpPr>
            <a:grpSpLocks/>
          </p:cNvGrpSpPr>
          <p:nvPr/>
        </p:nvGrpSpPr>
        <p:grpSpPr bwMode="auto">
          <a:xfrm>
            <a:off x="971550" y="2636838"/>
            <a:ext cx="1439863" cy="360362"/>
            <a:chOff x="612" y="2069"/>
            <a:chExt cx="907" cy="227"/>
          </a:xfrm>
        </p:grpSpPr>
        <p:sp>
          <p:nvSpPr>
            <p:cNvPr id="184332" name="Rectangle 12"/>
            <p:cNvSpPr>
              <a:spLocks noChangeArrowheads="1"/>
            </p:cNvSpPr>
            <p:nvPr/>
          </p:nvSpPr>
          <p:spPr bwMode="auto">
            <a:xfrm>
              <a:off x="612" y="2069"/>
              <a:ext cx="907" cy="22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84333" name="Line 13"/>
            <p:cNvSpPr>
              <a:spLocks noChangeShapeType="1"/>
            </p:cNvSpPr>
            <p:nvPr/>
          </p:nvSpPr>
          <p:spPr bwMode="auto">
            <a:xfrm>
              <a:off x="793" y="206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84334" name="Line 14"/>
            <p:cNvSpPr>
              <a:spLocks noChangeShapeType="1"/>
            </p:cNvSpPr>
            <p:nvPr/>
          </p:nvSpPr>
          <p:spPr bwMode="auto">
            <a:xfrm>
              <a:off x="975" y="206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84335" name="Line 15"/>
            <p:cNvSpPr>
              <a:spLocks noChangeShapeType="1"/>
            </p:cNvSpPr>
            <p:nvPr/>
          </p:nvSpPr>
          <p:spPr bwMode="auto">
            <a:xfrm>
              <a:off x="1156" y="206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84336" name="Line 16"/>
            <p:cNvSpPr>
              <a:spLocks noChangeShapeType="1"/>
            </p:cNvSpPr>
            <p:nvPr/>
          </p:nvSpPr>
          <p:spPr bwMode="auto">
            <a:xfrm>
              <a:off x="1292" y="206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84337" name="Group 17"/>
          <p:cNvGrpSpPr>
            <a:grpSpLocks/>
          </p:cNvGrpSpPr>
          <p:nvPr/>
        </p:nvGrpSpPr>
        <p:grpSpPr bwMode="auto">
          <a:xfrm>
            <a:off x="971550" y="3933825"/>
            <a:ext cx="1439863" cy="360363"/>
            <a:chOff x="612" y="2069"/>
            <a:chExt cx="907" cy="227"/>
          </a:xfrm>
        </p:grpSpPr>
        <p:sp>
          <p:nvSpPr>
            <p:cNvPr id="184338" name="Rectangle 18"/>
            <p:cNvSpPr>
              <a:spLocks noChangeArrowheads="1"/>
            </p:cNvSpPr>
            <p:nvPr/>
          </p:nvSpPr>
          <p:spPr bwMode="auto">
            <a:xfrm>
              <a:off x="612" y="2069"/>
              <a:ext cx="907" cy="22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84339" name="Line 19"/>
            <p:cNvSpPr>
              <a:spLocks noChangeShapeType="1"/>
            </p:cNvSpPr>
            <p:nvPr/>
          </p:nvSpPr>
          <p:spPr bwMode="auto">
            <a:xfrm>
              <a:off x="793" y="206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84340" name="Line 20"/>
            <p:cNvSpPr>
              <a:spLocks noChangeShapeType="1"/>
            </p:cNvSpPr>
            <p:nvPr/>
          </p:nvSpPr>
          <p:spPr bwMode="auto">
            <a:xfrm>
              <a:off x="975" y="206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84341" name="Line 21"/>
            <p:cNvSpPr>
              <a:spLocks noChangeShapeType="1"/>
            </p:cNvSpPr>
            <p:nvPr/>
          </p:nvSpPr>
          <p:spPr bwMode="auto">
            <a:xfrm>
              <a:off x="1156" y="206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84342" name="Line 22"/>
            <p:cNvSpPr>
              <a:spLocks noChangeShapeType="1"/>
            </p:cNvSpPr>
            <p:nvPr/>
          </p:nvSpPr>
          <p:spPr bwMode="auto">
            <a:xfrm>
              <a:off x="1292" y="206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84343" name="Group 23"/>
          <p:cNvGrpSpPr>
            <a:grpSpLocks/>
          </p:cNvGrpSpPr>
          <p:nvPr/>
        </p:nvGrpSpPr>
        <p:grpSpPr bwMode="auto">
          <a:xfrm>
            <a:off x="971550" y="5229225"/>
            <a:ext cx="1439863" cy="360363"/>
            <a:chOff x="612" y="2069"/>
            <a:chExt cx="907" cy="227"/>
          </a:xfrm>
        </p:grpSpPr>
        <p:sp>
          <p:nvSpPr>
            <p:cNvPr id="184344" name="Rectangle 24"/>
            <p:cNvSpPr>
              <a:spLocks noChangeArrowheads="1"/>
            </p:cNvSpPr>
            <p:nvPr/>
          </p:nvSpPr>
          <p:spPr bwMode="auto">
            <a:xfrm>
              <a:off x="612" y="2069"/>
              <a:ext cx="907" cy="22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84345" name="Line 25"/>
            <p:cNvSpPr>
              <a:spLocks noChangeShapeType="1"/>
            </p:cNvSpPr>
            <p:nvPr/>
          </p:nvSpPr>
          <p:spPr bwMode="auto">
            <a:xfrm>
              <a:off x="793" y="206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84346" name="Line 26"/>
            <p:cNvSpPr>
              <a:spLocks noChangeShapeType="1"/>
            </p:cNvSpPr>
            <p:nvPr/>
          </p:nvSpPr>
          <p:spPr bwMode="auto">
            <a:xfrm>
              <a:off x="975" y="206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84347" name="Line 27"/>
            <p:cNvSpPr>
              <a:spLocks noChangeShapeType="1"/>
            </p:cNvSpPr>
            <p:nvPr/>
          </p:nvSpPr>
          <p:spPr bwMode="auto">
            <a:xfrm>
              <a:off x="1156" y="206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84348" name="Line 28"/>
            <p:cNvSpPr>
              <a:spLocks noChangeShapeType="1"/>
            </p:cNvSpPr>
            <p:nvPr/>
          </p:nvSpPr>
          <p:spPr bwMode="auto">
            <a:xfrm>
              <a:off x="1292" y="206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84349" name="Line 29"/>
          <p:cNvSpPr>
            <a:spLocks noChangeShapeType="1"/>
          </p:cNvSpPr>
          <p:nvPr/>
        </p:nvSpPr>
        <p:spPr bwMode="auto">
          <a:xfrm>
            <a:off x="2411413" y="2781300"/>
            <a:ext cx="647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4350" name="Line 30"/>
          <p:cNvSpPr>
            <a:spLocks noChangeShapeType="1"/>
          </p:cNvSpPr>
          <p:nvPr/>
        </p:nvSpPr>
        <p:spPr bwMode="auto">
          <a:xfrm>
            <a:off x="3059113" y="2781300"/>
            <a:ext cx="0" cy="2663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4351" name="Line 31"/>
          <p:cNvSpPr>
            <a:spLocks noChangeShapeType="1"/>
          </p:cNvSpPr>
          <p:nvPr/>
        </p:nvSpPr>
        <p:spPr bwMode="auto">
          <a:xfrm>
            <a:off x="2411413" y="5445125"/>
            <a:ext cx="647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4352" name="Line 32"/>
          <p:cNvSpPr>
            <a:spLocks noChangeShapeType="1"/>
          </p:cNvSpPr>
          <p:nvPr/>
        </p:nvSpPr>
        <p:spPr bwMode="auto">
          <a:xfrm>
            <a:off x="2411413" y="3429000"/>
            <a:ext cx="647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4353" name="Line 33"/>
          <p:cNvSpPr>
            <a:spLocks noChangeShapeType="1"/>
          </p:cNvSpPr>
          <p:nvPr/>
        </p:nvSpPr>
        <p:spPr bwMode="auto">
          <a:xfrm>
            <a:off x="2411413" y="4149725"/>
            <a:ext cx="647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4354" name="Line 34"/>
          <p:cNvSpPr>
            <a:spLocks noChangeShapeType="1"/>
          </p:cNvSpPr>
          <p:nvPr/>
        </p:nvSpPr>
        <p:spPr bwMode="auto">
          <a:xfrm>
            <a:off x="3059113" y="3644900"/>
            <a:ext cx="1368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4355" name="Line 35"/>
          <p:cNvSpPr>
            <a:spLocks noChangeShapeType="1"/>
          </p:cNvSpPr>
          <p:nvPr/>
        </p:nvSpPr>
        <p:spPr bwMode="auto">
          <a:xfrm>
            <a:off x="250825" y="2781300"/>
            <a:ext cx="7191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4357" name="Line 37"/>
          <p:cNvSpPr>
            <a:spLocks noChangeShapeType="1"/>
          </p:cNvSpPr>
          <p:nvPr/>
        </p:nvSpPr>
        <p:spPr bwMode="auto">
          <a:xfrm>
            <a:off x="6300788" y="3644900"/>
            <a:ext cx="215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4358" name="Line 38"/>
          <p:cNvSpPr>
            <a:spLocks noChangeShapeType="1"/>
          </p:cNvSpPr>
          <p:nvPr/>
        </p:nvSpPr>
        <p:spPr bwMode="auto">
          <a:xfrm>
            <a:off x="7092950" y="3644900"/>
            <a:ext cx="0" cy="2520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4359" name="Line 39"/>
          <p:cNvSpPr>
            <a:spLocks noChangeShapeType="1"/>
          </p:cNvSpPr>
          <p:nvPr/>
        </p:nvSpPr>
        <p:spPr bwMode="auto">
          <a:xfrm flipH="1">
            <a:off x="539750" y="6165850"/>
            <a:ext cx="655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4360" name="Line 40"/>
          <p:cNvSpPr>
            <a:spLocks noChangeShapeType="1"/>
          </p:cNvSpPr>
          <p:nvPr/>
        </p:nvSpPr>
        <p:spPr bwMode="auto">
          <a:xfrm flipV="1">
            <a:off x="539750" y="3429000"/>
            <a:ext cx="0" cy="2736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4361" name="Line 41"/>
          <p:cNvSpPr>
            <a:spLocks noChangeShapeType="1"/>
          </p:cNvSpPr>
          <p:nvPr/>
        </p:nvSpPr>
        <p:spPr bwMode="auto">
          <a:xfrm>
            <a:off x="539750" y="342900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4362" name="Line 42"/>
          <p:cNvSpPr>
            <a:spLocks noChangeShapeType="1"/>
          </p:cNvSpPr>
          <p:nvPr/>
        </p:nvSpPr>
        <p:spPr bwMode="auto">
          <a:xfrm>
            <a:off x="539750" y="4149725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4363" name="Line 43"/>
          <p:cNvSpPr>
            <a:spLocks noChangeShapeType="1"/>
          </p:cNvSpPr>
          <p:nvPr/>
        </p:nvSpPr>
        <p:spPr bwMode="auto">
          <a:xfrm>
            <a:off x="539750" y="5445125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4364" name="Text Box 44"/>
          <p:cNvSpPr txBox="1">
            <a:spLocks noChangeArrowheads="1"/>
          </p:cNvSpPr>
          <p:nvPr/>
        </p:nvSpPr>
        <p:spPr bwMode="auto">
          <a:xfrm>
            <a:off x="1187450" y="1844675"/>
            <a:ext cx="15843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Очереди</a:t>
            </a:r>
          </a:p>
        </p:txBody>
      </p:sp>
      <p:sp>
        <p:nvSpPr>
          <p:cNvPr id="184366" name="Text Box 46"/>
          <p:cNvSpPr txBox="1">
            <a:spLocks noChangeArrowheads="1"/>
          </p:cNvSpPr>
          <p:nvPr/>
        </p:nvSpPr>
        <p:spPr bwMode="auto">
          <a:xfrm>
            <a:off x="4427538" y="2420938"/>
            <a:ext cx="16573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Процессор</a:t>
            </a:r>
          </a:p>
        </p:txBody>
      </p:sp>
      <p:sp>
        <p:nvSpPr>
          <p:cNvPr id="184367" name="AutoShape 47"/>
          <p:cNvSpPr>
            <a:spLocks noChangeArrowheads="1"/>
          </p:cNvSpPr>
          <p:nvPr/>
        </p:nvSpPr>
        <p:spPr bwMode="auto">
          <a:xfrm>
            <a:off x="6443663" y="1989138"/>
            <a:ext cx="2160587" cy="935037"/>
          </a:xfrm>
          <a:prstGeom prst="wedgeRoundRectCallout">
            <a:avLst>
              <a:gd name="adj1" fmla="val 35819"/>
              <a:gd name="adj2" fmla="val 124870"/>
              <a:gd name="adj3" fmla="val 16667"/>
            </a:avLst>
          </a:prstGeom>
          <a:solidFill>
            <a:srgbClr val="00FF00">
              <a:alpha val="24001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ru-RU" sz="1800"/>
          </a:p>
        </p:txBody>
      </p:sp>
      <p:sp>
        <p:nvSpPr>
          <p:cNvPr id="184368" name="Text Box 48"/>
          <p:cNvSpPr txBox="1">
            <a:spLocks noChangeArrowheads="1"/>
          </p:cNvSpPr>
          <p:nvPr/>
        </p:nvSpPr>
        <p:spPr bwMode="auto">
          <a:xfrm>
            <a:off x="6588125" y="2133600"/>
            <a:ext cx="1871663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Обслуженные заявки</a:t>
            </a:r>
          </a:p>
        </p:txBody>
      </p:sp>
      <p:sp>
        <p:nvSpPr>
          <p:cNvPr id="184369" name="AutoShape 49"/>
          <p:cNvSpPr>
            <a:spLocks noChangeArrowheads="1"/>
          </p:cNvSpPr>
          <p:nvPr/>
        </p:nvSpPr>
        <p:spPr bwMode="auto">
          <a:xfrm>
            <a:off x="3492500" y="4724400"/>
            <a:ext cx="3311525" cy="1009650"/>
          </a:xfrm>
          <a:prstGeom prst="wedgeRoundRectCallout">
            <a:avLst>
              <a:gd name="adj1" fmla="val 39407"/>
              <a:gd name="adj2" fmla="val 94653"/>
              <a:gd name="adj3" fmla="val 16667"/>
            </a:avLst>
          </a:prstGeom>
          <a:solidFill>
            <a:srgbClr val="00FF00">
              <a:alpha val="24001"/>
            </a:srgb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/>
              <a:t>Заявки, обслуживание которых не закончено</a:t>
            </a:r>
          </a:p>
        </p:txBody>
      </p:sp>
      <p:sp>
        <p:nvSpPr>
          <p:cNvPr id="184371" name="AutoShape 51"/>
          <p:cNvSpPr>
            <a:spLocks noChangeArrowheads="1"/>
          </p:cNvSpPr>
          <p:nvPr/>
        </p:nvSpPr>
        <p:spPr bwMode="auto">
          <a:xfrm>
            <a:off x="3419475" y="3068638"/>
            <a:ext cx="576263" cy="1223962"/>
          </a:xfrm>
          <a:prstGeom prst="curvedLeftArrow">
            <a:avLst>
              <a:gd name="adj1" fmla="val 42479"/>
              <a:gd name="adj2" fmla="val 84959"/>
              <a:gd name="adj3" fmla="val 33333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84373" name="Text Box 53"/>
          <p:cNvSpPr txBox="1">
            <a:spLocks noChangeArrowheads="1"/>
          </p:cNvSpPr>
          <p:nvPr/>
        </p:nvSpPr>
        <p:spPr bwMode="auto">
          <a:xfrm>
            <a:off x="4211638" y="981075"/>
            <a:ext cx="316865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Порядок просмотра очередей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0F65-B9B5-4E39-8AC1-3F4460034EFB}" type="slidenum">
              <a:rPr lang="ru-RU"/>
              <a:pPr/>
              <a:t>15</a:t>
            </a:fld>
            <a:endParaRPr lang="ru-RU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solidFill>
                  <a:schemeClr val="accent2"/>
                </a:solidFill>
              </a:rPr>
              <a:t>Процессы и потоки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Многопоточность  - способность ОС поддерживать в рамках одного процесса выполнение нескольких потоков.</a:t>
            </a:r>
          </a:p>
          <a:p>
            <a:r>
              <a:rPr lang="ru-RU"/>
              <a:t>Поток имеет состояния, контекст, стек, локальную память.</a:t>
            </a:r>
          </a:p>
          <a:p>
            <a:r>
              <a:rPr lang="ru-RU"/>
              <a:t>Поток выполняется в адресном пространстве процесса.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730A-3743-4EA0-BAAF-6D0BEC7075C4}" type="slidenum">
              <a:rPr lang="ru-RU"/>
              <a:pPr/>
              <a:t>16</a:t>
            </a:fld>
            <a:endParaRPr lang="ru-RU"/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611188" y="620713"/>
            <a:ext cx="295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800" b="1"/>
              <a:t>Один поток</a:t>
            </a:r>
          </a:p>
        </p:txBody>
      </p:sp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971550" y="1700213"/>
            <a:ext cx="1655763" cy="1368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684213" y="4581525"/>
            <a:ext cx="1439862" cy="1511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58727" name="Rectangle 7"/>
          <p:cNvSpPr>
            <a:spLocks noChangeArrowheads="1"/>
          </p:cNvSpPr>
          <p:nvPr/>
        </p:nvSpPr>
        <p:spPr bwMode="auto">
          <a:xfrm>
            <a:off x="2627313" y="4581525"/>
            <a:ext cx="1512887" cy="1511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58729" name="Freeform 9"/>
          <p:cNvSpPr>
            <a:spLocks/>
          </p:cNvSpPr>
          <p:nvPr/>
        </p:nvSpPr>
        <p:spPr bwMode="auto">
          <a:xfrm>
            <a:off x="1687513" y="1871663"/>
            <a:ext cx="239712" cy="1077912"/>
          </a:xfrm>
          <a:custGeom>
            <a:avLst/>
            <a:gdLst/>
            <a:ahLst/>
            <a:cxnLst>
              <a:cxn ang="0">
                <a:pos x="71" y="0"/>
              </a:cxn>
              <a:cxn ang="0">
                <a:pos x="107" y="128"/>
              </a:cxn>
              <a:cxn ang="0">
                <a:pos x="52" y="220"/>
              </a:cxn>
              <a:cxn ang="0">
                <a:pos x="52" y="330"/>
              </a:cxn>
              <a:cxn ang="0">
                <a:pos x="107" y="348"/>
              </a:cxn>
              <a:cxn ang="0">
                <a:pos x="126" y="430"/>
              </a:cxn>
              <a:cxn ang="0">
                <a:pos x="98" y="439"/>
              </a:cxn>
              <a:cxn ang="0">
                <a:pos x="16" y="522"/>
              </a:cxn>
              <a:cxn ang="0">
                <a:pos x="62" y="622"/>
              </a:cxn>
              <a:cxn ang="0">
                <a:pos x="89" y="650"/>
              </a:cxn>
              <a:cxn ang="0">
                <a:pos x="98" y="677"/>
              </a:cxn>
              <a:cxn ang="0">
                <a:pos x="107" y="677"/>
              </a:cxn>
            </a:cxnLst>
            <a:rect l="0" t="0" r="r" b="b"/>
            <a:pathLst>
              <a:path w="151" h="679">
                <a:moveTo>
                  <a:pt x="71" y="0"/>
                </a:moveTo>
                <a:cubicBezTo>
                  <a:pt x="82" y="90"/>
                  <a:pt x="85" y="61"/>
                  <a:pt x="107" y="128"/>
                </a:cubicBezTo>
                <a:cubicBezTo>
                  <a:pt x="97" y="188"/>
                  <a:pt x="99" y="190"/>
                  <a:pt x="52" y="220"/>
                </a:cubicBezTo>
                <a:cubicBezTo>
                  <a:pt x="31" y="251"/>
                  <a:pt x="7" y="302"/>
                  <a:pt x="52" y="330"/>
                </a:cubicBezTo>
                <a:cubicBezTo>
                  <a:pt x="68" y="340"/>
                  <a:pt x="107" y="348"/>
                  <a:pt x="107" y="348"/>
                </a:cubicBezTo>
                <a:cubicBezTo>
                  <a:pt x="115" y="372"/>
                  <a:pt x="151" y="406"/>
                  <a:pt x="126" y="430"/>
                </a:cubicBezTo>
                <a:cubicBezTo>
                  <a:pt x="119" y="437"/>
                  <a:pt x="107" y="436"/>
                  <a:pt x="98" y="439"/>
                </a:cubicBezTo>
                <a:cubicBezTo>
                  <a:pt x="63" y="464"/>
                  <a:pt x="45" y="492"/>
                  <a:pt x="16" y="522"/>
                </a:cubicBezTo>
                <a:cubicBezTo>
                  <a:pt x="0" y="569"/>
                  <a:pt x="14" y="607"/>
                  <a:pt x="62" y="622"/>
                </a:cubicBezTo>
                <a:cubicBezTo>
                  <a:pt x="71" y="631"/>
                  <a:pt x="82" y="639"/>
                  <a:pt x="89" y="650"/>
                </a:cubicBezTo>
                <a:cubicBezTo>
                  <a:pt x="94" y="658"/>
                  <a:pt x="93" y="669"/>
                  <a:pt x="98" y="677"/>
                </a:cubicBezTo>
                <a:cubicBezTo>
                  <a:pt x="100" y="679"/>
                  <a:pt x="104" y="677"/>
                  <a:pt x="107" y="677"/>
                </a:cubicBezTo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58731" name="Freeform 11"/>
          <p:cNvSpPr>
            <a:spLocks/>
          </p:cNvSpPr>
          <p:nvPr/>
        </p:nvSpPr>
        <p:spPr bwMode="auto">
          <a:xfrm>
            <a:off x="1258888" y="4797425"/>
            <a:ext cx="239712" cy="1077913"/>
          </a:xfrm>
          <a:custGeom>
            <a:avLst/>
            <a:gdLst/>
            <a:ahLst/>
            <a:cxnLst>
              <a:cxn ang="0">
                <a:pos x="71" y="0"/>
              </a:cxn>
              <a:cxn ang="0">
                <a:pos x="107" y="128"/>
              </a:cxn>
              <a:cxn ang="0">
                <a:pos x="52" y="220"/>
              </a:cxn>
              <a:cxn ang="0">
                <a:pos x="52" y="330"/>
              </a:cxn>
              <a:cxn ang="0">
                <a:pos x="107" y="348"/>
              </a:cxn>
              <a:cxn ang="0">
                <a:pos x="126" y="430"/>
              </a:cxn>
              <a:cxn ang="0">
                <a:pos x="98" y="439"/>
              </a:cxn>
              <a:cxn ang="0">
                <a:pos x="16" y="522"/>
              </a:cxn>
              <a:cxn ang="0">
                <a:pos x="62" y="622"/>
              </a:cxn>
              <a:cxn ang="0">
                <a:pos x="89" y="650"/>
              </a:cxn>
              <a:cxn ang="0">
                <a:pos x="98" y="677"/>
              </a:cxn>
              <a:cxn ang="0">
                <a:pos x="107" y="677"/>
              </a:cxn>
            </a:cxnLst>
            <a:rect l="0" t="0" r="r" b="b"/>
            <a:pathLst>
              <a:path w="151" h="679">
                <a:moveTo>
                  <a:pt x="71" y="0"/>
                </a:moveTo>
                <a:cubicBezTo>
                  <a:pt x="82" y="90"/>
                  <a:pt x="85" y="61"/>
                  <a:pt x="107" y="128"/>
                </a:cubicBezTo>
                <a:cubicBezTo>
                  <a:pt x="97" y="188"/>
                  <a:pt x="99" y="190"/>
                  <a:pt x="52" y="220"/>
                </a:cubicBezTo>
                <a:cubicBezTo>
                  <a:pt x="31" y="251"/>
                  <a:pt x="7" y="302"/>
                  <a:pt x="52" y="330"/>
                </a:cubicBezTo>
                <a:cubicBezTo>
                  <a:pt x="68" y="340"/>
                  <a:pt x="107" y="348"/>
                  <a:pt x="107" y="348"/>
                </a:cubicBezTo>
                <a:cubicBezTo>
                  <a:pt x="115" y="372"/>
                  <a:pt x="151" y="406"/>
                  <a:pt x="126" y="430"/>
                </a:cubicBezTo>
                <a:cubicBezTo>
                  <a:pt x="119" y="437"/>
                  <a:pt x="107" y="436"/>
                  <a:pt x="98" y="439"/>
                </a:cubicBezTo>
                <a:cubicBezTo>
                  <a:pt x="63" y="464"/>
                  <a:pt x="45" y="492"/>
                  <a:pt x="16" y="522"/>
                </a:cubicBezTo>
                <a:cubicBezTo>
                  <a:pt x="0" y="569"/>
                  <a:pt x="14" y="607"/>
                  <a:pt x="62" y="622"/>
                </a:cubicBezTo>
                <a:cubicBezTo>
                  <a:pt x="71" y="631"/>
                  <a:pt x="82" y="639"/>
                  <a:pt x="89" y="650"/>
                </a:cubicBezTo>
                <a:cubicBezTo>
                  <a:pt x="94" y="658"/>
                  <a:pt x="93" y="669"/>
                  <a:pt x="98" y="677"/>
                </a:cubicBezTo>
                <a:cubicBezTo>
                  <a:pt x="100" y="679"/>
                  <a:pt x="104" y="677"/>
                  <a:pt x="107" y="677"/>
                </a:cubicBezTo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58732" name="Freeform 12"/>
          <p:cNvSpPr>
            <a:spLocks/>
          </p:cNvSpPr>
          <p:nvPr/>
        </p:nvSpPr>
        <p:spPr bwMode="auto">
          <a:xfrm>
            <a:off x="3203575" y="4797425"/>
            <a:ext cx="239713" cy="1077913"/>
          </a:xfrm>
          <a:custGeom>
            <a:avLst/>
            <a:gdLst/>
            <a:ahLst/>
            <a:cxnLst>
              <a:cxn ang="0">
                <a:pos x="71" y="0"/>
              </a:cxn>
              <a:cxn ang="0">
                <a:pos x="107" y="128"/>
              </a:cxn>
              <a:cxn ang="0">
                <a:pos x="52" y="220"/>
              </a:cxn>
              <a:cxn ang="0">
                <a:pos x="52" y="330"/>
              </a:cxn>
              <a:cxn ang="0">
                <a:pos x="107" y="348"/>
              </a:cxn>
              <a:cxn ang="0">
                <a:pos x="126" y="430"/>
              </a:cxn>
              <a:cxn ang="0">
                <a:pos x="98" y="439"/>
              </a:cxn>
              <a:cxn ang="0">
                <a:pos x="16" y="522"/>
              </a:cxn>
              <a:cxn ang="0">
                <a:pos x="62" y="622"/>
              </a:cxn>
              <a:cxn ang="0">
                <a:pos x="89" y="650"/>
              </a:cxn>
              <a:cxn ang="0">
                <a:pos x="98" y="677"/>
              </a:cxn>
              <a:cxn ang="0">
                <a:pos x="107" y="677"/>
              </a:cxn>
            </a:cxnLst>
            <a:rect l="0" t="0" r="r" b="b"/>
            <a:pathLst>
              <a:path w="151" h="679">
                <a:moveTo>
                  <a:pt x="71" y="0"/>
                </a:moveTo>
                <a:cubicBezTo>
                  <a:pt x="82" y="90"/>
                  <a:pt x="85" y="61"/>
                  <a:pt x="107" y="128"/>
                </a:cubicBezTo>
                <a:cubicBezTo>
                  <a:pt x="97" y="188"/>
                  <a:pt x="99" y="190"/>
                  <a:pt x="52" y="220"/>
                </a:cubicBezTo>
                <a:cubicBezTo>
                  <a:pt x="31" y="251"/>
                  <a:pt x="7" y="302"/>
                  <a:pt x="52" y="330"/>
                </a:cubicBezTo>
                <a:cubicBezTo>
                  <a:pt x="68" y="340"/>
                  <a:pt x="107" y="348"/>
                  <a:pt x="107" y="348"/>
                </a:cubicBezTo>
                <a:cubicBezTo>
                  <a:pt x="115" y="372"/>
                  <a:pt x="151" y="406"/>
                  <a:pt x="126" y="430"/>
                </a:cubicBezTo>
                <a:cubicBezTo>
                  <a:pt x="119" y="437"/>
                  <a:pt x="107" y="436"/>
                  <a:pt x="98" y="439"/>
                </a:cubicBezTo>
                <a:cubicBezTo>
                  <a:pt x="63" y="464"/>
                  <a:pt x="45" y="492"/>
                  <a:pt x="16" y="522"/>
                </a:cubicBezTo>
                <a:cubicBezTo>
                  <a:pt x="0" y="569"/>
                  <a:pt x="14" y="607"/>
                  <a:pt x="62" y="622"/>
                </a:cubicBezTo>
                <a:cubicBezTo>
                  <a:pt x="71" y="631"/>
                  <a:pt x="82" y="639"/>
                  <a:pt x="89" y="650"/>
                </a:cubicBezTo>
                <a:cubicBezTo>
                  <a:pt x="94" y="658"/>
                  <a:pt x="93" y="669"/>
                  <a:pt x="98" y="677"/>
                </a:cubicBezTo>
                <a:cubicBezTo>
                  <a:pt x="100" y="679"/>
                  <a:pt x="104" y="677"/>
                  <a:pt x="107" y="677"/>
                </a:cubicBezTo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grpSp>
        <p:nvGrpSpPr>
          <p:cNvPr id="158738" name="Group 18"/>
          <p:cNvGrpSpPr>
            <a:grpSpLocks/>
          </p:cNvGrpSpPr>
          <p:nvPr/>
        </p:nvGrpSpPr>
        <p:grpSpPr bwMode="auto">
          <a:xfrm>
            <a:off x="5580063" y="1628775"/>
            <a:ext cx="1728787" cy="1439863"/>
            <a:chOff x="3515" y="1026"/>
            <a:chExt cx="1089" cy="907"/>
          </a:xfrm>
        </p:grpSpPr>
        <p:sp>
          <p:nvSpPr>
            <p:cNvPr id="158733" name="Rectangle 13"/>
            <p:cNvSpPr>
              <a:spLocks noChangeArrowheads="1"/>
            </p:cNvSpPr>
            <p:nvPr/>
          </p:nvSpPr>
          <p:spPr bwMode="auto">
            <a:xfrm>
              <a:off x="3515" y="1026"/>
              <a:ext cx="1089" cy="90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8730" name="Freeform 10"/>
            <p:cNvSpPr>
              <a:spLocks/>
            </p:cNvSpPr>
            <p:nvPr/>
          </p:nvSpPr>
          <p:spPr bwMode="auto">
            <a:xfrm>
              <a:off x="3787" y="1117"/>
              <a:ext cx="151" cy="679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107" y="128"/>
                </a:cxn>
                <a:cxn ang="0">
                  <a:pos x="52" y="220"/>
                </a:cxn>
                <a:cxn ang="0">
                  <a:pos x="52" y="330"/>
                </a:cxn>
                <a:cxn ang="0">
                  <a:pos x="107" y="348"/>
                </a:cxn>
                <a:cxn ang="0">
                  <a:pos x="126" y="430"/>
                </a:cxn>
                <a:cxn ang="0">
                  <a:pos x="98" y="439"/>
                </a:cxn>
                <a:cxn ang="0">
                  <a:pos x="16" y="522"/>
                </a:cxn>
                <a:cxn ang="0">
                  <a:pos x="62" y="622"/>
                </a:cxn>
                <a:cxn ang="0">
                  <a:pos x="89" y="650"/>
                </a:cxn>
                <a:cxn ang="0">
                  <a:pos x="98" y="677"/>
                </a:cxn>
                <a:cxn ang="0">
                  <a:pos x="107" y="677"/>
                </a:cxn>
              </a:cxnLst>
              <a:rect l="0" t="0" r="r" b="b"/>
              <a:pathLst>
                <a:path w="151" h="679">
                  <a:moveTo>
                    <a:pt x="71" y="0"/>
                  </a:moveTo>
                  <a:cubicBezTo>
                    <a:pt x="82" y="90"/>
                    <a:pt x="85" y="61"/>
                    <a:pt x="107" y="128"/>
                  </a:cubicBezTo>
                  <a:cubicBezTo>
                    <a:pt x="97" y="188"/>
                    <a:pt x="99" y="190"/>
                    <a:pt x="52" y="220"/>
                  </a:cubicBezTo>
                  <a:cubicBezTo>
                    <a:pt x="31" y="251"/>
                    <a:pt x="7" y="302"/>
                    <a:pt x="52" y="330"/>
                  </a:cubicBezTo>
                  <a:cubicBezTo>
                    <a:pt x="68" y="340"/>
                    <a:pt x="107" y="348"/>
                    <a:pt x="107" y="348"/>
                  </a:cubicBezTo>
                  <a:cubicBezTo>
                    <a:pt x="115" y="372"/>
                    <a:pt x="151" y="406"/>
                    <a:pt x="126" y="430"/>
                  </a:cubicBezTo>
                  <a:cubicBezTo>
                    <a:pt x="119" y="437"/>
                    <a:pt x="107" y="436"/>
                    <a:pt x="98" y="439"/>
                  </a:cubicBezTo>
                  <a:cubicBezTo>
                    <a:pt x="63" y="464"/>
                    <a:pt x="45" y="492"/>
                    <a:pt x="16" y="522"/>
                  </a:cubicBezTo>
                  <a:cubicBezTo>
                    <a:pt x="0" y="569"/>
                    <a:pt x="14" y="607"/>
                    <a:pt x="62" y="622"/>
                  </a:cubicBezTo>
                  <a:cubicBezTo>
                    <a:pt x="71" y="631"/>
                    <a:pt x="82" y="639"/>
                    <a:pt x="89" y="650"/>
                  </a:cubicBezTo>
                  <a:cubicBezTo>
                    <a:pt x="94" y="658"/>
                    <a:pt x="93" y="669"/>
                    <a:pt x="98" y="677"/>
                  </a:cubicBezTo>
                  <a:cubicBezTo>
                    <a:pt x="100" y="679"/>
                    <a:pt x="104" y="677"/>
                    <a:pt x="107" y="677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58736" name="Freeform 16"/>
            <p:cNvSpPr>
              <a:spLocks/>
            </p:cNvSpPr>
            <p:nvPr/>
          </p:nvSpPr>
          <p:spPr bwMode="auto">
            <a:xfrm>
              <a:off x="4014" y="1117"/>
              <a:ext cx="151" cy="679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107" y="128"/>
                </a:cxn>
                <a:cxn ang="0">
                  <a:pos x="52" y="220"/>
                </a:cxn>
                <a:cxn ang="0">
                  <a:pos x="52" y="330"/>
                </a:cxn>
                <a:cxn ang="0">
                  <a:pos x="107" y="348"/>
                </a:cxn>
                <a:cxn ang="0">
                  <a:pos x="126" y="430"/>
                </a:cxn>
                <a:cxn ang="0">
                  <a:pos x="98" y="439"/>
                </a:cxn>
                <a:cxn ang="0">
                  <a:pos x="16" y="522"/>
                </a:cxn>
                <a:cxn ang="0">
                  <a:pos x="62" y="622"/>
                </a:cxn>
                <a:cxn ang="0">
                  <a:pos x="89" y="650"/>
                </a:cxn>
                <a:cxn ang="0">
                  <a:pos x="98" y="677"/>
                </a:cxn>
                <a:cxn ang="0">
                  <a:pos x="107" y="677"/>
                </a:cxn>
              </a:cxnLst>
              <a:rect l="0" t="0" r="r" b="b"/>
              <a:pathLst>
                <a:path w="151" h="679">
                  <a:moveTo>
                    <a:pt x="71" y="0"/>
                  </a:moveTo>
                  <a:cubicBezTo>
                    <a:pt x="82" y="90"/>
                    <a:pt x="85" y="61"/>
                    <a:pt x="107" y="128"/>
                  </a:cubicBezTo>
                  <a:cubicBezTo>
                    <a:pt x="97" y="188"/>
                    <a:pt x="99" y="190"/>
                    <a:pt x="52" y="220"/>
                  </a:cubicBezTo>
                  <a:cubicBezTo>
                    <a:pt x="31" y="251"/>
                    <a:pt x="7" y="302"/>
                    <a:pt x="52" y="330"/>
                  </a:cubicBezTo>
                  <a:cubicBezTo>
                    <a:pt x="68" y="340"/>
                    <a:pt x="107" y="348"/>
                    <a:pt x="107" y="348"/>
                  </a:cubicBezTo>
                  <a:cubicBezTo>
                    <a:pt x="115" y="372"/>
                    <a:pt x="151" y="406"/>
                    <a:pt x="126" y="430"/>
                  </a:cubicBezTo>
                  <a:cubicBezTo>
                    <a:pt x="119" y="437"/>
                    <a:pt x="107" y="436"/>
                    <a:pt x="98" y="439"/>
                  </a:cubicBezTo>
                  <a:cubicBezTo>
                    <a:pt x="63" y="464"/>
                    <a:pt x="45" y="492"/>
                    <a:pt x="16" y="522"/>
                  </a:cubicBezTo>
                  <a:cubicBezTo>
                    <a:pt x="0" y="569"/>
                    <a:pt x="14" y="607"/>
                    <a:pt x="62" y="622"/>
                  </a:cubicBezTo>
                  <a:cubicBezTo>
                    <a:pt x="71" y="631"/>
                    <a:pt x="82" y="639"/>
                    <a:pt x="89" y="650"/>
                  </a:cubicBezTo>
                  <a:cubicBezTo>
                    <a:pt x="94" y="658"/>
                    <a:pt x="93" y="669"/>
                    <a:pt x="98" y="677"/>
                  </a:cubicBezTo>
                  <a:cubicBezTo>
                    <a:pt x="100" y="679"/>
                    <a:pt x="104" y="677"/>
                    <a:pt x="107" y="677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58737" name="Freeform 17"/>
            <p:cNvSpPr>
              <a:spLocks/>
            </p:cNvSpPr>
            <p:nvPr/>
          </p:nvSpPr>
          <p:spPr bwMode="auto">
            <a:xfrm>
              <a:off x="4241" y="1117"/>
              <a:ext cx="151" cy="679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107" y="128"/>
                </a:cxn>
                <a:cxn ang="0">
                  <a:pos x="52" y="220"/>
                </a:cxn>
                <a:cxn ang="0">
                  <a:pos x="52" y="330"/>
                </a:cxn>
                <a:cxn ang="0">
                  <a:pos x="107" y="348"/>
                </a:cxn>
                <a:cxn ang="0">
                  <a:pos x="126" y="430"/>
                </a:cxn>
                <a:cxn ang="0">
                  <a:pos x="98" y="439"/>
                </a:cxn>
                <a:cxn ang="0">
                  <a:pos x="16" y="522"/>
                </a:cxn>
                <a:cxn ang="0">
                  <a:pos x="62" y="622"/>
                </a:cxn>
                <a:cxn ang="0">
                  <a:pos x="89" y="650"/>
                </a:cxn>
                <a:cxn ang="0">
                  <a:pos x="98" y="677"/>
                </a:cxn>
                <a:cxn ang="0">
                  <a:pos x="107" y="677"/>
                </a:cxn>
              </a:cxnLst>
              <a:rect l="0" t="0" r="r" b="b"/>
              <a:pathLst>
                <a:path w="151" h="679">
                  <a:moveTo>
                    <a:pt x="71" y="0"/>
                  </a:moveTo>
                  <a:cubicBezTo>
                    <a:pt x="82" y="90"/>
                    <a:pt x="85" y="61"/>
                    <a:pt x="107" y="128"/>
                  </a:cubicBezTo>
                  <a:cubicBezTo>
                    <a:pt x="97" y="188"/>
                    <a:pt x="99" y="190"/>
                    <a:pt x="52" y="220"/>
                  </a:cubicBezTo>
                  <a:cubicBezTo>
                    <a:pt x="31" y="251"/>
                    <a:pt x="7" y="302"/>
                    <a:pt x="52" y="330"/>
                  </a:cubicBezTo>
                  <a:cubicBezTo>
                    <a:pt x="68" y="340"/>
                    <a:pt x="107" y="348"/>
                    <a:pt x="107" y="348"/>
                  </a:cubicBezTo>
                  <a:cubicBezTo>
                    <a:pt x="115" y="372"/>
                    <a:pt x="151" y="406"/>
                    <a:pt x="126" y="430"/>
                  </a:cubicBezTo>
                  <a:cubicBezTo>
                    <a:pt x="119" y="437"/>
                    <a:pt x="107" y="436"/>
                    <a:pt x="98" y="439"/>
                  </a:cubicBezTo>
                  <a:cubicBezTo>
                    <a:pt x="63" y="464"/>
                    <a:pt x="45" y="492"/>
                    <a:pt x="16" y="522"/>
                  </a:cubicBezTo>
                  <a:cubicBezTo>
                    <a:pt x="0" y="569"/>
                    <a:pt x="14" y="607"/>
                    <a:pt x="62" y="622"/>
                  </a:cubicBezTo>
                  <a:cubicBezTo>
                    <a:pt x="71" y="631"/>
                    <a:pt x="82" y="639"/>
                    <a:pt x="89" y="650"/>
                  </a:cubicBezTo>
                  <a:cubicBezTo>
                    <a:pt x="94" y="658"/>
                    <a:pt x="93" y="669"/>
                    <a:pt x="98" y="677"/>
                  </a:cubicBezTo>
                  <a:cubicBezTo>
                    <a:pt x="100" y="679"/>
                    <a:pt x="104" y="677"/>
                    <a:pt x="107" y="677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58739" name="Group 19"/>
          <p:cNvGrpSpPr>
            <a:grpSpLocks/>
          </p:cNvGrpSpPr>
          <p:nvPr/>
        </p:nvGrpSpPr>
        <p:grpSpPr bwMode="auto">
          <a:xfrm>
            <a:off x="5003800" y="4508500"/>
            <a:ext cx="1728788" cy="1439863"/>
            <a:chOff x="3515" y="1026"/>
            <a:chExt cx="1089" cy="907"/>
          </a:xfrm>
        </p:grpSpPr>
        <p:sp>
          <p:nvSpPr>
            <p:cNvPr id="158740" name="Rectangle 20"/>
            <p:cNvSpPr>
              <a:spLocks noChangeArrowheads="1"/>
            </p:cNvSpPr>
            <p:nvPr/>
          </p:nvSpPr>
          <p:spPr bwMode="auto">
            <a:xfrm>
              <a:off x="3515" y="1026"/>
              <a:ext cx="1089" cy="90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8741" name="Freeform 21"/>
            <p:cNvSpPr>
              <a:spLocks/>
            </p:cNvSpPr>
            <p:nvPr/>
          </p:nvSpPr>
          <p:spPr bwMode="auto">
            <a:xfrm>
              <a:off x="3787" y="1117"/>
              <a:ext cx="151" cy="679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107" y="128"/>
                </a:cxn>
                <a:cxn ang="0">
                  <a:pos x="52" y="220"/>
                </a:cxn>
                <a:cxn ang="0">
                  <a:pos x="52" y="330"/>
                </a:cxn>
                <a:cxn ang="0">
                  <a:pos x="107" y="348"/>
                </a:cxn>
                <a:cxn ang="0">
                  <a:pos x="126" y="430"/>
                </a:cxn>
                <a:cxn ang="0">
                  <a:pos x="98" y="439"/>
                </a:cxn>
                <a:cxn ang="0">
                  <a:pos x="16" y="522"/>
                </a:cxn>
                <a:cxn ang="0">
                  <a:pos x="62" y="622"/>
                </a:cxn>
                <a:cxn ang="0">
                  <a:pos x="89" y="650"/>
                </a:cxn>
                <a:cxn ang="0">
                  <a:pos x="98" y="677"/>
                </a:cxn>
                <a:cxn ang="0">
                  <a:pos x="107" y="677"/>
                </a:cxn>
              </a:cxnLst>
              <a:rect l="0" t="0" r="r" b="b"/>
              <a:pathLst>
                <a:path w="151" h="679">
                  <a:moveTo>
                    <a:pt x="71" y="0"/>
                  </a:moveTo>
                  <a:cubicBezTo>
                    <a:pt x="82" y="90"/>
                    <a:pt x="85" y="61"/>
                    <a:pt x="107" y="128"/>
                  </a:cubicBezTo>
                  <a:cubicBezTo>
                    <a:pt x="97" y="188"/>
                    <a:pt x="99" y="190"/>
                    <a:pt x="52" y="220"/>
                  </a:cubicBezTo>
                  <a:cubicBezTo>
                    <a:pt x="31" y="251"/>
                    <a:pt x="7" y="302"/>
                    <a:pt x="52" y="330"/>
                  </a:cubicBezTo>
                  <a:cubicBezTo>
                    <a:pt x="68" y="340"/>
                    <a:pt x="107" y="348"/>
                    <a:pt x="107" y="348"/>
                  </a:cubicBezTo>
                  <a:cubicBezTo>
                    <a:pt x="115" y="372"/>
                    <a:pt x="151" y="406"/>
                    <a:pt x="126" y="430"/>
                  </a:cubicBezTo>
                  <a:cubicBezTo>
                    <a:pt x="119" y="437"/>
                    <a:pt x="107" y="436"/>
                    <a:pt x="98" y="439"/>
                  </a:cubicBezTo>
                  <a:cubicBezTo>
                    <a:pt x="63" y="464"/>
                    <a:pt x="45" y="492"/>
                    <a:pt x="16" y="522"/>
                  </a:cubicBezTo>
                  <a:cubicBezTo>
                    <a:pt x="0" y="569"/>
                    <a:pt x="14" y="607"/>
                    <a:pt x="62" y="622"/>
                  </a:cubicBezTo>
                  <a:cubicBezTo>
                    <a:pt x="71" y="631"/>
                    <a:pt x="82" y="639"/>
                    <a:pt x="89" y="650"/>
                  </a:cubicBezTo>
                  <a:cubicBezTo>
                    <a:pt x="94" y="658"/>
                    <a:pt x="93" y="669"/>
                    <a:pt x="98" y="677"/>
                  </a:cubicBezTo>
                  <a:cubicBezTo>
                    <a:pt x="100" y="679"/>
                    <a:pt x="104" y="677"/>
                    <a:pt x="107" y="677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58742" name="Freeform 22"/>
            <p:cNvSpPr>
              <a:spLocks/>
            </p:cNvSpPr>
            <p:nvPr/>
          </p:nvSpPr>
          <p:spPr bwMode="auto">
            <a:xfrm>
              <a:off x="4014" y="1117"/>
              <a:ext cx="151" cy="679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107" y="128"/>
                </a:cxn>
                <a:cxn ang="0">
                  <a:pos x="52" y="220"/>
                </a:cxn>
                <a:cxn ang="0">
                  <a:pos x="52" y="330"/>
                </a:cxn>
                <a:cxn ang="0">
                  <a:pos x="107" y="348"/>
                </a:cxn>
                <a:cxn ang="0">
                  <a:pos x="126" y="430"/>
                </a:cxn>
                <a:cxn ang="0">
                  <a:pos x="98" y="439"/>
                </a:cxn>
                <a:cxn ang="0">
                  <a:pos x="16" y="522"/>
                </a:cxn>
                <a:cxn ang="0">
                  <a:pos x="62" y="622"/>
                </a:cxn>
                <a:cxn ang="0">
                  <a:pos x="89" y="650"/>
                </a:cxn>
                <a:cxn ang="0">
                  <a:pos x="98" y="677"/>
                </a:cxn>
                <a:cxn ang="0">
                  <a:pos x="107" y="677"/>
                </a:cxn>
              </a:cxnLst>
              <a:rect l="0" t="0" r="r" b="b"/>
              <a:pathLst>
                <a:path w="151" h="679">
                  <a:moveTo>
                    <a:pt x="71" y="0"/>
                  </a:moveTo>
                  <a:cubicBezTo>
                    <a:pt x="82" y="90"/>
                    <a:pt x="85" y="61"/>
                    <a:pt x="107" y="128"/>
                  </a:cubicBezTo>
                  <a:cubicBezTo>
                    <a:pt x="97" y="188"/>
                    <a:pt x="99" y="190"/>
                    <a:pt x="52" y="220"/>
                  </a:cubicBezTo>
                  <a:cubicBezTo>
                    <a:pt x="31" y="251"/>
                    <a:pt x="7" y="302"/>
                    <a:pt x="52" y="330"/>
                  </a:cubicBezTo>
                  <a:cubicBezTo>
                    <a:pt x="68" y="340"/>
                    <a:pt x="107" y="348"/>
                    <a:pt x="107" y="348"/>
                  </a:cubicBezTo>
                  <a:cubicBezTo>
                    <a:pt x="115" y="372"/>
                    <a:pt x="151" y="406"/>
                    <a:pt x="126" y="430"/>
                  </a:cubicBezTo>
                  <a:cubicBezTo>
                    <a:pt x="119" y="437"/>
                    <a:pt x="107" y="436"/>
                    <a:pt x="98" y="439"/>
                  </a:cubicBezTo>
                  <a:cubicBezTo>
                    <a:pt x="63" y="464"/>
                    <a:pt x="45" y="492"/>
                    <a:pt x="16" y="522"/>
                  </a:cubicBezTo>
                  <a:cubicBezTo>
                    <a:pt x="0" y="569"/>
                    <a:pt x="14" y="607"/>
                    <a:pt x="62" y="622"/>
                  </a:cubicBezTo>
                  <a:cubicBezTo>
                    <a:pt x="71" y="631"/>
                    <a:pt x="82" y="639"/>
                    <a:pt x="89" y="650"/>
                  </a:cubicBezTo>
                  <a:cubicBezTo>
                    <a:pt x="94" y="658"/>
                    <a:pt x="93" y="669"/>
                    <a:pt x="98" y="677"/>
                  </a:cubicBezTo>
                  <a:cubicBezTo>
                    <a:pt x="100" y="679"/>
                    <a:pt x="104" y="677"/>
                    <a:pt x="107" y="677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58743" name="Freeform 23"/>
            <p:cNvSpPr>
              <a:spLocks/>
            </p:cNvSpPr>
            <p:nvPr/>
          </p:nvSpPr>
          <p:spPr bwMode="auto">
            <a:xfrm>
              <a:off x="4241" y="1117"/>
              <a:ext cx="151" cy="679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107" y="128"/>
                </a:cxn>
                <a:cxn ang="0">
                  <a:pos x="52" y="220"/>
                </a:cxn>
                <a:cxn ang="0">
                  <a:pos x="52" y="330"/>
                </a:cxn>
                <a:cxn ang="0">
                  <a:pos x="107" y="348"/>
                </a:cxn>
                <a:cxn ang="0">
                  <a:pos x="126" y="430"/>
                </a:cxn>
                <a:cxn ang="0">
                  <a:pos x="98" y="439"/>
                </a:cxn>
                <a:cxn ang="0">
                  <a:pos x="16" y="522"/>
                </a:cxn>
                <a:cxn ang="0">
                  <a:pos x="62" y="622"/>
                </a:cxn>
                <a:cxn ang="0">
                  <a:pos x="89" y="650"/>
                </a:cxn>
                <a:cxn ang="0">
                  <a:pos x="98" y="677"/>
                </a:cxn>
                <a:cxn ang="0">
                  <a:pos x="107" y="677"/>
                </a:cxn>
              </a:cxnLst>
              <a:rect l="0" t="0" r="r" b="b"/>
              <a:pathLst>
                <a:path w="151" h="679">
                  <a:moveTo>
                    <a:pt x="71" y="0"/>
                  </a:moveTo>
                  <a:cubicBezTo>
                    <a:pt x="82" y="90"/>
                    <a:pt x="85" y="61"/>
                    <a:pt x="107" y="128"/>
                  </a:cubicBezTo>
                  <a:cubicBezTo>
                    <a:pt x="97" y="188"/>
                    <a:pt x="99" y="190"/>
                    <a:pt x="52" y="220"/>
                  </a:cubicBezTo>
                  <a:cubicBezTo>
                    <a:pt x="31" y="251"/>
                    <a:pt x="7" y="302"/>
                    <a:pt x="52" y="330"/>
                  </a:cubicBezTo>
                  <a:cubicBezTo>
                    <a:pt x="68" y="340"/>
                    <a:pt x="107" y="348"/>
                    <a:pt x="107" y="348"/>
                  </a:cubicBezTo>
                  <a:cubicBezTo>
                    <a:pt x="115" y="372"/>
                    <a:pt x="151" y="406"/>
                    <a:pt x="126" y="430"/>
                  </a:cubicBezTo>
                  <a:cubicBezTo>
                    <a:pt x="119" y="437"/>
                    <a:pt x="107" y="436"/>
                    <a:pt x="98" y="439"/>
                  </a:cubicBezTo>
                  <a:cubicBezTo>
                    <a:pt x="63" y="464"/>
                    <a:pt x="45" y="492"/>
                    <a:pt x="16" y="522"/>
                  </a:cubicBezTo>
                  <a:cubicBezTo>
                    <a:pt x="0" y="569"/>
                    <a:pt x="14" y="607"/>
                    <a:pt x="62" y="622"/>
                  </a:cubicBezTo>
                  <a:cubicBezTo>
                    <a:pt x="71" y="631"/>
                    <a:pt x="82" y="639"/>
                    <a:pt x="89" y="650"/>
                  </a:cubicBezTo>
                  <a:cubicBezTo>
                    <a:pt x="94" y="658"/>
                    <a:pt x="93" y="669"/>
                    <a:pt x="98" y="677"/>
                  </a:cubicBezTo>
                  <a:cubicBezTo>
                    <a:pt x="100" y="679"/>
                    <a:pt x="104" y="677"/>
                    <a:pt x="107" y="677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58744" name="Group 24"/>
          <p:cNvGrpSpPr>
            <a:grpSpLocks/>
          </p:cNvGrpSpPr>
          <p:nvPr/>
        </p:nvGrpSpPr>
        <p:grpSpPr bwMode="auto">
          <a:xfrm>
            <a:off x="7019925" y="4508500"/>
            <a:ext cx="1728788" cy="1439863"/>
            <a:chOff x="3515" y="1026"/>
            <a:chExt cx="1089" cy="907"/>
          </a:xfrm>
        </p:grpSpPr>
        <p:sp>
          <p:nvSpPr>
            <p:cNvPr id="158745" name="Rectangle 25"/>
            <p:cNvSpPr>
              <a:spLocks noChangeArrowheads="1"/>
            </p:cNvSpPr>
            <p:nvPr/>
          </p:nvSpPr>
          <p:spPr bwMode="auto">
            <a:xfrm>
              <a:off x="3515" y="1026"/>
              <a:ext cx="1089" cy="90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8746" name="Freeform 26"/>
            <p:cNvSpPr>
              <a:spLocks/>
            </p:cNvSpPr>
            <p:nvPr/>
          </p:nvSpPr>
          <p:spPr bwMode="auto">
            <a:xfrm>
              <a:off x="3787" y="1117"/>
              <a:ext cx="151" cy="679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107" y="128"/>
                </a:cxn>
                <a:cxn ang="0">
                  <a:pos x="52" y="220"/>
                </a:cxn>
                <a:cxn ang="0">
                  <a:pos x="52" y="330"/>
                </a:cxn>
                <a:cxn ang="0">
                  <a:pos x="107" y="348"/>
                </a:cxn>
                <a:cxn ang="0">
                  <a:pos x="126" y="430"/>
                </a:cxn>
                <a:cxn ang="0">
                  <a:pos x="98" y="439"/>
                </a:cxn>
                <a:cxn ang="0">
                  <a:pos x="16" y="522"/>
                </a:cxn>
                <a:cxn ang="0">
                  <a:pos x="62" y="622"/>
                </a:cxn>
                <a:cxn ang="0">
                  <a:pos x="89" y="650"/>
                </a:cxn>
                <a:cxn ang="0">
                  <a:pos x="98" y="677"/>
                </a:cxn>
                <a:cxn ang="0">
                  <a:pos x="107" y="677"/>
                </a:cxn>
              </a:cxnLst>
              <a:rect l="0" t="0" r="r" b="b"/>
              <a:pathLst>
                <a:path w="151" h="679">
                  <a:moveTo>
                    <a:pt x="71" y="0"/>
                  </a:moveTo>
                  <a:cubicBezTo>
                    <a:pt x="82" y="90"/>
                    <a:pt x="85" y="61"/>
                    <a:pt x="107" y="128"/>
                  </a:cubicBezTo>
                  <a:cubicBezTo>
                    <a:pt x="97" y="188"/>
                    <a:pt x="99" y="190"/>
                    <a:pt x="52" y="220"/>
                  </a:cubicBezTo>
                  <a:cubicBezTo>
                    <a:pt x="31" y="251"/>
                    <a:pt x="7" y="302"/>
                    <a:pt x="52" y="330"/>
                  </a:cubicBezTo>
                  <a:cubicBezTo>
                    <a:pt x="68" y="340"/>
                    <a:pt x="107" y="348"/>
                    <a:pt x="107" y="348"/>
                  </a:cubicBezTo>
                  <a:cubicBezTo>
                    <a:pt x="115" y="372"/>
                    <a:pt x="151" y="406"/>
                    <a:pt x="126" y="430"/>
                  </a:cubicBezTo>
                  <a:cubicBezTo>
                    <a:pt x="119" y="437"/>
                    <a:pt x="107" y="436"/>
                    <a:pt x="98" y="439"/>
                  </a:cubicBezTo>
                  <a:cubicBezTo>
                    <a:pt x="63" y="464"/>
                    <a:pt x="45" y="492"/>
                    <a:pt x="16" y="522"/>
                  </a:cubicBezTo>
                  <a:cubicBezTo>
                    <a:pt x="0" y="569"/>
                    <a:pt x="14" y="607"/>
                    <a:pt x="62" y="622"/>
                  </a:cubicBezTo>
                  <a:cubicBezTo>
                    <a:pt x="71" y="631"/>
                    <a:pt x="82" y="639"/>
                    <a:pt x="89" y="650"/>
                  </a:cubicBezTo>
                  <a:cubicBezTo>
                    <a:pt x="94" y="658"/>
                    <a:pt x="93" y="669"/>
                    <a:pt x="98" y="677"/>
                  </a:cubicBezTo>
                  <a:cubicBezTo>
                    <a:pt x="100" y="679"/>
                    <a:pt x="104" y="677"/>
                    <a:pt x="107" y="677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58747" name="Freeform 27"/>
            <p:cNvSpPr>
              <a:spLocks/>
            </p:cNvSpPr>
            <p:nvPr/>
          </p:nvSpPr>
          <p:spPr bwMode="auto">
            <a:xfrm>
              <a:off x="4014" y="1117"/>
              <a:ext cx="151" cy="679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107" y="128"/>
                </a:cxn>
                <a:cxn ang="0">
                  <a:pos x="52" y="220"/>
                </a:cxn>
                <a:cxn ang="0">
                  <a:pos x="52" y="330"/>
                </a:cxn>
                <a:cxn ang="0">
                  <a:pos x="107" y="348"/>
                </a:cxn>
                <a:cxn ang="0">
                  <a:pos x="126" y="430"/>
                </a:cxn>
                <a:cxn ang="0">
                  <a:pos x="98" y="439"/>
                </a:cxn>
                <a:cxn ang="0">
                  <a:pos x="16" y="522"/>
                </a:cxn>
                <a:cxn ang="0">
                  <a:pos x="62" y="622"/>
                </a:cxn>
                <a:cxn ang="0">
                  <a:pos x="89" y="650"/>
                </a:cxn>
                <a:cxn ang="0">
                  <a:pos x="98" y="677"/>
                </a:cxn>
                <a:cxn ang="0">
                  <a:pos x="107" y="677"/>
                </a:cxn>
              </a:cxnLst>
              <a:rect l="0" t="0" r="r" b="b"/>
              <a:pathLst>
                <a:path w="151" h="679">
                  <a:moveTo>
                    <a:pt x="71" y="0"/>
                  </a:moveTo>
                  <a:cubicBezTo>
                    <a:pt x="82" y="90"/>
                    <a:pt x="85" y="61"/>
                    <a:pt x="107" y="128"/>
                  </a:cubicBezTo>
                  <a:cubicBezTo>
                    <a:pt x="97" y="188"/>
                    <a:pt x="99" y="190"/>
                    <a:pt x="52" y="220"/>
                  </a:cubicBezTo>
                  <a:cubicBezTo>
                    <a:pt x="31" y="251"/>
                    <a:pt x="7" y="302"/>
                    <a:pt x="52" y="330"/>
                  </a:cubicBezTo>
                  <a:cubicBezTo>
                    <a:pt x="68" y="340"/>
                    <a:pt x="107" y="348"/>
                    <a:pt x="107" y="348"/>
                  </a:cubicBezTo>
                  <a:cubicBezTo>
                    <a:pt x="115" y="372"/>
                    <a:pt x="151" y="406"/>
                    <a:pt x="126" y="430"/>
                  </a:cubicBezTo>
                  <a:cubicBezTo>
                    <a:pt x="119" y="437"/>
                    <a:pt x="107" y="436"/>
                    <a:pt x="98" y="439"/>
                  </a:cubicBezTo>
                  <a:cubicBezTo>
                    <a:pt x="63" y="464"/>
                    <a:pt x="45" y="492"/>
                    <a:pt x="16" y="522"/>
                  </a:cubicBezTo>
                  <a:cubicBezTo>
                    <a:pt x="0" y="569"/>
                    <a:pt x="14" y="607"/>
                    <a:pt x="62" y="622"/>
                  </a:cubicBezTo>
                  <a:cubicBezTo>
                    <a:pt x="71" y="631"/>
                    <a:pt x="82" y="639"/>
                    <a:pt x="89" y="650"/>
                  </a:cubicBezTo>
                  <a:cubicBezTo>
                    <a:pt x="94" y="658"/>
                    <a:pt x="93" y="669"/>
                    <a:pt x="98" y="677"/>
                  </a:cubicBezTo>
                  <a:cubicBezTo>
                    <a:pt x="100" y="679"/>
                    <a:pt x="104" y="677"/>
                    <a:pt x="107" y="677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158748" name="Freeform 28"/>
            <p:cNvSpPr>
              <a:spLocks/>
            </p:cNvSpPr>
            <p:nvPr/>
          </p:nvSpPr>
          <p:spPr bwMode="auto">
            <a:xfrm>
              <a:off x="4241" y="1117"/>
              <a:ext cx="151" cy="679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107" y="128"/>
                </a:cxn>
                <a:cxn ang="0">
                  <a:pos x="52" y="220"/>
                </a:cxn>
                <a:cxn ang="0">
                  <a:pos x="52" y="330"/>
                </a:cxn>
                <a:cxn ang="0">
                  <a:pos x="107" y="348"/>
                </a:cxn>
                <a:cxn ang="0">
                  <a:pos x="126" y="430"/>
                </a:cxn>
                <a:cxn ang="0">
                  <a:pos x="98" y="439"/>
                </a:cxn>
                <a:cxn ang="0">
                  <a:pos x="16" y="522"/>
                </a:cxn>
                <a:cxn ang="0">
                  <a:pos x="62" y="622"/>
                </a:cxn>
                <a:cxn ang="0">
                  <a:pos x="89" y="650"/>
                </a:cxn>
                <a:cxn ang="0">
                  <a:pos x="98" y="677"/>
                </a:cxn>
                <a:cxn ang="0">
                  <a:pos x="107" y="677"/>
                </a:cxn>
              </a:cxnLst>
              <a:rect l="0" t="0" r="r" b="b"/>
              <a:pathLst>
                <a:path w="151" h="679">
                  <a:moveTo>
                    <a:pt x="71" y="0"/>
                  </a:moveTo>
                  <a:cubicBezTo>
                    <a:pt x="82" y="90"/>
                    <a:pt x="85" y="61"/>
                    <a:pt x="107" y="128"/>
                  </a:cubicBezTo>
                  <a:cubicBezTo>
                    <a:pt x="97" y="188"/>
                    <a:pt x="99" y="190"/>
                    <a:pt x="52" y="220"/>
                  </a:cubicBezTo>
                  <a:cubicBezTo>
                    <a:pt x="31" y="251"/>
                    <a:pt x="7" y="302"/>
                    <a:pt x="52" y="330"/>
                  </a:cubicBezTo>
                  <a:cubicBezTo>
                    <a:pt x="68" y="340"/>
                    <a:pt x="107" y="348"/>
                    <a:pt x="107" y="348"/>
                  </a:cubicBezTo>
                  <a:cubicBezTo>
                    <a:pt x="115" y="372"/>
                    <a:pt x="151" y="406"/>
                    <a:pt x="126" y="430"/>
                  </a:cubicBezTo>
                  <a:cubicBezTo>
                    <a:pt x="119" y="437"/>
                    <a:pt x="107" y="436"/>
                    <a:pt x="98" y="439"/>
                  </a:cubicBezTo>
                  <a:cubicBezTo>
                    <a:pt x="63" y="464"/>
                    <a:pt x="45" y="492"/>
                    <a:pt x="16" y="522"/>
                  </a:cubicBezTo>
                  <a:cubicBezTo>
                    <a:pt x="0" y="569"/>
                    <a:pt x="14" y="607"/>
                    <a:pt x="62" y="622"/>
                  </a:cubicBezTo>
                  <a:cubicBezTo>
                    <a:pt x="71" y="631"/>
                    <a:pt x="82" y="639"/>
                    <a:pt x="89" y="650"/>
                  </a:cubicBezTo>
                  <a:cubicBezTo>
                    <a:pt x="94" y="658"/>
                    <a:pt x="93" y="669"/>
                    <a:pt x="98" y="677"/>
                  </a:cubicBezTo>
                  <a:cubicBezTo>
                    <a:pt x="100" y="679"/>
                    <a:pt x="104" y="677"/>
                    <a:pt x="107" y="677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8749" name="Text Box 29"/>
          <p:cNvSpPr txBox="1">
            <a:spLocks noChangeArrowheads="1"/>
          </p:cNvSpPr>
          <p:nvPr/>
        </p:nvSpPr>
        <p:spPr bwMode="auto">
          <a:xfrm>
            <a:off x="5003800" y="692150"/>
            <a:ext cx="3240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800" b="1"/>
              <a:t>Несколько потоков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B15A-3D1E-4161-B5B4-1E09B55720B7}" type="slidenum">
              <a:rPr lang="ru-RU"/>
              <a:pPr/>
              <a:t>17</a:t>
            </a:fld>
            <a:endParaRPr lang="ru-RU"/>
          </a:p>
        </p:txBody>
      </p:sp>
      <p:sp>
        <p:nvSpPr>
          <p:cNvPr id="138260" name="Rectangle 20"/>
          <p:cNvSpPr>
            <a:spLocks noChangeArrowheads="1"/>
          </p:cNvSpPr>
          <p:nvPr/>
        </p:nvSpPr>
        <p:spPr bwMode="auto">
          <a:xfrm>
            <a:off x="1660525" y="1514475"/>
            <a:ext cx="58229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138259" name="Text Box 19"/>
          <p:cNvSpPr txBox="1">
            <a:spLocks noChangeArrowheads="1"/>
          </p:cNvSpPr>
          <p:nvPr/>
        </p:nvSpPr>
        <p:spPr bwMode="auto">
          <a:xfrm>
            <a:off x="323850" y="1773238"/>
            <a:ext cx="2447925" cy="100806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ru-RU" sz="1800" b="1">
                <a:cs typeface="Times New Roman" pitchFamily="18" charset="0"/>
              </a:rPr>
              <a:t>Блок управления процессом</a:t>
            </a:r>
            <a:endParaRPr lang="ru-RU" sz="1800" b="1"/>
          </a:p>
        </p:txBody>
      </p:sp>
      <p:sp>
        <p:nvSpPr>
          <p:cNvPr id="138258" name="Text Box 18"/>
          <p:cNvSpPr txBox="1">
            <a:spLocks noChangeArrowheads="1"/>
          </p:cNvSpPr>
          <p:nvPr/>
        </p:nvSpPr>
        <p:spPr bwMode="auto">
          <a:xfrm>
            <a:off x="323850" y="3789363"/>
            <a:ext cx="2376488" cy="100806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/>
            <a:r>
              <a:rPr lang="ru-RU" sz="1800" b="1">
                <a:cs typeface="Times New Roman" pitchFamily="18" charset="0"/>
              </a:rPr>
              <a:t>Адресное пространство</a:t>
            </a:r>
            <a:endParaRPr lang="ru-RU" sz="1800" b="1"/>
          </a:p>
        </p:txBody>
      </p:sp>
      <p:sp>
        <p:nvSpPr>
          <p:cNvPr id="138257" name="Text Box 17"/>
          <p:cNvSpPr txBox="1">
            <a:spLocks noChangeArrowheads="1"/>
          </p:cNvSpPr>
          <p:nvPr/>
        </p:nvSpPr>
        <p:spPr bwMode="auto">
          <a:xfrm>
            <a:off x="3995738" y="1484313"/>
            <a:ext cx="1152525" cy="3254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1800" b="1">
                <a:cs typeface="Times New Roman" pitchFamily="18" charset="0"/>
              </a:rPr>
              <a:t>Поток</a:t>
            </a:r>
            <a:r>
              <a:rPr lang="en-GB" sz="1800" b="1">
                <a:cs typeface="Times New Roman" pitchFamily="18" charset="0"/>
              </a:rPr>
              <a:t> 1</a:t>
            </a:r>
            <a:endParaRPr lang="en-GB" sz="1800" b="1"/>
          </a:p>
        </p:txBody>
      </p:sp>
      <p:sp>
        <p:nvSpPr>
          <p:cNvPr id="138256" name="Text Box 16"/>
          <p:cNvSpPr txBox="1">
            <a:spLocks noChangeArrowheads="1"/>
          </p:cNvSpPr>
          <p:nvPr/>
        </p:nvSpPr>
        <p:spPr bwMode="auto">
          <a:xfrm>
            <a:off x="6948488" y="1484313"/>
            <a:ext cx="1081087" cy="3254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1800" b="1">
                <a:cs typeface="Times New Roman" pitchFamily="18" charset="0"/>
              </a:rPr>
              <a:t>Поток 2</a:t>
            </a:r>
            <a:endParaRPr lang="ru-RU" sz="1800" b="1"/>
          </a:p>
        </p:txBody>
      </p:sp>
      <p:sp>
        <p:nvSpPr>
          <p:cNvPr id="138247" name="Text Box 7"/>
          <p:cNvSpPr txBox="1">
            <a:spLocks noChangeArrowheads="1"/>
          </p:cNvSpPr>
          <p:nvPr/>
        </p:nvSpPr>
        <p:spPr bwMode="auto">
          <a:xfrm>
            <a:off x="3059113" y="5516563"/>
            <a:ext cx="1944687" cy="5746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1800" b="1">
                <a:cs typeface="Times New Roman" pitchFamily="18" charset="0"/>
              </a:rPr>
              <a:t>Процесс</a:t>
            </a:r>
            <a:endParaRPr lang="ru-RU" sz="1800" b="1"/>
          </a:p>
        </p:txBody>
      </p:sp>
      <p:sp>
        <p:nvSpPr>
          <p:cNvPr id="138277" name="Rectangle 37"/>
          <p:cNvSpPr>
            <a:spLocks noChangeArrowheads="1"/>
          </p:cNvSpPr>
          <p:nvPr/>
        </p:nvSpPr>
        <p:spPr bwMode="auto">
          <a:xfrm>
            <a:off x="1660525" y="4810125"/>
            <a:ext cx="18415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ru-RU" sz="1100"/>
              <a:t/>
            </a:r>
            <a:br>
              <a:rPr lang="ru-RU" sz="1100"/>
            </a:br>
            <a:endParaRPr lang="ru-RU" sz="1800"/>
          </a:p>
        </p:txBody>
      </p:sp>
      <p:grpSp>
        <p:nvGrpSpPr>
          <p:cNvPr id="138281" name="Group 41"/>
          <p:cNvGrpSpPr>
            <a:grpSpLocks/>
          </p:cNvGrpSpPr>
          <p:nvPr/>
        </p:nvGrpSpPr>
        <p:grpSpPr bwMode="auto">
          <a:xfrm>
            <a:off x="6156325" y="2060575"/>
            <a:ext cx="2447925" cy="2736850"/>
            <a:chOff x="3878" y="1298"/>
            <a:chExt cx="1542" cy="1724"/>
          </a:xfrm>
        </p:grpSpPr>
        <p:sp>
          <p:nvSpPr>
            <p:cNvPr id="138251" name="Text Box 11"/>
            <p:cNvSpPr txBox="1">
              <a:spLocks noChangeArrowheads="1"/>
            </p:cNvSpPr>
            <p:nvPr/>
          </p:nvSpPr>
          <p:spPr bwMode="auto">
            <a:xfrm>
              <a:off x="3878" y="1298"/>
              <a:ext cx="1542" cy="17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ru-RU" sz="1800" b="1"/>
            </a:p>
            <a:p>
              <a:pPr algn="ctr" eaLnBrk="0" hangingPunct="0"/>
              <a:r>
                <a:rPr lang="ru-RU" sz="1800" b="1">
                  <a:cs typeface="Times New Roman" pitchFamily="18" charset="0"/>
                </a:rPr>
                <a:t>Управляющий блок потока</a:t>
              </a:r>
              <a:endParaRPr lang="en-GB" sz="1800" b="1">
                <a:cs typeface="Times New Roman" pitchFamily="18" charset="0"/>
              </a:endParaRPr>
            </a:p>
          </p:txBody>
        </p:sp>
        <p:sp>
          <p:nvSpPr>
            <p:cNvPr id="138250" name="Line 10"/>
            <p:cNvSpPr>
              <a:spLocks noChangeShapeType="1"/>
            </p:cNvSpPr>
            <p:nvPr/>
          </p:nvSpPr>
          <p:spPr bwMode="auto">
            <a:xfrm>
              <a:off x="3878" y="2069"/>
              <a:ext cx="1542" cy="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8249" name="Line 9"/>
            <p:cNvSpPr>
              <a:spLocks noChangeShapeType="1"/>
            </p:cNvSpPr>
            <p:nvPr/>
          </p:nvSpPr>
          <p:spPr bwMode="auto">
            <a:xfrm flipV="1">
              <a:off x="3878" y="2614"/>
              <a:ext cx="1542" cy="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8279" name="Rectangle 39"/>
            <p:cNvSpPr>
              <a:spLocks noChangeArrowheads="1"/>
            </p:cNvSpPr>
            <p:nvPr/>
          </p:nvSpPr>
          <p:spPr bwMode="auto">
            <a:xfrm>
              <a:off x="4150" y="2659"/>
              <a:ext cx="8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ru-RU" sz="1800" b="1"/>
                <a:t>Стек ядра</a:t>
              </a:r>
            </a:p>
          </p:txBody>
        </p:sp>
        <p:sp>
          <p:nvSpPr>
            <p:cNvPr id="138280" name="Rectangle 40"/>
            <p:cNvSpPr>
              <a:spLocks noChangeArrowheads="1"/>
            </p:cNvSpPr>
            <p:nvPr/>
          </p:nvSpPr>
          <p:spPr bwMode="auto">
            <a:xfrm>
              <a:off x="3878" y="2251"/>
              <a:ext cx="14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ru-RU" sz="1800" b="1"/>
                <a:t>Стек пользователя</a:t>
              </a:r>
            </a:p>
          </p:txBody>
        </p:sp>
      </p:grpSp>
      <p:grpSp>
        <p:nvGrpSpPr>
          <p:cNvPr id="138282" name="Group 42"/>
          <p:cNvGrpSpPr>
            <a:grpSpLocks/>
          </p:cNvGrpSpPr>
          <p:nvPr/>
        </p:nvGrpSpPr>
        <p:grpSpPr bwMode="auto">
          <a:xfrm>
            <a:off x="3563938" y="2060575"/>
            <a:ext cx="2447925" cy="2736850"/>
            <a:chOff x="3878" y="1298"/>
            <a:chExt cx="1542" cy="1724"/>
          </a:xfrm>
        </p:grpSpPr>
        <p:sp>
          <p:nvSpPr>
            <p:cNvPr id="138283" name="Text Box 43"/>
            <p:cNvSpPr txBox="1">
              <a:spLocks noChangeArrowheads="1"/>
            </p:cNvSpPr>
            <p:nvPr/>
          </p:nvSpPr>
          <p:spPr bwMode="auto">
            <a:xfrm>
              <a:off x="3878" y="1298"/>
              <a:ext cx="1542" cy="17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ru-RU" sz="1800" b="1"/>
            </a:p>
            <a:p>
              <a:pPr algn="ctr" eaLnBrk="0" hangingPunct="0"/>
              <a:r>
                <a:rPr lang="ru-RU" sz="1800" b="1">
                  <a:cs typeface="Times New Roman" pitchFamily="18" charset="0"/>
                </a:rPr>
                <a:t>Управляющий блок потока</a:t>
              </a:r>
              <a:endParaRPr lang="en-GB" sz="1800" b="1">
                <a:cs typeface="Times New Roman" pitchFamily="18" charset="0"/>
              </a:endParaRPr>
            </a:p>
          </p:txBody>
        </p:sp>
        <p:sp>
          <p:nvSpPr>
            <p:cNvPr id="138284" name="Line 44"/>
            <p:cNvSpPr>
              <a:spLocks noChangeShapeType="1"/>
            </p:cNvSpPr>
            <p:nvPr/>
          </p:nvSpPr>
          <p:spPr bwMode="auto">
            <a:xfrm>
              <a:off x="3878" y="2069"/>
              <a:ext cx="1542" cy="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8285" name="Line 45"/>
            <p:cNvSpPr>
              <a:spLocks noChangeShapeType="1"/>
            </p:cNvSpPr>
            <p:nvPr/>
          </p:nvSpPr>
          <p:spPr bwMode="auto">
            <a:xfrm flipV="1">
              <a:off x="3878" y="2614"/>
              <a:ext cx="1542" cy="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8286" name="Rectangle 46"/>
            <p:cNvSpPr>
              <a:spLocks noChangeArrowheads="1"/>
            </p:cNvSpPr>
            <p:nvPr/>
          </p:nvSpPr>
          <p:spPr bwMode="auto">
            <a:xfrm>
              <a:off x="4150" y="2659"/>
              <a:ext cx="82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ru-RU" sz="1800" b="1"/>
                <a:t>Стек ядра</a:t>
              </a:r>
            </a:p>
          </p:txBody>
        </p:sp>
        <p:sp>
          <p:nvSpPr>
            <p:cNvPr id="138287" name="Rectangle 47"/>
            <p:cNvSpPr>
              <a:spLocks noChangeArrowheads="1"/>
            </p:cNvSpPr>
            <p:nvPr/>
          </p:nvSpPr>
          <p:spPr bwMode="auto">
            <a:xfrm>
              <a:off x="3878" y="2251"/>
              <a:ext cx="14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ru-RU" sz="1800" b="1"/>
                <a:t>Стек пользователя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E9E4-AE2D-46E0-8F21-797045A5EC98}" type="slidenum">
              <a:rPr lang="ru-RU"/>
              <a:pPr/>
              <a:t>18</a:t>
            </a:fld>
            <a:endParaRPr lang="ru-RU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ru-RU" sz="3600">
                <a:solidFill>
                  <a:schemeClr val="accent2"/>
                </a:solidFill>
              </a:rPr>
              <a:t>Параллельные процессы</a:t>
            </a:r>
          </a:p>
        </p:txBody>
      </p:sp>
      <p:sp>
        <p:nvSpPr>
          <p:cNvPr id="178176" name="Rectangle 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Взаимодействующие процессы имеют информационные связи и используют общие ресурсы</a:t>
            </a:r>
          </a:p>
          <a:p>
            <a:r>
              <a:rPr lang="ru-RU"/>
              <a:t>Критический ресурс не допускает одновременное использование несколькими процессами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359A0-3384-4857-A112-12B5F4C017FD}" type="slidenum">
              <a:rPr lang="ru-RU"/>
              <a:pPr/>
              <a:t>19</a:t>
            </a:fld>
            <a:endParaRPr lang="ru-RU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490537"/>
          </a:xfrm>
        </p:spPr>
        <p:txBody>
          <a:bodyPr/>
          <a:lstStyle/>
          <a:p>
            <a:r>
              <a:rPr lang="ru-RU" sz="3200"/>
              <a:t>Конкурирующие процессы</a:t>
            </a:r>
          </a:p>
        </p:txBody>
      </p:sp>
      <p:sp>
        <p:nvSpPr>
          <p:cNvPr id="140288" name="Text Box 0"/>
          <p:cNvSpPr txBox="1">
            <a:spLocks noChangeArrowheads="1"/>
          </p:cNvSpPr>
          <p:nvPr/>
        </p:nvSpPr>
        <p:spPr bwMode="auto">
          <a:xfrm>
            <a:off x="179388" y="1125538"/>
            <a:ext cx="17272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Процесс 1</a:t>
            </a:r>
          </a:p>
        </p:txBody>
      </p:sp>
      <p:sp>
        <p:nvSpPr>
          <p:cNvPr id="140289" name="Text Box 1"/>
          <p:cNvSpPr txBox="1">
            <a:spLocks noChangeArrowheads="1"/>
          </p:cNvSpPr>
          <p:nvPr/>
        </p:nvSpPr>
        <p:spPr bwMode="auto">
          <a:xfrm>
            <a:off x="7235825" y="404813"/>
            <a:ext cx="17272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/>
              <a:t>Процесс 2</a:t>
            </a:r>
          </a:p>
        </p:txBody>
      </p:sp>
      <p:sp>
        <p:nvSpPr>
          <p:cNvPr id="2" name="Freeform 2"/>
          <p:cNvSpPr>
            <a:spLocks/>
          </p:cNvSpPr>
          <p:nvPr/>
        </p:nvSpPr>
        <p:spPr bwMode="auto">
          <a:xfrm>
            <a:off x="2051050" y="1628775"/>
            <a:ext cx="128588" cy="1152525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88" y="53"/>
              </a:cxn>
              <a:cxn ang="0">
                <a:pos x="88" y="140"/>
              </a:cxn>
              <a:cxn ang="0">
                <a:pos x="35" y="175"/>
              </a:cxn>
              <a:cxn ang="0">
                <a:pos x="18" y="201"/>
              </a:cxn>
              <a:cxn ang="0">
                <a:pos x="0" y="253"/>
              </a:cxn>
              <a:cxn ang="0">
                <a:pos x="70" y="358"/>
              </a:cxn>
              <a:cxn ang="0">
                <a:pos x="53" y="463"/>
              </a:cxn>
              <a:cxn ang="0">
                <a:pos x="35" y="480"/>
              </a:cxn>
              <a:cxn ang="0">
                <a:pos x="44" y="550"/>
              </a:cxn>
              <a:cxn ang="0">
                <a:pos x="53" y="576"/>
              </a:cxn>
              <a:cxn ang="0">
                <a:pos x="105" y="611"/>
              </a:cxn>
              <a:cxn ang="0">
                <a:pos x="105" y="725"/>
              </a:cxn>
              <a:cxn ang="0">
                <a:pos x="53" y="751"/>
              </a:cxn>
            </a:cxnLst>
            <a:rect l="0" t="0" r="r" b="b"/>
            <a:pathLst>
              <a:path w="126" h="751">
                <a:moveTo>
                  <a:pt x="9" y="0"/>
                </a:moveTo>
                <a:cubicBezTo>
                  <a:pt x="39" y="16"/>
                  <a:pt x="64" y="29"/>
                  <a:pt x="88" y="53"/>
                </a:cubicBezTo>
                <a:cubicBezTo>
                  <a:pt x="97" y="82"/>
                  <a:pt x="109" y="107"/>
                  <a:pt x="88" y="140"/>
                </a:cubicBezTo>
                <a:cubicBezTo>
                  <a:pt x="77" y="158"/>
                  <a:pt x="35" y="175"/>
                  <a:pt x="35" y="175"/>
                </a:cubicBezTo>
                <a:cubicBezTo>
                  <a:pt x="29" y="184"/>
                  <a:pt x="22" y="192"/>
                  <a:pt x="18" y="201"/>
                </a:cubicBezTo>
                <a:cubicBezTo>
                  <a:pt x="10" y="218"/>
                  <a:pt x="0" y="253"/>
                  <a:pt x="0" y="253"/>
                </a:cubicBezTo>
                <a:cubicBezTo>
                  <a:pt x="11" y="296"/>
                  <a:pt x="38" y="326"/>
                  <a:pt x="70" y="358"/>
                </a:cubicBezTo>
                <a:cubicBezTo>
                  <a:pt x="85" y="402"/>
                  <a:pt x="110" y="443"/>
                  <a:pt x="53" y="463"/>
                </a:cubicBezTo>
                <a:cubicBezTo>
                  <a:pt x="47" y="469"/>
                  <a:pt x="36" y="472"/>
                  <a:pt x="35" y="480"/>
                </a:cubicBezTo>
                <a:cubicBezTo>
                  <a:pt x="33" y="503"/>
                  <a:pt x="40" y="527"/>
                  <a:pt x="44" y="550"/>
                </a:cubicBezTo>
                <a:cubicBezTo>
                  <a:pt x="46" y="559"/>
                  <a:pt x="47" y="570"/>
                  <a:pt x="53" y="576"/>
                </a:cubicBezTo>
                <a:cubicBezTo>
                  <a:pt x="68" y="591"/>
                  <a:pt x="105" y="611"/>
                  <a:pt x="105" y="611"/>
                </a:cubicBezTo>
                <a:cubicBezTo>
                  <a:pt x="120" y="655"/>
                  <a:pt x="126" y="661"/>
                  <a:pt x="105" y="725"/>
                </a:cubicBezTo>
                <a:cubicBezTo>
                  <a:pt x="99" y="743"/>
                  <a:pt x="53" y="751"/>
                  <a:pt x="53" y="751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40291" name="Cloud"/>
          <p:cNvSpPr>
            <a:spLocks noChangeAspect="1" noEditPoints="1" noChangeArrowheads="1"/>
          </p:cNvSpPr>
          <p:nvPr/>
        </p:nvSpPr>
        <p:spPr bwMode="auto">
          <a:xfrm>
            <a:off x="3563938" y="2133600"/>
            <a:ext cx="2092325" cy="140176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3924300" y="1557338"/>
            <a:ext cx="266541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800" b="1" dirty="0" smtClean="0"/>
              <a:t>Критический ресурс</a:t>
            </a:r>
            <a:endParaRPr lang="ru-RU" sz="1800" b="1" dirty="0"/>
          </a:p>
        </p:txBody>
      </p:sp>
      <p:sp>
        <p:nvSpPr>
          <p:cNvPr id="140293" name="Line 5"/>
          <p:cNvSpPr>
            <a:spLocks noChangeShapeType="1"/>
          </p:cNvSpPr>
          <p:nvPr/>
        </p:nvSpPr>
        <p:spPr bwMode="auto">
          <a:xfrm flipV="1">
            <a:off x="2195513" y="2420938"/>
            <a:ext cx="1584325" cy="360362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40294" name="Line 6"/>
          <p:cNvSpPr>
            <a:spLocks noChangeShapeType="1"/>
          </p:cNvSpPr>
          <p:nvPr/>
        </p:nvSpPr>
        <p:spPr bwMode="auto">
          <a:xfrm>
            <a:off x="2124075" y="2852738"/>
            <a:ext cx="0" cy="1296987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40295" name="Text Box 7"/>
          <p:cNvSpPr txBox="1">
            <a:spLocks noChangeArrowheads="1"/>
          </p:cNvSpPr>
          <p:nvPr/>
        </p:nvSpPr>
        <p:spPr bwMode="auto">
          <a:xfrm>
            <a:off x="250825" y="3141663"/>
            <a:ext cx="16573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800" b="1"/>
              <a:t>Критическая секция</a:t>
            </a:r>
          </a:p>
        </p:txBody>
      </p:sp>
      <p:sp>
        <p:nvSpPr>
          <p:cNvPr id="140296" name="Freeform 8"/>
          <p:cNvSpPr>
            <a:spLocks/>
          </p:cNvSpPr>
          <p:nvPr/>
        </p:nvSpPr>
        <p:spPr bwMode="auto">
          <a:xfrm>
            <a:off x="2124075" y="4149725"/>
            <a:ext cx="128588" cy="1152525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88" y="53"/>
              </a:cxn>
              <a:cxn ang="0">
                <a:pos x="88" y="140"/>
              </a:cxn>
              <a:cxn ang="0">
                <a:pos x="35" y="175"/>
              </a:cxn>
              <a:cxn ang="0">
                <a:pos x="18" y="201"/>
              </a:cxn>
              <a:cxn ang="0">
                <a:pos x="0" y="253"/>
              </a:cxn>
              <a:cxn ang="0">
                <a:pos x="70" y="358"/>
              </a:cxn>
              <a:cxn ang="0">
                <a:pos x="53" y="463"/>
              </a:cxn>
              <a:cxn ang="0">
                <a:pos x="35" y="480"/>
              </a:cxn>
              <a:cxn ang="0">
                <a:pos x="44" y="550"/>
              </a:cxn>
              <a:cxn ang="0">
                <a:pos x="53" y="576"/>
              </a:cxn>
              <a:cxn ang="0">
                <a:pos x="105" y="611"/>
              </a:cxn>
              <a:cxn ang="0">
                <a:pos x="105" y="725"/>
              </a:cxn>
              <a:cxn ang="0">
                <a:pos x="53" y="751"/>
              </a:cxn>
            </a:cxnLst>
            <a:rect l="0" t="0" r="r" b="b"/>
            <a:pathLst>
              <a:path w="126" h="751">
                <a:moveTo>
                  <a:pt x="9" y="0"/>
                </a:moveTo>
                <a:cubicBezTo>
                  <a:pt x="39" y="16"/>
                  <a:pt x="64" y="29"/>
                  <a:pt x="88" y="53"/>
                </a:cubicBezTo>
                <a:cubicBezTo>
                  <a:pt x="97" y="82"/>
                  <a:pt x="109" y="107"/>
                  <a:pt x="88" y="140"/>
                </a:cubicBezTo>
                <a:cubicBezTo>
                  <a:pt x="77" y="158"/>
                  <a:pt x="35" y="175"/>
                  <a:pt x="35" y="175"/>
                </a:cubicBezTo>
                <a:cubicBezTo>
                  <a:pt x="29" y="184"/>
                  <a:pt x="22" y="192"/>
                  <a:pt x="18" y="201"/>
                </a:cubicBezTo>
                <a:cubicBezTo>
                  <a:pt x="10" y="218"/>
                  <a:pt x="0" y="253"/>
                  <a:pt x="0" y="253"/>
                </a:cubicBezTo>
                <a:cubicBezTo>
                  <a:pt x="11" y="296"/>
                  <a:pt x="38" y="326"/>
                  <a:pt x="70" y="358"/>
                </a:cubicBezTo>
                <a:cubicBezTo>
                  <a:pt x="85" y="402"/>
                  <a:pt x="110" y="443"/>
                  <a:pt x="53" y="463"/>
                </a:cubicBezTo>
                <a:cubicBezTo>
                  <a:pt x="47" y="469"/>
                  <a:pt x="36" y="472"/>
                  <a:pt x="35" y="480"/>
                </a:cubicBezTo>
                <a:cubicBezTo>
                  <a:pt x="33" y="503"/>
                  <a:pt x="40" y="527"/>
                  <a:pt x="44" y="550"/>
                </a:cubicBezTo>
                <a:cubicBezTo>
                  <a:pt x="46" y="559"/>
                  <a:pt x="47" y="570"/>
                  <a:pt x="53" y="576"/>
                </a:cubicBezTo>
                <a:cubicBezTo>
                  <a:pt x="68" y="591"/>
                  <a:pt x="105" y="611"/>
                  <a:pt x="105" y="611"/>
                </a:cubicBezTo>
                <a:cubicBezTo>
                  <a:pt x="120" y="655"/>
                  <a:pt x="126" y="661"/>
                  <a:pt x="105" y="725"/>
                </a:cubicBezTo>
                <a:cubicBezTo>
                  <a:pt x="99" y="743"/>
                  <a:pt x="53" y="751"/>
                  <a:pt x="53" y="751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40297" name="Line 9"/>
          <p:cNvSpPr>
            <a:spLocks noChangeShapeType="1"/>
          </p:cNvSpPr>
          <p:nvPr/>
        </p:nvSpPr>
        <p:spPr bwMode="auto">
          <a:xfrm flipH="1">
            <a:off x="2124075" y="3429000"/>
            <a:ext cx="1943100" cy="72072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40298" name="Freeform 10"/>
          <p:cNvSpPr>
            <a:spLocks/>
          </p:cNvSpPr>
          <p:nvPr/>
        </p:nvSpPr>
        <p:spPr bwMode="auto">
          <a:xfrm>
            <a:off x="7885113" y="1412875"/>
            <a:ext cx="144462" cy="1584325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88" y="53"/>
              </a:cxn>
              <a:cxn ang="0">
                <a:pos x="88" y="140"/>
              </a:cxn>
              <a:cxn ang="0">
                <a:pos x="35" y="175"/>
              </a:cxn>
              <a:cxn ang="0">
                <a:pos x="18" y="201"/>
              </a:cxn>
              <a:cxn ang="0">
                <a:pos x="0" y="253"/>
              </a:cxn>
              <a:cxn ang="0">
                <a:pos x="70" y="358"/>
              </a:cxn>
              <a:cxn ang="0">
                <a:pos x="53" y="463"/>
              </a:cxn>
              <a:cxn ang="0">
                <a:pos x="35" y="480"/>
              </a:cxn>
              <a:cxn ang="0">
                <a:pos x="44" y="550"/>
              </a:cxn>
              <a:cxn ang="0">
                <a:pos x="53" y="576"/>
              </a:cxn>
              <a:cxn ang="0">
                <a:pos x="105" y="611"/>
              </a:cxn>
              <a:cxn ang="0">
                <a:pos x="105" y="725"/>
              </a:cxn>
              <a:cxn ang="0">
                <a:pos x="53" y="751"/>
              </a:cxn>
            </a:cxnLst>
            <a:rect l="0" t="0" r="r" b="b"/>
            <a:pathLst>
              <a:path w="126" h="751">
                <a:moveTo>
                  <a:pt x="9" y="0"/>
                </a:moveTo>
                <a:cubicBezTo>
                  <a:pt x="39" y="16"/>
                  <a:pt x="64" y="29"/>
                  <a:pt x="88" y="53"/>
                </a:cubicBezTo>
                <a:cubicBezTo>
                  <a:pt x="97" y="82"/>
                  <a:pt x="109" y="107"/>
                  <a:pt x="88" y="140"/>
                </a:cubicBezTo>
                <a:cubicBezTo>
                  <a:pt x="77" y="158"/>
                  <a:pt x="35" y="175"/>
                  <a:pt x="35" y="175"/>
                </a:cubicBezTo>
                <a:cubicBezTo>
                  <a:pt x="29" y="184"/>
                  <a:pt x="22" y="192"/>
                  <a:pt x="18" y="201"/>
                </a:cubicBezTo>
                <a:cubicBezTo>
                  <a:pt x="10" y="218"/>
                  <a:pt x="0" y="253"/>
                  <a:pt x="0" y="253"/>
                </a:cubicBezTo>
                <a:cubicBezTo>
                  <a:pt x="11" y="296"/>
                  <a:pt x="38" y="326"/>
                  <a:pt x="70" y="358"/>
                </a:cubicBezTo>
                <a:cubicBezTo>
                  <a:pt x="85" y="402"/>
                  <a:pt x="110" y="443"/>
                  <a:pt x="53" y="463"/>
                </a:cubicBezTo>
                <a:cubicBezTo>
                  <a:pt x="47" y="469"/>
                  <a:pt x="36" y="472"/>
                  <a:pt x="35" y="480"/>
                </a:cubicBezTo>
                <a:cubicBezTo>
                  <a:pt x="33" y="503"/>
                  <a:pt x="40" y="527"/>
                  <a:pt x="44" y="550"/>
                </a:cubicBezTo>
                <a:cubicBezTo>
                  <a:pt x="46" y="559"/>
                  <a:pt x="47" y="570"/>
                  <a:pt x="53" y="576"/>
                </a:cubicBezTo>
                <a:cubicBezTo>
                  <a:pt x="68" y="591"/>
                  <a:pt x="105" y="611"/>
                  <a:pt x="105" y="611"/>
                </a:cubicBezTo>
                <a:cubicBezTo>
                  <a:pt x="120" y="655"/>
                  <a:pt x="126" y="661"/>
                  <a:pt x="105" y="725"/>
                </a:cubicBezTo>
                <a:cubicBezTo>
                  <a:pt x="99" y="743"/>
                  <a:pt x="53" y="751"/>
                  <a:pt x="53" y="751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ru-RU"/>
          </a:p>
        </p:txBody>
      </p:sp>
      <p:grpSp>
        <p:nvGrpSpPr>
          <p:cNvPr id="140301" name="Group 13"/>
          <p:cNvGrpSpPr>
            <a:grpSpLocks/>
          </p:cNvGrpSpPr>
          <p:nvPr/>
        </p:nvGrpSpPr>
        <p:grpSpPr bwMode="auto">
          <a:xfrm>
            <a:off x="2411413" y="1557338"/>
            <a:ext cx="1152525" cy="574675"/>
            <a:chOff x="1610" y="709"/>
            <a:chExt cx="816" cy="498"/>
          </a:xfrm>
        </p:grpSpPr>
        <p:sp>
          <p:nvSpPr>
            <p:cNvPr id="140299" name="AutoShape 11"/>
            <p:cNvSpPr>
              <a:spLocks noChangeArrowheads="1"/>
            </p:cNvSpPr>
            <p:nvPr/>
          </p:nvSpPr>
          <p:spPr bwMode="auto">
            <a:xfrm>
              <a:off x="1610" y="709"/>
              <a:ext cx="816" cy="498"/>
            </a:xfrm>
            <a:prstGeom prst="wedgeRoundRectCallout">
              <a:avLst>
                <a:gd name="adj1" fmla="val -43384"/>
                <a:gd name="adj2" fmla="val 150602"/>
                <a:gd name="adj3" fmla="val 16667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ru-RU" sz="1800"/>
            </a:p>
          </p:txBody>
        </p:sp>
        <p:sp>
          <p:nvSpPr>
            <p:cNvPr id="140300" name="Text Box 12"/>
            <p:cNvSpPr txBox="1">
              <a:spLocks noChangeArrowheads="1"/>
            </p:cNvSpPr>
            <p:nvPr/>
          </p:nvSpPr>
          <p:spPr bwMode="auto">
            <a:xfrm>
              <a:off x="1688" y="812"/>
              <a:ext cx="707" cy="3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ru-RU" sz="1800" b="1"/>
                <a:t>Запрос</a:t>
              </a:r>
            </a:p>
          </p:txBody>
        </p:sp>
      </p:grpSp>
      <p:grpSp>
        <p:nvGrpSpPr>
          <p:cNvPr id="140302" name="Group 14"/>
          <p:cNvGrpSpPr>
            <a:grpSpLocks/>
          </p:cNvGrpSpPr>
          <p:nvPr/>
        </p:nvGrpSpPr>
        <p:grpSpPr bwMode="auto">
          <a:xfrm>
            <a:off x="6659563" y="1484313"/>
            <a:ext cx="1101725" cy="574675"/>
            <a:chOff x="1610" y="709"/>
            <a:chExt cx="833" cy="498"/>
          </a:xfrm>
        </p:grpSpPr>
        <p:sp>
          <p:nvSpPr>
            <p:cNvPr id="140303" name="AutoShape 15"/>
            <p:cNvSpPr>
              <a:spLocks noChangeArrowheads="1"/>
            </p:cNvSpPr>
            <p:nvPr/>
          </p:nvSpPr>
          <p:spPr bwMode="auto">
            <a:xfrm>
              <a:off x="1610" y="709"/>
              <a:ext cx="816" cy="498"/>
            </a:xfrm>
            <a:prstGeom prst="wedgeRoundRectCallout">
              <a:avLst>
                <a:gd name="adj1" fmla="val -43384"/>
                <a:gd name="adj2" fmla="val 150602"/>
                <a:gd name="adj3" fmla="val 16667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ru-RU" sz="1800"/>
            </a:p>
          </p:txBody>
        </p:sp>
        <p:sp>
          <p:nvSpPr>
            <p:cNvPr id="140304" name="Text Box 16"/>
            <p:cNvSpPr txBox="1">
              <a:spLocks noChangeArrowheads="1"/>
            </p:cNvSpPr>
            <p:nvPr/>
          </p:nvSpPr>
          <p:spPr bwMode="auto">
            <a:xfrm>
              <a:off x="1688" y="812"/>
              <a:ext cx="755" cy="3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ru-RU" sz="1800" b="1"/>
                <a:t>Запрос</a:t>
              </a:r>
            </a:p>
          </p:txBody>
        </p:sp>
      </p:grpSp>
      <p:sp>
        <p:nvSpPr>
          <p:cNvPr id="140305" name="Line 17"/>
          <p:cNvSpPr>
            <a:spLocks noChangeShapeType="1"/>
          </p:cNvSpPr>
          <p:nvPr/>
        </p:nvSpPr>
        <p:spPr bwMode="auto">
          <a:xfrm flipH="1" flipV="1">
            <a:off x="5508625" y="2349500"/>
            <a:ext cx="2447925" cy="6477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40306" name="AutoShape 18"/>
          <p:cNvSpPr>
            <a:spLocks noChangeArrowheads="1"/>
          </p:cNvSpPr>
          <p:nvPr/>
        </p:nvSpPr>
        <p:spPr bwMode="auto">
          <a:xfrm>
            <a:off x="2411413" y="4724400"/>
            <a:ext cx="2232025" cy="431800"/>
          </a:xfrm>
          <a:prstGeom prst="wedgeRoundRectCallout">
            <a:avLst>
              <a:gd name="adj1" fmla="val -35421"/>
              <a:gd name="adj2" fmla="val -232722"/>
              <a:gd name="adj3" fmla="val 16667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1800" b="1"/>
              <a:t>Освобождение</a:t>
            </a:r>
          </a:p>
        </p:txBody>
      </p:sp>
      <p:sp>
        <p:nvSpPr>
          <p:cNvPr id="140307" name="Line 19"/>
          <p:cNvSpPr>
            <a:spLocks noChangeShapeType="1"/>
          </p:cNvSpPr>
          <p:nvPr/>
        </p:nvSpPr>
        <p:spPr bwMode="auto">
          <a:xfrm>
            <a:off x="7956550" y="4292600"/>
            <a:ext cx="0" cy="1296988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40308" name="Line 20"/>
          <p:cNvSpPr>
            <a:spLocks noChangeShapeType="1"/>
          </p:cNvSpPr>
          <p:nvPr/>
        </p:nvSpPr>
        <p:spPr bwMode="auto">
          <a:xfrm flipH="1" flipV="1">
            <a:off x="5219700" y="3357563"/>
            <a:ext cx="2665413" cy="2232025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triangle" w="lg" len="lg"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40309" name="AutoShape 21"/>
          <p:cNvSpPr>
            <a:spLocks noChangeArrowheads="1"/>
          </p:cNvSpPr>
          <p:nvPr/>
        </p:nvSpPr>
        <p:spPr bwMode="auto">
          <a:xfrm>
            <a:off x="4787900" y="4941888"/>
            <a:ext cx="2232025" cy="431800"/>
          </a:xfrm>
          <a:prstGeom prst="wedgeRoundRectCallout">
            <a:avLst>
              <a:gd name="adj1" fmla="val 7185"/>
              <a:gd name="adj2" fmla="val -250000"/>
              <a:gd name="adj3" fmla="val 16667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1800" b="1"/>
              <a:t>Освобождение</a:t>
            </a:r>
          </a:p>
        </p:txBody>
      </p:sp>
      <p:sp>
        <p:nvSpPr>
          <p:cNvPr id="140310" name="Line 22"/>
          <p:cNvSpPr>
            <a:spLocks noChangeShapeType="1"/>
          </p:cNvSpPr>
          <p:nvPr/>
        </p:nvSpPr>
        <p:spPr bwMode="auto">
          <a:xfrm>
            <a:off x="7956550" y="2997200"/>
            <a:ext cx="0" cy="12954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40312" name="AutoShape 24"/>
          <p:cNvSpPr>
            <a:spLocks noChangeArrowheads="1"/>
          </p:cNvSpPr>
          <p:nvPr/>
        </p:nvSpPr>
        <p:spPr bwMode="auto">
          <a:xfrm>
            <a:off x="6084888" y="3141663"/>
            <a:ext cx="1727200" cy="503237"/>
          </a:xfrm>
          <a:prstGeom prst="wedgeRoundRectCallout">
            <a:avLst>
              <a:gd name="adj1" fmla="val 57537"/>
              <a:gd name="adj2" fmla="val 104574"/>
              <a:gd name="adj3" fmla="val 16667"/>
            </a:avLst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1800" b="1"/>
              <a:t>Блокировка</a:t>
            </a:r>
          </a:p>
        </p:txBody>
      </p:sp>
      <p:sp>
        <p:nvSpPr>
          <p:cNvPr id="140313" name="Freeform 25"/>
          <p:cNvSpPr>
            <a:spLocks/>
          </p:cNvSpPr>
          <p:nvPr/>
        </p:nvSpPr>
        <p:spPr bwMode="auto">
          <a:xfrm>
            <a:off x="7885113" y="5516563"/>
            <a:ext cx="128587" cy="1152525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88" y="53"/>
              </a:cxn>
              <a:cxn ang="0">
                <a:pos x="88" y="140"/>
              </a:cxn>
              <a:cxn ang="0">
                <a:pos x="35" y="175"/>
              </a:cxn>
              <a:cxn ang="0">
                <a:pos x="18" y="201"/>
              </a:cxn>
              <a:cxn ang="0">
                <a:pos x="0" y="253"/>
              </a:cxn>
              <a:cxn ang="0">
                <a:pos x="70" y="358"/>
              </a:cxn>
              <a:cxn ang="0">
                <a:pos x="53" y="463"/>
              </a:cxn>
              <a:cxn ang="0">
                <a:pos x="35" y="480"/>
              </a:cxn>
              <a:cxn ang="0">
                <a:pos x="44" y="550"/>
              </a:cxn>
              <a:cxn ang="0">
                <a:pos x="53" y="576"/>
              </a:cxn>
              <a:cxn ang="0">
                <a:pos x="105" y="611"/>
              </a:cxn>
              <a:cxn ang="0">
                <a:pos x="105" y="725"/>
              </a:cxn>
              <a:cxn ang="0">
                <a:pos x="53" y="751"/>
              </a:cxn>
            </a:cxnLst>
            <a:rect l="0" t="0" r="r" b="b"/>
            <a:pathLst>
              <a:path w="126" h="751">
                <a:moveTo>
                  <a:pt x="9" y="0"/>
                </a:moveTo>
                <a:cubicBezTo>
                  <a:pt x="39" y="16"/>
                  <a:pt x="64" y="29"/>
                  <a:pt x="88" y="53"/>
                </a:cubicBezTo>
                <a:cubicBezTo>
                  <a:pt x="97" y="82"/>
                  <a:pt x="109" y="107"/>
                  <a:pt x="88" y="140"/>
                </a:cubicBezTo>
                <a:cubicBezTo>
                  <a:pt x="77" y="158"/>
                  <a:pt x="35" y="175"/>
                  <a:pt x="35" y="175"/>
                </a:cubicBezTo>
                <a:cubicBezTo>
                  <a:pt x="29" y="184"/>
                  <a:pt x="22" y="192"/>
                  <a:pt x="18" y="201"/>
                </a:cubicBezTo>
                <a:cubicBezTo>
                  <a:pt x="10" y="218"/>
                  <a:pt x="0" y="253"/>
                  <a:pt x="0" y="253"/>
                </a:cubicBezTo>
                <a:cubicBezTo>
                  <a:pt x="11" y="296"/>
                  <a:pt x="38" y="326"/>
                  <a:pt x="70" y="358"/>
                </a:cubicBezTo>
                <a:cubicBezTo>
                  <a:pt x="85" y="402"/>
                  <a:pt x="110" y="443"/>
                  <a:pt x="53" y="463"/>
                </a:cubicBezTo>
                <a:cubicBezTo>
                  <a:pt x="47" y="469"/>
                  <a:pt x="36" y="472"/>
                  <a:pt x="35" y="480"/>
                </a:cubicBezTo>
                <a:cubicBezTo>
                  <a:pt x="33" y="503"/>
                  <a:pt x="40" y="527"/>
                  <a:pt x="44" y="550"/>
                </a:cubicBezTo>
                <a:cubicBezTo>
                  <a:pt x="46" y="559"/>
                  <a:pt x="47" y="570"/>
                  <a:pt x="53" y="576"/>
                </a:cubicBezTo>
                <a:cubicBezTo>
                  <a:pt x="68" y="591"/>
                  <a:pt x="105" y="611"/>
                  <a:pt x="105" y="611"/>
                </a:cubicBezTo>
                <a:cubicBezTo>
                  <a:pt x="120" y="655"/>
                  <a:pt x="126" y="661"/>
                  <a:pt x="105" y="725"/>
                </a:cubicBezTo>
                <a:cubicBezTo>
                  <a:pt x="99" y="743"/>
                  <a:pt x="53" y="751"/>
                  <a:pt x="53" y="751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" name="Line 0"/>
          <p:cNvSpPr>
            <a:spLocks noChangeShapeType="1"/>
          </p:cNvSpPr>
          <p:nvPr/>
        </p:nvSpPr>
        <p:spPr bwMode="auto">
          <a:xfrm>
            <a:off x="5292725" y="3357563"/>
            <a:ext cx="2663825" cy="935037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Dot"/>
            <a:round/>
            <a:headEnd type="none" w="lg" len="lg"/>
            <a:tailEnd type="arrow" w="lg" len="lg"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F8EE-9F46-46FF-8347-63FB60D61AA9}" type="slidenum">
              <a:rPr lang="ru-RU"/>
              <a:pPr/>
              <a:t>2</a:t>
            </a:fld>
            <a:endParaRPr lang="ru-RU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ru-RU" sz="3600"/>
              <a:t>Структура раздела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400675"/>
          </a:xfrm>
        </p:spPr>
        <p:txBody>
          <a:bodyPr/>
          <a:lstStyle/>
          <a:p>
            <a:r>
              <a:rPr lang="ru-RU" sz="2400">
                <a:solidFill>
                  <a:srgbClr val="FF0000"/>
                </a:solidFill>
              </a:rPr>
              <a:t>Процессы</a:t>
            </a:r>
            <a:endParaRPr lang="en-US" sz="2400">
              <a:solidFill>
                <a:srgbClr val="FF0000"/>
              </a:solidFill>
            </a:endParaRPr>
          </a:p>
          <a:p>
            <a:pPr lvl="1"/>
            <a:r>
              <a:rPr lang="ru-RU" sz="2000"/>
              <a:t>Понятие процесса </a:t>
            </a:r>
            <a:endParaRPr lang="en-US" sz="2000"/>
          </a:p>
          <a:p>
            <a:pPr lvl="1"/>
            <a:r>
              <a:rPr lang="ru-RU" sz="2000"/>
              <a:t>Управление процессами</a:t>
            </a:r>
          </a:p>
          <a:p>
            <a:pPr lvl="1"/>
            <a:r>
              <a:rPr lang="ru-RU" sz="2000"/>
              <a:t>Процессы и потоки</a:t>
            </a:r>
            <a:endParaRPr lang="en-US" sz="1800"/>
          </a:p>
          <a:p>
            <a:pPr lvl="1"/>
            <a:r>
              <a:rPr lang="ru-RU" sz="2000"/>
              <a:t>Параллельные процессы</a:t>
            </a:r>
          </a:p>
          <a:p>
            <a:r>
              <a:rPr lang="ru-RU" sz="2400">
                <a:solidFill>
                  <a:srgbClr val="FF0000"/>
                </a:solidFill>
              </a:rPr>
              <a:t>Процессы в ОС </a:t>
            </a:r>
            <a:r>
              <a:rPr lang="en-US" sz="2400">
                <a:solidFill>
                  <a:srgbClr val="FF0000"/>
                </a:solidFill>
              </a:rPr>
              <a:t>UNIX</a:t>
            </a:r>
            <a:endParaRPr lang="ru-RU" sz="2400">
              <a:solidFill>
                <a:srgbClr val="FF0000"/>
              </a:solidFill>
            </a:endParaRPr>
          </a:p>
          <a:p>
            <a:pPr lvl="1"/>
            <a:r>
              <a:rPr lang="ru-RU" sz="2000"/>
              <a:t>Атрибуты процессов</a:t>
            </a:r>
          </a:p>
          <a:p>
            <a:pPr lvl="1"/>
            <a:r>
              <a:rPr lang="ru-RU" sz="2000"/>
              <a:t>Состояния процесса</a:t>
            </a:r>
          </a:p>
          <a:p>
            <a:pPr lvl="1"/>
            <a:r>
              <a:rPr lang="ru-RU" sz="2000"/>
              <a:t>Создание и уничтожение процессов</a:t>
            </a:r>
          </a:p>
          <a:p>
            <a:pPr lvl="1"/>
            <a:r>
              <a:rPr lang="ru-RU" sz="2000"/>
              <a:t>Организация взаимодействия процессов</a:t>
            </a:r>
            <a:endParaRPr lang="en-US" sz="2000"/>
          </a:p>
          <a:p>
            <a:r>
              <a:rPr lang="ru-RU" sz="2400">
                <a:solidFill>
                  <a:srgbClr val="FF0000"/>
                </a:solidFill>
              </a:rPr>
              <a:t>Процессы в ОС </a:t>
            </a:r>
            <a:r>
              <a:rPr lang="en-US" sz="2400">
                <a:solidFill>
                  <a:srgbClr val="FF0000"/>
                </a:solidFill>
              </a:rPr>
              <a:t>Windows</a:t>
            </a:r>
            <a:endParaRPr lang="ru-RU" sz="2400">
              <a:solidFill>
                <a:srgbClr val="FF0000"/>
              </a:solidFill>
            </a:endParaRPr>
          </a:p>
          <a:p>
            <a:pPr lvl="1"/>
            <a:r>
              <a:rPr lang="ru-RU" sz="2000"/>
              <a:t>Особенности процессов</a:t>
            </a:r>
          </a:p>
          <a:p>
            <a:pPr lvl="1"/>
            <a:r>
              <a:rPr lang="ru-RU" sz="2000"/>
              <a:t>Взаимодействие процессов</a:t>
            </a:r>
            <a:r>
              <a:rPr lang="ru-RU" sz="1800"/>
              <a:t> </a:t>
            </a:r>
          </a:p>
          <a:p>
            <a:pPr lvl="1"/>
            <a:endParaRPr 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4EBFD-E2DE-4401-B8F6-51DAE14B8595}" type="slidenum">
              <a:rPr lang="ru-RU"/>
              <a:pPr/>
              <a:t>20</a:t>
            </a:fld>
            <a:endParaRPr lang="ru-RU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88913"/>
            <a:ext cx="8229600" cy="647700"/>
          </a:xfrm>
        </p:spPr>
        <p:txBody>
          <a:bodyPr/>
          <a:lstStyle/>
          <a:p>
            <a:r>
              <a:rPr lang="ru-RU" sz="3200"/>
              <a:t>Блокирующие переменные</a:t>
            </a:r>
          </a:p>
        </p:txBody>
      </p:sp>
      <p:sp>
        <p:nvSpPr>
          <p:cNvPr id="186368" name="AutoShape 0"/>
          <p:cNvSpPr>
            <a:spLocks noChangeArrowheads="1"/>
          </p:cNvSpPr>
          <p:nvPr/>
        </p:nvSpPr>
        <p:spPr bwMode="auto">
          <a:xfrm>
            <a:off x="3203575" y="1628775"/>
            <a:ext cx="1944688" cy="863600"/>
          </a:xfrm>
          <a:prstGeom prst="flowChartDecision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86369" name="Text Box 1"/>
          <p:cNvSpPr txBox="1">
            <a:spLocks noChangeArrowheads="1"/>
          </p:cNvSpPr>
          <p:nvPr/>
        </p:nvSpPr>
        <p:spPr bwMode="auto">
          <a:xfrm>
            <a:off x="3851275" y="1916113"/>
            <a:ext cx="72072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/>
              <a:t>F==1</a:t>
            </a:r>
            <a:endParaRPr lang="ru-RU" sz="1800" b="1"/>
          </a:p>
        </p:txBody>
      </p:sp>
      <p:sp>
        <p:nvSpPr>
          <p:cNvPr id="186370" name="Line 2"/>
          <p:cNvSpPr>
            <a:spLocks noChangeShapeType="1"/>
          </p:cNvSpPr>
          <p:nvPr/>
        </p:nvSpPr>
        <p:spPr bwMode="auto">
          <a:xfrm>
            <a:off x="4211638" y="1052513"/>
            <a:ext cx="0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6371" name="Line 3"/>
          <p:cNvSpPr>
            <a:spLocks noChangeShapeType="1"/>
          </p:cNvSpPr>
          <p:nvPr/>
        </p:nvSpPr>
        <p:spPr bwMode="auto">
          <a:xfrm>
            <a:off x="5148263" y="2060575"/>
            <a:ext cx="647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6372" name="Line 4"/>
          <p:cNvSpPr>
            <a:spLocks noChangeShapeType="1"/>
          </p:cNvSpPr>
          <p:nvPr/>
        </p:nvSpPr>
        <p:spPr bwMode="auto">
          <a:xfrm flipV="1">
            <a:off x="5795963" y="1196975"/>
            <a:ext cx="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6373" name="Line 5"/>
          <p:cNvSpPr>
            <a:spLocks noChangeShapeType="1"/>
          </p:cNvSpPr>
          <p:nvPr/>
        </p:nvSpPr>
        <p:spPr bwMode="auto">
          <a:xfrm flipH="1">
            <a:off x="4211638" y="1196975"/>
            <a:ext cx="1584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6375" name="Text Box 7"/>
          <p:cNvSpPr txBox="1">
            <a:spLocks noChangeArrowheads="1"/>
          </p:cNvSpPr>
          <p:nvPr/>
        </p:nvSpPr>
        <p:spPr bwMode="auto">
          <a:xfrm>
            <a:off x="4787900" y="1341438"/>
            <a:ext cx="79216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800" b="1"/>
              <a:t>нет</a:t>
            </a:r>
          </a:p>
        </p:txBody>
      </p:sp>
      <p:sp>
        <p:nvSpPr>
          <p:cNvPr id="186376" name="Line 8"/>
          <p:cNvSpPr>
            <a:spLocks noChangeShapeType="1"/>
          </p:cNvSpPr>
          <p:nvPr/>
        </p:nvSpPr>
        <p:spPr bwMode="auto">
          <a:xfrm>
            <a:off x="4211638" y="2492375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6377" name="Text Box 9"/>
          <p:cNvSpPr txBox="1">
            <a:spLocks noChangeArrowheads="1"/>
          </p:cNvSpPr>
          <p:nvPr/>
        </p:nvSpPr>
        <p:spPr bwMode="auto">
          <a:xfrm>
            <a:off x="3203575" y="2565400"/>
            <a:ext cx="8636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800" b="1"/>
              <a:t>да</a:t>
            </a:r>
          </a:p>
        </p:txBody>
      </p:sp>
      <p:sp>
        <p:nvSpPr>
          <p:cNvPr id="186378" name="AutoShape 10"/>
          <p:cNvSpPr>
            <a:spLocks noChangeArrowheads="1"/>
          </p:cNvSpPr>
          <p:nvPr/>
        </p:nvSpPr>
        <p:spPr bwMode="auto">
          <a:xfrm>
            <a:off x="3276600" y="2924175"/>
            <a:ext cx="1871663" cy="865188"/>
          </a:xfrm>
          <a:prstGeom prst="flowChartProcess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86379" name="Text Box 11"/>
          <p:cNvSpPr txBox="1">
            <a:spLocks noChangeArrowheads="1"/>
          </p:cNvSpPr>
          <p:nvPr/>
        </p:nvSpPr>
        <p:spPr bwMode="auto">
          <a:xfrm>
            <a:off x="3635375" y="3213100"/>
            <a:ext cx="11525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/>
              <a:t>F=0</a:t>
            </a:r>
            <a:endParaRPr lang="ru-RU" sz="1800" b="1"/>
          </a:p>
        </p:txBody>
      </p:sp>
      <p:sp>
        <p:nvSpPr>
          <p:cNvPr id="186380" name="Cloud"/>
          <p:cNvSpPr>
            <a:spLocks noChangeAspect="1" noEditPoints="1" noChangeArrowheads="1"/>
          </p:cNvSpPr>
          <p:nvPr/>
        </p:nvSpPr>
        <p:spPr bwMode="auto">
          <a:xfrm>
            <a:off x="3492500" y="4076700"/>
            <a:ext cx="1512888" cy="101441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222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186381" name="Rectangle 13"/>
          <p:cNvSpPr>
            <a:spLocks noChangeArrowheads="1"/>
          </p:cNvSpPr>
          <p:nvPr/>
        </p:nvSpPr>
        <p:spPr bwMode="auto">
          <a:xfrm>
            <a:off x="3419475" y="5445125"/>
            <a:ext cx="1871663" cy="863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86382" name="Text Box 14"/>
          <p:cNvSpPr txBox="1">
            <a:spLocks noChangeArrowheads="1"/>
          </p:cNvSpPr>
          <p:nvPr/>
        </p:nvSpPr>
        <p:spPr bwMode="auto">
          <a:xfrm>
            <a:off x="3708400" y="5661025"/>
            <a:ext cx="12954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/>
              <a:t>F=1</a:t>
            </a:r>
            <a:endParaRPr lang="ru-RU" sz="1800" b="1"/>
          </a:p>
        </p:txBody>
      </p:sp>
      <p:sp>
        <p:nvSpPr>
          <p:cNvPr id="186383" name="Line 15"/>
          <p:cNvSpPr>
            <a:spLocks noChangeShapeType="1"/>
          </p:cNvSpPr>
          <p:nvPr/>
        </p:nvSpPr>
        <p:spPr bwMode="auto">
          <a:xfrm>
            <a:off x="4211638" y="3789363"/>
            <a:ext cx="0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6384" name="Line 16"/>
          <p:cNvSpPr>
            <a:spLocks noChangeShapeType="1"/>
          </p:cNvSpPr>
          <p:nvPr/>
        </p:nvSpPr>
        <p:spPr bwMode="auto">
          <a:xfrm>
            <a:off x="4284663" y="5084763"/>
            <a:ext cx="0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86386" name="AutoShape 18"/>
          <p:cNvSpPr>
            <a:spLocks noChangeArrowheads="1"/>
          </p:cNvSpPr>
          <p:nvPr/>
        </p:nvSpPr>
        <p:spPr bwMode="auto">
          <a:xfrm>
            <a:off x="323850" y="981075"/>
            <a:ext cx="1800225" cy="935038"/>
          </a:xfrm>
          <a:prstGeom prst="wedgeRoundRectCallout">
            <a:avLst>
              <a:gd name="adj1" fmla="val 132894"/>
              <a:gd name="adj2" fmla="val 40833"/>
              <a:gd name="adj3" fmla="val 16667"/>
            </a:avLst>
          </a:prstGeom>
          <a:solidFill>
            <a:srgbClr val="CCFFFF">
              <a:alpha val="75999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ru-RU" sz="1800"/>
          </a:p>
        </p:txBody>
      </p:sp>
      <p:sp>
        <p:nvSpPr>
          <p:cNvPr id="186387" name="Text Box 19"/>
          <p:cNvSpPr txBox="1">
            <a:spLocks noChangeArrowheads="1"/>
          </p:cNvSpPr>
          <p:nvPr/>
        </p:nvSpPr>
        <p:spPr bwMode="auto">
          <a:xfrm>
            <a:off x="395288" y="1052513"/>
            <a:ext cx="1512887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800" b="1"/>
              <a:t>Проверка занятости</a:t>
            </a:r>
          </a:p>
        </p:txBody>
      </p:sp>
      <p:sp>
        <p:nvSpPr>
          <p:cNvPr id="186388" name="AutoShape 20"/>
          <p:cNvSpPr>
            <a:spLocks noChangeArrowheads="1"/>
          </p:cNvSpPr>
          <p:nvPr/>
        </p:nvSpPr>
        <p:spPr bwMode="auto">
          <a:xfrm>
            <a:off x="468313" y="2492375"/>
            <a:ext cx="2087562" cy="504825"/>
          </a:xfrm>
          <a:prstGeom prst="wedgeRoundRectCallout">
            <a:avLst>
              <a:gd name="adj1" fmla="val 84981"/>
              <a:gd name="adj2" fmla="val 72329"/>
              <a:gd name="adj3" fmla="val 16667"/>
            </a:avLst>
          </a:prstGeom>
          <a:solidFill>
            <a:schemeClr val="accent1">
              <a:alpha val="44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1800" b="1"/>
              <a:t>Занять ресурс</a:t>
            </a:r>
          </a:p>
        </p:txBody>
      </p:sp>
      <p:sp>
        <p:nvSpPr>
          <p:cNvPr id="186390" name="AutoShape 22"/>
          <p:cNvSpPr>
            <a:spLocks noChangeArrowheads="1"/>
          </p:cNvSpPr>
          <p:nvPr/>
        </p:nvSpPr>
        <p:spPr bwMode="auto">
          <a:xfrm>
            <a:off x="250825" y="3860800"/>
            <a:ext cx="2520950" cy="792163"/>
          </a:xfrm>
          <a:prstGeom prst="wedgeRoundRectCallout">
            <a:avLst>
              <a:gd name="adj1" fmla="val 81551"/>
              <a:gd name="adj2" fmla="val 34972"/>
              <a:gd name="adj3" fmla="val 16667"/>
            </a:avLst>
          </a:prstGeom>
          <a:solidFill>
            <a:schemeClr val="accent1">
              <a:alpha val="39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1800" b="1"/>
              <a:t>Критическая секция</a:t>
            </a:r>
          </a:p>
        </p:txBody>
      </p:sp>
      <p:sp>
        <p:nvSpPr>
          <p:cNvPr id="186391" name="AutoShape 23"/>
          <p:cNvSpPr>
            <a:spLocks noChangeArrowheads="1"/>
          </p:cNvSpPr>
          <p:nvPr/>
        </p:nvSpPr>
        <p:spPr bwMode="auto">
          <a:xfrm>
            <a:off x="468313" y="5300663"/>
            <a:ext cx="2374900" cy="720725"/>
          </a:xfrm>
          <a:prstGeom prst="wedgeRoundRectCallout">
            <a:avLst>
              <a:gd name="adj1" fmla="val 71190"/>
              <a:gd name="adj2" fmla="val 27532"/>
              <a:gd name="adj3" fmla="val 16667"/>
            </a:avLst>
          </a:prstGeom>
          <a:solidFill>
            <a:schemeClr val="accent1">
              <a:alpha val="42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ru-RU" sz="1800" b="1"/>
              <a:t>Освободить ресурс</a:t>
            </a:r>
          </a:p>
        </p:txBody>
      </p:sp>
      <p:sp>
        <p:nvSpPr>
          <p:cNvPr id="186392" name="Text Box 24"/>
          <p:cNvSpPr txBox="1">
            <a:spLocks noChangeArrowheads="1"/>
          </p:cNvSpPr>
          <p:nvPr/>
        </p:nvSpPr>
        <p:spPr bwMode="auto">
          <a:xfrm>
            <a:off x="6011863" y="2924175"/>
            <a:ext cx="2663825" cy="7016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F</a:t>
            </a:r>
            <a:r>
              <a:rPr lang="ru-RU" b="1"/>
              <a:t> – блокирующая переменная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CA20B-642A-4E44-9DF6-4B7986875078}" type="slidenum">
              <a:rPr lang="ru-RU"/>
              <a:pPr/>
              <a:t>21</a:t>
            </a:fld>
            <a:endParaRPr lang="ru-RU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404813"/>
          </a:xfrm>
        </p:spPr>
        <p:txBody>
          <a:bodyPr/>
          <a:lstStyle/>
          <a:p>
            <a:r>
              <a:rPr lang="ru-RU" sz="2800"/>
              <a:t>Семафоры Дейкстры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76250"/>
            <a:ext cx="8713788" cy="5545138"/>
          </a:xfrm>
        </p:spPr>
        <p:txBody>
          <a:bodyPr/>
          <a:lstStyle/>
          <a:p>
            <a:r>
              <a:rPr lang="en-US" sz="2400"/>
              <a:t>S – </a:t>
            </a:r>
            <a:r>
              <a:rPr lang="ru-RU" sz="2400"/>
              <a:t>семафор</a:t>
            </a:r>
          </a:p>
          <a:p>
            <a:r>
              <a:rPr lang="en-US" sz="2400"/>
              <a:t>P(S) – </a:t>
            </a:r>
            <a:r>
              <a:rPr lang="ru-RU" sz="2400"/>
              <a:t>операция закрытия (проверки)</a:t>
            </a:r>
            <a:endParaRPr lang="en-US" sz="2400"/>
          </a:p>
          <a:p>
            <a:r>
              <a:rPr lang="en-US" sz="2400"/>
              <a:t>V(S) – </a:t>
            </a:r>
            <a:r>
              <a:rPr lang="ru-RU" sz="2400"/>
              <a:t>операция открытия (увеличения)</a:t>
            </a:r>
          </a:p>
          <a:p>
            <a:pPr>
              <a:buFontTx/>
              <a:buNone/>
            </a:pPr>
            <a:r>
              <a:rPr lang="en-US" sz="2400"/>
              <a:t>P(S):	if S&gt;0 then S:=S-1;</a:t>
            </a:r>
          </a:p>
          <a:p>
            <a:pPr>
              <a:buFontTx/>
              <a:buNone/>
            </a:pPr>
            <a:r>
              <a:rPr lang="en-US" sz="2400"/>
              <a:t>			else WAIT(S) {</a:t>
            </a:r>
            <a:r>
              <a:rPr lang="ru-RU" sz="2400"/>
              <a:t>перевести процесс в </a:t>
            </a:r>
            <a:r>
              <a:rPr lang="en-US" sz="2400"/>
              <a:t>			</a:t>
            </a:r>
            <a:r>
              <a:rPr lang="ru-RU" sz="2400"/>
              <a:t>очередь</a:t>
            </a:r>
            <a:r>
              <a:rPr lang="en-US" sz="2400"/>
              <a:t> </a:t>
            </a:r>
            <a:r>
              <a:rPr lang="ru-RU" sz="2400"/>
              <a:t>ожидания к семафору </a:t>
            </a:r>
            <a:r>
              <a:rPr lang="en-US" sz="2400"/>
              <a:t>S}</a:t>
            </a:r>
          </a:p>
          <a:p>
            <a:pPr>
              <a:buFontTx/>
              <a:buNone/>
            </a:pPr>
            <a:r>
              <a:rPr lang="en-US" sz="2400"/>
              <a:t>V(S):	if </a:t>
            </a:r>
            <a:r>
              <a:rPr lang="ru-RU" sz="2400"/>
              <a:t>есть процессы, ожидающие семафор </a:t>
            </a:r>
            <a:r>
              <a:rPr lang="en-US" sz="2400"/>
              <a:t>S</a:t>
            </a:r>
          </a:p>
          <a:p>
            <a:pPr>
              <a:buFontTx/>
              <a:buNone/>
            </a:pPr>
            <a:r>
              <a:rPr lang="en-US" sz="2400"/>
              <a:t>             then </a:t>
            </a:r>
          </a:p>
          <a:p>
            <a:pPr>
              <a:buFontTx/>
              <a:buNone/>
            </a:pPr>
            <a:r>
              <a:rPr lang="en-US" sz="2400"/>
              <a:t>                RELEASE(S) {</a:t>
            </a:r>
            <a:r>
              <a:rPr lang="ru-RU" sz="2400"/>
              <a:t>перевести один из</a:t>
            </a:r>
            <a:r>
              <a:rPr lang="en-US" sz="2400"/>
              <a:t> </a:t>
            </a:r>
            <a:r>
              <a:rPr lang="ru-RU" sz="2400"/>
              <a:t>процессов </a:t>
            </a:r>
            <a:r>
              <a:rPr lang="en-US" sz="2400"/>
              <a:t>            		</a:t>
            </a:r>
            <a:r>
              <a:rPr lang="ru-RU" sz="2400"/>
              <a:t>очереди </a:t>
            </a:r>
            <a:r>
              <a:rPr lang="en-US" sz="2400"/>
              <a:t>S</a:t>
            </a:r>
            <a:r>
              <a:rPr lang="ru-RU" sz="2400"/>
              <a:t> в очередь готовности</a:t>
            </a:r>
            <a:r>
              <a:rPr lang="en-US" sz="2400"/>
              <a:t>}</a:t>
            </a:r>
          </a:p>
          <a:p>
            <a:pPr>
              <a:buFontTx/>
              <a:buNone/>
            </a:pPr>
            <a:r>
              <a:rPr lang="en-US" sz="2400"/>
              <a:t>              else</a:t>
            </a:r>
            <a:endParaRPr lang="ru-RU" sz="2400"/>
          </a:p>
          <a:p>
            <a:pPr>
              <a:buFontTx/>
              <a:buNone/>
            </a:pPr>
            <a:r>
              <a:rPr lang="en-US" sz="2400"/>
              <a:t>		     S:=S+1;</a:t>
            </a:r>
          </a:p>
          <a:p>
            <a:endParaRPr lang="ru-RU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84AC-843E-4633-AEB8-0111B503152C}" type="slidenum">
              <a:rPr lang="ru-RU"/>
              <a:pPr/>
              <a:t>22</a:t>
            </a:fld>
            <a:endParaRPr lang="ru-RU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r>
              <a:rPr lang="ru-RU" sz="2800"/>
              <a:t>Взаимное исключение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554513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/>
              <a:t>var S: semafore;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/>
              <a:t>begin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/>
              <a:t>	S:=1;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/>
              <a:t>	parbegin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/>
              <a:t>		</a:t>
            </a:r>
            <a:r>
              <a:rPr lang="ru-RU" sz="1800" b="1"/>
              <a:t>ПР1</a:t>
            </a:r>
            <a:r>
              <a:rPr lang="en-US" sz="1800" b="1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/>
              <a:t>			begin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/>
              <a:t>				P(S);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/>
              <a:t>				{</a:t>
            </a:r>
            <a:r>
              <a:rPr lang="ru-RU" sz="1800" b="1"/>
              <a:t>критическая секция</a:t>
            </a:r>
            <a:r>
              <a:rPr lang="en-US" sz="1800" b="1"/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/>
              <a:t>				V(S);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/>
              <a:t>			end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/>
              <a:t>		</a:t>
            </a:r>
            <a:r>
              <a:rPr lang="ru-RU" sz="1800" b="1"/>
              <a:t>ПР2</a:t>
            </a:r>
            <a:r>
              <a:rPr lang="en-US" sz="1800" b="1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/>
              <a:t>			begin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/>
              <a:t>				P(S);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/>
              <a:t>				{</a:t>
            </a:r>
            <a:r>
              <a:rPr lang="ru-RU" sz="1800" b="1"/>
              <a:t>критическая секция</a:t>
            </a:r>
            <a:r>
              <a:rPr lang="en-US" sz="1800" b="1"/>
              <a:t>}</a:t>
            </a:r>
            <a:endParaRPr lang="ru-RU" sz="1800" b="1"/>
          </a:p>
          <a:p>
            <a:pPr>
              <a:lnSpc>
                <a:spcPct val="90000"/>
              </a:lnSpc>
              <a:buFontTx/>
              <a:buNone/>
            </a:pPr>
            <a:r>
              <a:rPr lang="ru-RU" sz="1800" b="1"/>
              <a:t>				</a:t>
            </a:r>
            <a:r>
              <a:rPr lang="en-US" sz="1800" b="1"/>
              <a:t>V(S);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/>
              <a:t>			end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/>
              <a:t>	parend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/>
              <a:t>end</a:t>
            </a:r>
            <a:endParaRPr lang="ru-RU" sz="1800" b="1"/>
          </a:p>
        </p:txBody>
      </p:sp>
      <p:sp>
        <p:nvSpPr>
          <p:cNvPr id="188416" name="Text Box 0"/>
          <p:cNvSpPr txBox="1">
            <a:spLocks noChangeArrowheads="1"/>
          </p:cNvSpPr>
          <p:nvPr/>
        </p:nvSpPr>
        <p:spPr bwMode="auto">
          <a:xfrm>
            <a:off x="6011863" y="2636838"/>
            <a:ext cx="201612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1C94-DB5B-4D28-BA4A-5CA5E13944F6}" type="slidenum">
              <a:rPr lang="ru-RU"/>
              <a:pPr/>
              <a:t>23</a:t>
            </a:fld>
            <a:endParaRPr lang="ru-RU"/>
          </a:p>
        </p:txBody>
      </p:sp>
      <p:sp>
        <p:nvSpPr>
          <p:cNvPr id="228360" name="Rectangle 8"/>
          <p:cNvSpPr>
            <a:spLocks noChangeArrowheads="1"/>
          </p:cNvSpPr>
          <p:nvPr/>
        </p:nvSpPr>
        <p:spPr bwMode="auto">
          <a:xfrm>
            <a:off x="1554163" y="2143125"/>
            <a:ext cx="6037262" cy="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ru-RU"/>
          </a:p>
        </p:txBody>
      </p:sp>
      <p:grpSp>
        <p:nvGrpSpPr>
          <p:cNvPr id="228375" name="Group 23"/>
          <p:cNvGrpSpPr>
            <a:grpSpLocks/>
          </p:cNvGrpSpPr>
          <p:nvPr/>
        </p:nvGrpSpPr>
        <p:grpSpPr bwMode="auto">
          <a:xfrm>
            <a:off x="755650" y="1125538"/>
            <a:ext cx="7056438" cy="935037"/>
            <a:chOff x="657" y="1298"/>
            <a:chExt cx="3178" cy="365"/>
          </a:xfrm>
        </p:grpSpPr>
        <p:sp>
          <p:nvSpPr>
            <p:cNvPr id="228359" name="Oval 7"/>
            <p:cNvSpPr>
              <a:spLocks noChangeArrowheads="1"/>
            </p:cNvSpPr>
            <p:nvPr/>
          </p:nvSpPr>
          <p:spPr bwMode="auto">
            <a:xfrm>
              <a:off x="1788" y="1298"/>
              <a:ext cx="823" cy="3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8358" name="Text Box 6"/>
            <p:cNvSpPr txBox="1">
              <a:spLocks noChangeArrowheads="1"/>
            </p:cNvSpPr>
            <p:nvPr/>
          </p:nvSpPr>
          <p:spPr bwMode="auto">
            <a:xfrm>
              <a:off x="657" y="1339"/>
              <a:ext cx="982" cy="26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b="1">
                  <a:cs typeface="Times New Roman" pitchFamily="18" charset="0"/>
                </a:rPr>
                <a:t>Производитель</a:t>
              </a:r>
              <a:endParaRPr lang="ru-RU" b="1"/>
            </a:p>
          </p:txBody>
        </p:sp>
        <p:sp>
          <p:nvSpPr>
            <p:cNvPr id="228357" name="Text Box 5"/>
            <p:cNvSpPr txBox="1">
              <a:spLocks noChangeArrowheads="1"/>
            </p:cNvSpPr>
            <p:nvPr/>
          </p:nvSpPr>
          <p:spPr bwMode="auto">
            <a:xfrm>
              <a:off x="2771" y="1339"/>
              <a:ext cx="1064" cy="2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b="1">
                  <a:cs typeface="Times New Roman" pitchFamily="18" charset="0"/>
                </a:rPr>
                <a:t>Потребитель</a:t>
              </a:r>
              <a:endParaRPr lang="ru-RU" b="1"/>
            </a:p>
          </p:txBody>
        </p:sp>
        <p:sp>
          <p:nvSpPr>
            <p:cNvPr id="228356" name="Text Box 4"/>
            <p:cNvSpPr txBox="1">
              <a:spLocks noChangeArrowheads="1"/>
            </p:cNvSpPr>
            <p:nvPr/>
          </p:nvSpPr>
          <p:spPr bwMode="auto">
            <a:xfrm>
              <a:off x="1927" y="1354"/>
              <a:ext cx="550" cy="2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b="1">
                  <a:cs typeface="Times New Roman" pitchFamily="18" charset="0"/>
                </a:rPr>
                <a:t>Ресур</a:t>
              </a:r>
              <a:r>
                <a:rPr lang="ru-RU">
                  <a:cs typeface="Times New Roman" pitchFamily="18" charset="0"/>
                </a:rPr>
                <a:t>с </a:t>
              </a:r>
              <a:endParaRPr lang="ru-RU"/>
            </a:p>
          </p:txBody>
        </p:sp>
        <p:sp>
          <p:nvSpPr>
            <p:cNvPr id="228355" name="Line 3"/>
            <p:cNvSpPr>
              <a:spLocks noChangeShapeType="1"/>
            </p:cNvSpPr>
            <p:nvPr/>
          </p:nvSpPr>
          <p:spPr bwMode="auto">
            <a:xfrm>
              <a:off x="1639" y="1478"/>
              <a:ext cx="14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8354" name="Line 2"/>
            <p:cNvSpPr>
              <a:spLocks noChangeShapeType="1"/>
            </p:cNvSpPr>
            <p:nvPr/>
          </p:nvSpPr>
          <p:spPr bwMode="auto">
            <a:xfrm>
              <a:off x="2611" y="1473"/>
              <a:ext cx="14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28374" name="Rectangle 22"/>
          <p:cNvSpPr>
            <a:spLocks noChangeArrowheads="1"/>
          </p:cNvSpPr>
          <p:nvPr/>
        </p:nvSpPr>
        <p:spPr bwMode="auto">
          <a:xfrm>
            <a:off x="1554163" y="3705225"/>
            <a:ext cx="184150" cy="534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ru-RU" sz="1100"/>
              <a:t/>
            </a:r>
            <a:br>
              <a:rPr lang="ru-RU" sz="1100"/>
            </a:br>
            <a:endParaRPr lang="ru-RU" sz="1800"/>
          </a:p>
        </p:txBody>
      </p:sp>
      <p:sp>
        <p:nvSpPr>
          <p:cNvPr id="228376" name="Text Box 24"/>
          <p:cNvSpPr txBox="1">
            <a:spLocks noChangeArrowheads="1"/>
          </p:cNvSpPr>
          <p:nvPr/>
        </p:nvSpPr>
        <p:spPr bwMode="auto">
          <a:xfrm>
            <a:off x="468313" y="404813"/>
            <a:ext cx="78486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800" b="1">
                <a:latin typeface="Times New Roman" pitchFamily="18" charset="0"/>
              </a:rPr>
              <a:t>Производитель - потребитель</a:t>
            </a:r>
          </a:p>
        </p:txBody>
      </p:sp>
      <p:sp>
        <p:nvSpPr>
          <p:cNvPr id="228399" name="Rectangle 47"/>
          <p:cNvSpPr>
            <a:spLocks noChangeArrowheads="1"/>
          </p:cNvSpPr>
          <p:nvPr/>
        </p:nvSpPr>
        <p:spPr bwMode="auto">
          <a:xfrm>
            <a:off x="1608138" y="2305050"/>
            <a:ext cx="5929312" cy="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228398" name="Text Box 46"/>
          <p:cNvSpPr txBox="1">
            <a:spLocks noChangeArrowheads="1"/>
          </p:cNvSpPr>
          <p:nvPr/>
        </p:nvSpPr>
        <p:spPr bwMode="auto">
          <a:xfrm>
            <a:off x="395288" y="4437063"/>
            <a:ext cx="1585912" cy="465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b="1">
                <a:cs typeface="Times New Roman" pitchFamily="18" charset="0"/>
              </a:rPr>
              <a:t>Писатели</a:t>
            </a:r>
            <a:endParaRPr lang="ru-RU" b="1"/>
          </a:p>
        </p:txBody>
      </p:sp>
      <p:sp>
        <p:nvSpPr>
          <p:cNvPr id="228387" name="Text Box 35"/>
          <p:cNvSpPr txBox="1">
            <a:spLocks noChangeArrowheads="1"/>
          </p:cNvSpPr>
          <p:nvPr/>
        </p:nvSpPr>
        <p:spPr bwMode="auto">
          <a:xfrm>
            <a:off x="6659563" y="4292600"/>
            <a:ext cx="1944687" cy="431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b="1">
                <a:cs typeface="Times New Roman" pitchFamily="18" charset="0"/>
              </a:rPr>
              <a:t>Читатели</a:t>
            </a:r>
            <a:endParaRPr lang="ru-RU" b="1"/>
          </a:p>
        </p:txBody>
      </p:sp>
      <p:grpSp>
        <p:nvGrpSpPr>
          <p:cNvPr id="228413" name="Group 61"/>
          <p:cNvGrpSpPr>
            <a:grpSpLocks/>
          </p:cNvGrpSpPr>
          <p:nvPr/>
        </p:nvGrpSpPr>
        <p:grpSpPr bwMode="auto">
          <a:xfrm>
            <a:off x="2195513" y="3357563"/>
            <a:ext cx="4203700" cy="2444750"/>
            <a:chOff x="1502" y="1618"/>
            <a:chExt cx="1942" cy="881"/>
          </a:xfrm>
        </p:grpSpPr>
        <p:sp>
          <p:nvSpPr>
            <p:cNvPr id="228397" name="Rectangle 45"/>
            <p:cNvSpPr>
              <a:spLocks noChangeArrowheads="1"/>
            </p:cNvSpPr>
            <p:nvPr/>
          </p:nvSpPr>
          <p:spPr bwMode="auto">
            <a:xfrm>
              <a:off x="1513" y="1625"/>
              <a:ext cx="339" cy="18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8396" name="Rectangle 44"/>
            <p:cNvSpPr>
              <a:spLocks noChangeArrowheads="1"/>
            </p:cNvSpPr>
            <p:nvPr/>
          </p:nvSpPr>
          <p:spPr bwMode="auto">
            <a:xfrm>
              <a:off x="1506" y="1860"/>
              <a:ext cx="339" cy="18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8395" name="Rectangle 43"/>
            <p:cNvSpPr>
              <a:spLocks noChangeArrowheads="1"/>
            </p:cNvSpPr>
            <p:nvPr/>
          </p:nvSpPr>
          <p:spPr bwMode="auto">
            <a:xfrm>
              <a:off x="1509" y="2084"/>
              <a:ext cx="339" cy="18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8394" name="Rectangle 42"/>
            <p:cNvSpPr>
              <a:spLocks noChangeArrowheads="1"/>
            </p:cNvSpPr>
            <p:nvPr/>
          </p:nvSpPr>
          <p:spPr bwMode="auto">
            <a:xfrm>
              <a:off x="1502" y="2314"/>
              <a:ext cx="339" cy="18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8393" name="Oval 41"/>
            <p:cNvSpPr>
              <a:spLocks noChangeArrowheads="1"/>
            </p:cNvSpPr>
            <p:nvPr/>
          </p:nvSpPr>
          <p:spPr bwMode="auto">
            <a:xfrm>
              <a:off x="2094" y="1897"/>
              <a:ext cx="838" cy="35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8392" name="Text Box 40"/>
            <p:cNvSpPr txBox="1">
              <a:spLocks noChangeArrowheads="1"/>
            </p:cNvSpPr>
            <p:nvPr/>
          </p:nvSpPr>
          <p:spPr bwMode="auto">
            <a:xfrm>
              <a:off x="2243" y="2010"/>
              <a:ext cx="530" cy="175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ru-RU" b="1">
                  <a:cs typeface="Times New Roman" pitchFamily="18" charset="0"/>
                </a:rPr>
                <a:t>Ресурс</a:t>
              </a:r>
              <a:endParaRPr lang="ru-RU" b="1"/>
            </a:p>
          </p:txBody>
        </p:sp>
        <p:sp>
          <p:nvSpPr>
            <p:cNvPr id="228391" name="Rectangle 39"/>
            <p:cNvSpPr>
              <a:spLocks noChangeArrowheads="1"/>
            </p:cNvSpPr>
            <p:nvPr/>
          </p:nvSpPr>
          <p:spPr bwMode="auto">
            <a:xfrm>
              <a:off x="3105" y="1618"/>
              <a:ext cx="339" cy="18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8390" name="Rectangle 38"/>
            <p:cNvSpPr>
              <a:spLocks noChangeArrowheads="1"/>
            </p:cNvSpPr>
            <p:nvPr/>
          </p:nvSpPr>
          <p:spPr bwMode="auto">
            <a:xfrm>
              <a:off x="3098" y="1853"/>
              <a:ext cx="340" cy="18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8389" name="Rectangle 37"/>
            <p:cNvSpPr>
              <a:spLocks noChangeArrowheads="1"/>
            </p:cNvSpPr>
            <p:nvPr/>
          </p:nvSpPr>
          <p:spPr bwMode="auto">
            <a:xfrm>
              <a:off x="3102" y="2078"/>
              <a:ext cx="339" cy="18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8388" name="Rectangle 36"/>
            <p:cNvSpPr>
              <a:spLocks noChangeArrowheads="1"/>
            </p:cNvSpPr>
            <p:nvPr/>
          </p:nvSpPr>
          <p:spPr bwMode="auto">
            <a:xfrm>
              <a:off x="3095" y="2307"/>
              <a:ext cx="339" cy="18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8386" name="Line 34"/>
            <p:cNvSpPr>
              <a:spLocks noChangeShapeType="1"/>
            </p:cNvSpPr>
            <p:nvPr/>
          </p:nvSpPr>
          <p:spPr bwMode="auto">
            <a:xfrm>
              <a:off x="1852" y="1722"/>
              <a:ext cx="272" cy="27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8385" name="Line 33"/>
            <p:cNvSpPr>
              <a:spLocks noChangeShapeType="1"/>
            </p:cNvSpPr>
            <p:nvPr/>
          </p:nvSpPr>
          <p:spPr bwMode="auto">
            <a:xfrm>
              <a:off x="1847" y="1954"/>
              <a:ext cx="288" cy="7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8384" name="Line 32"/>
            <p:cNvSpPr>
              <a:spLocks noChangeShapeType="1"/>
            </p:cNvSpPr>
            <p:nvPr/>
          </p:nvSpPr>
          <p:spPr bwMode="auto">
            <a:xfrm flipV="1">
              <a:off x="1847" y="2118"/>
              <a:ext cx="250" cy="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8383" name="Line 31"/>
            <p:cNvSpPr>
              <a:spLocks noChangeShapeType="1"/>
            </p:cNvSpPr>
            <p:nvPr/>
          </p:nvSpPr>
          <p:spPr bwMode="auto">
            <a:xfrm flipV="1">
              <a:off x="1842" y="2188"/>
              <a:ext cx="370" cy="2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8382" name="Line 30"/>
            <p:cNvSpPr>
              <a:spLocks noChangeShapeType="1"/>
            </p:cNvSpPr>
            <p:nvPr/>
          </p:nvSpPr>
          <p:spPr bwMode="auto">
            <a:xfrm flipV="1">
              <a:off x="2804" y="1762"/>
              <a:ext cx="313" cy="1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8381" name="Line 29"/>
            <p:cNvSpPr>
              <a:spLocks noChangeShapeType="1"/>
            </p:cNvSpPr>
            <p:nvPr/>
          </p:nvSpPr>
          <p:spPr bwMode="auto">
            <a:xfrm flipV="1">
              <a:off x="2891" y="1936"/>
              <a:ext cx="201" cy="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8380" name="Line 28"/>
            <p:cNvSpPr>
              <a:spLocks noChangeShapeType="1"/>
            </p:cNvSpPr>
            <p:nvPr/>
          </p:nvSpPr>
          <p:spPr bwMode="auto">
            <a:xfrm>
              <a:off x="2937" y="2077"/>
              <a:ext cx="160" cy="9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8379" name="Line 27"/>
            <p:cNvSpPr>
              <a:spLocks noChangeShapeType="1"/>
            </p:cNvSpPr>
            <p:nvPr/>
          </p:nvSpPr>
          <p:spPr bwMode="auto">
            <a:xfrm>
              <a:off x="2886" y="2160"/>
              <a:ext cx="211" cy="2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28378" name="Text Box 26"/>
          <p:cNvSpPr txBox="1">
            <a:spLocks noChangeArrowheads="1"/>
          </p:cNvSpPr>
          <p:nvPr/>
        </p:nvSpPr>
        <p:spPr bwMode="auto">
          <a:xfrm>
            <a:off x="2051050" y="2492375"/>
            <a:ext cx="4186238" cy="5286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ru-RU" sz="2800" b="1">
                <a:cs typeface="Times New Roman" pitchFamily="18" charset="0"/>
              </a:rPr>
              <a:t>Читатели - писатели</a:t>
            </a:r>
            <a:endParaRPr lang="ru-RU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4D68-0263-495C-9AD8-438FE7D45CCB}" type="slidenum">
              <a:rPr lang="ru-RU"/>
              <a:pPr/>
              <a:t>24</a:t>
            </a:fld>
            <a:endParaRPr lang="ru-RU"/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684213" y="687388"/>
            <a:ext cx="7488237" cy="54943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457200"/>
            <a:r>
              <a:rPr lang="en-US" altLang="ja-JP" sz="1800" b="1">
                <a:ea typeface="ＭＳ Ｐゴシック" charset="-128"/>
              </a:rPr>
              <a:t>var S_</a:t>
            </a:r>
            <a:r>
              <a:rPr lang="ru-RU" altLang="ja-JP" sz="1800" b="1"/>
              <a:t>св</a:t>
            </a:r>
            <a:r>
              <a:rPr lang="en-US" altLang="ja-JP" sz="1800" b="1">
                <a:ea typeface="ＭＳ Ｐゴシック" charset="-128"/>
              </a:rPr>
              <a:t>, S_</a:t>
            </a:r>
            <a:r>
              <a:rPr lang="ru-RU" altLang="ja-JP" sz="1800" b="1"/>
              <a:t>зап</a:t>
            </a:r>
            <a:r>
              <a:rPr lang="en-US" altLang="ja-JP" sz="1800" b="1">
                <a:ea typeface="ＭＳ Ｐゴシック" charset="-128"/>
              </a:rPr>
              <a:t> , S_</a:t>
            </a:r>
            <a:r>
              <a:rPr lang="ru-RU" altLang="ja-JP" sz="1800" b="1"/>
              <a:t>иск</a:t>
            </a:r>
            <a:r>
              <a:rPr lang="en-US" altLang="ja-JP" sz="1800" b="1">
                <a:ea typeface="ＭＳ Ｐゴシック" charset="-128"/>
              </a:rPr>
              <a:t>;</a:t>
            </a:r>
            <a:endParaRPr lang="ru-RU" altLang="ja-JP" sz="1800" b="1"/>
          </a:p>
          <a:p>
            <a:pPr indent="457200"/>
            <a:r>
              <a:rPr lang="en-US" altLang="ja-JP" sz="1800" b="1">
                <a:ea typeface="ＭＳ Ｐゴシック" charset="-128"/>
              </a:rPr>
              <a:t>begin</a:t>
            </a:r>
            <a:endParaRPr lang="ru-RU" altLang="ja-JP" sz="1800" b="1"/>
          </a:p>
          <a:p>
            <a:pPr indent="457200"/>
            <a:r>
              <a:rPr lang="en-US" altLang="ja-JP" sz="1800" b="1">
                <a:ea typeface="ＭＳ Ｐゴシック" charset="-128"/>
              </a:rPr>
              <a:t>S_</a:t>
            </a:r>
            <a:r>
              <a:rPr lang="ru-RU" altLang="ja-JP" sz="1800" b="1"/>
              <a:t>св</a:t>
            </a:r>
            <a:r>
              <a:rPr lang="en-US" altLang="ja-JP" sz="1800" b="1">
                <a:ea typeface="ＭＳ Ｐゴシック" charset="-128"/>
              </a:rPr>
              <a:t>:=1; </a:t>
            </a:r>
            <a:endParaRPr lang="ru-RU" altLang="ja-JP" sz="1800" b="1"/>
          </a:p>
          <a:p>
            <a:pPr indent="457200"/>
            <a:r>
              <a:rPr lang="en-US" altLang="ja-JP" sz="1800" b="1">
                <a:ea typeface="ＭＳ Ｐゴシック" charset="-128"/>
              </a:rPr>
              <a:t>S_</a:t>
            </a:r>
            <a:r>
              <a:rPr lang="ru-RU" altLang="ja-JP" sz="1800" b="1"/>
              <a:t>зап</a:t>
            </a:r>
            <a:r>
              <a:rPr lang="en-US" altLang="ja-JP" sz="1800" b="1">
                <a:ea typeface="ＭＳ Ｐゴシック" charset="-128"/>
              </a:rPr>
              <a:t>:=0;</a:t>
            </a:r>
            <a:endParaRPr lang="ru-RU" altLang="ja-JP" sz="1800" b="1"/>
          </a:p>
          <a:p>
            <a:pPr indent="457200"/>
            <a:r>
              <a:rPr lang="en-US" altLang="ja-JP" sz="1800" b="1">
                <a:ea typeface="ＭＳ Ｐゴシック" charset="-128"/>
              </a:rPr>
              <a:t>S_</a:t>
            </a:r>
            <a:r>
              <a:rPr lang="ru-RU" altLang="ja-JP" sz="1800" b="1"/>
              <a:t>иск</a:t>
            </a:r>
            <a:r>
              <a:rPr lang="en-US" altLang="ja-JP" sz="1800" b="1">
                <a:ea typeface="ＭＳ Ｐゴシック" charset="-128"/>
              </a:rPr>
              <a:t>:=1;</a:t>
            </a:r>
            <a:endParaRPr lang="ru-RU" altLang="ja-JP" sz="1800" b="1"/>
          </a:p>
          <a:p>
            <a:pPr indent="457200"/>
            <a:r>
              <a:rPr lang="en-US" altLang="ja-JP" sz="1800" b="1">
                <a:ea typeface="ＭＳ Ｐゴシック" charset="-128"/>
              </a:rPr>
              <a:t>parbegin</a:t>
            </a:r>
          </a:p>
          <a:p>
            <a:pPr indent="457200"/>
            <a:r>
              <a:rPr lang="ru-RU" altLang="ja-JP" sz="1800" b="1"/>
              <a:t>ПРОИЗВОДИТЕЛЬ:</a:t>
            </a:r>
          </a:p>
          <a:p>
            <a:pPr indent="457200"/>
            <a:r>
              <a:rPr lang="en-US" altLang="ja-JP" sz="1800" b="1">
                <a:ea typeface="ＭＳ Ｐゴシック" charset="-128"/>
              </a:rPr>
              <a:t>while true do</a:t>
            </a:r>
            <a:endParaRPr lang="ru-RU" altLang="ja-JP" sz="1800" b="1"/>
          </a:p>
          <a:p>
            <a:pPr indent="457200"/>
            <a:r>
              <a:rPr lang="en-US" altLang="ja-JP" sz="1800" b="1">
                <a:ea typeface="ＭＳ Ｐゴシック" charset="-128"/>
              </a:rPr>
              <a:t>	begin</a:t>
            </a:r>
            <a:endParaRPr lang="ru-RU" altLang="ja-JP" sz="1800" b="1"/>
          </a:p>
          <a:p>
            <a:pPr indent="457200"/>
            <a:r>
              <a:rPr lang="en-US" altLang="ja-JP" sz="1800" b="1">
                <a:ea typeface="ＭＳ Ｐゴシック" charset="-128"/>
              </a:rPr>
              <a:t>		{</a:t>
            </a:r>
            <a:r>
              <a:rPr lang="ru-RU" altLang="ja-JP" sz="1800" b="1"/>
              <a:t>подготовка сообщения</a:t>
            </a:r>
            <a:r>
              <a:rPr lang="en-US" altLang="ja-JP" sz="1800" b="1">
                <a:ea typeface="ＭＳ Ｐゴシック" charset="-128"/>
              </a:rPr>
              <a:t>}</a:t>
            </a:r>
            <a:endParaRPr lang="ru-RU" altLang="ja-JP" sz="1800" b="1"/>
          </a:p>
          <a:p>
            <a:pPr indent="457200"/>
            <a:r>
              <a:rPr lang="en-US" altLang="ja-JP" sz="1800" b="1">
                <a:ea typeface="ＭＳ Ｐゴシック" charset="-128"/>
              </a:rPr>
              <a:t>		P(S_</a:t>
            </a:r>
            <a:r>
              <a:rPr lang="ru-RU" altLang="ja-JP" sz="1800" b="1"/>
              <a:t>св</a:t>
            </a:r>
            <a:r>
              <a:rPr lang="en-US" altLang="ja-JP" sz="1800" b="1">
                <a:ea typeface="ＭＳ Ｐゴシック" charset="-128"/>
              </a:rPr>
              <a:t>);</a:t>
            </a:r>
            <a:endParaRPr lang="ru-RU" altLang="ja-JP" sz="1800" b="1"/>
          </a:p>
          <a:p>
            <a:pPr indent="457200"/>
            <a:r>
              <a:rPr lang="en-US" altLang="ja-JP" sz="1800" b="1">
                <a:ea typeface="ＭＳ Ｐゴシック" charset="-128"/>
              </a:rPr>
              <a:t>		P</a:t>
            </a:r>
            <a:r>
              <a:rPr lang="ru-RU" altLang="ja-JP" sz="1800" b="1"/>
              <a:t>(</a:t>
            </a:r>
            <a:r>
              <a:rPr lang="en-US" altLang="ja-JP" sz="1800" b="1">
                <a:ea typeface="ＭＳ Ｐゴシック" charset="-128"/>
              </a:rPr>
              <a:t>S</a:t>
            </a:r>
            <a:r>
              <a:rPr lang="ru-RU" altLang="ja-JP" sz="1800" b="1"/>
              <a:t>_иск);</a:t>
            </a:r>
          </a:p>
          <a:p>
            <a:pPr indent="457200"/>
            <a:r>
              <a:rPr lang="ru-RU" altLang="ja-JP" sz="1800" b="1"/>
              <a:t>		{запись сообщения}</a:t>
            </a:r>
          </a:p>
          <a:p>
            <a:pPr indent="457200"/>
            <a:r>
              <a:rPr lang="ru-RU" altLang="ja-JP" sz="1800" b="1"/>
              <a:t>		</a:t>
            </a:r>
            <a:r>
              <a:rPr lang="en-US" altLang="ja-JP" sz="1800" b="1">
                <a:ea typeface="ＭＳ Ｐゴシック" charset="-128"/>
              </a:rPr>
              <a:t>V(S_</a:t>
            </a:r>
            <a:r>
              <a:rPr lang="ru-RU" altLang="ja-JP" sz="1800" b="1"/>
              <a:t>зап</a:t>
            </a:r>
            <a:r>
              <a:rPr lang="en-US" altLang="ja-JP" sz="1800" b="1">
                <a:ea typeface="ＭＳ Ｐゴシック" charset="-128"/>
              </a:rPr>
              <a:t>);</a:t>
            </a:r>
            <a:endParaRPr lang="ru-RU" altLang="ja-JP" sz="1800" b="1"/>
          </a:p>
          <a:p>
            <a:pPr indent="457200"/>
            <a:r>
              <a:rPr lang="en-US" altLang="ja-JP" sz="1800" b="1">
                <a:ea typeface="ＭＳ Ｐゴシック" charset="-128"/>
              </a:rPr>
              <a:t>		V(S_</a:t>
            </a:r>
            <a:r>
              <a:rPr lang="ru-RU" altLang="ja-JP" sz="1800" b="1"/>
              <a:t>иск</a:t>
            </a:r>
            <a:r>
              <a:rPr lang="en-US" altLang="ja-JP" sz="1800" b="1">
                <a:ea typeface="ＭＳ Ｐゴシック" charset="-128"/>
              </a:rPr>
              <a:t>);</a:t>
            </a:r>
            <a:endParaRPr lang="ru-RU" altLang="ja-JP" sz="1800" b="1"/>
          </a:p>
          <a:p>
            <a:pPr indent="457200"/>
            <a:r>
              <a:rPr lang="en-US" altLang="ja-JP" sz="1800" b="1">
                <a:ea typeface="ＭＳ Ｐゴシック" charset="-128"/>
              </a:rPr>
              <a:t>	end</a:t>
            </a:r>
            <a:endParaRPr lang="ru-RU" altLang="ja-JP" sz="1800" b="1"/>
          </a:p>
          <a:p>
            <a:pPr indent="457200"/>
            <a:r>
              <a:rPr lang="en-US" altLang="ja-JP" sz="1800" b="1">
                <a:ea typeface="ＭＳ Ｐゴシック" charset="-128"/>
              </a:rPr>
              <a:t>and</a:t>
            </a:r>
            <a:endParaRPr lang="ru-RU" altLang="ja-JP" sz="1800" b="1"/>
          </a:p>
          <a:p>
            <a:pPr indent="457200"/>
            <a:r>
              <a:rPr lang="en-US" altLang="ja-JP" sz="1600" b="1">
                <a:latin typeface="Courier New" pitchFamily="49" charset="0"/>
                <a:ea typeface="ＭＳ Ｐゴシック" charset="-128"/>
              </a:rPr>
              <a:t>   </a:t>
            </a:r>
            <a:endParaRPr lang="ru-RU" altLang="ja-JP" sz="1600" b="1">
              <a:latin typeface="Courier New" pitchFamily="49" charset="0"/>
            </a:endParaRPr>
          </a:p>
          <a:p>
            <a:pPr indent="457200"/>
            <a:r>
              <a:rPr lang="en-US" altLang="ja-JP" sz="1600" b="1">
                <a:latin typeface="Courier New" pitchFamily="49" charset="0"/>
                <a:ea typeface="ＭＳ Ｐゴシック" charset="-128"/>
              </a:rPr>
              <a:t>				</a:t>
            </a:r>
            <a:endParaRPr lang="ru-RU" altLang="ja-JP" sz="1600" b="1">
              <a:latin typeface="Courier New" pitchFamily="49" charset="0"/>
            </a:endParaRPr>
          </a:p>
          <a:p>
            <a:pPr indent="457200"/>
            <a:r>
              <a:rPr lang="en-US" altLang="ja-JP" sz="1600" b="1">
                <a:latin typeface="Courier New" pitchFamily="49" charset="0"/>
                <a:ea typeface="ＭＳ Ｐゴシック" charset="-128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D128-CE6B-479B-BC75-9C5AD647D119}" type="slidenum">
              <a:rPr lang="ru-RU"/>
              <a:pPr/>
              <a:t>25</a:t>
            </a:fld>
            <a:endParaRPr lang="ru-RU"/>
          </a:p>
        </p:txBody>
      </p:sp>
      <p:sp>
        <p:nvSpPr>
          <p:cNvPr id="238597" name="Text Box 5"/>
          <p:cNvSpPr txBox="1">
            <a:spLocks noChangeArrowheads="1"/>
          </p:cNvSpPr>
          <p:nvPr/>
        </p:nvSpPr>
        <p:spPr bwMode="auto">
          <a:xfrm>
            <a:off x="755650" y="836613"/>
            <a:ext cx="7345363" cy="37496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altLang="ja-JP" b="1"/>
              <a:t>ПОТРЕБИТЕЛЬ:</a:t>
            </a:r>
          </a:p>
          <a:p>
            <a:r>
              <a:rPr lang="en-US" altLang="ja-JP" b="1">
                <a:ea typeface="ＭＳ Ｐゴシック" charset="-128"/>
              </a:rPr>
              <a:t>           while true do</a:t>
            </a:r>
            <a:endParaRPr lang="ru-RU" altLang="ja-JP" b="1"/>
          </a:p>
          <a:p>
            <a:r>
              <a:rPr lang="en-US" altLang="ja-JP" b="1">
                <a:ea typeface="ＭＳ Ｐゴシック" charset="-128"/>
              </a:rPr>
              <a:t>	begin 				</a:t>
            </a:r>
            <a:endParaRPr lang="ru-RU" altLang="ja-JP" b="1"/>
          </a:p>
          <a:p>
            <a:r>
              <a:rPr lang="en-US" altLang="ja-JP" b="1">
                <a:ea typeface="ＭＳ Ｐゴシック" charset="-128"/>
              </a:rPr>
              <a:t>		P(S_</a:t>
            </a:r>
            <a:r>
              <a:rPr lang="ru-RU" altLang="ja-JP" b="1"/>
              <a:t>зап</a:t>
            </a:r>
            <a:r>
              <a:rPr lang="en-US" altLang="ja-JP" b="1">
                <a:ea typeface="ＭＳ Ｐゴシック" charset="-128"/>
              </a:rPr>
              <a:t>);</a:t>
            </a:r>
            <a:endParaRPr lang="ru-RU" altLang="ja-JP" b="1"/>
          </a:p>
          <a:p>
            <a:r>
              <a:rPr lang="en-US" altLang="ja-JP" b="1">
                <a:ea typeface="ＭＳ Ｐゴシック" charset="-128"/>
              </a:rPr>
              <a:t>		P</a:t>
            </a:r>
            <a:r>
              <a:rPr lang="ru-RU" altLang="ja-JP" b="1"/>
              <a:t>(</a:t>
            </a:r>
            <a:r>
              <a:rPr lang="en-US" altLang="ja-JP" b="1">
                <a:ea typeface="ＭＳ Ｐゴシック" charset="-128"/>
              </a:rPr>
              <a:t>S</a:t>
            </a:r>
            <a:r>
              <a:rPr lang="ru-RU" altLang="ja-JP" b="1"/>
              <a:t>_иск);</a:t>
            </a:r>
          </a:p>
          <a:p>
            <a:r>
              <a:rPr lang="ru-RU" altLang="ja-JP" b="1"/>
              <a:t>		{прием сообщения}</a:t>
            </a:r>
          </a:p>
          <a:p>
            <a:r>
              <a:rPr lang="ru-RU" altLang="ja-JP" b="1"/>
              <a:t>		</a:t>
            </a:r>
            <a:r>
              <a:rPr lang="en-US" altLang="ja-JP" b="1">
                <a:ea typeface="ＭＳ Ｐゴシック" charset="-128"/>
              </a:rPr>
              <a:t>V(S_</a:t>
            </a:r>
            <a:r>
              <a:rPr lang="ru-RU" altLang="ja-JP" b="1"/>
              <a:t>св</a:t>
            </a:r>
            <a:r>
              <a:rPr lang="en-US" altLang="ja-JP" b="1">
                <a:ea typeface="ＭＳ Ｐゴシック" charset="-128"/>
              </a:rPr>
              <a:t>);</a:t>
            </a:r>
            <a:endParaRPr lang="ru-RU" altLang="ja-JP" b="1"/>
          </a:p>
          <a:p>
            <a:r>
              <a:rPr lang="en-US" altLang="ja-JP" b="1">
                <a:ea typeface="ＭＳ Ｐゴシック" charset="-128"/>
              </a:rPr>
              <a:t>		V(S_</a:t>
            </a:r>
            <a:r>
              <a:rPr lang="ru-RU" altLang="ja-JP" b="1"/>
              <a:t>иск</a:t>
            </a:r>
            <a:r>
              <a:rPr lang="en-US" altLang="ja-JP" b="1">
                <a:ea typeface="ＭＳ Ｐゴシック" charset="-128"/>
              </a:rPr>
              <a:t>);</a:t>
            </a:r>
            <a:endParaRPr lang="ru-RU" altLang="ja-JP" b="1"/>
          </a:p>
          <a:p>
            <a:r>
              <a:rPr lang="en-US" altLang="ja-JP" b="1">
                <a:ea typeface="ＭＳ Ｐゴシック" charset="-128"/>
              </a:rPr>
              <a:t>		{</a:t>
            </a:r>
            <a:r>
              <a:rPr lang="ru-RU" altLang="ja-JP" b="1"/>
              <a:t>обработка сообщения</a:t>
            </a:r>
            <a:r>
              <a:rPr lang="en-US" altLang="ja-JP" b="1">
                <a:ea typeface="ＭＳ Ｐゴシック" charset="-128"/>
              </a:rPr>
              <a:t>}</a:t>
            </a:r>
            <a:endParaRPr lang="ru-RU" altLang="ja-JP" b="1"/>
          </a:p>
          <a:p>
            <a:r>
              <a:rPr lang="en-US" altLang="ja-JP" b="1">
                <a:ea typeface="ＭＳ Ｐゴシック" charset="-128"/>
              </a:rPr>
              <a:t>	end</a:t>
            </a:r>
            <a:endParaRPr lang="ru-RU" altLang="ja-JP" b="1"/>
          </a:p>
          <a:p>
            <a:r>
              <a:rPr lang="en-US" altLang="ja-JP" b="1">
                <a:ea typeface="ＭＳ Ｐゴシック" charset="-128"/>
              </a:rPr>
              <a:t>parend</a:t>
            </a:r>
            <a:endParaRPr lang="ru-RU" altLang="ja-JP" b="1"/>
          </a:p>
          <a:p>
            <a:r>
              <a:rPr lang="en-US" altLang="ja-JP" b="1">
                <a:ea typeface="ＭＳ Ｐゴシック" charset="-128"/>
              </a:rPr>
              <a:t>end</a:t>
            </a:r>
            <a:endParaRPr lang="ru-RU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2584-2C45-4769-8B15-FD284D09A4F7}" type="slidenum">
              <a:rPr lang="ru-RU"/>
              <a:pPr/>
              <a:t>26</a:t>
            </a:fld>
            <a:endParaRPr lang="ru-RU"/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250825" y="333375"/>
            <a:ext cx="85693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sz="1800"/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468313" y="333375"/>
            <a:ext cx="8064500" cy="6175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/>
              <a:t>"Читатели – писатели" с приоритетом читателей</a:t>
            </a:r>
            <a:endParaRPr lang="en-US" b="1"/>
          </a:p>
          <a:p>
            <a:pPr>
              <a:spcBef>
                <a:spcPct val="50000"/>
              </a:spcBef>
            </a:pPr>
            <a:r>
              <a:rPr lang="en-US" sz="1800" b="1"/>
              <a:t>var R,W: semaphore;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      NR: integer;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procedure </a:t>
            </a:r>
            <a:r>
              <a:rPr lang="ru-RU" sz="1800" b="1"/>
              <a:t>ЧИТАТЕЛЬ</a:t>
            </a:r>
            <a:r>
              <a:rPr lang="en-US" sz="1800" b="1"/>
              <a:t>;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begin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   P(R);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   NR:=NR+1;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   if NR = 1 then P(W);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   V(R);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   Read_Data; {</a:t>
            </a:r>
            <a:r>
              <a:rPr lang="ru-RU" sz="1800" b="1"/>
              <a:t>критический интервал</a:t>
            </a:r>
            <a:r>
              <a:rPr lang="en-US" sz="1800" b="1"/>
              <a:t>}</a:t>
            </a:r>
            <a:endParaRPr lang="ru-RU" sz="1800" b="1"/>
          </a:p>
          <a:p>
            <a:pPr>
              <a:spcBef>
                <a:spcPct val="50000"/>
              </a:spcBef>
            </a:pPr>
            <a:r>
              <a:rPr lang="ru-RU" sz="1800" b="1"/>
              <a:t>   </a:t>
            </a:r>
            <a:r>
              <a:rPr lang="en-US" sz="1800" b="1"/>
              <a:t>P(R);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   NR:=NR-1;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   if NR = 0 then V(W);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end;</a:t>
            </a:r>
          </a:p>
          <a:p>
            <a:pPr>
              <a:spcBef>
                <a:spcPct val="50000"/>
              </a:spcBef>
            </a:pPr>
            <a:r>
              <a:rPr lang="en-US" sz="1800"/>
              <a:t>    </a:t>
            </a:r>
            <a:endParaRPr lang="ru-RU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33C6-0EEA-4C24-8762-CDC5DF654FFC}" type="slidenum">
              <a:rPr lang="ru-RU"/>
              <a:pPr/>
              <a:t>27</a:t>
            </a:fld>
            <a:endParaRPr lang="ru-RU"/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250825" y="333375"/>
            <a:ext cx="8642350" cy="5730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procedure </a:t>
            </a:r>
            <a:r>
              <a:rPr lang="ru-RU" sz="1800" b="1"/>
              <a:t>ПИСАТЕЛЬ</a:t>
            </a:r>
            <a:r>
              <a:rPr lang="en-US" sz="1800" b="1"/>
              <a:t>;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begin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   P(W);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   Write_Data;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   V(W);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end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 begin 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   NR:=0;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   InitSem(S,1);  InitSem(W,1);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   parbegin 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      while true do </a:t>
            </a:r>
            <a:r>
              <a:rPr lang="ru-RU" sz="1800" b="1"/>
              <a:t>ЧИТАТЕЛЬ</a:t>
            </a:r>
            <a:endParaRPr lang="en-US" sz="1800" b="1"/>
          </a:p>
          <a:p>
            <a:pPr>
              <a:spcBef>
                <a:spcPct val="50000"/>
              </a:spcBef>
            </a:pPr>
            <a:r>
              <a:rPr lang="en-US" sz="1800" b="1"/>
              <a:t>   and </a:t>
            </a:r>
          </a:p>
          <a:p>
            <a:r>
              <a:rPr lang="en-US" sz="1800" b="1"/>
              <a:t>      while true do </a:t>
            </a:r>
            <a:r>
              <a:rPr lang="ru-RU" sz="1800" b="1"/>
              <a:t>ЧИТАТЕЛЬ</a:t>
            </a:r>
            <a:endParaRPr lang="en-US" sz="1800" b="1"/>
          </a:p>
          <a:p>
            <a:r>
              <a:rPr lang="en-US" sz="1800" b="1"/>
              <a:t>   and </a:t>
            </a:r>
          </a:p>
          <a:p>
            <a:r>
              <a:rPr lang="en-US" sz="1800" b="1"/>
              <a:t>………………….</a:t>
            </a:r>
            <a:endParaRPr lang="ru-RU" sz="1800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F73B-0A15-48AE-9089-ABB56501E0BC}" type="slidenum">
              <a:rPr lang="ru-RU"/>
              <a:pPr/>
              <a:t>28</a:t>
            </a:fld>
            <a:endParaRPr lang="ru-RU"/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250825" y="476250"/>
            <a:ext cx="88931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sz="1800" b="1"/>
          </a:p>
        </p:txBody>
      </p:sp>
      <p:sp>
        <p:nvSpPr>
          <p:cNvPr id="232453" name="Text Box 5"/>
          <p:cNvSpPr txBox="1">
            <a:spLocks noChangeArrowheads="1"/>
          </p:cNvSpPr>
          <p:nvPr/>
        </p:nvSpPr>
        <p:spPr bwMode="auto">
          <a:xfrm>
            <a:off x="323850" y="404813"/>
            <a:ext cx="8424863" cy="33893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      while true do </a:t>
            </a:r>
            <a:r>
              <a:rPr lang="ru-RU" sz="1800" b="1"/>
              <a:t>ЧИТАТЕЛЬ</a:t>
            </a:r>
            <a:endParaRPr lang="en-US" sz="1800" b="1"/>
          </a:p>
          <a:p>
            <a:pPr>
              <a:spcBef>
                <a:spcPct val="50000"/>
              </a:spcBef>
            </a:pPr>
            <a:r>
              <a:rPr lang="en-US" sz="1800" b="1"/>
              <a:t>   and </a:t>
            </a:r>
          </a:p>
          <a:p>
            <a:r>
              <a:rPr lang="en-US" sz="1800" b="1"/>
              <a:t>      while true do </a:t>
            </a:r>
            <a:r>
              <a:rPr lang="ru-RU" sz="1800" b="1"/>
              <a:t>ПИСАТЕЛЬ</a:t>
            </a:r>
            <a:endParaRPr lang="en-US" sz="1800" b="1"/>
          </a:p>
          <a:p>
            <a:r>
              <a:rPr lang="en-US" sz="1800" b="1"/>
              <a:t>   and </a:t>
            </a:r>
          </a:p>
          <a:p>
            <a:r>
              <a:rPr lang="en-US" sz="1800" b="1"/>
              <a:t>      while true do </a:t>
            </a:r>
            <a:r>
              <a:rPr lang="ru-RU" sz="1800" b="1"/>
              <a:t>ПИСАТЕЛЬ</a:t>
            </a:r>
            <a:endParaRPr lang="en-US" sz="1800" b="1"/>
          </a:p>
          <a:p>
            <a:r>
              <a:rPr lang="en-US" sz="1800" b="1"/>
              <a:t>   and</a:t>
            </a:r>
          </a:p>
          <a:p>
            <a:r>
              <a:rPr lang="en-US" sz="1800" b="1"/>
              <a:t>………………….</a:t>
            </a:r>
          </a:p>
          <a:p>
            <a:r>
              <a:rPr lang="en-US" sz="1800"/>
              <a:t>      </a:t>
            </a:r>
            <a:r>
              <a:rPr lang="en-US" sz="1800" b="1"/>
              <a:t>while true do </a:t>
            </a:r>
            <a:r>
              <a:rPr lang="ru-RU" sz="1800" b="1"/>
              <a:t>ПИСАТЕЛЬ</a:t>
            </a:r>
            <a:endParaRPr lang="en-US" sz="1800" b="1"/>
          </a:p>
          <a:p>
            <a:r>
              <a:rPr lang="en-US" sz="1800" b="1"/>
              <a:t>   parend</a:t>
            </a:r>
          </a:p>
          <a:p>
            <a:r>
              <a:rPr lang="en-US" sz="1800" b="1"/>
              <a:t>end. </a:t>
            </a:r>
          </a:p>
          <a:p>
            <a:pPr>
              <a:spcBef>
                <a:spcPct val="50000"/>
              </a:spcBef>
            </a:pPr>
            <a:endParaRPr lang="ru-RU" sz="1800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03F2-C1A8-4EAD-AD5B-16512630ACC6}" type="slidenum">
              <a:rPr lang="ru-RU"/>
              <a:pPr/>
              <a:t>29</a:t>
            </a:fld>
            <a:endParaRPr lang="ru-RU"/>
          </a:p>
        </p:txBody>
      </p:sp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468313" y="692150"/>
            <a:ext cx="7704137" cy="5410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/>
              <a:t>Счетные семафоры</a:t>
            </a:r>
            <a:r>
              <a:rPr lang="en-US" sz="2400"/>
              <a:t> </a:t>
            </a:r>
            <a:r>
              <a:rPr lang="ru-RU" sz="2400"/>
              <a:t>(Читатели-писатели)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var S: sevmafore;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  Q,R: integer;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begin R:=1; Q:=n; {</a:t>
            </a:r>
            <a:r>
              <a:rPr lang="ru-RU" sz="1800" b="1"/>
              <a:t>Инициализация</a:t>
            </a:r>
            <a:r>
              <a:rPr lang="en-US" sz="1800" b="1"/>
              <a:t>}</a:t>
            </a:r>
            <a:endParaRPr lang="ru-RU" sz="1800" b="1"/>
          </a:p>
          <a:p>
            <a:pPr>
              <a:spcBef>
                <a:spcPct val="50000"/>
              </a:spcBef>
            </a:pPr>
            <a:r>
              <a:rPr lang="ru-RU" sz="1800" b="1"/>
              <a:t>  </a:t>
            </a:r>
            <a:r>
              <a:rPr lang="en-US" sz="1800" b="1"/>
              <a:t>parbegin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     </a:t>
            </a:r>
            <a:r>
              <a:rPr lang="ru-RU" sz="1800" b="1"/>
              <a:t>ЧИТАТЕЛЬ</a:t>
            </a:r>
            <a:r>
              <a:rPr lang="en-US" sz="1800" b="1"/>
              <a:t>: do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                             {……….}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                            P(S,R);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                             {</a:t>
            </a:r>
            <a:r>
              <a:rPr lang="ru-RU" sz="1800" b="1"/>
              <a:t>Чтение</a:t>
            </a:r>
            <a:r>
              <a:rPr lang="en-US" sz="1800" b="1"/>
              <a:t>}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                            V(S,R);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                          end;</a:t>
            </a:r>
          </a:p>
          <a:p>
            <a:pPr>
              <a:spcBef>
                <a:spcPct val="50000"/>
              </a:spcBef>
            </a:pPr>
            <a:endParaRPr lang="en-US" sz="1800" b="1"/>
          </a:p>
          <a:p>
            <a:pPr>
              <a:spcBef>
                <a:spcPct val="50000"/>
              </a:spcBef>
            </a:pPr>
            <a:r>
              <a:rPr lang="en-US" sz="1800" b="1"/>
              <a:t>     </a:t>
            </a:r>
            <a:endParaRPr lang="ru-RU" sz="18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515B-6EAE-4B7D-A0F6-23298FA8EAC7}" type="slidenum">
              <a:rPr lang="ru-RU"/>
              <a:pPr/>
              <a:t>3</a:t>
            </a:fld>
            <a:endParaRPr lang="ru-RU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060575"/>
            <a:ext cx="8229600" cy="1574800"/>
          </a:xfrm>
        </p:spPr>
        <p:txBody>
          <a:bodyPr/>
          <a:lstStyle/>
          <a:p>
            <a:r>
              <a:rPr lang="ru-RU" sz="5400" b="1">
                <a:solidFill>
                  <a:srgbClr val="FF0000"/>
                </a:solidFill>
              </a:rPr>
              <a:t>Процессы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743B-12EF-41C3-B40D-E79D1067DCB6}" type="slidenum">
              <a:rPr lang="ru-RU"/>
              <a:pPr/>
              <a:t>30</a:t>
            </a:fld>
            <a:endParaRPr lang="ru-RU"/>
          </a:p>
        </p:txBody>
      </p:sp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395288" y="549275"/>
            <a:ext cx="8064500" cy="3255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     </a:t>
            </a:r>
            <a:r>
              <a:rPr lang="ru-RU" sz="1800" b="1"/>
              <a:t>ПИСАТЕЛЬ: </a:t>
            </a:r>
            <a:r>
              <a:rPr lang="en-US" sz="1800" b="1"/>
              <a:t>do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                             {…………..}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                              P(S,Q);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                              {</a:t>
            </a:r>
            <a:r>
              <a:rPr lang="ru-RU" sz="1800" b="1"/>
              <a:t>запись</a:t>
            </a:r>
            <a:r>
              <a:rPr lang="en-US" sz="1800" b="1"/>
              <a:t>}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                               V(S,Q);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                             end;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   parend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end</a:t>
            </a:r>
            <a:endParaRPr lang="ru-RU" sz="1800"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6283-B2CD-409E-9C43-B33E0B692641}" type="slidenum">
              <a:rPr lang="ru-RU"/>
              <a:pPr/>
              <a:t>31</a:t>
            </a:fld>
            <a:endParaRPr lang="ru-RU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68313" y="188913"/>
            <a:ext cx="8229600" cy="661987"/>
          </a:xfrm>
        </p:spPr>
        <p:txBody>
          <a:bodyPr/>
          <a:lstStyle/>
          <a:p>
            <a:r>
              <a:rPr lang="ru-RU" sz="2800"/>
              <a:t>Обедающие философы</a:t>
            </a:r>
          </a:p>
        </p:txBody>
      </p:sp>
      <p:pic>
        <p:nvPicPr>
          <p:cNvPr id="241695" name="Picture 31" descr="j028603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 rot="21283813">
            <a:off x="2051050" y="1700213"/>
            <a:ext cx="919163" cy="885825"/>
          </a:xfrm>
          <a:noFill/>
          <a:ln/>
        </p:spPr>
      </p:pic>
      <p:pic>
        <p:nvPicPr>
          <p:cNvPr id="241697" name="Picture 33" descr="j028603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 rot="21283813">
            <a:off x="6804025" y="3429000"/>
            <a:ext cx="919163" cy="885825"/>
          </a:xfrm>
          <a:noFill/>
          <a:ln/>
        </p:spPr>
      </p:pic>
      <p:pic>
        <p:nvPicPr>
          <p:cNvPr id="241699" name="Picture 35" descr="j028603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 cstate="print"/>
          <a:srcRect/>
          <a:stretch>
            <a:fillRect/>
          </a:stretch>
        </p:blipFill>
        <p:spPr>
          <a:xfrm rot="21283813">
            <a:off x="1763713" y="4941888"/>
            <a:ext cx="919162" cy="885825"/>
          </a:xfrm>
          <a:noFill/>
          <a:ln/>
        </p:spPr>
      </p:pic>
      <p:sp>
        <p:nvSpPr>
          <p:cNvPr id="241668" name="Oval 4"/>
          <p:cNvSpPr>
            <a:spLocks noChangeArrowheads="1"/>
          </p:cNvSpPr>
          <p:nvPr/>
        </p:nvSpPr>
        <p:spPr bwMode="auto">
          <a:xfrm>
            <a:off x="2555875" y="2060575"/>
            <a:ext cx="3960813" cy="37449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41669" name="Oval 5"/>
          <p:cNvSpPr>
            <a:spLocks noChangeArrowheads="1"/>
          </p:cNvSpPr>
          <p:nvPr/>
        </p:nvSpPr>
        <p:spPr bwMode="auto">
          <a:xfrm>
            <a:off x="3851275" y="3284538"/>
            <a:ext cx="1368425" cy="1296987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41670" name="Oval 6"/>
          <p:cNvSpPr>
            <a:spLocks noChangeArrowheads="1"/>
          </p:cNvSpPr>
          <p:nvPr/>
        </p:nvSpPr>
        <p:spPr bwMode="auto">
          <a:xfrm>
            <a:off x="2987675" y="4365625"/>
            <a:ext cx="576263" cy="576263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41671" name="Oval 7"/>
          <p:cNvSpPr>
            <a:spLocks noChangeArrowheads="1"/>
          </p:cNvSpPr>
          <p:nvPr/>
        </p:nvSpPr>
        <p:spPr bwMode="auto">
          <a:xfrm>
            <a:off x="3276600" y="2708275"/>
            <a:ext cx="576263" cy="576263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41672" name="Oval 8"/>
          <p:cNvSpPr>
            <a:spLocks noChangeArrowheads="1"/>
          </p:cNvSpPr>
          <p:nvPr/>
        </p:nvSpPr>
        <p:spPr bwMode="auto">
          <a:xfrm>
            <a:off x="4787900" y="2420938"/>
            <a:ext cx="576263" cy="576262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41673" name="Oval 9"/>
          <p:cNvSpPr>
            <a:spLocks noChangeArrowheads="1"/>
          </p:cNvSpPr>
          <p:nvPr/>
        </p:nvSpPr>
        <p:spPr bwMode="auto">
          <a:xfrm>
            <a:off x="4427538" y="4941888"/>
            <a:ext cx="576262" cy="576262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41674" name="Oval 10"/>
          <p:cNvSpPr>
            <a:spLocks noChangeArrowheads="1"/>
          </p:cNvSpPr>
          <p:nvPr/>
        </p:nvSpPr>
        <p:spPr bwMode="auto">
          <a:xfrm>
            <a:off x="5580063" y="3789363"/>
            <a:ext cx="576262" cy="576262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41678" name="Group 14"/>
          <p:cNvGrpSpPr>
            <a:grpSpLocks/>
          </p:cNvGrpSpPr>
          <p:nvPr/>
        </p:nvGrpSpPr>
        <p:grpSpPr bwMode="auto">
          <a:xfrm>
            <a:off x="2843213" y="3573463"/>
            <a:ext cx="504825" cy="287337"/>
            <a:chOff x="1791" y="2251"/>
            <a:chExt cx="318" cy="181"/>
          </a:xfrm>
        </p:grpSpPr>
        <p:sp>
          <p:nvSpPr>
            <p:cNvPr id="241675" name="Line 11"/>
            <p:cNvSpPr>
              <a:spLocks noChangeShapeType="1"/>
            </p:cNvSpPr>
            <p:nvPr/>
          </p:nvSpPr>
          <p:spPr bwMode="auto">
            <a:xfrm>
              <a:off x="1791" y="2341"/>
              <a:ext cx="2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241676" name="Line 12"/>
            <p:cNvSpPr>
              <a:spLocks noChangeShapeType="1"/>
            </p:cNvSpPr>
            <p:nvPr/>
          </p:nvSpPr>
          <p:spPr bwMode="auto">
            <a:xfrm flipV="1">
              <a:off x="2018" y="2251"/>
              <a:ext cx="91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241677" name="Line 13"/>
            <p:cNvSpPr>
              <a:spLocks noChangeShapeType="1"/>
            </p:cNvSpPr>
            <p:nvPr/>
          </p:nvSpPr>
          <p:spPr bwMode="auto">
            <a:xfrm>
              <a:off x="2018" y="2341"/>
              <a:ext cx="91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241679" name="Group 15"/>
          <p:cNvGrpSpPr>
            <a:grpSpLocks/>
          </p:cNvGrpSpPr>
          <p:nvPr/>
        </p:nvGrpSpPr>
        <p:grpSpPr bwMode="auto">
          <a:xfrm rot="4521158">
            <a:off x="4031456" y="2529682"/>
            <a:ext cx="504825" cy="287338"/>
            <a:chOff x="1791" y="2251"/>
            <a:chExt cx="318" cy="181"/>
          </a:xfrm>
        </p:grpSpPr>
        <p:sp>
          <p:nvSpPr>
            <p:cNvPr id="241680" name="Line 16"/>
            <p:cNvSpPr>
              <a:spLocks noChangeShapeType="1"/>
            </p:cNvSpPr>
            <p:nvPr/>
          </p:nvSpPr>
          <p:spPr bwMode="auto">
            <a:xfrm>
              <a:off x="1791" y="2341"/>
              <a:ext cx="2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241681" name="Line 17"/>
            <p:cNvSpPr>
              <a:spLocks noChangeShapeType="1"/>
            </p:cNvSpPr>
            <p:nvPr/>
          </p:nvSpPr>
          <p:spPr bwMode="auto">
            <a:xfrm flipV="1">
              <a:off x="2018" y="2251"/>
              <a:ext cx="91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241682" name="Line 18"/>
            <p:cNvSpPr>
              <a:spLocks noChangeShapeType="1"/>
            </p:cNvSpPr>
            <p:nvPr/>
          </p:nvSpPr>
          <p:spPr bwMode="auto">
            <a:xfrm>
              <a:off x="2018" y="2341"/>
              <a:ext cx="91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241683" name="Group 19"/>
          <p:cNvGrpSpPr>
            <a:grpSpLocks/>
          </p:cNvGrpSpPr>
          <p:nvPr/>
        </p:nvGrpSpPr>
        <p:grpSpPr bwMode="auto">
          <a:xfrm rot="9189163">
            <a:off x="5364163" y="3141663"/>
            <a:ext cx="504825" cy="287337"/>
            <a:chOff x="1791" y="2251"/>
            <a:chExt cx="318" cy="181"/>
          </a:xfrm>
        </p:grpSpPr>
        <p:sp>
          <p:nvSpPr>
            <p:cNvPr id="241684" name="Line 20"/>
            <p:cNvSpPr>
              <a:spLocks noChangeShapeType="1"/>
            </p:cNvSpPr>
            <p:nvPr/>
          </p:nvSpPr>
          <p:spPr bwMode="auto">
            <a:xfrm>
              <a:off x="1791" y="2341"/>
              <a:ext cx="2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241685" name="Line 21"/>
            <p:cNvSpPr>
              <a:spLocks noChangeShapeType="1"/>
            </p:cNvSpPr>
            <p:nvPr/>
          </p:nvSpPr>
          <p:spPr bwMode="auto">
            <a:xfrm flipV="1">
              <a:off x="2018" y="2251"/>
              <a:ext cx="91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241686" name="Line 22"/>
            <p:cNvSpPr>
              <a:spLocks noChangeShapeType="1"/>
            </p:cNvSpPr>
            <p:nvPr/>
          </p:nvSpPr>
          <p:spPr bwMode="auto">
            <a:xfrm>
              <a:off x="2018" y="2341"/>
              <a:ext cx="91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241687" name="Group 23"/>
          <p:cNvGrpSpPr>
            <a:grpSpLocks/>
          </p:cNvGrpSpPr>
          <p:nvPr/>
        </p:nvGrpSpPr>
        <p:grpSpPr bwMode="auto">
          <a:xfrm rot="13178651">
            <a:off x="5148263" y="4581525"/>
            <a:ext cx="504825" cy="287338"/>
            <a:chOff x="1791" y="2251"/>
            <a:chExt cx="318" cy="181"/>
          </a:xfrm>
        </p:grpSpPr>
        <p:sp>
          <p:nvSpPr>
            <p:cNvPr id="241688" name="Line 24"/>
            <p:cNvSpPr>
              <a:spLocks noChangeShapeType="1"/>
            </p:cNvSpPr>
            <p:nvPr/>
          </p:nvSpPr>
          <p:spPr bwMode="auto">
            <a:xfrm>
              <a:off x="1791" y="2341"/>
              <a:ext cx="2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241689" name="Line 25"/>
            <p:cNvSpPr>
              <a:spLocks noChangeShapeType="1"/>
            </p:cNvSpPr>
            <p:nvPr/>
          </p:nvSpPr>
          <p:spPr bwMode="auto">
            <a:xfrm flipV="1">
              <a:off x="2018" y="2251"/>
              <a:ext cx="91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241690" name="Line 26"/>
            <p:cNvSpPr>
              <a:spLocks noChangeShapeType="1"/>
            </p:cNvSpPr>
            <p:nvPr/>
          </p:nvSpPr>
          <p:spPr bwMode="auto">
            <a:xfrm>
              <a:off x="2018" y="2341"/>
              <a:ext cx="91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241691" name="Group 27"/>
          <p:cNvGrpSpPr>
            <a:grpSpLocks/>
          </p:cNvGrpSpPr>
          <p:nvPr/>
        </p:nvGrpSpPr>
        <p:grpSpPr bwMode="auto">
          <a:xfrm rot="-2488713">
            <a:off x="3635375" y="4868863"/>
            <a:ext cx="504825" cy="287337"/>
            <a:chOff x="1791" y="2251"/>
            <a:chExt cx="318" cy="181"/>
          </a:xfrm>
        </p:grpSpPr>
        <p:sp>
          <p:nvSpPr>
            <p:cNvPr id="241692" name="Line 28"/>
            <p:cNvSpPr>
              <a:spLocks noChangeShapeType="1"/>
            </p:cNvSpPr>
            <p:nvPr/>
          </p:nvSpPr>
          <p:spPr bwMode="auto">
            <a:xfrm>
              <a:off x="1791" y="2341"/>
              <a:ext cx="2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241693" name="Line 29"/>
            <p:cNvSpPr>
              <a:spLocks noChangeShapeType="1"/>
            </p:cNvSpPr>
            <p:nvPr/>
          </p:nvSpPr>
          <p:spPr bwMode="auto">
            <a:xfrm flipV="1">
              <a:off x="2018" y="2251"/>
              <a:ext cx="91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241694" name="Line 30"/>
            <p:cNvSpPr>
              <a:spLocks noChangeShapeType="1"/>
            </p:cNvSpPr>
            <p:nvPr/>
          </p:nvSpPr>
          <p:spPr bwMode="auto">
            <a:xfrm>
              <a:off x="2018" y="2341"/>
              <a:ext cx="91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pic>
        <p:nvPicPr>
          <p:cNvPr id="241701" name="Picture 37" descr="j028603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>
          <a:xfrm rot="21283813">
            <a:off x="5148263" y="5734050"/>
            <a:ext cx="919162" cy="885825"/>
          </a:xfrm>
          <a:noFill/>
          <a:ln/>
        </p:spPr>
      </p:pic>
      <p:pic>
        <p:nvPicPr>
          <p:cNvPr id="241703" name="Picture 39" descr="j028603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878053">
            <a:off x="4932363" y="1052513"/>
            <a:ext cx="919162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CD4D-154F-4FF0-8481-0278F6AD99D5}" type="slidenum">
              <a:rPr lang="ru-RU"/>
              <a:pPr/>
              <a:t>32</a:t>
            </a:fld>
            <a:endParaRPr lang="ru-RU"/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260350"/>
            <a:ext cx="8229600" cy="561975"/>
          </a:xfrm>
        </p:spPr>
        <p:txBody>
          <a:bodyPr/>
          <a:lstStyle/>
          <a:p>
            <a:r>
              <a:rPr lang="ru-RU" sz="2800"/>
              <a:t>Множественные семафоры</a:t>
            </a:r>
          </a:p>
        </p:txBody>
      </p:sp>
      <p:sp>
        <p:nvSpPr>
          <p:cNvPr id="247812" name="Text Box 4"/>
          <p:cNvSpPr txBox="1">
            <a:spLocks noChangeArrowheads="1"/>
          </p:cNvSpPr>
          <p:nvPr/>
        </p:nvSpPr>
        <p:spPr bwMode="auto">
          <a:xfrm>
            <a:off x="468313" y="1052513"/>
            <a:ext cx="78486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/>
          </a:p>
        </p:txBody>
      </p:sp>
      <p:sp>
        <p:nvSpPr>
          <p:cNvPr id="247813" name="Text Box 5"/>
          <p:cNvSpPr txBox="1">
            <a:spLocks noChangeArrowheads="1"/>
          </p:cNvSpPr>
          <p:nvPr/>
        </p:nvSpPr>
        <p:spPr bwMode="auto">
          <a:xfrm>
            <a:off x="539750" y="1196975"/>
            <a:ext cx="7920038" cy="3668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var S: array 1..5 of semaphore;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       i: integer;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begin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  i:=5;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  repeat S[i]:=1; i:=i-1; until i=0;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  parbegin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     1: begin {</a:t>
            </a:r>
            <a:r>
              <a:rPr lang="ru-RU" sz="1800" b="1"/>
              <a:t>тело процесса</a:t>
            </a:r>
            <a:r>
              <a:rPr lang="en-US" sz="1800" b="1"/>
              <a:t>}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…………………………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     </a:t>
            </a:r>
            <a:endParaRPr lang="ru-RU" sz="1800"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D022-A851-473E-9BA0-32C135BC258F}" type="slidenum">
              <a:rPr lang="ru-RU"/>
              <a:pPr/>
              <a:t>33</a:t>
            </a:fld>
            <a:endParaRPr lang="ru-RU"/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755650" y="765175"/>
            <a:ext cx="7345363" cy="854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  </a:t>
            </a:r>
            <a:endParaRPr lang="ru-RU"/>
          </a:p>
        </p:txBody>
      </p:sp>
      <p:sp>
        <p:nvSpPr>
          <p:cNvPr id="248837" name="Text Box 5"/>
          <p:cNvSpPr txBox="1">
            <a:spLocks noChangeArrowheads="1"/>
          </p:cNvSpPr>
          <p:nvPr/>
        </p:nvSpPr>
        <p:spPr bwMode="auto">
          <a:xfrm>
            <a:off x="468313" y="549275"/>
            <a:ext cx="7704137" cy="52482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/>
              <a:t>      i: begin</a:t>
            </a:r>
          </a:p>
          <a:p>
            <a:r>
              <a:rPr lang="en-US" sz="1800" b="1"/>
              <a:t>           var left, right: 1..5;</a:t>
            </a:r>
          </a:p>
          <a:p>
            <a:r>
              <a:rPr lang="en-US" sz="1800" b="1"/>
              <a:t>           begin</a:t>
            </a:r>
          </a:p>
          <a:p>
            <a:r>
              <a:rPr lang="en-US" sz="1800" b="1"/>
              <a:t>              left:=(i-1) mod 5;</a:t>
            </a:r>
          </a:p>
          <a:p>
            <a:r>
              <a:rPr lang="en-US" sz="1800" b="1"/>
              <a:t>              right:= (i+1) mod 5;</a:t>
            </a:r>
          </a:p>
          <a:p>
            <a:r>
              <a:rPr lang="en-US" sz="1800" b="1"/>
              <a:t>              repeat</a:t>
            </a:r>
          </a:p>
          <a:p>
            <a:r>
              <a:rPr lang="en-US" sz="1800" b="1"/>
              <a:t>                 {</a:t>
            </a:r>
            <a:r>
              <a:rPr lang="ru-RU" sz="1800" b="1"/>
              <a:t>размышления</a:t>
            </a:r>
            <a:r>
              <a:rPr lang="en-US" sz="1800" b="1"/>
              <a:t>}</a:t>
            </a:r>
          </a:p>
          <a:p>
            <a:r>
              <a:rPr lang="en-US" sz="1800" b="1"/>
              <a:t>                 P(S[left]; S[right]);</a:t>
            </a:r>
          </a:p>
          <a:p>
            <a:r>
              <a:rPr lang="en-US" sz="1800" b="1"/>
              <a:t>                 {</a:t>
            </a:r>
            <a:r>
              <a:rPr lang="ru-RU" sz="1800" b="1"/>
              <a:t>критическая секция</a:t>
            </a:r>
            <a:r>
              <a:rPr lang="en-US" sz="1800" b="1"/>
              <a:t>}</a:t>
            </a:r>
          </a:p>
          <a:p>
            <a:r>
              <a:rPr lang="en-US" sz="1800" b="1"/>
              <a:t>                 V(S[left]; S[right]);</a:t>
            </a:r>
          </a:p>
          <a:p>
            <a:r>
              <a:rPr lang="en-US" sz="1800" b="1"/>
              <a:t>               end repeat;</a:t>
            </a:r>
          </a:p>
          <a:p>
            <a:r>
              <a:rPr lang="en-US" sz="1800" b="1"/>
              <a:t>            end</a:t>
            </a:r>
          </a:p>
          <a:p>
            <a:r>
              <a:rPr lang="en-US" sz="1800" b="1"/>
              <a:t>      end</a:t>
            </a:r>
          </a:p>
          <a:p>
            <a:r>
              <a:rPr lang="en-US" sz="1800" b="1"/>
              <a:t>  parend</a:t>
            </a:r>
          </a:p>
          <a:p>
            <a:r>
              <a:rPr lang="en-US" sz="1800" b="1"/>
              <a:t>end</a:t>
            </a:r>
          </a:p>
          <a:p>
            <a:endParaRPr lang="en-US" sz="1800" b="1"/>
          </a:p>
          <a:p>
            <a:r>
              <a:rPr lang="en-US" b="1"/>
              <a:t>              </a:t>
            </a:r>
            <a:endParaRPr lang="ru-RU" b="1"/>
          </a:p>
          <a:p>
            <a:pPr>
              <a:spcBef>
                <a:spcPct val="50000"/>
              </a:spcBef>
            </a:pP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0772-5569-42B1-AF5C-55AFCCFA9EF4}" type="slidenum">
              <a:rPr lang="ru-RU"/>
              <a:pPr/>
              <a:t>34</a:t>
            </a:fld>
            <a:endParaRPr lang="ru-RU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ru-RU" sz="2800"/>
              <a:t>Тупики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145088"/>
          </a:xfrm>
        </p:spPr>
        <p:txBody>
          <a:bodyPr/>
          <a:lstStyle/>
          <a:p>
            <a:r>
              <a:rPr lang="ru-RU" sz="2400"/>
              <a:t>Взаимные блокировки </a:t>
            </a:r>
            <a:r>
              <a:rPr lang="en-US" sz="2400"/>
              <a:t>(deadlock)</a:t>
            </a:r>
            <a:endParaRPr lang="ru-RU" sz="2400"/>
          </a:p>
        </p:txBody>
      </p:sp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1258888" y="2492375"/>
            <a:ext cx="2017712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/>
              <a:t>П1</a:t>
            </a:r>
          </a:p>
        </p:txBody>
      </p:sp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4572000" y="2492375"/>
            <a:ext cx="2017713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/>
              <a:t>П2</a:t>
            </a:r>
          </a:p>
        </p:txBody>
      </p:sp>
      <p:grpSp>
        <p:nvGrpSpPr>
          <p:cNvPr id="235528" name="Group 8"/>
          <p:cNvGrpSpPr>
            <a:grpSpLocks/>
          </p:cNvGrpSpPr>
          <p:nvPr/>
        </p:nvGrpSpPr>
        <p:grpSpPr bwMode="auto">
          <a:xfrm>
            <a:off x="1258888" y="4797425"/>
            <a:ext cx="2016125" cy="1152525"/>
            <a:chOff x="793" y="3022"/>
            <a:chExt cx="1270" cy="726"/>
          </a:xfrm>
        </p:grpSpPr>
        <p:sp>
          <p:nvSpPr>
            <p:cNvPr id="235526" name="Oval 6"/>
            <p:cNvSpPr>
              <a:spLocks noChangeArrowheads="1"/>
            </p:cNvSpPr>
            <p:nvPr/>
          </p:nvSpPr>
          <p:spPr bwMode="auto">
            <a:xfrm>
              <a:off x="793" y="3022"/>
              <a:ext cx="1270" cy="72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35527" name="Text Box 7"/>
            <p:cNvSpPr txBox="1">
              <a:spLocks noChangeArrowheads="1"/>
            </p:cNvSpPr>
            <p:nvPr/>
          </p:nvSpPr>
          <p:spPr bwMode="auto">
            <a:xfrm>
              <a:off x="1020" y="3249"/>
              <a:ext cx="861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/>
                <a:t>Р1</a:t>
              </a:r>
            </a:p>
          </p:txBody>
        </p:sp>
      </p:grpSp>
      <p:grpSp>
        <p:nvGrpSpPr>
          <p:cNvPr id="235529" name="Group 9"/>
          <p:cNvGrpSpPr>
            <a:grpSpLocks/>
          </p:cNvGrpSpPr>
          <p:nvPr/>
        </p:nvGrpSpPr>
        <p:grpSpPr bwMode="auto">
          <a:xfrm>
            <a:off x="4427538" y="4797425"/>
            <a:ext cx="2016125" cy="1152525"/>
            <a:chOff x="793" y="3022"/>
            <a:chExt cx="1270" cy="726"/>
          </a:xfrm>
        </p:grpSpPr>
        <p:sp>
          <p:nvSpPr>
            <p:cNvPr id="235530" name="Oval 10"/>
            <p:cNvSpPr>
              <a:spLocks noChangeArrowheads="1"/>
            </p:cNvSpPr>
            <p:nvPr/>
          </p:nvSpPr>
          <p:spPr bwMode="auto">
            <a:xfrm>
              <a:off x="793" y="3022"/>
              <a:ext cx="1270" cy="72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35531" name="Text Box 11"/>
            <p:cNvSpPr txBox="1">
              <a:spLocks noChangeArrowheads="1"/>
            </p:cNvSpPr>
            <p:nvPr/>
          </p:nvSpPr>
          <p:spPr bwMode="auto">
            <a:xfrm>
              <a:off x="1020" y="3249"/>
              <a:ext cx="861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/>
                <a:t>Р2</a:t>
              </a:r>
            </a:p>
          </p:txBody>
        </p:sp>
      </p:grpSp>
      <p:sp>
        <p:nvSpPr>
          <p:cNvPr id="235532" name="Line 12"/>
          <p:cNvSpPr>
            <a:spLocks noChangeShapeType="1"/>
          </p:cNvSpPr>
          <p:nvPr/>
        </p:nvSpPr>
        <p:spPr bwMode="auto">
          <a:xfrm>
            <a:off x="2268538" y="2997200"/>
            <a:ext cx="0" cy="1800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35533" name="Line 13"/>
          <p:cNvSpPr>
            <a:spLocks noChangeShapeType="1"/>
          </p:cNvSpPr>
          <p:nvPr/>
        </p:nvSpPr>
        <p:spPr bwMode="auto">
          <a:xfrm>
            <a:off x="5580063" y="2997200"/>
            <a:ext cx="0" cy="1800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35534" name="Line 14"/>
          <p:cNvSpPr>
            <a:spLocks noChangeShapeType="1"/>
          </p:cNvSpPr>
          <p:nvPr/>
        </p:nvSpPr>
        <p:spPr bwMode="auto">
          <a:xfrm>
            <a:off x="2555875" y="2997200"/>
            <a:ext cx="2232025" cy="1944688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35535" name="Line 15"/>
          <p:cNvSpPr>
            <a:spLocks noChangeShapeType="1"/>
          </p:cNvSpPr>
          <p:nvPr/>
        </p:nvSpPr>
        <p:spPr bwMode="auto">
          <a:xfrm flipH="1">
            <a:off x="2843213" y="2997200"/>
            <a:ext cx="2376487" cy="1944688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D5B3-9BB7-411F-BD1F-6F9496281EB5}" type="slidenum">
              <a:rPr lang="ru-RU"/>
              <a:pPr/>
              <a:t>35</a:t>
            </a:fld>
            <a:endParaRPr lang="ru-RU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r>
              <a:rPr lang="ru-RU" sz="3200"/>
              <a:t>Условия возникновения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145088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ru-RU" sz="2400" u="sng"/>
              <a:t>Взаимные исключения</a:t>
            </a:r>
            <a:r>
              <a:rPr lang="ru-RU" sz="2400"/>
              <a:t>. Одновременно использовать ресурсы может только один процесс.</a:t>
            </a:r>
          </a:p>
          <a:p>
            <a:pPr marL="609600" indent="-609600">
              <a:buFontTx/>
              <a:buAutoNum type="arabicPeriod"/>
            </a:pPr>
            <a:r>
              <a:rPr lang="ru-RU" sz="2400" u="sng"/>
              <a:t>Удержание и ожидание</a:t>
            </a:r>
            <a:r>
              <a:rPr lang="ru-RU" sz="2400"/>
              <a:t>. Процесс может удерживать ресурсы во время ожидания.</a:t>
            </a:r>
          </a:p>
          <a:p>
            <a:pPr marL="609600" indent="-609600">
              <a:buFontTx/>
              <a:buAutoNum type="arabicPeriod"/>
            </a:pPr>
            <a:r>
              <a:rPr lang="ru-RU" sz="2400" u="sng"/>
              <a:t>Отсутствие перераспределения</a:t>
            </a:r>
            <a:r>
              <a:rPr lang="ru-RU" sz="2400"/>
              <a:t>. Ресурс не может быть отобран у удерживающего его процесса.</a:t>
            </a:r>
          </a:p>
          <a:p>
            <a:pPr marL="609600" indent="-609600">
              <a:buFontTx/>
              <a:buAutoNum type="arabicPeriod"/>
            </a:pPr>
            <a:r>
              <a:rPr lang="ru-RU" sz="2400" u="sng"/>
              <a:t>Циклическое ожидание</a:t>
            </a:r>
            <a:r>
              <a:rPr lang="ru-RU" sz="2400"/>
              <a:t>. Существует замкнутая цепь процессов, каждый из которых удерживает минимум один ресурс, необходимый процессу, следующему в цепи после данного.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4531-6B07-44D8-89D9-127D684AAD66}" type="slidenum">
              <a:rPr lang="ru-RU"/>
              <a:pPr/>
              <a:t>36</a:t>
            </a:fld>
            <a:endParaRPr lang="ru-RU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ru-RU" sz="3200"/>
              <a:t>Предотвращение тупиков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400675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ru-RU" sz="2800"/>
              <a:t>Условие взаимного исключения можно подавить путем неограниченного разделения ресурсов.</a:t>
            </a:r>
          </a:p>
          <a:p>
            <a:pPr marL="609600" indent="-609600">
              <a:buFontTx/>
              <a:buAutoNum type="arabicPeriod"/>
            </a:pPr>
            <a:r>
              <a:rPr lang="ru-RU" sz="2800"/>
              <a:t>Условие ожидания предотвращается, если выделять все необходимые ресурсы при создании процесса.</a:t>
            </a:r>
          </a:p>
          <a:p>
            <a:pPr marL="609600" indent="-609600">
              <a:buFontTx/>
              <a:buAutoNum type="arabicPeriod"/>
            </a:pPr>
            <a:r>
              <a:rPr lang="ru-RU" sz="2800"/>
              <a:t>Условие отсутствия перераспределения можно исключить, позволяя ОС отбирать ресурсы у процесса.</a:t>
            </a:r>
          </a:p>
          <a:p>
            <a:pPr marL="609600" indent="-609600">
              <a:buFontTx/>
              <a:buAutoNum type="arabicPeriod"/>
            </a:pPr>
            <a:r>
              <a:rPr lang="ru-RU" sz="2800"/>
              <a:t>Условие кругового ожидания можно исключить избегая образования цепи запросов.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698C-512C-43AF-AEB1-2AB7A3DFAECA}" type="slidenum">
              <a:rPr lang="ru-RU"/>
              <a:pPr/>
              <a:t>37</a:t>
            </a:fld>
            <a:endParaRPr lang="ru-RU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708275"/>
            <a:ext cx="8229600" cy="1143000"/>
          </a:xfrm>
        </p:spPr>
        <p:txBody>
          <a:bodyPr/>
          <a:lstStyle/>
          <a:p>
            <a:r>
              <a:rPr lang="ru-RU">
                <a:solidFill>
                  <a:srgbClr val="FF9933"/>
                </a:solidFill>
              </a:rPr>
              <a:t>Процессы в ОС</a:t>
            </a:r>
            <a:r>
              <a:rPr lang="en-US">
                <a:solidFill>
                  <a:srgbClr val="FF9933"/>
                </a:solidFill>
              </a:rPr>
              <a:t> UNIX</a:t>
            </a:r>
            <a:endParaRPr lang="ru-RU">
              <a:solidFill>
                <a:srgbClr val="FF9933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D2B4-0761-4343-87BA-80A7C15555E7}" type="slidenum">
              <a:rPr lang="ru-RU"/>
              <a:pPr/>
              <a:t>38</a:t>
            </a:fld>
            <a:endParaRPr lang="ru-RU"/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ru-RU" sz="2800"/>
              <a:t>Виды процессов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5473700"/>
          </a:xfrm>
        </p:spPr>
        <p:txBody>
          <a:bodyPr/>
          <a:lstStyle/>
          <a:p>
            <a:pPr marL="1371600" lvl="2" indent="-457200">
              <a:lnSpc>
                <a:spcPct val="80000"/>
              </a:lnSpc>
              <a:buFontTx/>
              <a:buNone/>
            </a:pPr>
            <a:endParaRPr lang="en-GB" altLang="ja-JP" sz="1400" b="1">
              <a:ea typeface="ＭＳ Ｐゴシック" charset="-128"/>
            </a:endParaRPr>
          </a:p>
          <a:p>
            <a:pPr marL="1752600" lvl="3" indent="-381000">
              <a:lnSpc>
                <a:spcPct val="80000"/>
              </a:lnSpc>
              <a:buFontTx/>
              <a:buNone/>
            </a:pPr>
            <a:r>
              <a:rPr lang="ru-RU" altLang="ja-JP" b="1" i="1"/>
              <a:t>Системные процессы.</a:t>
            </a:r>
            <a:endParaRPr lang="en-GB" altLang="ja-JP" b="1" i="1">
              <a:ea typeface="ＭＳ Ｐゴシック" charset="-128"/>
            </a:endParaRPr>
          </a:p>
          <a:p>
            <a:pPr marL="609600" indent="-609600">
              <a:lnSpc>
                <a:spcPct val="80000"/>
              </a:lnSpc>
            </a:pPr>
            <a:r>
              <a:rPr lang="ru-RU" altLang="ja-JP" sz="1800" b="1"/>
              <a:t>Системные процессы – часть ядра. Запускаются при инициализации системы.</a:t>
            </a:r>
            <a:r>
              <a:rPr lang="ru-RU" altLang="ja-JP" sz="1800"/>
              <a:t>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ru-RU" altLang="ja-JP" sz="1800" b="1"/>
              <a:t>	- управление свопингом.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ru-RU" altLang="ja-JP" sz="1800" b="1"/>
              <a:t>	- буферизация.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ru-RU" altLang="ja-JP" sz="1800" b="1"/>
              <a:t>	- управление памятью и т. д.</a:t>
            </a:r>
          </a:p>
          <a:p>
            <a:pPr marL="1371600" lvl="2" indent="-457200">
              <a:lnSpc>
                <a:spcPct val="80000"/>
              </a:lnSpc>
              <a:buFontTx/>
              <a:buNone/>
            </a:pPr>
            <a:r>
              <a:rPr lang="ru-RU" altLang="ja-JP" sz="1800" b="1" i="1"/>
              <a:t>особую роль играет системный процесс </a:t>
            </a:r>
            <a:r>
              <a:rPr lang="en-US" altLang="ja-JP" sz="1800" b="1" i="1">
                <a:ea typeface="ＭＳ Ｐゴシック" charset="-128"/>
              </a:rPr>
              <a:t>init</a:t>
            </a:r>
            <a:r>
              <a:rPr lang="ru-RU" altLang="ja-JP" sz="1800" b="1" i="1"/>
              <a:t> – прародитель (инициатор) всех остальных процессов.</a:t>
            </a:r>
          </a:p>
          <a:p>
            <a:pPr marL="1752600" lvl="3" indent="-381000">
              <a:lnSpc>
                <a:spcPct val="80000"/>
              </a:lnSpc>
              <a:buFontTx/>
              <a:buNone/>
            </a:pPr>
            <a:r>
              <a:rPr lang="ru-RU" altLang="ja-JP" b="1" i="1"/>
              <a:t>Демоны</a:t>
            </a:r>
            <a:endParaRPr lang="en-GB" altLang="ja-JP" b="1" i="1">
              <a:ea typeface="ＭＳ Ｐゴシック" charset="-128"/>
            </a:endParaRPr>
          </a:p>
          <a:p>
            <a:pPr marL="609600" indent="-609600">
              <a:lnSpc>
                <a:spcPct val="80000"/>
              </a:lnSpc>
            </a:pPr>
            <a:r>
              <a:rPr lang="ru-RU" altLang="ja-JP" sz="1800" b="1"/>
              <a:t>Специальные процессы, запускаемые при инициализации системы в фоновом режиме. Не имеет связи с пользователями.</a:t>
            </a:r>
            <a:r>
              <a:rPr lang="ru-RU" altLang="ja-JP" sz="1800"/>
              <a:t>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ru-RU" altLang="ja-JP" sz="1800"/>
              <a:t>	</a:t>
            </a:r>
            <a:r>
              <a:rPr lang="ru-RU" altLang="ja-JP" sz="1800" b="1"/>
              <a:t>- управление системой печати.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ru-RU" altLang="ja-JP" sz="1800" b="1"/>
              <a:t>	- сетевой сервис.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ru-RU" altLang="ja-JP" sz="1800" b="1"/>
              <a:t>	- терминальный доступ и т. д.</a:t>
            </a:r>
            <a:r>
              <a:rPr lang="ru-RU" altLang="ja-JP" sz="1800"/>
              <a:t> </a:t>
            </a:r>
            <a:endParaRPr lang="ru-RU" altLang="ja-JP" sz="1800" b="1" i="1"/>
          </a:p>
          <a:p>
            <a:pPr marL="1752600" lvl="3" indent="-381000">
              <a:lnSpc>
                <a:spcPct val="80000"/>
              </a:lnSpc>
              <a:buFontTx/>
              <a:buNone/>
            </a:pPr>
            <a:r>
              <a:rPr lang="ru-RU" altLang="ja-JP" b="1" i="1"/>
              <a:t>Прикладные процессы</a:t>
            </a:r>
            <a:r>
              <a:rPr lang="ru-RU" altLang="ja-JP" sz="1200" b="1" i="1"/>
              <a:t> </a:t>
            </a:r>
            <a:endParaRPr lang="en-GB" altLang="ja-JP" sz="1200" b="1" i="1">
              <a:ea typeface="ＭＳ Ｐゴシック" charset="-128"/>
            </a:endParaRPr>
          </a:p>
          <a:p>
            <a:pPr marL="609600" indent="-609600">
              <a:lnSpc>
                <a:spcPct val="80000"/>
              </a:lnSpc>
            </a:pPr>
            <a:r>
              <a:rPr lang="ru-RU" altLang="ja-JP" sz="1800" b="1"/>
              <a:t>Основные процессы системы. Обычно прикладные процессы порождаются сеансами пользователей. Широкий цикл прикладных процессов ограничен сеансом работы пользователя.</a:t>
            </a:r>
            <a:endParaRPr lang="ru-RU" sz="1800"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4441-E690-4B3F-84B3-4B1A3914C842}" type="slidenum">
              <a:rPr lang="ru-RU"/>
              <a:pPr/>
              <a:t>39</a:t>
            </a:fld>
            <a:endParaRPr lang="ru-RU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ru-RU" sz="2800">
                <a:solidFill>
                  <a:schemeClr val="accent2"/>
                </a:solidFill>
              </a:rPr>
              <a:t>Атрибуты</a:t>
            </a:r>
            <a:r>
              <a:rPr lang="ru-RU" sz="4000">
                <a:solidFill>
                  <a:schemeClr val="accent2"/>
                </a:solidFill>
              </a:rPr>
              <a:t> </a:t>
            </a:r>
            <a:r>
              <a:rPr lang="ru-RU" sz="2800">
                <a:solidFill>
                  <a:schemeClr val="accent2"/>
                </a:solidFill>
              </a:rPr>
              <a:t>процесса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ja-JP" sz="2400"/>
              <a:t>Идентификатор процесса (</a:t>
            </a:r>
            <a:r>
              <a:rPr lang="en-US" altLang="ja-JP" sz="2400">
                <a:ea typeface="ＭＳ Ｐゴシック" charset="-128"/>
              </a:rPr>
              <a:t>PID</a:t>
            </a:r>
            <a:r>
              <a:rPr lang="ru-RU" altLang="ja-JP" sz="2400"/>
              <a:t>) </a:t>
            </a:r>
          </a:p>
          <a:p>
            <a:pPr>
              <a:lnSpc>
                <a:spcPct val="90000"/>
              </a:lnSpc>
            </a:pPr>
            <a:r>
              <a:rPr lang="ru-RU" altLang="ja-JP" sz="2400"/>
              <a:t>Идентификатор родительского процесса (</a:t>
            </a:r>
            <a:r>
              <a:rPr lang="en-GB" altLang="ja-JP" sz="2400">
                <a:ea typeface="ＭＳ Ｐゴシック" charset="-128"/>
              </a:rPr>
              <a:t>PPID</a:t>
            </a:r>
            <a:r>
              <a:rPr lang="ru-RU" altLang="ja-JP" sz="2400"/>
              <a:t>)</a:t>
            </a:r>
          </a:p>
          <a:p>
            <a:pPr>
              <a:lnSpc>
                <a:spcPct val="90000"/>
              </a:lnSpc>
            </a:pPr>
            <a:r>
              <a:rPr lang="ru-RU" altLang="ja-JP" sz="2400"/>
              <a:t>Реальный идентификатор пользователя (</a:t>
            </a:r>
            <a:r>
              <a:rPr lang="en-US" altLang="ja-JP" sz="2400">
                <a:ea typeface="ＭＳ Ｐゴシック" charset="-128"/>
              </a:rPr>
              <a:t>RID</a:t>
            </a:r>
            <a:r>
              <a:rPr lang="ru-RU" altLang="ja-JP" sz="2400"/>
              <a:t>)  </a:t>
            </a:r>
          </a:p>
          <a:p>
            <a:pPr>
              <a:lnSpc>
                <a:spcPct val="90000"/>
              </a:lnSpc>
            </a:pPr>
            <a:r>
              <a:rPr lang="ru-RU" altLang="ja-JP" sz="2400"/>
              <a:t>Эффективный идентификатор пользователя (</a:t>
            </a:r>
            <a:r>
              <a:rPr lang="en-US" altLang="ja-JP" sz="2400">
                <a:ea typeface="ＭＳ Ｐゴシック" charset="-128"/>
              </a:rPr>
              <a:t>EUID</a:t>
            </a:r>
            <a:r>
              <a:rPr lang="ru-RU" altLang="ja-JP" sz="2400"/>
              <a:t>) </a:t>
            </a:r>
          </a:p>
          <a:p>
            <a:pPr>
              <a:lnSpc>
                <a:spcPct val="90000"/>
              </a:lnSpc>
            </a:pPr>
            <a:r>
              <a:rPr lang="ru-RU" altLang="ja-JP" sz="2400"/>
              <a:t>Реальный идентификатор группы (</a:t>
            </a:r>
            <a:r>
              <a:rPr lang="en-US" altLang="ja-JP" sz="2400">
                <a:ea typeface="ＭＳ Ｐゴシック" charset="-128"/>
              </a:rPr>
              <a:t>RGID</a:t>
            </a:r>
            <a:r>
              <a:rPr lang="ru-RU" altLang="ja-JP" sz="2400"/>
              <a:t> )</a:t>
            </a:r>
          </a:p>
          <a:p>
            <a:pPr>
              <a:lnSpc>
                <a:spcPct val="90000"/>
              </a:lnSpc>
            </a:pPr>
            <a:r>
              <a:rPr lang="ru-RU" altLang="ja-JP" sz="2400"/>
              <a:t>Эффективный идентификатор группы (</a:t>
            </a:r>
            <a:r>
              <a:rPr lang="en-US" altLang="ja-JP" sz="2400">
                <a:ea typeface="ＭＳ Ｐゴシック" charset="-128"/>
              </a:rPr>
              <a:t>EGID</a:t>
            </a:r>
            <a:r>
              <a:rPr lang="ru-RU" altLang="ja-JP" sz="2400"/>
              <a:t>) </a:t>
            </a:r>
          </a:p>
          <a:p>
            <a:pPr>
              <a:lnSpc>
                <a:spcPct val="90000"/>
              </a:lnSpc>
            </a:pPr>
            <a:r>
              <a:rPr lang="ru-RU" altLang="ja-JP" sz="2400"/>
              <a:t>Идентификатор группы процесса (</a:t>
            </a:r>
            <a:r>
              <a:rPr lang="en-US" altLang="ja-JP" sz="2400">
                <a:ea typeface="ＭＳ Ｐゴシック" charset="-128"/>
              </a:rPr>
              <a:t>PGID</a:t>
            </a:r>
            <a:r>
              <a:rPr lang="ru-RU" altLang="ja-JP" sz="2400"/>
              <a:t>) </a:t>
            </a:r>
          </a:p>
          <a:p>
            <a:pPr>
              <a:lnSpc>
                <a:spcPct val="90000"/>
              </a:lnSpc>
            </a:pPr>
            <a:r>
              <a:rPr lang="ru-RU" altLang="ja-JP" sz="2400"/>
              <a:t>Идентификатор сеанса (</a:t>
            </a:r>
            <a:r>
              <a:rPr lang="en-US" altLang="ja-JP" sz="2400">
                <a:ea typeface="ＭＳ Ｐゴシック" charset="-128"/>
              </a:rPr>
              <a:t>SID</a:t>
            </a:r>
            <a:r>
              <a:rPr lang="ru-RU" altLang="ja-JP" sz="2400"/>
              <a:t>)</a:t>
            </a:r>
          </a:p>
          <a:p>
            <a:pPr>
              <a:lnSpc>
                <a:spcPct val="90000"/>
              </a:lnSpc>
            </a:pPr>
            <a:r>
              <a:rPr lang="ru-RU" altLang="ja-JP" sz="2400"/>
              <a:t>Приоритет процесса (</a:t>
            </a:r>
            <a:r>
              <a:rPr lang="en-US" altLang="ja-JP" sz="2400">
                <a:ea typeface="ＭＳ Ｐゴシック" charset="-128"/>
              </a:rPr>
              <a:t>Nice Number</a:t>
            </a:r>
            <a:r>
              <a:rPr lang="ru-RU" altLang="ja-JP" sz="2400"/>
              <a:t>) </a:t>
            </a:r>
          </a:p>
          <a:p>
            <a:pPr>
              <a:lnSpc>
                <a:spcPct val="90000"/>
              </a:lnSpc>
            </a:pPr>
            <a:r>
              <a:rPr lang="ru-RU" altLang="ja-JP" sz="2400"/>
              <a:t>Текущий каталог</a:t>
            </a:r>
          </a:p>
          <a:p>
            <a:pPr>
              <a:lnSpc>
                <a:spcPct val="90000"/>
              </a:lnSpc>
            </a:pPr>
            <a:r>
              <a:rPr lang="ru-RU" altLang="ja-JP" sz="2400"/>
              <a:t>Корневой каталог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altLang="ja-JP"/>
              <a:t> </a:t>
            </a:r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4A42F-D7FC-4738-BC55-BE61D12B813B}" type="slidenum">
              <a:rPr lang="ru-RU"/>
              <a:pPr/>
              <a:t>4</a:t>
            </a:fld>
            <a:endParaRPr lang="ru-RU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ru-RU">
                <a:solidFill>
                  <a:schemeClr val="accent2"/>
                </a:solidFill>
              </a:rPr>
              <a:t>Понятие процесса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608512"/>
          </a:xfrm>
        </p:spPr>
        <p:txBody>
          <a:bodyPr/>
          <a:lstStyle/>
          <a:p>
            <a:r>
              <a:rPr lang="ru-RU" sz="2800"/>
              <a:t>Процесс – некоторая деятельность, связанная с исполнением программы на процессоре.</a:t>
            </a:r>
          </a:p>
          <a:p>
            <a:r>
              <a:rPr lang="ru-RU" sz="2800"/>
              <a:t>Процесс – система действий, реализующая определенную функцию в вычислительной системе и оформленная так, что управляющая программа вычислительной системы может перераспределять ресурсы этой системы в целях обеспечения мультипрограммирования. </a:t>
            </a:r>
            <a:r>
              <a:rPr lang="en-US" sz="2800"/>
              <a:t>[</a:t>
            </a:r>
            <a:r>
              <a:rPr lang="ru-RU" sz="2800"/>
              <a:t>ГОСТ 19781-83</a:t>
            </a:r>
            <a:r>
              <a:rPr lang="en-US" sz="2800"/>
              <a:t>]</a:t>
            </a:r>
            <a:endParaRPr lang="ru-RU" sz="2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Дескриптор процесса</a:t>
            </a:r>
            <a:endParaRPr lang="ru-RU" sz="3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F04F-5DCB-4B4D-95BB-DAEC165046CE}" type="slidenum">
              <a:rPr lang="ru-RU" smtClean="0"/>
              <a:pPr/>
              <a:t>40</a:t>
            </a:fld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484784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Таблица процессов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67544" y="2348880"/>
          <a:ext cx="216024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  <a:gridCol w="1080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PCB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. .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0" y="980728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Блок управления процессом </a:t>
            </a:r>
            <a:r>
              <a:rPr lang="en-US" dirty="0" smtClean="0"/>
              <a:t>(PCB)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4860032" y="1700808"/>
          <a:ext cx="2831976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97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Программный</a:t>
                      </a:r>
                      <a:r>
                        <a:rPr lang="ru-RU" baseline="0" dirty="0" smtClean="0"/>
                        <a:t> счетчик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Регистры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Состояние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Приоритет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Адресное пространство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Родительский процесс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Дочерние процессы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Открытые файлы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. . . . . . . . . . . . . . . . .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Другие флаги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Соединительная линия уступом 10"/>
          <p:cNvCxnSpPr/>
          <p:nvPr/>
        </p:nvCxnSpPr>
        <p:spPr>
          <a:xfrm flipV="1">
            <a:off x="2051720" y="1772816"/>
            <a:ext cx="2808312" cy="15121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D5A2F-3103-427C-923E-7168F647150C}" type="slidenum">
              <a:rPr lang="ru-RU"/>
              <a:pPr/>
              <a:t>41</a:t>
            </a:fld>
            <a:endParaRPr lang="ru-RU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274638"/>
            <a:ext cx="7402512" cy="561975"/>
          </a:xfrm>
        </p:spPr>
        <p:txBody>
          <a:bodyPr/>
          <a:lstStyle/>
          <a:p>
            <a:r>
              <a:rPr lang="ru-RU" sz="2400">
                <a:solidFill>
                  <a:schemeClr val="accent2"/>
                </a:solidFill>
              </a:rPr>
              <a:t>Состояния процесса</a:t>
            </a:r>
          </a:p>
        </p:txBody>
      </p:sp>
      <p:pic>
        <p:nvPicPr>
          <p:cNvPr id="145408" name="Picture 0" descr="6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765175"/>
            <a:ext cx="6911975" cy="566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5145-E90F-4B69-8DE8-0E5DE7AC290D}" type="slidenum">
              <a:rPr lang="ru-RU"/>
              <a:pPr/>
              <a:t>42</a:t>
            </a:fld>
            <a:endParaRPr lang="ru-RU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260350"/>
            <a:ext cx="7978775" cy="633413"/>
          </a:xfrm>
        </p:spPr>
        <p:txBody>
          <a:bodyPr/>
          <a:lstStyle/>
          <a:p>
            <a:r>
              <a:rPr lang="ru-RU" sz="3200">
                <a:solidFill>
                  <a:schemeClr val="accent2"/>
                </a:solidFill>
              </a:rPr>
              <a:t>Создание</a:t>
            </a:r>
            <a:r>
              <a:rPr lang="ru-RU" sz="4000">
                <a:solidFill>
                  <a:schemeClr val="accent2"/>
                </a:solidFill>
              </a:rPr>
              <a:t> </a:t>
            </a:r>
            <a:r>
              <a:rPr lang="ru-RU" sz="3200">
                <a:solidFill>
                  <a:schemeClr val="accent2"/>
                </a:solidFill>
              </a:rPr>
              <a:t>и уничтожение процессов</a:t>
            </a:r>
          </a:p>
        </p:txBody>
      </p:sp>
      <p:sp>
        <p:nvSpPr>
          <p:cNvPr id="146432" name="Text Box 0"/>
          <p:cNvSpPr txBox="1">
            <a:spLocks noChangeArrowheads="1"/>
          </p:cNvSpPr>
          <p:nvPr/>
        </p:nvSpPr>
        <p:spPr bwMode="auto">
          <a:xfrm>
            <a:off x="755650" y="1484313"/>
            <a:ext cx="7632700" cy="18018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#include &lt;sys/types.h&gt;</a:t>
            </a:r>
          </a:p>
          <a:p>
            <a:pPr>
              <a:spcBef>
                <a:spcPct val="50000"/>
              </a:spcBef>
            </a:pPr>
            <a:r>
              <a:rPr lang="en-US" sz="2800"/>
              <a:t>#include &lt;unistd.h&gt;</a:t>
            </a:r>
          </a:p>
          <a:p>
            <a:pPr>
              <a:spcBef>
                <a:spcPct val="50000"/>
              </a:spcBef>
            </a:pPr>
            <a:r>
              <a:rPr lang="en-US" sz="2800"/>
              <a:t>pid_t fork(void);</a:t>
            </a:r>
            <a:endParaRPr lang="ru-RU" sz="2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2B1A-D15F-45C2-BDBD-F27071AAF2C8}" type="slidenum">
              <a:rPr lang="ru-RU"/>
              <a:pPr/>
              <a:t>43</a:t>
            </a:fld>
            <a:endParaRPr lang="ru-RU"/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468313" y="692150"/>
            <a:ext cx="8280400" cy="5426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dirty="0"/>
              <a:t>#</a:t>
            </a:r>
            <a:r>
              <a:rPr lang="ru-RU" dirty="0" err="1"/>
              <a:t>include</a:t>
            </a:r>
            <a:r>
              <a:rPr lang="ru-RU" dirty="0"/>
              <a:t> &lt;</a:t>
            </a:r>
            <a:r>
              <a:rPr lang="ru-RU" dirty="0" err="1"/>
              <a:t>stdio.h</a:t>
            </a:r>
            <a:r>
              <a:rPr lang="ru-RU" dirty="0"/>
              <a:t>&gt;</a:t>
            </a:r>
          </a:p>
          <a:p>
            <a:r>
              <a:rPr lang="ru-RU" dirty="0"/>
              <a:t>#</a:t>
            </a:r>
            <a:r>
              <a:rPr lang="ru-RU" dirty="0" err="1"/>
              <a:t>include</a:t>
            </a:r>
            <a:r>
              <a:rPr lang="ru-RU" dirty="0"/>
              <a:t> &lt;</a:t>
            </a:r>
            <a:r>
              <a:rPr lang="ru-RU" dirty="0" err="1"/>
              <a:t>sys</a:t>
            </a:r>
            <a:r>
              <a:rPr lang="ru-RU" dirty="0"/>
              <a:t>/</a:t>
            </a:r>
            <a:r>
              <a:rPr lang="ru-RU" dirty="0" err="1"/>
              <a:t>types.h</a:t>
            </a:r>
            <a:r>
              <a:rPr lang="ru-RU" dirty="0"/>
              <a:t>&gt;</a:t>
            </a:r>
          </a:p>
          <a:p>
            <a:r>
              <a:rPr lang="ru-RU" dirty="0"/>
              <a:t>#</a:t>
            </a:r>
            <a:r>
              <a:rPr lang="ru-RU" dirty="0" err="1"/>
              <a:t>include</a:t>
            </a:r>
            <a:r>
              <a:rPr lang="ru-RU" dirty="0"/>
              <a:t> &lt;</a:t>
            </a:r>
            <a:r>
              <a:rPr lang="ru-RU" dirty="0" err="1"/>
              <a:t>unistd.h</a:t>
            </a:r>
            <a:r>
              <a:rPr lang="ru-RU" dirty="0"/>
              <a:t>&gt;</a:t>
            </a:r>
          </a:p>
          <a:p>
            <a:r>
              <a:rPr lang="ru-RU" dirty="0" err="1"/>
              <a:t>main</a:t>
            </a:r>
            <a:r>
              <a:rPr lang="ru-RU" dirty="0"/>
              <a:t>()</a:t>
            </a:r>
          </a:p>
          <a:p>
            <a:r>
              <a:rPr lang="ru-RU" dirty="0"/>
              <a:t>{</a:t>
            </a:r>
          </a:p>
          <a:p>
            <a:r>
              <a:rPr lang="ru-RU" dirty="0"/>
              <a:t>  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pid</a:t>
            </a:r>
            <a:r>
              <a:rPr lang="ru-RU" dirty="0"/>
              <a:t>;</a:t>
            </a:r>
          </a:p>
          <a:p>
            <a:r>
              <a:rPr lang="ru-RU" dirty="0"/>
              <a:t>  </a:t>
            </a:r>
            <a:r>
              <a:rPr lang="ru-RU" dirty="0" err="1"/>
              <a:t>pid</a:t>
            </a:r>
            <a:r>
              <a:rPr lang="ru-RU" dirty="0"/>
              <a:t> = </a:t>
            </a:r>
            <a:r>
              <a:rPr lang="ru-RU" dirty="0" err="1"/>
              <a:t>fork</a:t>
            </a:r>
            <a:r>
              <a:rPr lang="ru-RU" dirty="0"/>
              <a:t>();</a:t>
            </a:r>
          </a:p>
          <a:p>
            <a:r>
              <a:rPr lang="ru-RU" dirty="0"/>
              <a:t>  </a:t>
            </a:r>
            <a:r>
              <a:rPr lang="ru-RU" dirty="0" err="1"/>
              <a:t>if</a:t>
            </a:r>
            <a:r>
              <a:rPr lang="ru-RU" dirty="0"/>
              <a:t> (</a:t>
            </a:r>
            <a:r>
              <a:rPr lang="ru-RU" dirty="0" err="1"/>
              <a:t>pid</a:t>
            </a:r>
            <a:r>
              <a:rPr lang="ru-RU" dirty="0"/>
              <a:t> == -1){</a:t>
            </a:r>
          </a:p>
          <a:p>
            <a:r>
              <a:rPr lang="ru-RU" dirty="0"/>
              <a:t>    </a:t>
            </a:r>
            <a:r>
              <a:rPr lang="ru-RU" dirty="0" err="1"/>
              <a:t>perror</a:t>
            </a:r>
            <a:r>
              <a:rPr lang="ru-RU" dirty="0"/>
              <a:t>("</a:t>
            </a:r>
            <a:r>
              <a:rPr lang="ru-RU" dirty="0" err="1"/>
              <a:t>fork</a:t>
            </a:r>
            <a:r>
              <a:rPr lang="ru-RU" dirty="0"/>
              <a:t>");</a:t>
            </a:r>
          </a:p>
          <a:p>
            <a:r>
              <a:rPr lang="ru-RU" dirty="0"/>
              <a:t>    </a:t>
            </a:r>
            <a:r>
              <a:rPr lang="ru-RU" dirty="0" err="1"/>
              <a:t>exit</a:t>
            </a:r>
            <a:r>
              <a:rPr lang="ru-RU" dirty="0"/>
              <a:t> (1);}</a:t>
            </a:r>
          </a:p>
          <a:p>
            <a:r>
              <a:rPr lang="ru-RU" dirty="0"/>
              <a:t>  </a:t>
            </a:r>
            <a:r>
              <a:rPr lang="ru-RU" dirty="0" err="1"/>
              <a:t>if</a:t>
            </a:r>
            <a:r>
              <a:rPr lang="ru-RU" dirty="0"/>
              <a:t> (</a:t>
            </a:r>
            <a:r>
              <a:rPr lang="ru-RU" dirty="0" err="1"/>
              <a:t>pid</a:t>
            </a:r>
            <a:r>
              <a:rPr lang="ru-RU" dirty="0"/>
              <a:t> == 0)</a:t>
            </a:r>
          </a:p>
          <a:p>
            <a:r>
              <a:rPr lang="ru-RU" dirty="0"/>
              <a:t>     </a:t>
            </a:r>
            <a:r>
              <a:rPr lang="ru-RU" dirty="0" err="1"/>
              <a:t>printf</a:t>
            </a:r>
            <a:r>
              <a:rPr lang="ru-RU" dirty="0"/>
              <a:t>("Дочерний </a:t>
            </a:r>
            <a:r>
              <a:rPr lang="ru-RU" dirty="0" err="1"/>
              <a:t>PID=%d</a:t>
            </a:r>
            <a:r>
              <a:rPr lang="ru-RU" dirty="0"/>
              <a:t> \</a:t>
            </a:r>
            <a:r>
              <a:rPr lang="ru-RU" dirty="0" err="1"/>
              <a:t>n</a:t>
            </a:r>
            <a:r>
              <a:rPr lang="ru-RU" dirty="0"/>
              <a:t>", </a:t>
            </a:r>
            <a:r>
              <a:rPr lang="ru-RU" dirty="0" err="1"/>
              <a:t>pid</a:t>
            </a:r>
            <a:r>
              <a:rPr lang="ru-RU" dirty="0"/>
              <a:t>);</a:t>
            </a:r>
          </a:p>
          <a:p>
            <a:r>
              <a:rPr lang="ru-RU" dirty="0"/>
              <a:t>  </a:t>
            </a:r>
            <a:r>
              <a:rPr lang="ru-RU" dirty="0" err="1"/>
              <a:t>else</a:t>
            </a:r>
            <a:endParaRPr lang="ru-RU" dirty="0"/>
          </a:p>
          <a:p>
            <a:r>
              <a:rPr lang="ru-RU" dirty="0"/>
              <a:t>     </a:t>
            </a:r>
            <a:r>
              <a:rPr lang="ru-RU" dirty="0" err="1"/>
              <a:t>printf</a:t>
            </a:r>
            <a:r>
              <a:rPr lang="ru-RU" dirty="0"/>
              <a:t>("Родительский </a:t>
            </a:r>
            <a:r>
              <a:rPr lang="ru-RU" dirty="0" err="1"/>
              <a:t>PID=%d</a:t>
            </a:r>
            <a:r>
              <a:rPr lang="ru-RU" dirty="0"/>
              <a:t> \</a:t>
            </a:r>
            <a:r>
              <a:rPr lang="ru-RU" dirty="0" err="1"/>
              <a:t>n</a:t>
            </a:r>
            <a:r>
              <a:rPr lang="ru-RU" dirty="0"/>
              <a:t>", </a:t>
            </a:r>
            <a:r>
              <a:rPr lang="ru-RU" dirty="0" err="1"/>
              <a:t>pid</a:t>
            </a:r>
            <a:r>
              <a:rPr lang="ru-RU" dirty="0"/>
              <a:t>);</a:t>
            </a:r>
          </a:p>
          <a:p>
            <a:r>
              <a:rPr lang="ru-RU" dirty="0"/>
              <a:t>  </a:t>
            </a:r>
            <a:r>
              <a:rPr lang="ru-RU" dirty="0" err="1"/>
              <a:t>return</a:t>
            </a:r>
            <a:r>
              <a:rPr lang="ru-RU" dirty="0"/>
              <a:t> 0;</a:t>
            </a:r>
          </a:p>
          <a:p>
            <a:r>
              <a:rPr lang="ru-RU" dirty="0"/>
              <a:t>}</a:t>
            </a:r>
          </a:p>
          <a:p>
            <a:pPr>
              <a:spcBef>
                <a:spcPct val="50000"/>
              </a:spcBef>
            </a:pPr>
            <a:endParaRPr lang="ru-RU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3646C-2769-492C-9F5B-2341A5C3D030}" type="slidenum">
              <a:rPr lang="ru-RU"/>
              <a:pPr/>
              <a:t>44</a:t>
            </a:fld>
            <a:endParaRPr lang="ru-RU"/>
          </a:p>
        </p:txBody>
      </p:sp>
      <p:sp>
        <p:nvSpPr>
          <p:cNvPr id="254976" name="Text Box 0"/>
          <p:cNvSpPr txBox="1">
            <a:spLocks noChangeArrowheads="1"/>
          </p:cNvSpPr>
          <p:nvPr/>
        </p:nvSpPr>
        <p:spPr bwMode="auto">
          <a:xfrm>
            <a:off x="250825" y="333375"/>
            <a:ext cx="8208963" cy="6081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600" b="1" dirty="0"/>
              <a:t>#</a:t>
            </a:r>
            <a:r>
              <a:rPr lang="ru-RU" sz="1600" b="1" dirty="0" err="1"/>
              <a:t>include</a:t>
            </a:r>
            <a:r>
              <a:rPr lang="ru-RU" sz="1600" b="1" dirty="0"/>
              <a:t> &lt;</a:t>
            </a:r>
            <a:r>
              <a:rPr lang="ru-RU" sz="1600" b="1" dirty="0" err="1"/>
              <a:t>stdio.h</a:t>
            </a:r>
            <a:r>
              <a:rPr lang="ru-RU" sz="1600" b="1" dirty="0"/>
              <a:t>&gt;</a:t>
            </a:r>
          </a:p>
          <a:p>
            <a:r>
              <a:rPr lang="ru-RU" sz="1600" b="1" dirty="0"/>
              <a:t>#</a:t>
            </a:r>
            <a:r>
              <a:rPr lang="ru-RU" sz="1600" b="1" dirty="0" err="1"/>
              <a:t>include</a:t>
            </a:r>
            <a:r>
              <a:rPr lang="ru-RU" sz="1600" b="1" dirty="0"/>
              <a:t> &lt;</a:t>
            </a:r>
            <a:r>
              <a:rPr lang="ru-RU" sz="1600" b="1" dirty="0" err="1"/>
              <a:t>stdlib.h</a:t>
            </a:r>
            <a:r>
              <a:rPr lang="ru-RU" sz="1600" b="1" dirty="0"/>
              <a:t>&gt;</a:t>
            </a:r>
          </a:p>
          <a:p>
            <a:r>
              <a:rPr lang="ru-RU" sz="1600" b="1" dirty="0"/>
              <a:t>#</a:t>
            </a:r>
            <a:r>
              <a:rPr lang="ru-RU" sz="1600" b="1" dirty="0" err="1"/>
              <a:t>include</a:t>
            </a:r>
            <a:r>
              <a:rPr lang="ru-RU" sz="1600" b="1" dirty="0"/>
              <a:t> &lt;</a:t>
            </a:r>
            <a:r>
              <a:rPr lang="ru-RU" sz="1600" b="1" dirty="0" err="1"/>
              <a:t>unistd.h</a:t>
            </a:r>
            <a:r>
              <a:rPr lang="ru-RU" sz="1600" b="1" dirty="0"/>
              <a:t>&gt;</a:t>
            </a:r>
          </a:p>
          <a:p>
            <a:r>
              <a:rPr lang="ru-RU" sz="1600" b="1" dirty="0"/>
              <a:t>#</a:t>
            </a:r>
            <a:r>
              <a:rPr lang="ru-RU" sz="1600" b="1" dirty="0" err="1"/>
              <a:t>include</a:t>
            </a:r>
            <a:r>
              <a:rPr lang="ru-RU" sz="1600" b="1" dirty="0"/>
              <a:t> &lt;</a:t>
            </a:r>
            <a:r>
              <a:rPr lang="ru-RU" sz="1600" b="1" dirty="0" err="1"/>
              <a:t>errno.h</a:t>
            </a:r>
            <a:r>
              <a:rPr lang="ru-RU" sz="1600" b="1" dirty="0"/>
              <a:t>&gt;</a:t>
            </a:r>
          </a:p>
          <a:p>
            <a:r>
              <a:rPr lang="ru-RU" sz="1600" b="1" dirty="0" err="1"/>
              <a:t>int</a:t>
            </a:r>
            <a:r>
              <a:rPr lang="ru-RU" sz="1600" b="1" dirty="0"/>
              <a:t> </a:t>
            </a:r>
            <a:r>
              <a:rPr lang="ru-RU" sz="1600" b="1" dirty="0" err="1"/>
              <a:t>main</a:t>
            </a:r>
            <a:r>
              <a:rPr lang="ru-RU" sz="1600" b="1" dirty="0"/>
              <a:t>()</a:t>
            </a:r>
          </a:p>
          <a:p>
            <a:r>
              <a:rPr lang="ru-RU" sz="1600" b="1" dirty="0"/>
              <a:t>{</a:t>
            </a:r>
          </a:p>
          <a:p>
            <a:r>
              <a:rPr lang="ru-RU" sz="1600" b="1" dirty="0"/>
              <a:t>  </a:t>
            </a:r>
            <a:r>
              <a:rPr lang="ru-RU" sz="1600" b="1" dirty="0" err="1"/>
              <a:t>int</a:t>
            </a:r>
            <a:r>
              <a:rPr lang="ru-RU" sz="1600" b="1" dirty="0"/>
              <a:t> </a:t>
            </a:r>
            <a:r>
              <a:rPr lang="ru-RU" sz="1600" b="1" dirty="0" err="1"/>
              <a:t>x</a:t>
            </a:r>
            <a:r>
              <a:rPr lang="ru-RU" sz="1600" b="1" dirty="0"/>
              <a:t>, </a:t>
            </a:r>
            <a:r>
              <a:rPr lang="ru-RU" sz="1600" b="1" dirty="0" err="1"/>
              <a:t>pid</a:t>
            </a:r>
            <a:r>
              <a:rPr lang="ru-RU" sz="1600" b="1" dirty="0"/>
              <a:t>;</a:t>
            </a:r>
          </a:p>
          <a:p>
            <a:r>
              <a:rPr lang="ru-RU" sz="1600" b="1" dirty="0"/>
              <a:t>  x=2;</a:t>
            </a:r>
          </a:p>
          <a:p>
            <a:r>
              <a:rPr lang="ru-RU" sz="1600" b="1" dirty="0"/>
              <a:t>  </a:t>
            </a:r>
            <a:r>
              <a:rPr lang="ru-RU" sz="1600" b="1" dirty="0" err="1"/>
              <a:t>printf</a:t>
            </a:r>
            <a:r>
              <a:rPr lang="ru-RU" sz="1600" b="1" dirty="0"/>
              <a:t>("Один процесс, </a:t>
            </a:r>
            <a:r>
              <a:rPr lang="ru-RU" sz="1600" b="1" dirty="0" err="1"/>
              <a:t>x=%d\n</a:t>
            </a:r>
            <a:r>
              <a:rPr lang="ru-RU" sz="1600" b="1" dirty="0"/>
              <a:t>",</a:t>
            </a:r>
            <a:r>
              <a:rPr lang="ru-RU" sz="1600" b="1" dirty="0" err="1"/>
              <a:t>x</a:t>
            </a:r>
            <a:r>
              <a:rPr lang="ru-RU" sz="1600" b="1" dirty="0"/>
              <a:t>);</a:t>
            </a:r>
          </a:p>
          <a:p>
            <a:r>
              <a:rPr lang="ru-RU" sz="1600" b="1" dirty="0"/>
              <a:t>  </a:t>
            </a:r>
            <a:r>
              <a:rPr lang="ru-RU" sz="1600" b="1" dirty="0" err="1"/>
              <a:t>pid=fork</a:t>
            </a:r>
            <a:r>
              <a:rPr lang="ru-RU" sz="1600" b="1" dirty="0"/>
              <a:t>();</a:t>
            </a:r>
          </a:p>
          <a:p>
            <a:r>
              <a:rPr lang="ru-RU" sz="1600" b="1" dirty="0"/>
              <a:t>  </a:t>
            </a:r>
            <a:r>
              <a:rPr lang="ru-RU" sz="1600" b="1" dirty="0" err="1"/>
              <a:t>if</a:t>
            </a:r>
            <a:r>
              <a:rPr lang="ru-RU" sz="1600" b="1" dirty="0"/>
              <a:t>(</a:t>
            </a:r>
            <a:r>
              <a:rPr lang="ru-RU" sz="1600" b="1" dirty="0" err="1"/>
              <a:t>pid</a:t>
            </a:r>
            <a:r>
              <a:rPr lang="ru-RU" sz="1600" b="1" dirty="0"/>
              <a:t> == 0)</a:t>
            </a:r>
          </a:p>
          <a:p>
            <a:r>
              <a:rPr lang="ru-RU" sz="1600" b="1" dirty="0"/>
              <a:t>    </a:t>
            </a:r>
            <a:r>
              <a:rPr lang="ru-RU" sz="1600" b="1" dirty="0" err="1"/>
              <a:t>printf</a:t>
            </a:r>
            <a:r>
              <a:rPr lang="ru-RU" sz="1600" b="1" dirty="0"/>
              <a:t>("Дочерний процесс, </a:t>
            </a:r>
            <a:r>
              <a:rPr lang="ru-RU" sz="1600" b="1" dirty="0" err="1"/>
              <a:t>x=%d\n</a:t>
            </a:r>
            <a:r>
              <a:rPr lang="ru-RU" sz="1600" b="1" dirty="0"/>
              <a:t>",</a:t>
            </a:r>
            <a:r>
              <a:rPr lang="ru-RU" sz="1600" b="1" dirty="0" err="1"/>
              <a:t>x</a:t>
            </a:r>
            <a:r>
              <a:rPr lang="ru-RU" sz="1600" b="1" dirty="0"/>
              <a:t>);</a:t>
            </a:r>
          </a:p>
          <a:p>
            <a:r>
              <a:rPr lang="ru-RU" sz="1600" b="1" dirty="0"/>
              <a:t>  </a:t>
            </a:r>
            <a:r>
              <a:rPr lang="ru-RU" sz="1600" b="1" dirty="0" err="1"/>
              <a:t>else</a:t>
            </a:r>
            <a:r>
              <a:rPr lang="ru-RU" sz="1600" b="1" dirty="0"/>
              <a:t> </a:t>
            </a:r>
            <a:r>
              <a:rPr lang="ru-RU" sz="1600" b="1" dirty="0" err="1"/>
              <a:t>if</a:t>
            </a:r>
            <a:r>
              <a:rPr lang="ru-RU" sz="1600" b="1" dirty="0"/>
              <a:t>(</a:t>
            </a:r>
            <a:r>
              <a:rPr lang="ru-RU" sz="1600" b="1" dirty="0" err="1"/>
              <a:t>pid</a:t>
            </a:r>
            <a:r>
              <a:rPr lang="ru-RU" sz="1600" b="1" dirty="0"/>
              <a:t> &gt; 0){</a:t>
            </a:r>
          </a:p>
          <a:p>
            <a:r>
              <a:rPr lang="ru-RU" sz="1600" b="1" dirty="0"/>
              <a:t>         </a:t>
            </a:r>
            <a:r>
              <a:rPr lang="ru-RU" sz="1600" b="1" dirty="0" err="1"/>
              <a:t>printf</a:t>
            </a:r>
            <a:r>
              <a:rPr lang="ru-RU" sz="1600" b="1" dirty="0"/>
              <a:t>("Родительский процесс, </a:t>
            </a:r>
            <a:r>
              <a:rPr lang="ru-RU" sz="1600" b="1" dirty="0" err="1"/>
              <a:t>pid=%d</a:t>
            </a:r>
            <a:r>
              <a:rPr lang="ru-RU" sz="1600" b="1" dirty="0"/>
              <a:t>, </a:t>
            </a:r>
            <a:r>
              <a:rPr lang="ru-RU" sz="1600" b="1" dirty="0" err="1"/>
              <a:t>x=%d\n</a:t>
            </a:r>
            <a:r>
              <a:rPr lang="ru-RU" sz="1600" b="1" dirty="0"/>
              <a:t>",</a:t>
            </a:r>
            <a:r>
              <a:rPr lang="ru-RU" sz="1600" b="1" dirty="0" err="1"/>
              <a:t>pid,x</a:t>
            </a:r>
            <a:r>
              <a:rPr lang="ru-RU" sz="1600" b="1" dirty="0"/>
              <a:t>);</a:t>
            </a:r>
          </a:p>
          <a:p>
            <a:r>
              <a:rPr lang="ru-RU" sz="1600" b="1" dirty="0"/>
              <a:t>         </a:t>
            </a:r>
            <a:r>
              <a:rPr lang="ru-RU" sz="1600" b="1" dirty="0" err="1"/>
              <a:t>sleep</a:t>
            </a:r>
            <a:r>
              <a:rPr lang="ru-RU" sz="1600" b="1" dirty="0"/>
              <a:t>(5);</a:t>
            </a:r>
          </a:p>
          <a:p>
            <a:r>
              <a:rPr lang="ru-RU" sz="1600" b="1" dirty="0"/>
              <a:t>         </a:t>
            </a:r>
            <a:r>
              <a:rPr lang="ru-RU" sz="1600" b="1" dirty="0" err="1"/>
              <a:t>wait</a:t>
            </a:r>
            <a:r>
              <a:rPr lang="ru-RU" sz="1600" b="1" dirty="0"/>
              <a:t>(</a:t>
            </a:r>
            <a:r>
              <a:rPr lang="ru-RU" sz="1600" b="1" dirty="0" err="1"/>
              <a:t>pid</a:t>
            </a:r>
            <a:r>
              <a:rPr lang="ru-RU" sz="1600" b="1" dirty="0"/>
              <a:t>);</a:t>
            </a:r>
          </a:p>
          <a:p>
            <a:r>
              <a:rPr lang="ru-RU" sz="1600" b="1" dirty="0"/>
              <a:t>         }</a:t>
            </a:r>
          </a:p>
          <a:p>
            <a:r>
              <a:rPr lang="ru-RU" sz="1600" b="1" dirty="0"/>
              <a:t>      </a:t>
            </a:r>
            <a:r>
              <a:rPr lang="ru-RU" sz="1600" b="1" dirty="0" err="1"/>
              <a:t>else</a:t>
            </a:r>
            <a:r>
              <a:rPr lang="ru-RU" sz="1600" b="1" dirty="0"/>
              <a:t> {</a:t>
            </a:r>
          </a:p>
          <a:p>
            <a:r>
              <a:rPr lang="ru-RU" sz="1600" b="1" dirty="0"/>
              <a:t>         </a:t>
            </a:r>
            <a:r>
              <a:rPr lang="ru-RU" sz="1600" b="1" dirty="0" err="1"/>
              <a:t>perror</a:t>
            </a:r>
            <a:r>
              <a:rPr lang="ru-RU" sz="1600" b="1" dirty="0"/>
              <a:t>("Ошибка </a:t>
            </a:r>
            <a:r>
              <a:rPr lang="ru-RU" sz="1600" b="1" dirty="0" err="1"/>
              <a:t>fork</a:t>
            </a:r>
            <a:r>
              <a:rPr lang="ru-RU" sz="1600" b="1" dirty="0"/>
              <a:t>()");</a:t>
            </a:r>
          </a:p>
          <a:p>
            <a:r>
              <a:rPr lang="ru-RU" sz="1600" b="1" dirty="0"/>
              <a:t>         </a:t>
            </a:r>
            <a:r>
              <a:rPr lang="ru-RU" sz="1600" b="1" dirty="0" err="1"/>
              <a:t>return</a:t>
            </a:r>
            <a:r>
              <a:rPr lang="ru-RU" sz="1600" b="1" dirty="0"/>
              <a:t> -1;</a:t>
            </a:r>
          </a:p>
          <a:p>
            <a:r>
              <a:rPr lang="ru-RU" sz="1600" b="1" dirty="0"/>
              <a:t>         }</a:t>
            </a:r>
          </a:p>
          <a:p>
            <a:r>
              <a:rPr lang="ru-RU" sz="1600" b="1" dirty="0"/>
              <a:t>  </a:t>
            </a:r>
            <a:r>
              <a:rPr lang="ru-RU" sz="1600" b="1" dirty="0" err="1"/>
              <a:t>return</a:t>
            </a:r>
            <a:r>
              <a:rPr lang="ru-RU" sz="1600" b="1" dirty="0"/>
              <a:t> EXIT_SUCCESS;</a:t>
            </a:r>
          </a:p>
          <a:p>
            <a:r>
              <a:rPr lang="ru-RU" sz="1600" b="1" dirty="0"/>
              <a:t>}</a:t>
            </a:r>
          </a:p>
          <a:p>
            <a:pPr>
              <a:spcBef>
                <a:spcPct val="50000"/>
              </a:spcBef>
            </a:pPr>
            <a:endParaRPr lang="ru-RU" sz="1600" b="1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97DEF-906C-47D1-B128-9368995D02C9}" type="slidenum">
              <a:rPr lang="ru-RU"/>
              <a:pPr/>
              <a:t>45</a:t>
            </a:fld>
            <a:endParaRPr lang="ru-RU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ru-RU" sz="3200"/>
              <a:t>Результат выполнения</a:t>
            </a:r>
            <a:r>
              <a:rPr lang="en-US" sz="3200"/>
              <a:t> fork()</a:t>
            </a:r>
            <a:endParaRPr lang="ru-RU" sz="3200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r>
              <a:rPr lang="ru-RU" sz="2800"/>
              <a:t>Отводится место в таблице процессов под новый процесс</a:t>
            </a:r>
          </a:p>
          <a:p>
            <a:r>
              <a:rPr lang="ru-RU" sz="2800"/>
              <a:t>Порожденному процессу присваивается идентификатор</a:t>
            </a:r>
          </a:p>
          <a:p>
            <a:r>
              <a:rPr lang="ru-RU" sz="2800"/>
              <a:t>Создается логическая копия родительского процесса</a:t>
            </a:r>
          </a:p>
          <a:p>
            <a:r>
              <a:rPr lang="ru-RU" sz="2800"/>
              <a:t>Увеличиваются значения счетчика числа файлов, связанных с процессом</a:t>
            </a:r>
          </a:p>
          <a:p>
            <a:r>
              <a:rPr lang="ru-RU" sz="2800"/>
              <a:t>Идентификатор порожденного процесса возвращается родительскому процессу</a:t>
            </a:r>
          </a:p>
          <a:p>
            <a:endParaRPr lang="ru-RU" sz="2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AABF1-6F7B-4965-BE69-3A8A575F27D8}" type="slidenum">
              <a:rPr lang="ru-RU"/>
              <a:pPr/>
              <a:t>46</a:t>
            </a:fld>
            <a:endParaRPr lang="ru-RU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ru-RU" sz="3200"/>
              <a:t>Порожденный процесс наследует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r>
              <a:rPr lang="ru-RU" sz="2800"/>
              <a:t>Идентификаторы пользователя и группы</a:t>
            </a:r>
          </a:p>
          <a:p>
            <a:r>
              <a:rPr lang="ru-RU" sz="2800"/>
              <a:t>Переменные окружения</a:t>
            </a:r>
          </a:p>
          <a:p>
            <a:r>
              <a:rPr lang="ru-RU" sz="2800"/>
              <a:t>Сигналы и их обработчики</a:t>
            </a:r>
          </a:p>
          <a:p>
            <a:r>
              <a:rPr lang="ru-RU" sz="2800"/>
              <a:t>Ограничения, накладываемые на процесс</a:t>
            </a:r>
          </a:p>
          <a:p>
            <a:r>
              <a:rPr lang="ru-RU" sz="2800"/>
              <a:t>Текущий и корневой каталоги</a:t>
            </a:r>
          </a:p>
          <a:p>
            <a:r>
              <a:rPr lang="ru-RU" sz="2800"/>
              <a:t>Маску создания файлов</a:t>
            </a:r>
          </a:p>
          <a:p>
            <a:r>
              <a:rPr lang="ru-RU" sz="2800"/>
              <a:t>Файловые дескрипторы и указатели</a:t>
            </a:r>
          </a:p>
          <a:p>
            <a:r>
              <a:rPr lang="ru-RU" sz="2800"/>
              <a:t>Управляющий терминал</a:t>
            </a:r>
          </a:p>
          <a:p>
            <a:pPr>
              <a:buFontTx/>
              <a:buNone/>
            </a:pPr>
            <a:endParaRPr lang="ru-RU" sz="2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2CFA4-DA17-4674-BF5B-B1DCC54530FD}" type="slidenum">
              <a:rPr lang="ru-RU"/>
              <a:pPr/>
              <a:t>47</a:t>
            </a:fld>
            <a:endParaRPr lang="ru-RU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ru-RU" sz="3200"/>
              <a:t>Различия между процессами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r>
              <a:rPr lang="ru-RU" sz="2800"/>
              <a:t>Порожденный процесс имеет свой идентификатор</a:t>
            </a:r>
            <a:r>
              <a:rPr lang="en-US" sz="2800"/>
              <a:t> PID</a:t>
            </a:r>
            <a:endParaRPr lang="ru-RU" sz="2800"/>
          </a:p>
          <a:p>
            <a:r>
              <a:rPr lang="ru-RU" sz="2800"/>
              <a:t>Идентификаторы родительского процесса</a:t>
            </a:r>
            <a:r>
              <a:rPr lang="en-US" sz="2800"/>
              <a:t> PPID</a:t>
            </a:r>
            <a:r>
              <a:rPr lang="ru-RU" sz="2800"/>
              <a:t> различны</a:t>
            </a:r>
          </a:p>
          <a:p>
            <a:r>
              <a:rPr lang="ru-RU" sz="2800"/>
              <a:t>Порожденный процесс не наследует сигналов, ожидающих доставки</a:t>
            </a:r>
          </a:p>
          <a:p>
            <a:r>
              <a:rPr lang="ru-RU" sz="2800"/>
              <a:t>Значения, возвращаемые вызовом  </a:t>
            </a:r>
            <a:r>
              <a:rPr lang="en-US" sz="2800"/>
              <a:t>fork() </a:t>
            </a:r>
            <a:r>
              <a:rPr lang="ru-RU" sz="2800"/>
              <a:t>различно для родителя и потомка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6F28-BEB5-4B08-B9FA-5F3FCFE35851}" type="slidenum">
              <a:rPr lang="ru-RU"/>
              <a:pPr/>
              <a:t>48</a:t>
            </a:fld>
            <a:endParaRPr lang="ru-RU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ru-RU" sz="3200"/>
              <a:t>Завершение процесса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r>
              <a:rPr lang="ru-RU" sz="2400"/>
              <a:t>Процесс завершается по функции </a:t>
            </a:r>
            <a:r>
              <a:rPr lang="en-US" sz="2400"/>
              <a:t>exit</a:t>
            </a:r>
            <a:r>
              <a:rPr lang="ru-RU" sz="2400"/>
              <a:t>. Код нормального завершения 0.</a:t>
            </a:r>
          </a:p>
          <a:p>
            <a:r>
              <a:rPr lang="ru-RU" sz="2400"/>
              <a:t>Действия:</a:t>
            </a:r>
          </a:p>
          <a:p>
            <a:pPr lvl="1"/>
            <a:r>
              <a:rPr lang="ru-RU" sz="2000"/>
              <a:t>Отключаются сигналы.</a:t>
            </a:r>
          </a:p>
          <a:p>
            <a:pPr lvl="1"/>
            <a:r>
              <a:rPr lang="ru-RU" sz="2000"/>
              <a:t>Сохраняется код возврата и статистика выполнения.</a:t>
            </a:r>
          </a:p>
          <a:p>
            <a:pPr lvl="1"/>
            <a:r>
              <a:rPr lang="ru-RU" sz="2000"/>
              <a:t>Процесс переходит в состояние "зомби".</a:t>
            </a:r>
          </a:p>
          <a:p>
            <a:pPr lvl="1"/>
            <a:r>
              <a:rPr lang="ru-RU" sz="2000"/>
              <a:t>Освобождается адресное пространство процесса и области свопинга.</a:t>
            </a:r>
          </a:p>
          <a:p>
            <a:pPr lvl="1"/>
            <a:r>
              <a:rPr lang="ru-RU" sz="2000"/>
              <a:t>Родительскому процессу отправляется сигнал</a:t>
            </a:r>
            <a:r>
              <a:rPr lang="en-US" sz="2000"/>
              <a:t> SIGCHILD</a:t>
            </a:r>
            <a:r>
              <a:rPr lang="ru-RU" sz="2000"/>
              <a:t>.</a:t>
            </a:r>
          </a:p>
          <a:p>
            <a:pPr lvl="1"/>
            <a:r>
              <a:rPr lang="ru-RU" sz="2000"/>
              <a:t>Пробуждается ожидающий завершения потомка родительский процесс. </a:t>
            </a:r>
          </a:p>
          <a:p>
            <a:pPr lvl="1"/>
            <a:r>
              <a:rPr lang="ru-RU" sz="2000"/>
              <a:t>Запускается функция переключения контекста.</a:t>
            </a:r>
          </a:p>
          <a:p>
            <a:endParaRPr lang="ru-RU" sz="2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D169-E3D8-4EB5-A2CA-78C9F781557F}" type="slidenum">
              <a:rPr lang="ru-RU"/>
              <a:pPr/>
              <a:t>49</a:t>
            </a:fld>
            <a:endParaRPr lang="ru-RU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/>
              <a:t>Синхронизация процессов</a:t>
            </a:r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900113" y="1700213"/>
            <a:ext cx="7488237" cy="3902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#include &lt;sys/</a:t>
            </a:r>
            <a:r>
              <a:rPr lang="en-US" dirty="0" err="1"/>
              <a:t>wait.h</a:t>
            </a:r>
            <a:r>
              <a:rPr lang="en-US" dirty="0"/>
              <a:t>&gt;</a:t>
            </a:r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 err="1"/>
              <a:t>pid_t</a:t>
            </a:r>
            <a:r>
              <a:rPr lang="en-US" dirty="0"/>
              <a:t>  wait(</a:t>
            </a: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status_p</a:t>
            </a:r>
            <a:r>
              <a:rPr lang="en-US" dirty="0"/>
              <a:t>);</a:t>
            </a:r>
          </a:p>
          <a:p>
            <a:pPr>
              <a:spcBef>
                <a:spcPct val="50000"/>
              </a:spcBef>
            </a:pPr>
            <a:r>
              <a:rPr lang="en-US" dirty="0" err="1"/>
              <a:t>pid_t</a:t>
            </a:r>
            <a:r>
              <a:rPr lang="en-US" dirty="0"/>
              <a:t>  </a:t>
            </a:r>
            <a:r>
              <a:rPr lang="en-US" dirty="0" err="1"/>
              <a:t>waitpid</a:t>
            </a:r>
            <a:r>
              <a:rPr lang="en-US" dirty="0"/>
              <a:t>(</a:t>
            </a:r>
            <a:r>
              <a:rPr lang="en-US" dirty="0" err="1"/>
              <a:t>pid_t</a:t>
            </a:r>
            <a:r>
              <a:rPr lang="en-US" dirty="0"/>
              <a:t> </a:t>
            </a:r>
            <a:r>
              <a:rPr lang="en-US" dirty="0" err="1"/>
              <a:t>child_pid</a:t>
            </a:r>
            <a:r>
              <a:rPr lang="en-US" dirty="0"/>
              <a:t>,  </a:t>
            </a:r>
            <a:r>
              <a:rPr lang="en-US" dirty="0" err="1"/>
              <a:t>int</a:t>
            </a:r>
            <a:r>
              <a:rPr lang="en-US" dirty="0"/>
              <a:t>* status,  </a:t>
            </a:r>
            <a:r>
              <a:rPr lang="en-US" dirty="0" err="1"/>
              <a:t>int</a:t>
            </a:r>
            <a:r>
              <a:rPr lang="en-US" dirty="0"/>
              <a:t> option); </a:t>
            </a:r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WNOHANG – </a:t>
            </a:r>
            <a:r>
              <a:rPr lang="ru-RU" dirty="0" err="1"/>
              <a:t>неблокирующий</a:t>
            </a:r>
            <a:r>
              <a:rPr lang="ru-RU" dirty="0"/>
              <a:t> вызов (если нет порожденного процесса функция немедленно возвратит управление)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WUNTRACED – </a:t>
            </a:r>
            <a:r>
              <a:rPr lang="ru-RU" dirty="0"/>
              <a:t>ожидание остановленного процесса</a:t>
            </a:r>
            <a:endParaRPr lang="en-US" dirty="0"/>
          </a:p>
          <a:p>
            <a:pPr>
              <a:spcBef>
                <a:spcPct val="50000"/>
              </a:spcBef>
            </a:pP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8BED-DC53-48A3-AAB6-3B7A7A84F096}" type="slidenum">
              <a:rPr lang="ru-RU"/>
              <a:pPr/>
              <a:t>5</a:t>
            </a:fld>
            <a:endParaRPr lang="ru-RU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ru-RU" sz="3200"/>
              <a:t>Виды процессов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37075"/>
          </a:xfrm>
        </p:spPr>
        <p:txBody>
          <a:bodyPr/>
          <a:lstStyle/>
          <a:p>
            <a:r>
              <a:rPr lang="ru-RU" sz="2400" i="1"/>
              <a:t>По принадлежности к центральному процессору</a:t>
            </a:r>
          </a:p>
          <a:p>
            <a:pPr>
              <a:buFontTx/>
              <a:buNone/>
            </a:pPr>
            <a:r>
              <a:rPr lang="ru-RU" sz="2000" b="1"/>
              <a:t>Внутренние процессы</a:t>
            </a:r>
            <a:r>
              <a:rPr lang="ru-RU" sz="2000"/>
              <a:t> – связаны с программами, исполняемыми на центральном процессоре.</a:t>
            </a:r>
            <a:endParaRPr lang="ru-RU" sz="2000" b="1"/>
          </a:p>
          <a:p>
            <a:pPr>
              <a:buFontTx/>
              <a:buNone/>
            </a:pPr>
            <a:r>
              <a:rPr lang="ru-RU" sz="2000" b="1"/>
              <a:t>Внешние процессы</a:t>
            </a:r>
            <a:r>
              <a:rPr lang="ru-RU" sz="2000"/>
              <a:t> – программы, выполняемые на дополнительных процессорах, операции ввода и вывода, выполняемые на периферийных устройствах.</a:t>
            </a:r>
          </a:p>
          <a:p>
            <a:r>
              <a:rPr lang="ru-RU" sz="2400" i="1"/>
              <a:t>По принадлежности к операционной системе.</a:t>
            </a:r>
            <a:endParaRPr lang="ru-RU" sz="2400" b="1"/>
          </a:p>
          <a:p>
            <a:pPr>
              <a:buFontTx/>
              <a:buNone/>
            </a:pPr>
            <a:r>
              <a:rPr lang="ru-RU" sz="2000" b="1"/>
              <a:t>Системные процессы</a:t>
            </a:r>
            <a:r>
              <a:rPr lang="ru-RU" sz="2000"/>
              <a:t> – реализуют функции операционной системы.</a:t>
            </a:r>
            <a:endParaRPr lang="ru-RU" sz="2000" b="1"/>
          </a:p>
          <a:p>
            <a:pPr>
              <a:buFontTx/>
              <a:buNone/>
            </a:pPr>
            <a:r>
              <a:rPr lang="ru-RU" sz="2000" b="1"/>
              <a:t>Пользовательские процессы</a:t>
            </a:r>
            <a:r>
              <a:rPr lang="ru-RU" sz="2000"/>
              <a:t> – связаны с выполнением прикладных программ.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7985-2688-4A5A-BE51-8770926FDE96}" type="slidenum">
              <a:rPr lang="ru-RU"/>
              <a:pPr/>
              <a:t>50</a:t>
            </a:fld>
            <a:endParaRPr lang="ru-RU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490537"/>
          </a:xfrm>
        </p:spPr>
        <p:txBody>
          <a:bodyPr/>
          <a:lstStyle/>
          <a:p>
            <a:r>
              <a:rPr lang="ru-RU" sz="3200"/>
              <a:t>Запуск новой программы</a:t>
            </a:r>
          </a:p>
        </p:txBody>
      </p:sp>
      <p:sp>
        <p:nvSpPr>
          <p:cNvPr id="266240" name="Text Box 0"/>
          <p:cNvSpPr txBox="1">
            <a:spLocks noChangeArrowheads="1"/>
          </p:cNvSpPr>
          <p:nvPr/>
        </p:nvSpPr>
        <p:spPr bwMode="auto">
          <a:xfrm>
            <a:off x="900113" y="1412875"/>
            <a:ext cx="74882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/>
              <a:t>Дерево семейства вызовов </a:t>
            </a:r>
            <a:r>
              <a:rPr lang="en-US" sz="2400"/>
              <a:t>exec</a:t>
            </a:r>
            <a:endParaRPr lang="ru-RU" sz="2400"/>
          </a:p>
        </p:txBody>
      </p:sp>
      <p:sp>
        <p:nvSpPr>
          <p:cNvPr id="266241" name="Text Box 1"/>
          <p:cNvSpPr txBox="1">
            <a:spLocks noChangeArrowheads="1"/>
          </p:cNvSpPr>
          <p:nvPr/>
        </p:nvSpPr>
        <p:spPr bwMode="auto">
          <a:xfrm>
            <a:off x="539750" y="2636838"/>
            <a:ext cx="136842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execl</a:t>
            </a:r>
            <a:endParaRPr lang="ru-RU"/>
          </a:p>
        </p:txBody>
      </p:sp>
      <p:sp>
        <p:nvSpPr>
          <p:cNvPr id="266242" name="Text Box 2"/>
          <p:cNvSpPr txBox="1">
            <a:spLocks noChangeArrowheads="1"/>
          </p:cNvSpPr>
          <p:nvPr/>
        </p:nvSpPr>
        <p:spPr bwMode="auto">
          <a:xfrm>
            <a:off x="3276600" y="2708275"/>
            <a:ext cx="136842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execle</a:t>
            </a:r>
            <a:endParaRPr lang="ru-RU"/>
          </a:p>
        </p:txBody>
      </p:sp>
      <p:sp>
        <p:nvSpPr>
          <p:cNvPr id="266243" name="Text Box 3"/>
          <p:cNvSpPr txBox="1">
            <a:spLocks noChangeArrowheads="1"/>
          </p:cNvSpPr>
          <p:nvPr/>
        </p:nvSpPr>
        <p:spPr bwMode="auto">
          <a:xfrm>
            <a:off x="5940425" y="2708275"/>
            <a:ext cx="136842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execlp</a:t>
            </a:r>
            <a:endParaRPr lang="ru-RU"/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468313" y="4365625"/>
            <a:ext cx="136842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execv</a:t>
            </a:r>
            <a:endParaRPr lang="ru-RU"/>
          </a:p>
        </p:txBody>
      </p:sp>
      <p:sp>
        <p:nvSpPr>
          <p:cNvPr id="266245" name="Text Box 5"/>
          <p:cNvSpPr txBox="1">
            <a:spLocks noChangeArrowheads="1"/>
          </p:cNvSpPr>
          <p:nvPr/>
        </p:nvSpPr>
        <p:spPr bwMode="auto">
          <a:xfrm>
            <a:off x="3276600" y="5516563"/>
            <a:ext cx="136842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execve</a:t>
            </a:r>
            <a:endParaRPr lang="ru-RU"/>
          </a:p>
        </p:txBody>
      </p:sp>
      <p:sp>
        <p:nvSpPr>
          <p:cNvPr id="266246" name="Text Box 6"/>
          <p:cNvSpPr txBox="1">
            <a:spLocks noChangeArrowheads="1"/>
          </p:cNvSpPr>
          <p:nvPr/>
        </p:nvSpPr>
        <p:spPr bwMode="auto">
          <a:xfrm>
            <a:off x="6011863" y="4365625"/>
            <a:ext cx="136842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execvp</a:t>
            </a:r>
            <a:endParaRPr lang="ru-RU"/>
          </a:p>
        </p:txBody>
      </p:sp>
      <p:sp>
        <p:nvSpPr>
          <p:cNvPr id="266247" name="Line 7"/>
          <p:cNvSpPr>
            <a:spLocks noChangeShapeType="1"/>
          </p:cNvSpPr>
          <p:nvPr/>
        </p:nvSpPr>
        <p:spPr bwMode="auto">
          <a:xfrm>
            <a:off x="1187450" y="3141663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66248" name="Line 8"/>
          <p:cNvSpPr>
            <a:spLocks noChangeShapeType="1"/>
          </p:cNvSpPr>
          <p:nvPr/>
        </p:nvSpPr>
        <p:spPr bwMode="auto">
          <a:xfrm>
            <a:off x="6659563" y="3141663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66249" name="Line 9"/>
          <p:cNvSpPr>
            <a:spLocks noChangeShapeType="1"/>
          </p:cNvSpPr>
          <p:nvPr/>
        </p:nvSpPr>
        <p:spPr bwMode="auto">
          <a:xfrm>
            <a:off x="3995738" y="3141663"/>
            <a:ext cx="0" cy="2374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66250" name="Line 10"/>
          <p:cNvSpPr>
            <a:spLocks noChangeShapeType="1"/>
          </p:cNvSpPr>
          <p:nvPr/>
        </p:nvSpPr>
        <p:spPr bwMode="auto">
          <a:xfrm>
            <a:off x="1187450" y="4868863"/>
            <a:ext cx="2376488" cy="72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66251" name="Line 11"/>
          <p:cNvSpPr>
            <a:spLocks noChangeShapeType="1"/>
          </p:cNvSpPr>
          <p:nvPr/>
        </p:nvSpPr>
        <p:spPr bwMode="auto">
          <a:xfrm flipH="1">
            <a:off x="4284663" y="4797425"/>
            <a:ext cx="2232025" cy="7191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E487-7799-45CB-8FF2-EA6C4C72FBA7}" type="slidenum">
              <a:rPr lang="ru-RU"/>
              <a:pPr/>
              <a:t>51</a:t>
            </a:fld>
            <a:endParaRPr lang="ru-RU"/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179388" y="242888"/>
            <a:ext cx="8964612" cy="5940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Аргументы передаются списком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execl(const char* path, const char *arg0,…,const char *argn, NULL);</a:t>
            </a:r>
          </a:p>
          <a:p>
            <a:pPr>
              <a:spcBef>
                <a:spcPct val="50000"/>
              </a:spcBef>
            </a:pPr>
            <a:r>
              <a:rPr lang="ru-RU"/>
              <a:t>     </a:t>
            </a:r>
            <a:r>
              <a:rPr lang="ru-RU" sz="1800" b="1" i="1"/>
              <a:t>передается полный путь к программе</a:t>
            </a:r>
            <a:endParaRPr lang="en-US" sz="1800" b="1" i="1"/>
          </a:p>
          <a:p>
            <a:pPr>
              <a:spcBef>
                <a:spcPct val="50000"/>
              </a:spcBef>
            </a:pPr>
            <a:r>
              <a:rPr lang="en-US" sz="1800" b="1"/>
              <a:t>execlp(const char* file, const char *arg0,…,const char *argn, NULL);</a:t>
            </a:r>
          </a:p>
          <a:p>
            <a:pPr>
              <a:spcBef>
                <a:spcPct val="50000"/>
              </a:spcBef>
            </a:pPr>
            <a:r>
              <a:rPr lang="ru-RU"/>
              <a:t>     </a:t>
            </a:r>
            <a:r>
              <a:rPr lang="ru-RU" sz="1800" b="1" i="1"/>
              <a:t>передается только имя файла</a:t>
            </a:r>
            <a:endParaRPr lang="en-US" sz="1800" b="1" i="1"/>
          </a:p>
          <a:p>
            <a:pPr>
              <a:spcBef>
                <a:spcPct val="50000"/>
              </a:spcBef>
            </a:pPr>
            <a:r>
              <a:rPr lang="en-US" sz="1800" b="1"/>
              <a:t>execle(const char* path, const char *arg0,…, const char** env);</a:t>
            </a:r>
            <a:endParaRPr lang="ru-RU" sz="1800" b="1"/>
          </a:p>
          <a:p>
            <a:pPr>
              <a:spcBef>
                <a:spcPct val="50000"/>
              </a:spcBef>
            </a:pPr>
            <a:r>
              <a:rPr lang="ru-RU" sz="1800" b="1" i="1"/>
              <a:t>дополнительно передается указатель на массив переменных окружения</a:t>
            </a:r>
            <a:endParaRPr lang="en-US" sz="1800" b="1"/>
          </a:p>
          <a:p>
            <a:pPr algn="ctr">
              <a:spcBef>
                <a:spcPct val="50000"/>
              </a:spcBef>
            </a:pPr>
            <a:r>
              <a:rPr lang="ru-RU"/>
              <a:t>Передается массив аргументов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execv(const char* path, const char *argv[ ]);</a:t>
            </a:r>
            <a:endParaRPr lang="ru-RU" sz="1800" b="1"/>
          </a:p>
          <a:p>
            <a:pPr>
              <a:spcBef>
                <a:spcPct val="50000"/>
              </a:spcBef>
            </a:pPr>
            <a:r>
              <a:rPr lang="ru-RU" sz="1800" b="1" i="1"/>
              <a:t>передается полный путь к программе</a:t>
            </a:r>
            <a:r>
              <a:rPr lang="ru-RU"/>
              <a:t> 	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 sz="1800" b="1"/>
              <a:t>execvp(const char* file, const char *argv[ ]);</a:t>
            </a:r>
          </a:p>
          <a:p>
            <a:pPr>
              <a:spcBef>
                <a:spcPct val="50000"/>
              </a:spcBef>
            </a:pPr>
            <a:r>
              <a:rPr lang="ru-RU" sz="1800" b="1" i="1"/>
              <a:t>передается только имя файла</a:t>
            </a:r>
            <a:endParaRPr lang="en-US" sz="1800"/>
          </a:p>
          <a:p>
            <a:pPr>
              <a:spcBef>
                <a:spcPct val="50000"/>
              </a:spcBef>
            </a:pPr>
            <a:r>
              <a:rPr lang="en-US" sz="1800" b="1"/>
              <a:t>execve(const char* path, const char ** argv,…,const char** env);</a:t>
            </a:r>
          </a:p>
          <a:p>
            <a:pPr>
              <a:spcBef>
                <a:spcPct val="50000"/>
              </a:spcBef>
            </a:pPr>
            <a:r>
              <a:rPr lang="ru-RU" sz="1800" b="1" i="1"/>
              <a:t>дополнительно передается указатель на массив переменных окружения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F4F3-EF41-46D3-AD4F-92CFBE5527FC}" type="slidenum">
              <a:rPr lang="ru-RU"/>
              <a:pPr/>
              <a:t>52</a:t>
            </a:fld>
            <a:endParaRPr lang="ru-RU"/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468313" y="404813"/>
            <a:ext cx="8207375" cy="58388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dirty="0"/>
              <a:t>#</a:t>
            </a:r>
            <a:r>
              <a:rPr lang="ru-RU" dirty="0" err="1"/>
              <a:t>include</a:t>
            </a:r>
            <a:r>
              <a:rPr lang="ru-RU" dirty="0"/>
              <a:t> &lt;</a:t>
            </a:r>
            <a:r>
              <a:rPr lang="ru-RU" dirty="0" err="1"/>
              <a:t>sys</a:t>
            </a:r>
            <a:r>
              <a:rPr lang="ru-RU" dirty="0"/>
              <a:t>/</a:t>
            </a:r>
            <a:r>
              <a:rPr lang="ru-RU" dirty="0" err="1"/>
              <a:t>types.h</a:t>
            </a:r>
            <a:r>
              <a:rPr lang="ru-RU" dirty="0"/>
              <a:t>&gt;</a:t>
            </a:r>
          </a:p>
          <a:p>
            <a:pPr>
              <a:spcBef>
                <a:spcPct val="50000"/>
              </a:spcBef>
            </a:pPr>
            <a:r>
              <a:rPr lang="ru-RU" dirty="0"/>
              <a:t>#</a:t>
            </a:r>
            <a:r>
              <a:rPr lang="ru-RU" dirty="0" err="1"/>
              <a:t>include</a:t>
            </a:r>
            <a:r>
              <a:rPr lang="ru-RU" dirty="0"/>
              <a:t> &lt;</a:t>
            </a:r>
            <a:r>
              <a:rPr lang="ru-RU" dirty="0" err="1"/>
              <a:t>stdio.h</a:t>
            </a:r>
            <a:r>
              <a:rPr lang="ru-RU" dirty="0"/>
              <a:t>&gt;</a:t>
            </a:r>
          </a:p>
          <a:p>
            <a:pPr>
              <a:spcBef>
                <a:spcPct val="50000"/>
              </a:spcBef>
            </a:pPr>
            <a:r>
              <a:rPr lang="ru-RU" dirty="0"/>
              <a:t>#</a:t>
            </a:r>
            <a:r>
              <a:rPr lang="ru-RU" dirty="0" err="1"/>
              <a:t>include</a:t>
            </a:r>
            <a:r>
              <a:rPr lang="ru-RU" dirty="0"/>
              <a:t> &lt;</a:t>
            </a:r>
            <a:r>
              <a:rPr lang="ru-RU" dirty="0" err="1"/>
              <a:t>unistd.h</a:t>
            </a:r>
            <a:r>
              <a:rPr lang="ru-RU" dirty="0"/>
              <a:t>&gt;</a:t>
            </a:r>
          </a:p>
          <a:p>
            <a:pPr>
              <a:spcBef>
                <a:spcPct val="50000"/>
              </a:spcBef>
            </a:pPr>
            <a:r>
              <a:rPr lang="ru-RU" dirty="0"/>
              <a:t>#</a:t>
            </a:r>
            <a:r>
              <a:rPr lang="ru-RU" dirty="0" err="1"/>
              <a:t>include</a:t>
            </a:r>
            <a:r>
              <a:rPr lang="ru-RU" dirty="0"/>
              <a:t> &lt;</a:t>
            </a:r>
            <a:r>
              <a:rPr lang="ru-RU" dirty="0" err="1"/>
              <a:t>sys</a:t>
            </a:r>
            <a:r>
              <a:rPr lang="ru-RU" dirty="0"/>
              <a:t>/</a:t>
            </a:r>
            <a:r>
              <a:rPr lang="ru-RU" dirty="0" err="1"/>
              <a:t>wait.h</a:t>
            </a:r>
            <a:r>
              <a:rPr lang="ru-RU" dirty="0"/>
              <a:t>&gt;</a:t>
            </a:r>
          </a:p>
          <a:p>
            <a:pPr>
              <a:spcBef>
                <a:spcPct val="50000"/>
              </a:spcBef>
            </a:pPr>
            <a:r>
              <a:rPr lang="ru-RU" dirty="0"/>
              <a:t>#</a:t>
            </a:r>
            <a:r>
              <a:rPr lang="ru-RU" dirty="0" err="1"/>
              <a:t>include</a:t>
            </a:r>
            <a:r>
              <a:rPr lang="ru-RU" dirty="0"/>
              <a:t> &lt;</a:t>
            </a:r>
            <a:r>
              <a:rPr lang="ru-RU" dirty="0" err="1"/>
              <a:t>errno.h</a:t>
            </a:r>
            <a:r>
              <a:rPr lang="ru-RU" dirty="0"/>
              <a:t>&gt;</a:t>
            </a:r>
          </a:p>
          <a:p>
            <a:pPr>
              <a:spcBef>
                <a:spcPct val="50000"/>
              </a:spcBef>
            </a:pP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main</a:t>
            </a:r>
            <a:r>
              <a:rPr lang="ru-RU" dirty="0"/>
              <a:t>()</a:t>
            </a:r>
          </a:p>
          <a:p>
            <a:pPr>
              <a:spcBef>
                <a:spcPct val="50000"/>
              </a:spcBef>
            </a:pPr>
            <a:r>
              <a:rPr lang="ru-RU" dirty="0"/>
              <a:t>{ </a:t>
            </a:r>
            <a:r>
              <a:rPr lang="ru-RU" dirty="0" err="1"/>
              <a:t>pid_t</a:t>
            </a:r>
            <a:r>
              <a:rPr lang="ru-RU" dirty="0"/>
              <a:t> </a:t>
            </a:r>
            <a:r>
              <a:rPr lang="ru-RU" dirty="0" err="1"/>
              <a:t>pid</a:t>
            </a:r>
            <a:r>
              <a:rPr lang="ru-RU" dirty="0"/>
              <a:t>; </a:t>
            </a:r>
          </a:p>
          <a:p>
            <a:pPr>
              <a:spcBef>
                <a:spcPct val="50000"/>
              </a:spcBef>
            </a:pPr>
            <a:r>
              <a:rPr lang="ru-RU" dirty="0"/>
              <a:t>  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status</a:t>
            </a:r>
            <a:r>
              <a:rPr lang="ru-RU" dirty="0"/>
              <a:t>; </a:t>
            </a:r>
          </a:p>
          <a:p>
            <a:pPr>
              <a:spcBef>
                <a:spcPct val="50000"/>
              </a:spcBef>
            </a:pPr>
            <a:r>
              <a:rPr lang="ru-RU" dirty="0"/>
              <a:t>  </a:t>
            </a:r>
            <a:r>
              <a:rPr lang="ru-RU" dirty="0" err="1"/>
              <a:t>if</a:t>
            </a:r>
            <a:r>
              <a:rPr lang="ru-RU" dirty="0"/>
              <a:t> ((</a:t>
            </a:r>
            <a:r>
              <a:rPr lang="ru-RU" dirty="0" err="1"/>
              <a:t>pid=fork</a:t>
            </a:r>
            <a:r>
              <a:rPr lang="ru-RU" dirty="0"/>
              <a:t>())==-1) {   </a:t>
            </a:r>
          </a:p>
          <a:p>
            <a:pPr>
              <a:spcBef>
                <a:spcPct val="50000"/>
              </a:spcBef>
            </a:pPr>
            <a:r>
              <a:rPr lang="ru-RU" dirty="0"/>
              <a:t>	</a:t>
            </a:r>
            <a:r>
              <a:rPr lang="ru-RU" dirty="0" err="1"/>
              <a:t>perror</a:t>
            </a:r>
            <a:r>
              <a:rPr lang="ru-RU" dirty="0"/>
              <a:t>("</a:t>
            </a:r>
            <a:r>
              <a:rPr lang="ru-RU" dirty="0" err="1"/>
              <a:t>Error</a:t>
            </a:r>
            <a:r>
              <a:rPr lang="ru-RU" dirty="0"/>
              <a:t> </a:t>
            </a:r>
            <a:r>
              <a:rPr lang="ru-RU" dirty="0" err="1"/>
              <a:t>fork</a:t>
            </a:r>
            <a:r>
              <a:rPr lang="ru-RU" dirty="0"/>
              <a:t>");	</a:t>
            </a:r>
          </a:p>
          <a:p>
            <a:pPr>
              <a:spcBef>
                <a:spcPct val="50000"/>
              </a:spcBef>
            </a:pPr>
            <a:r>
              <a:rPr lang="ru-RU" dirty="0"/>
              <a:t>	</a:t>
            </a:r>
            <a:r>
              <a:rPr lang="ru-RU" dirty="0" err="1"/>
              <a:t>return</a:t>
            </a:r>
            <a:r>
              <a:rPr lang="ru-RU" dirty="0"/>
              <a:t> -1;</a:t>
            </a:r>
          </a:p>
          <a:p>
            <a:pPr>
              <a:spcBef>
                <a:spcPct val="50000"/>
              </a:spcBef>
            </a:pPr>
            <a:r>
              <a:rPr lang="ru-RU" dirty="0"/>
              <a:t> }</a:t>
            </a:r>
            <a:r>
              <a:rPr lang="ru-RU" b="1" dirty="0"/>
              <a:t> </a:t>
            </a:r>
          </a:p>
          <a:p>
            <a:pPr>
              <a:spcBef>
                <a:spcPct val="50000"/>
              </a:spcBef>
            </a:pPr>
            <a:r>
              <a:rPr lang="ru-RU" sz="1800" b="1" dirty="0"/>
              <a:t> 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A802-03DE-4721-B083-A6AE714AA37B}" type="slidenum">
              <a:rPr lang="ru-RU"/>
              <a:pPr/>
              <a:t>53</a:t>
            </a:fld>
            <a:endParaRPr lang="ru-RU"/>
          </a:p>
        </p:txBody>
      </p:sp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179388" y="404813"/>
            <a:ext cx="8353425" cy="420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dirty="0" err="1"/>
              <a:t>if</a:t>
            </a:r>
            <a:r>
              <a:rPr lang="ru-RU" dirty="0"/>
              <a:t> (</a:t>
            </a:r>
            <a:r>
              <a:rPr lang="ru-RU" dirty="0" err="1"/>
              <a:t>pid</a:t>
            </a:r>
            <a:r>
              <a:rPr lang="ru-RU" dirty="0"/>
              <a:t> == 0) {</a:t>
            </a:r>
          </a:p>
          <a:p>
            <a:r>
              <a:rPr lang="ru-RU" dirty="0"/>
              <a:t>		</a:t>
            </a:r>
            <a:r>
              <a:rPr lang="ru-RU" dirty="0" err="1"/>
              <a:t>printf</a:t>
            </a:r>
            <a:r>
              <a:rPr lang="ru-RU" dirty="0"/>
              <a:t>("</a:t>
            </a:r>
            <a:r>
              <a:rPr lang="ru-RU" dirty="0" err="1"/>
              <a:t>Child\n</a:t>
            </a:r>
            <a:r>
              <a:rPr lang="ru-RU" dirty="0"/>
              <a:t>");		</a:t>
            </a:r>
          </a:p>
          <a:p>
            <a:r>
              <a:rPr lang="ru-RU" dirty="0"/>
              <a:t>		</a:t>
            </a:r>
            <a:r>
              <a:rPr lang="ru-RU" dirty="0" err="1"/>
              <a:t>execl</a:t>
            </a:r>
            <a:r>
              <a:rPr lang="ru-RU" dirty="0"/>
              <a:t>("/</a:t>
            </a:r>
            <a:r>
              <a:rPr lang="ru-RU" dirty="0" err="1"/>
              <a:t>home</a:t>
            </a:r>
            <a:r>
              <a:rPr lang="ru-RU" dirty="0"/>
              <a:t>/</a:t>
            </a:r>
            <a:r>
              <a:rPr lang="ru-RU" dirty="0" err="1"/>
              <a:t>sbd</a:t>
            </a:r>
            <a:r>
              <a:rPr lang="ru-RU" dirty="0"/>
              <a:t>/</a:t>
            </a:r>
            <a:r>
              <a:rPr lang="ru-RU" dirty="0" err="1"/>
              <a:t>child</a:t>
            </a:r>
            <a:r>
              <a:rPr lang="ru-RU" dirty="0"/>
              <a:t>",NULL);	</a:t>
            </a:r>
          </a:p>
          <a:p>
            <a:r>
              <a:rPr lang="ru-RU" dirty="0"/>
              <a:t>		</a:t>
            </a:r>
            <a:r>
              <a:rPr lang="ru-RU" dirty="0" err="1"/>
              <a:t>perror</a:t>
            </a:r>
            <a:r>
              <a:rPr lang="ru-RU" dirty="0"/>
              <a:t>("</a:t>
            </a:r>
            <a:r>
              <a:rPr lang="ru-RU" dirty="0" err="1"/>
              <a:t>execl</a:t>
            </a:r>
            <a:r>
              <a:rPr lang="ru-RU" dirty="0"/>
              <a:t>");</a:t>
            </a:r>
          </a:p>
          <a:p>
            <a:r>
              <a:rPr lang="ru-RU" dirty="0"/>
              <a:t>		</a:t>
            </a:r>
            <a:r>
              <a:rPr lang="ru-RU" dirty="0" err="1"/>
              <a:t>exit</a:t>
            </a:r>
            <a:r>
              <a:rPr lang="ru-RU" dirty="0"/>
              <a:t>(</a:t>
            </a:r>
            <a:r>
              <a:rPr lang="ru-RU" dirty="0" err="1"/>
              <a:t>errno</a:t>
            </a:r>
            <a:r>
              <a:rPr lang="ru-RU" dirty="0"/>
              <a:t>); </a:t>
            </a:r>
          </a:p>
          <a:p>
            <a:r>
              <a:rPr lang="ru-RU" dirty="0"/>
              <a:t>}</a:t>
            </a:r>
          </a:p>
          <a:p>
            <a:r>
              <a:rPr lang="ru-RU" dirty="0"/>
              <a:t>  </a:t>
            </a:r>
            <a:r>
              <a:rPr lang="ru-RU" dirty="0" err="1"/>
              <a:t>else</a:t>
            </a:r>
            <a:r>
              <a:rPr lang="ru-RU" dirty="0"/>
              <a:t> { 		</a:t>
            </a:r>
          </a:p>
          <a:p>
            <a:r>
              <a:rPr lang="ru-RU" dirty="0"/>
              <a:t>	</a:t>
            </a:r>
            <a:r>
              <a:rPr lang="ru-RU" dirty="0" err="1"/>
              <a:t>printf</a:t>
            </a:r>
            <a:r>
              <a:rPr lang="ru-RU" dirty="0"/>
              <a:t>("</a:t>
            </a:r>
            <a:r>
              <a:rPr lang="ru-RU" dirty="0" err="1"/>
              <a:t>Parent\n</a:t>
            </a:r>
            <a:r>
              <a:rPr lang="ru-RU" dirty="0"/>
              <a:t>");		</a:t>
            </a:r>
          </a:p>
          <a:p>
            <a:r>
              <a:rPr lang="ru-RU" dirty="0"/>
              <a:t>	</a:t>
            </a:r>
            <a:r>
              <a:rPr lang="ru-RU" dirty="0" err="1"/>
              <a:t>wait</a:t>
            </a:r>
            <a:r>
              <a:rPr lang="ru-RU" dirty="0"/>
              <a:t>(&amp;</a:t>
            </a:r>
            <a:r>
              <a:rPr lang="ru-RU" dirty="0" err="1"/>
              <a:t>status</a:t>
            </a:r>
            <a:r>
              <a:rPr lang="ru-RU" dirty="0"/>
              <a:t>);		</a:t>
            </a:r>
          </a:p>
          <a:p>
            <a:r>
              <a:rPr lang="ru-RU" dirty="0"/>
              <a:t>	</a:t>
            </a:r>
            <a:r>
              <a:rPr lang="ru-RU" dirty="0" err="1"/>
              <a:t>exit</a:t>
            </a:r>
            <a:r>
              <a:rPr lang="ru-RU" dirty="0"/>
              <a:t> (0); </a:t>
            </a:r>
          </a:p>
          <a:p>
            <a:r>
              <a:rPr lang="ru-RU" dirty="0"/>
              <a:t>  }</a:t>
            </a:r>
          </a:p>
          <a:p>
            <a:r>
              <a:rPr lang="ru-RU" dirty="0"/>
              <a:t>} </a:t>
            </a:r>
          </a:p>
          <a:p>
            <a:pPr>
              <a:spcBef>
                <a:spcPct val="50000"/>
              </a:spcBef>
            </a:pPr>
            <a:endParaRPr lang="ru-RU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4F-95A5-4431-BEB7-603F83BBD968}" type="slidenum">
              <a:rPr lang="ru-RU"/>
              <a:pPr/>
              <a:t>54</a:t>
            </a:fld>
            <a:endParaRPr lang="ru-RU"/>
          </a:p>
        </p:txBody>
      </p:sp>
      <p:sp>
        <p:nvSpPr>
          <p:cNvPr id="270340" name="Text Box 4"/>
          <p:cNvSpPr txBox="1">
            <a:spLocks noChangeArrowheads="1"/>
          </p:cNvSpPr>
          <p:nvPr/>
        </p:nvSpPr>
        <p:spPr bwMode="auto">
          <a:xfrm>
            <a:off x="323850" y="404813"/>
            <a:ext cx="8280400" cy="4572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 dirty="0"/>
              <a:t>Вызываемая программа</a:t>
            </a:r>
          </a:p>
          <a:p>
            <a:pPr>
              <a:spcBef>
                <a:spcPct val="50000"/>
              </a:spcBef>
            </a:pPr>
            <a:r>
              <a:rPr lang="ru-RU" dirty="0"/>
              <a:t>#</a:t>
            </a:r>
            <a:r>
              <a:rPr lang="ru-RU" dirty="0" err="1"/>
              <a:t>include</a:t>
            </a:r>
            <a:r>
              <a:rPr lang="ru-RU" dirty="0"/>
              <a:t> &lt;</a:t>
            </a:r>
            <a:r>
              <a:rPr lang="ru-RU" dirty="0" err="1"/>
              <a:t>stdio.h</a:t>
            </a:r>
            <a:r>
              <a:rPr lang="ru-RU" dirty="0"/>
              <a:t>&gt;</a:t>
            </a:r>
          </a:p>
          <a:p>
            <a:pPr>
              <a:spcBef>
                <a:spcPct val="50000"/>
              </a:spcBef>
            </a:pPr>
            <a:r>
              <a:rPr lang="ru-RU" dirty="0"/>
              <a:t>#</a:t>
            </a:r>
            <a:r>
              <a:rPr lang="ru-RU" dirty="0" err="1"/>
              <a:t>include</a:t>
            </a:r>
            <a:r>
              <a:rPr lang="ru-RU" dirty="0"/>
              <a:t> &lt;</a:t>
            </a:r>
            <a:r>
              <a:rPr lang="ru-RU" dirty="0" err="1"/>
              <a:t>stdlib.h</a:t>
            </a:r>
            <a:r>
              <a:rPr lang="ru-RU" dirty="0"/>
              <a:t>&gt;</a:t>
            </a:r>
          </a:p>
          <a:p>
            <a:pPr>
              <a:spcBef>
                <a:spcPct val="50000"/>
              </a:spcBef>
            </a:pPr>
            <a:r>
              <a:rPr lang="ru-RU" dirty="0"/>
              <a:t>#</a:t>
            </a:r>
            <a:r>
              <a:rPr lang="ru-RU" dirty="0" err="1"/>
              <a:t>include</a:t>
            </a:r>
            <a:r>
              <a:rPr lang="ru-RU" dirty="0"/>
              <a:t> &lt;</a:t>
            </a:r>
            <a:r>
              <a:rPr lang="ru-RU" dirty="0" err="1"/>
              <a:t>unistd.h</a:t>
            </a:r>
            <a:r>
              <a:rPr lang="ru-RU" dirty="0"/>
              <a:t>&gt;</a:t>
            </a:r>
          </a:p>
          <a:p>
            <a:pPr>
              <a:spcBef>
                <a:spcPct val="50000"/>
              </a:spcBef>
            </a:pP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main</a:t>
            </a:r>
            <a:r>
              <a:rPr lang="ru-RU" dirty="0"/>
              <a:t>()</a:t>
            </a:r>
          </a:p>
          <a:p>
            <a:pPr>
              <a:spcBef>
                <a:spcPct val="50000"/>
              </a:spcBef>
            </a:pPr>
            <a:r>
              <a:rPr lang="ru-RU" dirty="0"/>
              <a:t>{</a:t>
            </a:r>
          </a:p>
          <a:p>
            <a:pPr>
              <a:spcBef>
                <a:spcPct val="50000"/>
              </a:spcBef>
            </a:pPr>
            <a:r>
              <a:rPr lang="ru-RU" dirty="0"/>
              <a:t>	</a:t>
            </a:r>
            <a:r>
              <a:rPr lang="ru-RU" dirty="0" err="1"/>
              <a:t>sleep</a:t>
            </a:r>
            <a:r>
              <a:rPr lang="ru-RU" dirty="0"/>
              <a:t>(4);	</a:t>
            </a:r>
          </a:p>
          <a:p>
            <a:pPr>
              <a:spcBef>
                <a:spcPct val="50000"/>
              </a:spcBef>
            </a:pPr>
            <a:r>
              <a:rPr lang="ru-RU" dirty="0"/>
              <a:t>	</a:t>
            </a:r>
            <a:r>
              <a:rPr lang="ru-RU" dirty="0" err="1"/>
              <a:t>printf</a:t>
            </a:r>
            <a:r>
              <a:rPr lang="ru-RU" dirty="0"/>
              <a:t>("</a:t>
            </a:r>
            <a:r>
              <a:rPr lang="ru-RU" dirty="0" err="1"/>
              <a:t>Execut</a:t>
            </a:r>
            <a:r>
              <a:rPr lang="ru-RU" dirty="0"/>
              <a:t> </a:t>
            </a:r>
            <a:r>
              <a:rPr lang="ru-RU" dirty="0" err="1"/>
              <a:t>child\n</a:t>
            </a:r>
            <a:r>
              <a:rPr lang="ru-RU" dirty="0"/>
              <a:t>");	</a:t>
            </a:r>
          </a:p>
          <a:p>
            <a:pPr>
              <a:spcBef>
                <a:spcPct val="50000"/>
              </a:spcBef>
            </a:pPr>
            <a:r>
              <a:rPr lang="ru-RU" dirty="0"/>
              <a:t>	</a:t>
            </a:r>
            <a:r>
              <a:rPr lang="ru-RU" dirty="0" err="1"/>
              <a:t>exit</a:t>
            </a:r>
            <a:r>
              <a:rPr lang="ru-RU" dirty="0"/>
              <a:t> (0);</a:t>
            </a:r>
          </a:p>
          <a:p>
            <a:pPr>
              <a:spcBef>
                <a:spcPct val="50000"/>
              </a:spcBef>
            </a:pPr>
            <a:r>
              <a:rPr lang="ru-RU" dirty="0"/>
              <a:t>}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44A1-A86B-4355-BF4C-5B33F33E1EBC}" type="slidenum">
              <a:rPr lang="ru-RU"/>
              <a:pPr/>
              <a:t>55</a:t>
            </a:fld>
            <a:endParaRPr lang="ru-RU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647700"/>
          </a:xfrm>
        </p:spPr>
        <p:txBody>
          <a:bodyPr/>
          <a:lstStyle/>
          <a:p>
            <a:r>
              <a:rPr lang="ru-RU" sz="3200">
                <a:solidFill>
                  <a:schemeClr val="accent2"/>
                </a:solidFill>
              </a:rPr>
              <a:t>Планирование процессов</a:t>
            </a:r>
          </a:p>
        </p:txBody>
      </p:sp>
      <p:sp>
        <p:nvSpPr>
          <p:cNvPr id="280577" name="Text Box 1"/>
          <p:cNvSpPr txBox="1">
            <a:spLocks noChangeArrowheads="1"/>
          </p:cNvSpPr>
          <p:nvPr/>
        </p:nvSpPr>
        <p:spPr bwMode="auto">
          <a:xfrm>
            <a:off x="395288" y="1268413"/>
            <a:ext cx="8353425" cy="483209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3200" dirty="0"/>
              <a:t>Таймер</a:t>
            </a:r>
            <a:r>
              <a:rPr lang="ru-RU" sz="2800" dirty="0"/>
              <a:t> </a:t>
            </a:r>
          </a:p>
          <a:p>
            <a:pPr>
              <a:spcBef>
                <a:spcPct val="50000"/>
              </a:spcBef>
            </a:pPr>
            <a:r>
              <a:rPr lang="ru-RU" sz="2400" dirty="0"/>
              <a:t>Фиксированный тик – интервал между соседними прерываниями.</a:t>
            </a:r>
          </a:p>
          <a:p>
            <a:pPr>
              <a:spcBef>
                <a:spcPct val="50000"/>
              </a:spcBef>
            </a:pPr>
            <a:r>
              <a:rPr lang="ru-RU" sz="2400" dirty="0"/>
              <a:t>Функции обработчика прерываний от таймера: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ru-RU" dirty="0"/>
              <a:t>Обновление статистики использования процессом ЦП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ru-RU" dirty="0"/>
              <a:t>Пересчет приоритетов и проверка истечения кванта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ru-RU" dirty="0"/>
              <a:t>Обновление системного времени и таймеров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ru-RU" dirty="0"/>
              <a:t>Пробуждение системных процессов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ru-RU" dirty="0"/>
              <a:t>Обработка отложенных вызовов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ru-RU" dirty="0"/>
              <a:t>Обработка сигналов </a:t>
            </a:r>
            <a:r>
              <a:rPr lang="en-US" dirty="0"/>
              <a:t>alarm</a:t>
            </a:r>
            <a:endParaRPr lang="ru-RU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B82CD-BAAE-413B-B658-55487A1BB89C}" type="slidenum">
              <a:rPr lang="ru-RU"/>
              <a:pPr/>
              <a:t>56</a:t>
            </a:fld>
            <a:endParaRPr lang="ru-RU"/>
          </a:p>
        </p:txBody>
      </p:sp>
      <p:sp>
        <p:nvSpPr>
          <p:cNvPr id="286724" name="Text Box 4"/>
          <p:cNvSpPr txBox="1">
            <a:spLocks noChangeArrowheads="1"/>
          </p:cNvSpPr>
          <p:nvPr/>
        </p:nvSpPr>
        <p:spPr bwMode="auto">
          <a:xfrm>
            <a:off x="611188" y="836613"/>
            <a:ext cx="7777162" cy="37830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sz="3200"/>
              <a:t>Функции работы со временем</a:t>
            </a:r>
          </a:p>
          <a:p>
            <a:r>
              <a:rPr lang="en-US" sz="2800"/>
              <a:t>time.h – ANSI C</a:t>
            </a:r>
          </a:p>
          <a:p>
            <a:r>
              <a:rPr lang="en-US" sz="2800"/>
              <a:t>time_t time(time_t *tmv); </a:t>
            </a:r>
            <a:r>
              <a:rPr lang="ru-RU" sz="2800"/>
              <a:t>возвращает количество секунд, прошедшее с 1.01.1970. Если параметр не </a:t>
            </a:r>
            <a:r>
              <a:rPr lang="en-US" sz="2800"/>
              <a:t>NULL</a:t>
            </a:r>
            <a:r>
              <a:rPr lang="ru-RU" sz="2800"/>
              <a:t>, то результат записывается по заданному указателю.</a:t>
            </a:r>
            <a:endParaRPr lang="en-US" sz="2800"/>
          </a:p>
          <a:p>
            <a:r>
              <a:rPr lang="en-US" sz="2800"/>
              <a:t>const char* ctime(const time_t *tmv);</a:t>
            </a:r>
            <a:endParaRPr lang="ru-RU" sz="2800"/>
          </a:p>
          <a:p>
            <a:pPr>
              <a:spcBef>
                <a:spcPct val="50000"/>
              </a:spcBef>
            </a:pPr>
            <a:endParaRPr lang="ru-RU" sz="2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DEEB-6F92-41F9-AEBE-F7C1F56F03EF}" type="slidenum">
              <a:rPr lang="ru-RU"/>
              <a:pPr/>
              <a:t>57</a:t>
            </a:fld>
            <a:endParaRPr lang="ru-RU"/>
          </a:p>
        </p:txBody>
      </p:sp>
      <p:sp>
        <p:nvSpPr>
          <p:cNvPr id="281604" name="Text Box 4"/>
          <p:cNvSpPr txBox="1">
            <a:spLocks noChangeArrowheads="1"/>
          </p:cNvSpPr>
          <p:nvPr/>
        </p:nvSpPr>
        <p:spPr bwMode="auto">
          <a:xfrm>
            <a:off x="395288" y="549275"/>
            <a:ext cx="8208962" cy="5426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struct tm {</a:t>
            </a:r>
          </a:p>
          <a:p>
            <a:pPr>
              <a:spcBef>
                <a:spcPct val="50000"/>
              </a:spcBef>
            </a:pPr>
            <a:r>
              <a:rPr lang="en-US"/>
              <a:t>	int tm_sec;	//</a:t>
            </a:r>
            <a:r>
              <a:rPr lang="ru-RU"/>
              <a:t>секунды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	int tm_min;	//</a:t>
            </a:r>
            <a:r>
              <a:rPr lang="ru-RU"/>
              <a:t>минуты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	int tm_hour;	//</a:t>
            </a:r>
            <a:r>
              <a:rPr lang="ru-RU"/>
              <a:t>часы (от 0 до 24)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	int tm_mday;	//</a:t>
            </a:r>
            <a:r>
              <a:rPr lang="ru-RU"/>
              <a:t>дни месяца (от 1 до 31)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	int tm_mon;	//</a:t>
            </a:r>
            <a:r>
              <a:rPr lang="ru-RU"/>
              <a:t>месяц (от 0 до 11)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	int tm_year;	// </a:t>
            </a:r>
            <a:r>
              <a:rPr lang="ru-RU"/>
              <a:t>год (после 1900)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	int tm_wday;	// </a:t>
            </a:r>
            <a:r>
              <a:rPr lang="ru-RU"/>
              <a:t>день недели (Воскресенье = 0)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	int tm_yday;	// </a:t>
            </a:r>
            <a:r>
              <a:rPr lang="ru-RU"/>
              <a:t>день года (от 0 до 365)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	int tm_isdst;	//</a:t>
            </a:r>
            <a:r>
              <a:rPr lang="ru-RU"/>
              <a:t>флаг летнего времени (для США)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};</a:t>
            </a:r>
          </a:p>
          <a:p>
            <a:pPr>
              <a:spcBef>
                <a:spcPct val="50000"/>
              </a:spcBef>
            </a:pPr>
            <a:r>
              <a:rPr lang="en-US"/>
              <a:t> </a:t>
            </a:r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3792-CA00-4F1C-895F-8D4AAD533504}" type="slidenum">
              <a:rPr lang="ru-RU"/>
              <a:pPr/>
              <a:t>58</a:t>
            </a:fld>
            <a:endParaRPr lang="ru-RU"/>
          </a:p>
        </p:txBody>
      </p:sp>
      <p:sp>
        <p:nvSpPr>
          <p:cNvPr id="282628" name="Text Box 4"/>
          <p:cNvSpPr txBox="1">
            <a:spLocks noChangeArrowheads="1"/>
          </p:cNvSpPr>
          <p:nvPr/>
        </p:nvSpPr>
        <p:spPr bwMode="auto">
          <a:xfrm>
            <a:off x="539552" y="1484784"/>
            <a:ext cx="7993063" cy="24622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err="1"/>
              <a:t>struct</a:t>
            </a:r>
            <a:r>
              <a:rPr lang="en-US" sz="2800" dirty="0"/>
              <a:t> tm* </a:t>
            </a:r>
            <a:r>
              <a:rPr lang="en-US" sz="2800" dirty="0" err="1"/>
              <a:t>localtime</a:t>
            </a:r>
            <a:r>
              <a:rPr lang="en-US" sz="2800" dirty="0"/>
              <a:t>(const </a:t>
            </a:r>
            <a:r>
              <a:rPr lang="en-US" sz="2800" dirty="0" err="1"/>
              <a:t>time_t</a:t>
            </a:r>
            <a:r>
              <a:rPr lang="en-US" sz="2800" dirty="0"/>
              <a:t> *</a:t>
            </a:r>
            <a:r>
              <a:rPr lang="en-US" sz="2800" dirty="0" err="1"/>
              <a:t>tmv</a:t>
            </a:r>
            <a:r>
              <a:rPr lang="en-US" sz="2800" dirty="0"/>
              <a:t>);</a:t>
            </a:r>
          </a:p>
          <a:p>
            <a:pPr>
              <a:spcBef>
                <a:spcPct val="50000"/>
              </a:spcBef>
            </a:pPr>
            <a:r>
              <a:rPr lang="en-US" sz="2800" dirty="0" err="1"/>
              <a:t>struct</a:t>
            </a:r>
            <a:r>
              <a:rPr lang="en-US" sz="2800" dirty="0"/>
              <a:t> tm* </a:t>
            </a:r>
            <a:r>
              <a:rPr lang="en-US" sz="2800" dirty="0" err="1"/>
              <a:t>gmtime</a:t>
            </a:r>
            <a:r>
              <a:rPr lang="en-US" sz="2800" dirty="0"/>
              <a:t>(const </a:t>
            </a:r>
            <a:r>
              <a:rPr lang="en-US" sz="2800" dirty="0" err="1"/>
              <a:t>time_t</a:t>
            </a:r>
            <a:r>
              <a:rPr lang="en-US" sz="2800" dirty="0"/>
              <a:t> *</a:t>
            </a:r>
            <a:r>
              <a:rPr lang="en-US" sz="2800" dirty="0" err="1"/>
              <a:t>tmv</a:t>
            </a:r>
            <a:r>
              <a:rPr lang="en-US" sz="2800" dirty="0"/>
              <a:t>);</a:t>
            </a:r>
          </a:p>
          <a:p>
            <a:pPr>
              <a:spcBef>
                <a:spcPct val="50000"/>
              </a:spcBef>
            </a:pPr>
            <a:r>
              <a:rPr lang="en-US" sz="2800" dirty="0" err="1"/>
              <a:t>time_t</a:t>
            </a:r>
            <a:r>
              <a:rPr lang="en-US" sz="2800" dirty="0"/>
              <a:t> </a:t>
            </a:r>
            <a:r>
              <a:rPr lang="en-US" sz="2800" dirty="0" err="1"/>
              <a:t>mktime</a:t>
            </a:r>
            <a:r>
              <a:rPr lang="en-US" sz="2800" dirty="0"/>
              <a:t>(</a:t>
            </a:r>
            <a:r>
              <a:rPr lang="en-US" sz="2800" dirty="0" err="1"/>
              <a:t>struct</a:t>
            </a:r>
            <a:r>
              <a:rPr lang="en-US" sz="2800" dirty="0"/>
              <a:t> tm* </a:t>
            </a:r>
            <a:r>
              <a:rPr lang="en-US" sz="2800" dirty="0" err="1"/>
              <a:t>tm_ptr</a:t>
            </a:r>
            <a:r>
              <a:rPr lang="en-US" sz="2800" dirty="0" smtClean="0"/>
              <a:t>);</a:t>
            </a:r>
            <a:endParaRPr lang="en-US" sz="2800" dirty="0"/>
          </a:p>
          <a:p>
            <a:pPr>
              <a:spcBef>
                <a:spcPct val="50000"/>
              </a:spcBef>
            </a:pPr>
            <a:r>
              <a:rPr lang="en-US" sz="2800" dirty="0"/>
              <a:t>#include &lt;</a:t>
            </a:r>
            <a:r>
              <a:rPr lang="en-US" sz="2800" dirty="0" err="1"/>
              <a:t>times.h</a:t>
            </a:r>
            <a:r>
              <a:rPr lang="en-US" sz="2800" dirty="0" smtClean="0"/>
              <a:t>&gt;</a:t>
            </a:r>
            <a:endParaRPr lang="en-US" sz="28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BD97-D66F-4FFD-B29B-64AA7F9D2308}" type="slidenum">
              <a:rPr lang="ru-RU"/>
              <a:pPr/>
              <a:t>59</a:t>
            </a:fld>
            <a:endParaRPr lang="ru-RU"/>
          </a:p>
        </p:txBody>
      </p:sp>
      <p:sp>
        <p:nvSpPr>
          <p:cNvPr id="278528" name="Text Box 0"/>
          <p:cNvSpPr txBox="1">
            <a:spLocks noChangeArrowheads="1"/>
          </p:cNvSpPr>
          <p:nvPr/>
        </p:nvSpPr>
        <p:spPr bwMode="auto">
          <a:xfrm>
            <a:off x="323850" y="476250"/>
            <a:ext cx="7920038" cy="58372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600" b="1"/>
              <a:t>#include &lt;iostream.h&gt;</a:t>
            </a:r>
          </a:p>
          <a:p>
            <a:r>
              <a:rPr lang="ru-RU" sz="1600" b="1"/>
              <a:t>#include &lt;stdlib.h&gt;</a:t>
            </a:r>
          </a:p>
          <a:p>
            <a:r>
              <a:rPr lang="ru-RU" sz="1600" b="1"/>
              <a:t>#include &lt;unistd.h&gt;</a:t>
            </a:r>
          </a:p>
          <a:p>
            <a:r>
              <a:rPr lang="ru-RU" sz="1600" b="1"/>
              <a:t>#include &lt;sys/time.h&gt;</a:t>
            </a:r>
          </a:p>
          <a:p>
            <a:r>
              <a:rPr lang="ru-RU" sz="1600" b="1"/>
              <a:t>#include &lt;sys/times.h&gt;</a:t>
            </a:r>
          </a:p>
          <a:p>
            <a:r>
              <a:rPr lang="ru-RU" sz="1600" b="1"/>
              <a:t>int main()</a:t>
            </a:r>
          </a:p>
          <a:p>
            <a:r>
              <a:rPr lang="ru-RU" sz="1600" b="1"/>
              <a:t>{</a:t>
            </a:r>
          </a:p>
          <a:p>
            <a:r>
              <a:rPr lang="ru-RU" sz="1600" b="1"/>
              <a:t>  time_t tick= CLOCKS_PER_SEC;</a:t>
            </a:r>
          </a:p>
          <a:p>
            <a:r>
              <a:rPr lang="ru-RU" sz="1600" b="1"/>
              <a:t>  time_t tmv;</a:t>
            </a:r>
          </a:p>
          <a:p>
            <a:r>
              <a:rPr lang="ru-RU" sz="1600" b="1"/>
              <a:t>  struct tm *tp;</a:t>
            </a:r>
          </a:p>
          <a:p>
            <a:r>
              <a:rPr lang="ru-RU" sz="1600" b="1"/>
              <a:t>  clock_t ctm,etm;</a:t>
            </a:r>
          </a:p>
          <a:p>
            <a:r>
              <a:rPr lang="ru-RU" sz="1600" b="1"/>
              <a:t>  struct tms systime;</a:t>
            </a:r>
          </a:p>
          <a:p>
            <a:r>
              <a:rPr lang="ru-RU" sz="1600" b="1"/>
              <a:t>  ctm = clock();</a:t>
            </a:r>
            <a:r>
              <a:rPr lang="en-US" sz="1600" b="1"/>
              <a:t>             </a:t>
            </a:r>
            <a:r>
              <a:rPr lang="ru-RU" sz="1600" b="1"/>
              <a:t> </a:t>
            </a:r>
            <a:r>
              <a:rPr lang="en-US" sz="1600" b="1"/>
              <a:t>  </a:t>
            </a:r>
            <a:r>
              <a:rPr lang="ru-RU" sz="1600" b="1"/>
              <a:t>cout &lt;&lt; "Sys time-&gt; "&lt;&lt;ctm &lt;&lt; endl;</a:t>
            </a:r>
          </a:p>
          <a:p>
            <a:r>
              <a:rPr lang="en-US" sz="1600" b="1"/>
              <a:t>  </a:t>
            </a:r>
            <a:r>
              <a:rPr lang="ru-RU" sz="1600" b="1"/>
              <a:t>time(&amp;tmv); </a:t>
            </a:r>
            <a:r>
              <a:rPr lang="en-US" sz="1600" b="1"/>
              <a:t>                  </a:t>
            </a:r>
            <a:r>
              <a:rPr lang="ru-RU" sz="1600" b="1"/>
              <a:t>cout &lt;&lt; "Local time=" &lt;&lt; ctime(&amp;tmv) &lt;&lt; endl;</a:t>
            </a:r>
          </a:p>
          <a:p>
            <a:r>
              <a:rPr lang="ru-RU" sz="1600" b="1"/>
              <a:t>  tp=localtime(&amp;tmv); </a:t>
            </a:r>
            <a:r>
              <a:rPr lang="en-US" sz="1600" b="1"/>
              <a:t>     </a:t>
            </a:r>
            <a:r>
              <a:rPr lang="ru-RU" sz="1600" b="1"/>
              <a:t>cout&lt;&lt;1900+tp-&gt;tm_year&lt;&lt;','&lt;&lt;tp-&gt;tm_mon+1&lt;&lt;endl;</a:t>
            </a:r>
          </a:p>
          <a:p>
            <a:r>
              <a:rPr lang="ru-RU" sz="1600" b="1"/>
              <a:t>  sleep(2);</a:t>
            </a:r>
          </a:p>
          <a:p>
            <a:r>
              <a:rPr lang="ru-RU" sz="1600" b="1"/>
              <a:t>  times(&amp;systime);</a:t>
            </a:r>
          </a:p>
          <a:p>
            <a:r>
              <a:rPr lang="ru-RU" sz="1600" b="1"/>
              <a:t>  cout&lt;&lt;"Task time-&gt;"&lt;&lt;systime.tms_utime&lt;&lt;endl;</a:t>
            </a:r>
          </a:p>
          <a:p>
            <a:r>
              <a:rPr lang="ru-RU" sz="1600" b="1"/>
              <a:t>  cout&lt;&lt;"Nuclear time-&gt;"&lt;&lt;systime.tms_stime&lt;&lt;endl;</a:t>
            </a:r>
          </a:p>
          <a:p>
            <a:r>
              <a:rPr lang="ru-RU" sz="1600" b="1"/>
              <a:t>  etm = clock()-ctm; </a:t>
            </a:r>
            <a:r>
              <a:rPr lang="en-US" sz="1600" b="1"/>
              <a:t>        </a:t>
            </a:r>
            <a:r>
              <a:rPr lang="ru-RU" sz="1600" b="1"/>
              <a:t>cout&lt;&lt; "Run time="&lt;&lt;etm&lt;&lt;endl;</a:t>
            </a:r>
          </a:p>
          <a:p>
            <a:r>
              <a:rPr lang="en-US" sz="1600" b="1"/>
              <a:t>  </a:t>
            </a:r>
            <a:r>
              <a:rPr lang="ru-RU" sz="1600" b="1"/>
              <a:t>return EXIT_SUCCESS;</a:t>
            </a:r>
          </a:p>
          <a:p>
            <a:r>
              <a:rPr lang="ru-RU" sz="1600" b="1"/>
              <a:t>}</a:t>
            </a:r>
          </a:p>
          <a:p>
            <a:pPr>
              <a:spcBef>
                <a:spcPct val="50000"/>
              </a:spcBef>
            </a:pPr>
            <a:endParaRPr lang="ru-RU" sz="16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A97D-8A5A-4E58-B028-1430C2744B2A}" type="slidenum">
              <a:rPr lang="ru-RU"/>
              <a:pPr/>
              <a:t>6</a:t>
            </a:fld>
            <a:endParaRPr lang="ru-RU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88913"/>
            <a:ext cx="8229600" cy="6119812"/>
          </a:xfrm>
        </p:spPr>
        <p:txBody>
          <a:bodyPr/>
          <a:lstStyle/>
          <a:p>
            <a:r>
              <a:rPr lang="ru-RU" sz="2400" i="1"/>
              <a:t>По динамическому признаку</a:t>
            </a:r>
            <a:endParaRPr lang="ru-RU" sz="2400" b="1"/>
          </a:p>
          <a:p>
            <a:pPr>
              <a:buFontTx/>
              <a:buNone/>
            </a:pPr>
            <a:r>
              <a:rPr lang="ru-RU" sz="2000" b="1"/>
              <a:t>Последовательные процессы</a:t>
            </a:r>
            <a:r>
              <a:rPr lang="ru-RU" sz="2000"/>
              <a:t> – процессы, которые не могут выполняться одновременно.</a:t>
            </a:r>
            <a:endParaRPr lang="ru-RU" sz="2000" b="1"/>
          </a:p>
          <a:p>
            <a:pPr>
              <a:buFontTx/>
              <a:buNone/>
            </a:pPr>
            <a:r>
              <a:rPr lang="ru-RU" sz="2000" b="1"/>
              <a:t>Параллельные процессы</a:t>
            </a:r>
            <a:r>
              <a:rPr lang="ru-RU" sz="2000"/>
              <a:t> – одновременно выполняющиеся процессы.</a:t>
            </a:r>
            <a:endParaRPr lang="ru-RU" sz="2000" b="1"/>
          </a:p>
          <a:p>
            <a:pPr>
              <a:buFontTx/>
              <a:buNone/>
            </a:pPr>
            <a:r>
              <a:rPr lang="ru-RU" sz="2000" b="1"/>
              <a:t>Комбинированные</a:t>
            </a:r>
            <a:r>
              <a:rPr lang="ru-RU" sz="2000"/>
              <a:t> – если в процессах имеются точки, в которых существует один из параллельных процессов и не существует другой.</a:t>
            </a:r>
          </a:p>
          <a:p>
            <a:r>
              <a:rPr lang="ru-RU" sz="2400" i="1"/>
              <a:t>По связности</a:t>
            </a:r>
            <a:endParaRPr lang="ru-RU" sz="2800" b="1"/>
          </a:p>
          <a:p>
            <a:pPr>
              <a:buFontTx/>
              <a:buNone/>
            </a:pPr>
            <a:r>
              <a:rPr lang="ru-RU" sz="2000" b="1"/>
              <a:t>Изолированные процессы</a:t>
            </a:r>
            <a:r>
              <a:rPr lang="ru-RU" sz="2000"/>
              <a:t> – полностью независимые процессы.</a:t>
            </a:r>
            <a:endParaRPr lang="ru-RU" sz="2000" b="1"/>
          </a:p>
          <a:p>
            <a:pPr>
              <a:buFontTx/>
              <a:buNone/>
            </a:pPr>
            <a:r>
              <a:rPr lang="ru-RU" sz="2000" b="1"/>
              <a:t>Информационно-независимые процессы</a:t>
            </a:r>
            <a:r>
              <a:rPr lang="ru-RU" sz="2000"/>
              <a:t> – используют общие ресурсы, но не связаны по информации.</a:t>
            </a:r>
            <a:endParaRPr lang="ru-RU" sz="2000" b="1"/>
          </a:p>
          <a:p>
            <a:pPr>
              <a:buFontTx/>
              <a:buNone/>
            </a:pPr>
            <a:r>
              <a:rPr lang="ru-RU" sz="2000" b="1"/>
              <a:t>Взаимодействующие процессы</a:t>
            </a:r>
            <a:r>
              <a:rPr lang="ru-RU" sz="2000"/>
              <a:t> – процессы имеют информационные связи.</a:t>
            </a:r>
            <a:endParaRPr lang="ru-RU" sz="2000" b="1"/>
          </a:p>
          <a:p>
            <a:pPr>
              <a:buFontTx/>
              <a:buNone/>
            </a:pPr>
            <a:r>
              <a:rPr lang="ru-RU" sz="2000" b="1"/>
              <a:t>Конкурирующие</a:t>
            </a:r>
            <a:r>
              <a:rPr lang="ru-RU" sz="2000"/>
              <a:t> – процессы взаимосвязаны по информации и используют общие ресурсы.</a:t>
            </a:r>
          </a:p>
          <a:p>
            <a:endParaRPr lang="ru-RU" sz="24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69F04-98BF-4862-90A6-5D97CD882A79}" type="slidenum">
              <a:rPr lang="ru-RU"/>
              <a:pPr/>
              <a:t>60</a:t>
            </a:fld>
            <a:endParaRPr lang="ru-RU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ru-RU" sz="3200"/>
              <a:t>Алармы 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000625"/>
          </a:xfrm>
        </p:spPr>
        <p:txBody>
          <a:bodyPr/>
          <a:lstStyle/>
          <a:p>
            <a:r>
              <a:rPr lang="ru-RU" sz="2800"/>
              <a:t>Таймер реального времени (</a:t>
            </a:r>
            <a:r>
              <a:rPr lang="en-US" sz="2800"/>
              <a:t>SIGALARM</a:t>
            </a:r>
            <a:r>
              <a:rPr lang="ru-RU" sz="2800"/>
              <a:t>) - </a:t>
            </a:r>
            <a:r>
              <a:rPr lang="en-US" sz="2800"/>
              <a:t> </a:t>
            </a:r>
            <a:r>
              <a:rPr lang="ru-RU" sz="2800"/>
              <a:t>используется для подсчета реального времени</a:t>
            </a:r>
          </a:p>
          <a:p>
            <a:r>
              <a:rPr lang="ru-RU" sz="2800"/>
              <a:t>Таймер профилирования (</a:t>
            </a:r>
            <a:r>
              <a:rPr lang="en-US" sz="2800"/>
              <a:t>SIGPROF</a:t>
            </a:r>
            <a:r>
              <a:rPr lang="ru-RU" sz="2800"/>
              <a:t>) – изменяется , когда процесс находится в состоянии ядра</a:t>
            </a:r>
          </a:p>
          <a:p>
            <a:r>
              <a:rPr lang="ru-RU" sz="2800"/>
              <a:t>Виртуальный таймер (</a:t>
            </a:r>
            <a:r>
              <a:rPr lang="en-US" sz="2800"/>
              <a:t>SIGVTALARM</a:t>
            </a:r>
            <a:r>
              <a:rPr lang="ru-RU" sz="2800"/>
              <a:t>) – изменяется, когда процесс находится в состоянии задачи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Операции над процессами</a:t>
            </a:r>
            <a:endParaRPr lang="ru-RU" sz="3600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Создание процесса</a:t>
            </a:r>
          </a:p>
          <a:p>
            <a:r>
              <a:rPr lang="ru-RU" sz="2800" dirty="0" smtClean="0"/>
              <a:t>Уничтожение процесса</a:t>
            </a:r>
          </a:p>
          <a:p>
            <a:r>
              <a:rPr lang="ru-RU" sz="2800" dirty="0" smtClean="0"/>
              <a:t>Приостановка процесса</a:t>
            </a:r>
          </a:p>
          <a:p>
            <a:r>
              <a:rPr lang="ru-RU" sz="2800" dirty="0" smtClean="0"/>
              <a:t>Возобновление процесса</a:t>
            </a:r>
          </a:p>
          <a:p>
            <a:r>
              <a:rPr lang="ru-RU" sz="2800" dirty="0" smtClean="0"/>
              <a:t>Изменение приоритета процесса</a:t>
            </a:r>
          </a:p>
          <a:p>
            <a:r>
              <a:rPr lang="ru-RU" sz="2800" dirty="0" smtClean="0"/>
              <a:t>Блокирование процесса</a:t>
            </a:r>
          </a:p>
          <a:p>
            <a:r>
              <a:rPr lang="ru-RU" sz="2800" dirty="0" smtClean="0"/>
              <a:t>Пробуждение процесса</a:t>
            </a:r>
          </a:p>
          <a:p>
            <a:r>
              <a:rPr lang="ru-RU" sz="2800" dirty="0" smtClean="0"/>
              <a:t>Запуск (выбор) процесса</a:t>
            </a:r>
          </a:p>
          <a:p>
            <a:r>
              <a:rPr lang="ru-RU" sz="2800" dirty="0" smtClean="0"/>
              <a:t>Обеспечение взаимодействия процессов</a:t>
            </a:r>
          </a:p>
          <a:p>
            <a:endParaRPr lang="ru-RU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F04F-5DCB-4B4D-95BB-DAEC165046CE}" type="slidenum">
              <a:rPr lang="ru-RU" smtClean="0"/>
              <a:pPr/>
              <a:t>61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B8C8-7D3A-473A-A481-151026AF3C15}" type="slidenum">
              <a:rPr lang="ru-RU"/>
              <a:pPr/>
              <a:t>62</a:t>
            </a:fld>
            <a:endParaRPr lang="ru-RU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93775"/>
          </a:xfrm>
        </p:spPr>
        <p:txBody>
          <a:bodyPr/>
          <a:lstStyle/>
          <a:p>
            <a:r>
              <a:rPr lang="ru-RU" sz="4000">
                <a:solidFill>
                  <a:schemeClr val="accent2"/>
                </a:solidFill>
              </a:rPr>
              <a:t>Взаимодействие процессов</a:t>
            </a:r>
            <a:r>
              <a:rPr lang="en-US" sz="4000">
                <a:solidFill>
                  <a:schemeClr val="accent2"/>
                </a:solidFill>
              </a:rPr>
              <a:t> (IPC)</a:t>
            </a:r>
            <a:endParaRPr lang="ru-RU" sz="4000">
              <a:solidFill>
                <a:schemeClr val="accent2"/>
              </a:solidFill>
            </a:endParaRP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Сигналы </a:t>
            </a:r>
          </a:p>
          <a:p>
            <a:r>
              <a:rPr lang="ru-RU"/>
              <a:t>Каналы</a:t>
            </a:r>
            <a:r>
              <a:rPr lang="en-US"/>
              <a:t> (pipe)</a:t>
            </a:r>
            <a:endParaRPr lang="ru-RU"/>
          </a:p>
          <a:p>
            <a:r>
              <a:rPr lang="ru-RU"/>
              <a:t>Именованные каналы</a:t>
            </a:r>
            <a:r>
              <a:rPr lang="en-US"/>
              <a:t> (FIFO)</a:t>
            </a:r>
            <a:endParaRPr lang="ru-RU"/>
          </a:p>
          <a:p>
            <a:r>
              <a:rPr lang="ru-RU"/>
              <a:t>Сообщения</a:t>
            </a:r>
            <a:r>
              <a:rPr lang="en-US"/>
              <a:t> (messages)</a:t>
            </a:r>
            <a:endParaRPr lang="ru-RU"/>
          </a:p>
          <a:p>
            <a:r>
              <a:rPr lang="ru-RU"/>
              <a:t>Семафоры</a:t>
            </a:r>
          </a:p>
          <a:p>
            <a:r>
              <a:rPr lang="ru-RU"/>
              <a:t>Разделяемая память</a:t>
            </a:r>
          </a:p>
          <a:p>
            <a:r>
              <a:rPr lang="ru-RU"/>
              <a:t>Сокеты</a:t>
            </a:r>
            <a:r>
              <a:rPr lang="en-US"/>
              <a:t> (socket)</a:t>
            </a:r>
            <a:r>
              <a:rPr lang="ru-RU"/>
              <a:t>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2DBB-83B5-4444-A75C-0E76C5527525}" type="slidenum">
              <a:rPr lang="ru-RU"/>
              <a:pPr/>
              <a:t>63</a:t>
            </a:fld>
            <a:endParaRPr lang="ru-RU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r>
              <a:rPr lang="ru-RU" sz="3200"/>
              <a:t>Сигналы</a:t>
            </a:r>
            <a:r>
              <a:rPr lang="ru-RU" sz="2800"/>
              <a:t> </a:t>
            </a:r>
          </a:p>
        </p:txBody>
      </p:sp>
      <p:sp>
        <p:nvSpPr>
          <p:cNvPr id="272384" name="Rectangle 0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algn="ctr"/>
            <a:r>
              <a:rPr lang="ru-RU"/>
              <a:t>Генерация сигнала</a:t>
            </a:r>
          </a:p>
          <a:p>
            <a:r>
              <a:rPr lang="ru-RU" sz="2800"/>
              <a:t>Особые ситуации</a:t>
            </a:r>
          </a:p>
          <a:p>
            <a:r>
              <a:rPr lang="ru-RU" sz="2800"/>
              <a:t>Терминальные прерывания (</a:t>
            </a:r>
            <a:r>
              <a:rPr lang="en-US" sz="2800"/>
              <a:t>Del, Ctrl+C…)</a:t>
            </a:r>
            <a:endParaRPr lang="ru-RU" sz="2800"/>
          </a:p>
          <a:p>
            <a:r>
              <a:rPr lang="ru-RU" sz="2800"/>
              <a:t>Другие процессы (вызов</a:t>
            </a:r>
            <a:r>
              <a:rPr lang="en-US" sz="2800"/>
              <a:t> kill)</a:t>
            </a:r>
            <a:endParaRPr lang="ru-RU" sz="2800"/>
          </a:p>
          <a:p>
            <a:r>
              <a:rPr lang="ru-RU" sz="2800"/>
              <a:t>Управление заданиями</a:t>
            </a:r>
          </a:p>
          <a:p>
            <a:r>
              <a:rPr lang="ru-RU" sz="2800"/>
              <a:t>Квоты</a:t>
            </a:r>
          </a:p>
          <a:p>
            <a:r>
              <a:rPr lang="ru-RU" sz="2800"/>
              <a:t>Уведомления</a:t>
            </a:r>
          </a:p>
          <a:p>
            <a:r>
              <a:rPr lang="ru-RU" sz="2800"/>
              <a:t>Алармы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4D47-3665-44B6-917E-F19D5A609E4B}" type="slidenum">
              <a:rPr lang="ru-RU"/>
              <a:pPr/>
              <a:t>64</a:t>
            </a:fld>
            <a:endParaRPr lang="ru-RU"/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7512"/>
          </a:xfrm>
        </p:spPr>
        <p:txBody>
          <a:bodyPr/>
          <a:lstStyle/>
          <a:p>
            <a:r>
              <a:rPr lang="ru-RU" sz="3200"/>
              <a:t>Доставка и обработка сигнала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r>
              <a:rPr lang="ru-RU" sz="2800"/>
              <a:t>Ядро от имени процесса проверяет наличие сигнала</a:t>
            </a:r>
          </a:p>
          <a:p>
            <a:r>
              <a:rPr lang="ru-RU" sz="2800"/>
              <a:t>Если сигнал есть, ядро обрабатывает его по умолчанию, либо запускает специальную функцию, которая вызывает специальную функцию обработки сигнала.</a:t>
            </a:r>
          </a:p>
          <a:p>
            <a:pPr>
              <a:buFontTx/>
              <a:buNone/>
            </a:pPr>
            <a:r>
              <a:rPr lang="en-US" sz="2800"/>
              <a:t>kill [</a:t>
            </a:r>
            <a:r>
              <a:rPr lang="ru-RU" sz="2800" i="1"/>
              <a:t>сигнал</a:t>
            </a:r>
            <a:r>
              <a:rPr lang="en-US" sz="2800"/>
              <a:t>] pid1, pid2,…</a:t>
            </a:r>
          </a:p>
          <a:p>
            <a:pPr>
              <a:buFontTx/>
              <a:buNone/>
            </a:pPr>
            <a:r>
              <a:rPr lang="en-US" sz="2400" i="1"/>
              <a:t>kill –l  </a:t>
            </a:r>
            <a:r>
              <a:rPr lang="ru-RU" sz="2400" i="1"/>
              <a:t>вывод списка идентификаторов сигналов</a:t>
            </a:r>
          </a:p>
          <a:p>
            <a:pPr>
              <a:buFontTx/>
              <a:buNone/>
            </a:pPr>
            <a:r>
              <a:rPr lang="en-US" sz="2800"/>
              <a:t>#include &lt;sys/types.h&gt;</a:t>
            </a:r>
          </a:p>
          <a:p>
            <a:pPr>
              <a:buFontTx/>
              <a:buNone/>
            </a:pPr>
            <a:r>
              <a:rPr lang="en-US" sz="2800"/>
              <a:t>#include &lt;signal.h&gt;</a:t>
            </a:r>
          </a:p>
          <a:p>
            <a:pPr>
              <a:buFontTx/>
              <a:buNone/>
            </a:pPr>
            <a:r>
              <a:rPr lang="en-US" sz="2800"/>
              <a:t>int kill(pid_t pid, int sig_num); </a:t>
            </a:r>
            <a:endParaRPr lang="ru-RU" sz="28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910EC-2B2A-4F89-AED8-60262714414B}" type="slidenum">
              <a:rPr lang="ru-RU"/>
              <a:pPr/>
              <a:t>65</a:t>
            </a:fld>
            <a:endParaRPr lang="ru-RU"/>
          </a:p>
        </p:txBody>
      </p:sp>
      <p:sp>
        <p:nvSpPr>
          <p:cNvPr id="276484" name="Text Box 4"/>
          <p:cNvSpPr txBox="1">
            <a:spLocks noChangeArrowheads="1"/>
          </p:cNvSpPr>
          <p:nvPr/>
        </p:nvSpPr>
        <p:spPr bwMode="auto">
          <a:xfrm>
            <a:off x="250825" y="517525"/>
            <a:ext cx="8351838" cy="58832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dirty="0"/>
              <a:t>#</a:t>
            </a:r>
            <a:r>
              <a:rPr lang="ru-RU" dirty="0" err="1"/>
              <a:t>include</a:t>
            </a:r>
            <a:r>
              <a:rPr lang="ru-RU" dirty="0"/>
              <a:t> &lt;</a:t>
            </a:r>
            <a:r>
              <a:rPr lang="ru-RU" dirty="0" err="1"/>
              <a:t>iostream.h</a:t>
            </a:r>
            <a:r>
              <a:rPr lang="ru-RU" dirty="0"/>
              <a:t>&gt;</a:t>
            </a:r>
          </a:p>
          <a:p>
            <a:r>
              <a:rPr lang="ru-RU" dirty="0"/>
              <a:t>#</a:t>
            </a:r>
            <a:r>
              <a:rPr lang="ru-RU" dirty="0" err="1"/>
              <a:t>include</a:t>
            </a:r>
            <a:r>
              <a:rPr lang="ru-RU" dirty="0"/>
              <a:t> &lt;</a:t>
            </a:r>
            <a:r>
              <a:rPr lang="ru-RU" dirty="0" err="1"/>
              <a:t>stdlib.h</a:t>
            </a:r>
            <a:r>
              <a:rPr lang="ru-RU" dirty="0"/>
              <a:t>&gt;</a:t>
            </a:r>
          </a:p>
          <a:p>
            <a:r>
              <a:rPr lang="ru-RU" dirty="0"/>
              <a:t>#</a:t>
            </a:r>
            <a:r>
              <a:rPr lang="ru-RU" dirty="0" err="1"/>
              <a:t>include</a:t>
            </a:r>
            <a:r>
              <a:rPr lang="ru-RU" dirty="0"/>
              <a:t> &lt;</a:t>
            </a:r>
            <a:r>
              <a:rPr lang="ru-RU" dirty="0" err="1"/>
              <a:t>unistd.h</a:t>
            </a:r>
            <a:r>
              <a:rPr lang="ru-RU" dirty="0"/>
              <a:t>&gt;</a:t>
            </a:r>
          </a:p>
          <a:p>
            <a:r>
              <a:rPr lang="ru-RU" dirty="0"/>
              <a:t>#</a:t>
            </a:r>
            <a:r>
              <a:rPr lang="ru-RU" dirty="0" err="1"/>
              <a:t>include</a:t>
            </a:r>
            <a:r>
              <a:rPr lang="ru-RU" dirty="0"/>
              <a:t> &lt;</a:t>
            </a:r>
            <a:r>
              <a:rPr lang="ru-RU" dirty="0" err="1"/>
              <a:t>signal.h</a:t>
            </a:r>
            <a:r>
              <a:rPr lang="ru-RU" dirty="0"/>
              <a:t>&gt;</a:t>
            </a:r>
          </a:p>
          <a:p>
            <a:endParaRPr lang="ru-RU" dirty="0"/>
          </a:p>
          <a:p>
            <a:r>
              <a:rPr lang="ru-RU" dirty="0"/>
              <a:t>// H</a:t>
            </a:r>
            <a:r>
              <a:rPr lang="en-US" dirty="0"/>
              <a:t>a</a:t>
            </a:r>
            <a:r>
              <a:rPr lang="ru-RU" dirty="0" err="1"/>
              <a:t>ndler</a:t>
            </a:r>
            <a:endParaRPr lang="ru-RU" dirty="0"/>
          </a:p>
          <a:p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my_hand</a:t>
            </a:r>
            <a:r>
              <a:rPr lang="ru-RU" dirty="0"/>
              <a:t>()</a:t>
            </a:r>
          </a:p>
          <a:p>
            <a:r>
              <a:rPr lang="ru-RU" dirty="0"/>
              <a:t>{</a:t>
            </a:r>
            <a:r>
              <a:rPr lang="ru-RU" dirty="0" err="1"/>
              <a:t>cout</a:t>
            </a:r>
            <a:r>
              <a:rPr lang="ru-RU" dirty="0"/>
              <a:t> &lt;&lt; "</a:t>
            </a:r>
            <a:r>
              <a:rPr lang="ru-RU" dirty="0" err="1"/>
              <a:t>Handler\n</a:t>
            </a:r>
            <a:r>
              <a:rPr lang="ru-RU" dirty="0"/>
              <a:t>";}</a:t>
            </a:r>
          </a:p>
          <a:p>
            <a:endParaRPr lang="ru-RU" dirty="0"/>
          </a:p>
          <a:p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main</a:t>
            </a:r>
            <a:r>
              <a:rPr lang="ru-RU" dirty="0"/>
              <a:t>()</a:t>
            </a:r>
          </a:p>
          <a:p>
            <a:r>
              <a:rPr lang="ru-RU" dirty="0"/>
              <a:t>{</a:t>
            </a:r>
          </a:p>
          <a:p>
            <a:r>
              <a:rPr lang="ru-RU" dirty="0"/>
              <a:t>  </a:t>
            </a:r>
            <a:r>
              <a:rPr lang="ru-RU" dirty="0" err="1"/>
              <a:t>struct</a:t>
            </a:r>
            <a:r>
              <a:rPr lang="ru-RU" dirty="0"/>
              <a:t> </a:t>
            </a:r>
            <a:r>
              <a:rPr lang="ru-RU" dirty="0" err="1"/>
              <a:t>sigaction</a:t>
            </a:r>
            <a:r>
              <a:rPr lang="ru-RU" dirty="0"/>
              <a:t> </a:t>
            </a:r>
            <a:r>
              <a:rPr lang="ru-RU" dirty="0" err="1"/>
              <a:t>act</a:t>
            </a:r>
            <a:r>
              <a:rPr lang="ru-RU" dirty="0"/>
              <a:t>, </a:t>
            </a:r>
            <a:r>
              <a:rPr lang="ru-RU" dirty="0" err="1"/>
              <a:t>old_act</a:t>
            </a:r>
            <a:r>
              <a:rPr lang="ru-RU" dirty="0"/>
              <a:t>;</a:t>
            </a:r>
          </a:p>
          <a:p>
            <a:r>
              <a:rPr lang="ru-RU" dirty="0"/>
              <a:t>  </a:t>
            </a:r>
            <a:r>
              <a:rPr lang="ru-RU" dirty="0" err="1"/>
              <a:t>cout</a:t>
            </a:r>
            <a:r>
              <a:rPr lang="ru-RU" dirty="0"/>
              <a:t> &lt;&lt; "</a:t>
            </a:r>
            <a:r>
              <a:rPr lang="ru-RU" dirty="0" err="1"/>
              <a:t>Server</a:t>
            </a:r>
            <a:r>
              <a:rPr lang="ru-RU" dirty="0"/>
              <a:t>" &lt;&lt; </a:t>
            </a:r>
            <a:r>
              <a:rPr lang="ru-RU" dirty="0" err="1"/>
              <a:t>endl</a:t>
            </a:r>
            <a:r>
              <a:rPr lang="ru-RU" dirty="0"/>
              <a:t>;</a:t>
            </a:r>
          </a:p>
          <a:p>
            <a:r>
              <a:rPr lang="ru-RU" dirty="0"/>
              <a:t>  </a:t>
            </a:r>
            <a:r>
              <a:rPr lang="ru-RU" dirty="0" err="1"/>
              <a:t>act.sa_handler</a:t>
            </a:r>
            <a:r>
              <a:rPr lang="ru-RU" dirty="0"/>
              <a:t> = </a:t>
            </a:r>
            <a:r>
              <a:rPr lang="ru-RU" dirty="0" err="1"/>
              <a:t>my_hand</a:t>
            </a:r>
            <a:r>
              <a:rPr lang="ru-RU" dirty="0"/>
              <a:t>;</a:t>
            </a:r>
          </a:p>
          <a:p>
            <a:r>
              <a:rPr lang="ru-RU" dirty="0"/>
              <a:t>  </a:t>
            </a:r>
            <a:r>
              <a:rPr lang="ru-RU" dirty="0" err="1"/>
              <a:t>if</a:t>
            </a:r>
            <a:r>
              <a:rPr lang="ru-RU" dirty="0"/>
              <a:t> (</a:t>
            </a:r>
            <a:r>
              <a:rPr lang="ru-RU" dirty="0" err="1"/>
              <a:t>sigaction</a:t>
            </a:r>
            <a:r>
              <a:rPr lang="ru-RU" dirty="0"/>
              <a:t>(SIGUSR1, &amp;</a:t>
            </a:r>
            <a:r>
              <a:rPr lang="ru-RU" dirty="0" err="1"/>
              <a:t>act</a:t>
            </a:r>
            <a:r>
              <a:rPr lang="ru-RU" dirty="0"/>
              <a:t>, &amp;</a:t>
            </a:r>
            <a:r>
              <a:rPr lang="ru-RU" dirty="0" err="1"/>
              <a:t>old_act</a:t>
            </a:r>
            <a:r>
              <a:rPr lang="ru-RU" dirty="0"/>
              <a:t>) == -1)</a:t>
            </a:r>
          </a:p>
          <a:p>
            <a:r>
              <a:rPr lang="ru-RU" dirty="0"/>
              <a:t>    </a:t>
            </a:r>
            <a:r>
              <a:rPr lang="ru-RU" dirty="0" err="1"/>
              <a:t>perror</a:t>
            </a:r>
            <a:r>
              <a:rPr lang="ru-RU" dirty="0"/>
              <a:t>("</a:t>
            </a:r>
            <a:r>
              <a:rPr lang="ru-RU" dirty="0" err="1"/>
              <a:t>Sigaction\n</a:t>
            </a:r>
            <a:r>
              <a:rPr lang="ru-RU" dirty="0"/>
              <a:t>");</a:t>
            </a:r>
          </a:p>
          <a:p>
            <a:r>
              <a:rPr lang="ru-RU" dirty="0"/>
              <a:t>  </a:t>
            </a:r>
            <a:r>
              <a:rPr lang="ru-RU" dirty="0" err="1"/>
              <a:t>pause</a:t>
            </a:r>
            <a:r>
              <a:rPr lang="ru-RU" dirty="0"/>
              <a:t>();    //</a:t>
            </a:r>
          </a:p>
          <a:p>
            <a:r>
              <a:rPr lang="ru-RU" dirty="0"/>
              <a:t>  </a:t>
            </a:r>
            <a:r>
              <a:rPr lang="ru-RU" dirty="0" err="1"/>
              <a:t>return</a:t>
            </a:r>
            <a:r>
              <a:rPr lang="ru-RU" dirty="0"/>
              <a:t> 0;</a:t>
            </a:r>
          </a:p>
          <a:p>
            <a:r>
              <a:rPr lang="ru-RU" dirty="0"/>
              <a:t>}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62952-0432-4219-8C48-9A4680CBC259}" type="slidenum">
              <a:rPr lang="ru-RU"/>
              <a:pPr/>
              <a:t>66</a:t>
            </a:fld>
            <a:endParaRPr lang="ru-RU"/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395288" y="1052513"/>
            <a:ext cx="8353425" cy="51212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//</a:t>
            </a:r>
            <a:r>
              <a:rPr lang="ru-RU" dirty="0"/>
              <a:t> Формирование сигнала</a:t>
            </a:r>
            <a:endParaRPr lang="en-US" dirty="0"/>
          </a:p>
          <a:p>
            <a:r>
              <a:rPr lang="ru-RU" dirty="0"/>
              <a:t>#</a:t>
            </a:r>
            <a:r>
              <a:rPr lang="ru-RU" dirty="0" err="1"/>
              <a:t>include</a:t>
            </a:r>
            <a:r>
              <a:rPr lang="ru-RU" dirty="0"/>
              <a:t> &lt;</a:t>
            </a:r>
            <a:r>
              <a:rPr lang="ru-RU" dirty="0" err="1"/>
              <a:t>iostream.h</a:t>
            </a:r>
            <a:r>
              <a:rPr lang="ru-RU" dirty="0"/>
              <a:t>&gt;</a:t>
            </a:r>
          </a:p>
          <a:p>
            <a:r>
              <a:rPr lang="ru-RU" dirty="0"/>
              <a:t>#</a:t>
            </a:r>
            <a:r>
              <a:rPr lang="ru-RU" dirty="0" err="1"/>
              <a:t>include</a:t>
            </a:r>
            <a:r>
              <a:rPr lang="ru-RU" dirty="0"/>
              <a:t> &lt;</a:t>
            </a:r>
            <a:r>
              <a:rPr lang="ru-RU" dirty="0" err="1"/>
              <a:t>stdlib.h</a:t>
            </a:r>
            <a:r>
              <a:rPr lang="ru-RU" dirty="0"/>
              <a:t>&gt;</a:t>
            </a:r>
          </a:p>
          <a:p>
            <a:r>
              <a:rPr lang="ru-RU" dirty="0"/>
              <a:t>#</a:t>
            </a:r>
            <a:r>
              <a:rPr lang="ru-RU" dirty="0" err="1"/>
              <a:t>include</a:t>
            </a:r>
            <a:r>
              <a:rPr lang="ru-RU" dirty="0"/>
              <a:t> &lt;</a:t>
            </a:r>
            <a:r>
              <a:rPr lang="ru-RU" dirty="0" err="1"/>
              <a:t>signal.h</a:t>
            </a:r>
            <a:r>
              <a:rPr lang="ru-RU" dirty="0"/>
              <a:t>&gt;</a:t>
            </a:r>
          </a:p>
          <a:p>
            <a:endParaRPr lang="ru-RU" dirty="0"/>
          </a:p>
          <a:p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main</a:t>
            </a:r>
            <a:r>
              <a:rPr lang="ru-RU" dirty="0"/>
              <a:t>()</a:t>
            </a:r>
          </a:p>
          <a:p>
            <a:r>
              <a:rPr lang="ru-RU" dirty="0"/>
              <a:t>{</a:t>
            </a:r>
          </a:p>
          <a:p>
            <a:r>
              <a:rPr lang="ru-RU" dirty="0"/>
              <a:t>  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pid</a:t>
            </a:r>
            <a:r>
              <a:rPr lang="ru-RU" dirty="0"/>
              <a:t>;</a:t>
            </a:r>
          </a:p>
          <a:p>
            <a:r>
              <a:rPr lang="ru-RU" dirty="0"/>
              <a:t>  </a:t>
            </a:r>
            <a:r>
              <a:rPr lang="ru-RU" dirty="0" err="1"/>
              <a:t>cout</a:t>
            </a:r>
            <a:r>
              <a:rPr lang="ru-RU" dirty="0"/>
              <a:t> &lt;&lt; "</a:t>
            </a:r>
            <a:r>
              <a:rPr lang="ru-RU" dirty="0" err="1"/>
              <a:t>Input</a:t>
            </a:r>
            <a:r>
              <a:rPr lang="ru-RU" dirty="0"/>
              <a:t> PID: ";</a:t>
            </a:r>
          </a:p>
          <a:p>
            <a:r>
              <a:rPr lang="ru-RU" dirty="0"/>
              <a:t>  </a:t>
            </a:r>
            <a:r>
              <a:rPr lang="ru-RU" dirty="0" err="1"/>
              <a:t>cin</a:t>
            </a:r>
            <a:r>
              <a:rPr lang="ru-RU" dirty="0"/>
              <a:t> &gt;&gt; </a:t>
            </a:r>
            <a:r>
              <a:rPr lang="ru-RU" dirty="0" err="1"/>
              <a:t>pid</a:t>
            </a:r>
            <a:r>
              <a:rPr lang="ru-RU" dirty="0"/>
              <a:t>;</a:t>
            </a:r>
          </a:p>
          <a:p>
            <a:r>
              <a:rPr lang="ru-RU" dirty="0"/>
              <a:t>  </a:t>
            </a:r>
            <a:r>
              <a:rPr lang="ru-RU" dirty="0" err="1"/>
              <a:t>cout</a:t>
            </a:r>
            <a:r>
              <a:rPr lang="ru-RU" dirty="0"/>
              <a:t> &lt;&lt; "</a:t>
            </a:r>
            <a:r>
              <a:rPr lang="ru-RU" dirty="0" err="1"/>
              <a:t>Send</a:t>
            </a:r>
            <a:r>
              <a:rPr lang="ru-RU" dirty="0"/>
              <a:t> </a:t>
            </a:r>
            <a:r>
              <a:rPr lang="ru-RU" dirty="0" err="1"/>
              <a:t>signal\n</a:t>
            </a:r>
            <a:r>
              <a:rPr lang="ru-RU" dirty="0"/>
              <a:t>" &lt;&lt; </a:t>
            </a:r>
            <a:r>
              <a:rPr lang="ru-RU" dirty="0" err="1"/>
              <a:t>endl</a:t>
            </a:r>
            <a:r>
              <a:rPr lang="ru-RU" dirty="0"/>
              <a:t>;</a:t>
            </a:r>
          </a:p>
          <a:p>
            <a:r>
              <a:rPr lang="ru-RU" dirty="0"/>
              <a:t>  </a:t>
            </a:r>
            <a:r>
              <a:rPr lang="ru-RU" dirty="0" err="1"/>
              <a:t>kill</a:t>
            </a:r>
            <a:r>
              <a:rPr lang="ru-RU" dirty="0"/>
              <a:t>(</a:t>
            </a:r>
            <a:r>
              <a:rPr lang="ru-RU" dirty="0" err="1"/>
              <a:t>pid</a:t>
            </a:r>
            <a:r>
              <a:rPr lang="ru-RU" dirty="0"/>
              <a:t>, SIGUSR1);</a:t>
            </a:r>
          </a:p>
          <a:p>
            <a:endParaRPr lang="ru-RU" dirty="0"/>
          </a:p>
          <a:p>
            <a:r>
              <a:rPr lang="ru-RU" dirty="0"/>
              <a:t>  </a:t>
            </a:r>
            <a:r>
              <a:rPr lang="ru-RU" dirty="0" err="1"/>
              <a:t>return</a:t>
            </a:r>
            <a:r>
              <a:rPr lang="ru-RU" dirty="0"/>
              <a:t> 0;</a:t>
            </a:r>
          </a:p>
          <a:p>
            <a:r>
              <a:rPr lang="ru-RU" dirty="0"/>
              <a:t>}</a:t>
            </a:r>
          </a:p>
          <a:p>
            <a:pPr>
              <a:spcBef>
                <a:spcPct val="50000"/>
              </a:spcBef>
            </a:pPr>
            <a:endParaRPr lang="ru-RU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5C72-1F48-49A5-B972-B4DD69DDF679}" type="slidenum">
              <a:rPr lang="ru-RU"/>
              <a:pPr/>
              <a:t>67</a:t>
            </a:fld>
            <a:endParaRPr lang="ru-RU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ru-RU" sz="3200"/>
              <a:t>Неименованные каналы </a:t>
            </a:r>
            <a:r>
              <a:rPr lang="en-US" sz="3200"/>
              <a:t>(pipe)</a:t>
            </a:r>
            <a:endParaRPr lang="ru-RU" sz="3200"/>
          </a:p>
        </p:txBody>
      </p:sp>
      <p:sp>
        <p:nvSpPr>
          <p:cNvPr id="273408" name="Text Box 0"/>
          <p:cNvSpPr txBox="1">
            <a:spLocks noChangeArrowheads="1"/>
          </p:cNvSpPr>
          <p:nvPr/>
        </p:nvSpPr>
        <p:spPr bwMode="auto">
          <a:xfrm>
            <a:off x="539750" y="1700213"/>
            <a:ext cx="8064500" cy="854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#include &lt;unistd.h&gt;</a:t>
            </a:r>
          </a:p>
          <a:p>
            <a:pPr>
              <a:spcBef>
                <a:spcPct val="50000"/>
              </a:spcBef>
            </a:pPr>
            <a:r>
              <a:rPr lang="en-US"/>
              <a:t>Int pipe(int fd[2]);</a:t>
            </a:r>
            <a:endParaRPr lang="ru-RU"/>
          </a:p>
        </p:txBody>
      </p:sp>
      <p:sp>
        <p:nvSpPr>
          <p:cNvPr id="273409" name="Text Box 1"/>
          <p:cNvSpPr txBox="1">
            <a:spLocks noChangeArrowheads="1"/>
          </p:cNvSpPr>
          <p:nvPr/>
        </p:nvSpPr>
        <p:spPr bwMode="auto">
          <a:xfrm>
            <a:off x="3203575" y="2636838"/>
            <a:ext cx="2808288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процесс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627313" y="3213100"/>
            <a:ext cx="3960812" cy="15113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73411" name="Text Box 3"/>
          <p:cNvSpPr txBox="1">
            <a:spLocks noChangeArrowheads="1"/>
          </p:cNvSpPr>
          <p:nvPr/>
        </p:nvSpPr>
        <p:spPr bwMode="auto">
          <a:xfrm>
            <a:off x="2771775" y="3789363"/>
            <a:ext cx="12954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fd[1]</a:t>
            </a:r>
            <a:endParaRPr lang="ru-RU"/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5003800" y="3644900"/>
            <a:ext cx="12954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fd[0]</a:t>
            </a:r>
            <a:endParaRPr lang="ru-RU"/>
          </a:p>
        </p:txBody>
      </p:sp>
      <p:sp>
        <p:nvSpPr>
          <p:cNvPr id="273413" name="Text Box 5"/>
          <p:cNvSpPr txBox="1">
            <a:spLocks noChangeArrowheads="1"/>
          </p:cNvSpPr>
          <p:nvPr/>
        </p:nvSpPr>
        <p:spPr bwMode="auto">
          <a:xfrm>
            <a:off x="2555875" y="5876925"/>
            <a:ext cx="403225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канал</a:t>
            </a:r>
          </a:p>
        </p:txBody>
      </p:sp>
      <p:cxnSp>
        <p:nvCxnSpPr>
          <p:cNvPr id="273414" name="AutoShape 6"/>
          <p:cNvCxnSpPr>
            <a:cxnSpLocks noChangeShapeType="1"/>
            <a:stCxn id="273410" idx="1"/>
            <a:endCxn id="273413" idx="1"/>
          </p:cNvCxnSpPr>
          <p:nvPr/>
        </p:nvCxnSpPr>
        <p:spPr bwMode="auto">
          <a:xfrm rot="10800000" flipV="1">
            <a:off x="2543175" y="3968750"/>
            <a:ext cx="71438" cy="2119313"/>
          </a:xfrm>
          <a:prstGeom prst="curvedConnector3">
            <a:avLst>
              <a:gd name="adj1" fmla="val 1502222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273415" name="AutoShape 7"/>
          <p:cNvCxnSpPr>
            <a:cxnSpLocks noChangeShapeType="1"/>
          </p:cNvCxnSpPr>
          <p:nvPr/>
        </p:nvCxnSpPr>
        <p:spPr bwMode="auto">
          <a:xfrm flipV="1">
            <a:off x="6588125" y="3933825"/>
            <a:ext cx="1588" cy="2119313"/>
          </a:xfrm>
          <a:prstGeom prst="curvedConnector3">
            <a:avLst>
              <a:gd name="adj1" fmla="val 10080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73416" name="Line 8"/>
          <p:cNvSpPr>
            <a:spLocks noChangeShapeType="1"/>
          </p:cNvSpPr>
          <p:nvPr/>
        </p:nvSpPr>
        <p:spPr bwMode="auto">
          <a:xfrm>
            <a:off x="468313" y="5084763"/>
            <a:ext cx="8424862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73417" name="Text Box 9"/>
          <p:cNvSpPr txBox="1">
            <a:spLocks noChangeArrowheads="1"/>
          </p:cNvSpPr>
          <p:nvPr/>
        </p:nvSpPr>
        <p:spPr bwMode="auto">
          <a:xfrm>
            <a:off x="395288" y="3789363"/>
            <a:ext cx="1223962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процесс</a:t>
            </a:r>
          </a:p>
        </p:txBody>
      </p:sp>
      <p:sp>
        <p:nvSpPr>
          <p:cNvPr id="273418" name="Text Box 10"/>
          <p:cNvSpPr txBox="1">
            <a:spLocks noChangeArrowheads="1"/>
          </p:cNvSpPr>
          <p:nvPr/>
        </p:nvSpPr>
        <p:spPr bwMode="auto">
          <a:xfrm>
            <a:off x="250825" y="5805488"/>
            <a:ext cx="136842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ядро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F084-3764-43B0-A8A6-A94D3A0A58AB}" type="slidenum">
              <a:rPr lang="ru-RU"/>
              <a:pPr/>
              <a:t>68</a:t>
            </a:fld>
            <a:endParaRPr lang="ru-RU"/>
          </a:p>
        </p:txBody>
      </p:sp>
      <p:grpSp>
        <p:nvGrpSpPr>
          <p:cNvPr id="288800" name="Group 32"/>
          <p:cNvGrpSpPr>
            <a:grpSpLocks/>
          </p:cNvGrpSpPr>
          <p:nvPr/>
        </p:nvGrpSpPr>
        <p:grpSpPr bwMode="auto">
          <a:xfrm>
            <a:off x="179388" y="404813"/>
            <a:ext cx="8785225" cy="4741862"/>
            <a:chOff x="113" y="255"/>
            <a:chExt cx="5534" cy="2987"/>
          </a:xfrm>
        </p:grpSpPr>
        <p:sp>
          <p:nvSpPr>
            <p:cNvPr id="288773" name="Text Box 5"/>
            <p:cNvSpPr txBox="1">
              <a:spLocks noChangeArrowheads="1"/>
            </p:cNvSpPr>
            <p:nvPr/>
          </p:nvSpPr>
          <p:spPr bwMode="auto">
            <a:xfrm>
              <a:off x="476" y="255"/>
              <a:ext cx="1950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/>
                <a:t>Родительский процесс</a:t>
              </a:r>
            </a:p>
          </p:txBody>
        </p:sp>
        <p:grpSp>
          <p:nvGrpSpPr>
            <p:cNvPr id="288776" name="Group 8"/>
            <p:cNvGrpSpPr>
              <a:grpSpLocks/>
            </p:cNvGrpSpPr>
            <p:nvPr/>
          </p:nvGrpSpPr>
          <p:grpSpPr bwMode="auto">
            <a:xfrm>
              <a:off x="476" y="799"/>
              <a:ext cx="1588" cy="771"/>
              <a:chOff x="476" y="799"/>
              <a:chExt cx="1588" cy="771"/>
            </a:xfrm>
          </p:grpSpPr>
          <p:sp>
            <p:nvSpPr>
              <p:cNvPr id="288772" name="Rectangle 4"/>
              <p:cNvSpPr>
                <a:spLocks noChangeArrowheads="1"/>
              </p:cNvSpPr>
              <p:nvPr/>
            </p:nvSpPr>
            <p:spPr bwMode="auto">
              <a:xfrm>
                <a:off x="476" y="799"/>
                <a:ext cx="1588" cy="771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88774" name="Text Box 6"/>
              <p:cNvSpPr txBox="1">
                <a:spLocks noChangeArrowheads="1"/>
              </p:cNvSpPr>
              <p:nvPr/>
            </p:nvSpPr>
            <p:spPr bwMode="auto">
              <a:xfrm>
                <a:off x="521" y="1298"/>
                <a:ext cx="590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fd[1]</a:t>
                </a:r>
                <a:endParaRPr lang="ru-RU"/>
              </a:p>
            </p:txBody>
          </p:sp>
          <p:sp>
            <p:nvSpPr>
              <p:cNvPr id="288775" name="Text Box 7"/>
              <p:cNvSpPr txBox="1">
                <a:spLocks noChangeArrowheads="1"/>
              </p:cNvSpPr>
              <p:nvPr/>
            </p:nvSpPr>
            <p:spPr bwMode="auto">
              <a:xfrm>
                <a:off x="1338" y="890"/>
                <a:ext cx="589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/>
                  <a:t>fd[0]</a:t>
                </a:r>
                <a:endParaRPr lang="ru-RU"/>
              </a:p>
            </p:txBody>
          </p:sp>
        </p:grpSp>
        <p:grpSp>
          <p:nvGrpSpPr>
            <p:cNvPr id="288777" name="Group 9"/>
            <p:cNvGrpSpPr>
              <a:grpSpLocks/>
            </p:cNvGrpSpPr>
            <p:nvPr/>
          </p:nvGrpSpPr>
          <p:grpSpPr bwMode="auto">
            <a:xfrm>
              <a:off x="3198" y="799"/>
              <a:ext cx="1588" cy="771"/>
              <a:chOff x="476" y="799"/>
              <a:chExt cx="1588" cy="771"/>
            </a:xfrm>
          </p:grpSpPr>
          <p:sp>
            <p:nvSpPr>
              <p:cNvPr id="288778" name="Rectangle 10"/>
              <p:cNvSpPr>
                <a:spLocks noChangeArrowheads="1"/>
              </p:cNvSpPr>
              <p:nvPr/>
            </p:nvSpPr>
            <p:spPr bwMode="auto">
              <a:xfrm>
                <a:off x="476" y="799"/>
                <a:ext cx="1588" cy="771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88779" name="Text Box 11"/>
              <p:cNvSpPr txBox="1">
                <a:spLocks noChangeArrowheads="1"/>
              </p:cNvSpPr>
              <p:nvPr/>
            </p:nvSpPr>
            <p:spPr bwMode="auto">
              <a:xfrm>
                <a:off x="521" y="1298"/>
                <a:ext cx="590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fd[1]</a:t>
                </a:r>
                <a:endParaRPr lang="ru-RU"/>
              </a:p>
            </p:txBody>
          </p:sp>
          <p:sp>
            <p:nvSpPr>
              <p:cNvPr id="288780" name="Text Box 12"/>
              <p:cNvSpPr txBox="1">
                <a:spLocks noChangeArrowheads="1"/>
              </p:cNvSpPr>
              <p:nvPr/>
            </p:nvSpPr>
            <p:spPr bwMode="auto">
              <a:xfrm>
                <a:off x="1338" y="890"/>
                <a:ext cx="589" cy="25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/>
                  <a:t>fd[0]</a:t>
                </a:r>
                <a:endParaRPr lang="ru-RU"/>
              </a:p>
            </p:txBody>
          </p:sp>
        </p:grpSp>
        <p:sp>
          <p:nvSpPr>
            <p:cNvPr id="288781" name="Text Box 13"/>
            <p:cNvSpPr txBox="1">
              <a:spLocks noChangeArrowheads="1"/>
            </p:cNvSpPr>
            <p:nvPr/>
          </p:nvSpPr>
          <p:spPr bwMode="auto">
            <a:xfrm>
              <a:off x="2925" y="255"/>
              <a:ext cx="2540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/>
                <a:t>Дочерний процесс</a:t>
              </a:r>
            </a:p>
          </p:txBody>
        </p:sp>
        <p:sp>
          <p:nvSpPr>
            <p:cNvPr id="288782" name="Line 14"/>
            <p:cNvSpPr>
              <a:spLocks noChangeShapeType="1"/>
            </p:cNvSpPr>
            <p:nvPr/>
          </p:nvSpPr>
          <p:spPr bwMode="auto">
            <a:xfrm>
              <a:off x="2064" y="890"/>
              <a:ext cx="11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288783" name="Text Box 15"/>
            <p:cNvSpPr txBox="1">
              <a:spLocks noChangeArrowheads="1"/>
            </p:cNvSpPr>
            <p:nvPr/>
          </p:nvSpPr>
          <p:spPr bwMode="auto">
            <a:xfrm>
              <a:off x="2245" y="618"/>
              <a:ext cx="680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fork</a:t>
              </a:r>
              <a:endParaRPr lang="ru-RU"/>
            </a:p>
          </p:txBody>
        </p:sp>
        <p:sp>
          <p:nvSpPr>
            <p:cNvPr id="288784" name="Text Box 16"/>
            <p:cNvSpPr txBox="1">
              <a:spLocks noChangeArrowheads="1"/>
            </p:cNvSpPr>
            <p:nvPr/>
          </p:nvSpPr>
          <p:spPr bwMode="auto">
            <a:xfrm>
              <a:off x="1610" y="2976"/>
              <a:ext cx="2177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/>
                <a:t>Канал</a:t>
              </a:r>
            </a:p>
          </p:txBody>
        </p:sp>
        <p:sp>
          <p:nvSpPr>
            <p:cNvPr id="288786" name="Line 18"/>
            <p:cNvSpPr>
              <a:spLocks noChangeShapeType="1"/>
            </p:cNvSpPr>
            <p:nvPr/>
          </p:nvSpPr>
          <p:spPr bwMode="auto">
            <a:xfrm flipH="1">
              <a:off x="249" y="1434"/>
              <a:ext cx="2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288787" name="Line 19"/>
            <p:cNvSpPr>
              <a:spLocks noChangeShapeType="1"/>
            </p:cNvSpPr>
            <p:nvPr/>
          </p:nvSpPr>
          <p:spPr bwMode="auto">
            <a:xfrm>
              <a:off x="249" y="1434"/>
              <a:ext cx="0" cy="176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288788" name="Line 20"/>
            <p:cNvSpPr>
              <a:spLocks noChangeShapeType="1"/>
            </p:cNvSpPr>
            <p:nvPr/>
          </p:nvSpPr>
          <p:spPr bwMode="auto">
            <a:xfrm>
              <a:off x="249" y="3203"/>
              <a:ext cx="13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288789" name="Line 21"/>
            <p:cNvSpPr>
              <a:spLocks noChangeShapeType="1"/>
            </p:cNvSpPr>
            <p:nvPr/>
          </p:nvSpPr>
          <p:spPr bwMode="auto">
            <a:xfrm flipH="1">
              <a:off x="2789" y="1389"/>
              <a:ext cx="40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288790" name="Line 22"/>
            <p:cNvSpPr>
              <a:spLocks noChangeShapeType="1"/>
            </p:cNvSpPr>
            <p:nvPr/>
          </p:nvSpPr>
          <p:spPr bwMode="auto">
            <a:xfrm flipH="1">
              <a:off x="1111" y="1389"/>
              <a:ext cx="1678" cy="14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288791" name="Line 23"/>
            <p:cNvSpPr>
              <a:spLocks noChangeShapeType="1"/>
            </p:cNvSpPr>
            <p:nvPr/>
          </p:nvSpPr>
          <p:spPr bwMode="auto">
            <a:xfrm>
              <a:off x="1111" y="2840"/>
              <a:ext cx="499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288792" name="Line 24"/>
            <p:cNvSpPr>
              <a:spLocks noChangeShapeType="1"/>
            </p:cNvSpPr>
            <p:nvPr/>
          </p:nvSpPr>
          <p:spPr bwMode="auto">
            <a:xfrm>
              <a:off x="3787" y="3158"/>
              <a:ext cx="15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288793" name="Line 25"/>
            <p:cNvSpPr>
              <a:spLocks noChangeShapeType="1"/>
            </p:cNvSpPr>
            <p:nvPr/>
          </p:nvSpPr>
          <p:spPr bwMode="auto">
            <a:xfrm flipV="1">
              <a:off x="5329" y="981"/>
              <a:ext cx="0" cy="217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288794" name="Line 26"/>
            <p:cNvSpPr>
              <a:spLocks noChangeShapeType="1"/>
            </p:cNvSpPr>
            <p:nvPr/>
          </p:nvSpPr>
          <p:spPr bwMode="auto">
            <a:xfrm flipH="1">
              <a:off x="4785" y="981"/>
              <a:ext cx="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288795" name="Line 27"/>
            <p:cNvSpPr>
              <a:spLocks noChangeShapeType="1"/>
            </p:cNvSpPr>
            <p:nvPr/>
          </p:nvSpPr>
          <p:spPr bwMode="auto">
            <a:xfrm>
              <a:off x="3787" y="3022"/>
              <a:ext cx="3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288796" name="Line 28"/>
            <p:cNvSpPr>
              <a:spLocks noChangeShapeType="1"/>
            </p:cNvSpPr>
            <p:nvPr/>
          </p:nvSpPr>
          <p:spPr bwMode="auto">
            <a:xfrm flipH="1" flipV="1">
              <a:off x="2200" y="1026"/>
              <a:ext cx="1905" cy="19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288797" name="Line 29"/>
            <p:cNvSpPr>
              <a:spLocks noChangeShapeType="1"/>
            </p:cNvSpPr>
            <p:nvPr/>
          </p:nvSpPr>
          <p:spPr bwMode="auto">
            <a:xfrm flipH="1">
              <a:off x="2064" y="1026"/>
              <a:ext cx="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288798" name="Line 30"/>
            <p:cNvSpPr>
              <a:spLocks noChangeShapeType="1"/>
            </p:cNvSpPr>
            <p:nvPr/>
          </p:nvSpPr>
          <p:spPr bwMode="auto">
            <a:xfrm>
              <a:off x="113" y="2251"/>
              <a:ext cx="55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88799" name="Text Box 31"/>
          <p:cNvSpPr txBox="1">
            <a:spLocks noChangeArrowheads="1"/>
          </p:cNvSpPr>
          <p:nvPr/>
        </p:nvSpPr>
        <p:spPr bwMode="auto">
          <a:xfrm>
            <a:off x="1116013" y="5805488"/>
            <a:ext cx="67691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/>
              <a:t>Канал после вызова </a:t>
            </a:r>
            <a:r>
              <a:rPr lang="en-US" sz="2400"/>
              <a:t>fork()</a:t>
            </a:r>
            <a:r>
              <a:rPr lang="ru-RU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261F-D7C5-4284-991A-FE09DA1E2F21}" type="slidenum">
              <a:rPr lang="ru-RU"/>
              <a:pPr/>
              <a:t>69</a:t>
            </a:fld>
            <a:endParaRPr lang="ru-RU"/>
          </a:p>
        </p:txBody>
      </p:sp>
      <p:sp>
        <p:nvSpPr>
          <p:cNvPr id="289798" name="Text Box 6"/>
          <p:cNvSpPr txBox="1">
            <a:spLocks noChangeArrowheads="1"/>
          </p:cNvSpPr>
          <p:nvPr/>
        </p:nvSpPr>
        <p:spPr bwMode="auto">
          <a:xfrm>
            <a:off x="755650" y="404813"/>
            <a:ext cx="309562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Родительский процесс</a:t>
            </a:r>
          </a:p>
        </p:txBody>
      </p:sp>
      <p:grpSp>
        <p:nvGrpSpPr>
          <p:cNvPr id="289799" name="Group 7"/>
          <p:cNvGrpSpPr>
            <a:grpSpLocks/>
          </p:cNvGrpSpPr>
          <p:nvPr/>
        </p:nvGrpSpPr>
        <p:grpSpPr bwMode="auto">
          <a:xfrm>
            <a:off x="755650" y="1268413"/>
            <a:ext cx="2520950" cy="1223962"/>
            <a:chOff x="476" y="799"/>
            <a:chExt cx="1588" cy="771"/>
          </a:xfrm>
        </p:grpSpPr>
        <p:sp>
          <p:nvSpPr>
            <p:cNvPr id="289800" name="Rectangle 8"/>
            <p:cNvSpPr>
              <a:spLocks noChangeArrowheads="1"/>
            </p:cNvSpPr>
            <p:nvPr/>
          </p:nvSpPr>
          <p:spPr bwMode="auto">
            <a:xfrm>
              <a:off x="476" y="799"/>
              <a:ext cx="1588" cy="77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9801" name="Text Box 9"/>
            <p:cNvSpPr txBox="1">
              <a:spLocks noChangeArrowheads="1"/>
            </p:cNvSpPr>
            <p:nvPr/>
          </p:nvSpPr>
          <p:spPr bwMode="auto">
            <a:xfrm>
              <a:off x="521" y="1298"/>
              <a:ext cx="590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fd[1]</a:t>
              </a:r>
              <a:endParaRPr lang="ru-RU"/>
            </a:p>
          </p:txBody>
        </p:sp>
        <p:sp>
          <p:nvSpPr>
            <p:cNvPr id="289802" name="Text Box 10"/>
            <p:cNvSpPr txBox="1">
              <a:spLocks noChangeArrowheads="1"/>
            </p:cNvSpPr>
            <p:nvPr/>
          </p:nvSpPr>
          <p:spPr bwMode="auto">
            <a:xfrm>
              <a:off x="1338" y="890"/>
              <a:ext cx="589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/>
                <a:t>fd[0]</a:t>
              </a:r>
              <a:endParaRPr lang="ru-RU"/>
            </a:p>
          </p:txBody>
        </p:sp>
      </p:grpSp>
      <p:grpSp>
        <p:nvGrpSpPr>
          <p:cNvPr id="289803" name="Group 11"/>
          <p:cNvGrpSpPr>
            <a:grpSpLocks/>
          </p:cNvGrpSpPr>
          <p:nvPr/>
        </p:nvGrpSpPr>
        <p:grpSpPr bwMode="auto">
          <a:xfrm>
            <a:off x="5076825" y="1268413"/>
            <a:ext cx="2520950" cy="1223962"/>
            <a:chOff x="476" y="799"/>
            <a:chExt cx="1588" cy="771"/>
          </a:xfrm>
        </p:grpSpPr>
        <p:sp>
          <p:nvSpPr>
            <p:cNvPr id="289804" name="Rectangle 12"/>
            <p:cNvSpPr>
              <a:spLocks noChangeArrowheads="1"/>
            </p:cNvSpPr>
            <p:nvPr/>
          </p:nvSpPr>
          <p:spPr bwMode="auto">
            <a:xfrm>
              <a:off x="476" y="799"/>
              <a:ext cx="1588" cy="771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89805" name="Text Box 13"/>
            <p:cNvSpPr txBox="1">
              <a:spLocks noChangeArrowheads="1"/>
            </p:cNvSpPr>
            <p:nvPr/>
          </p:nvSpPr>
          <p:spPr bwMode="auto">
            <a:xfrm>
              <a:off x="521" y="1298"/>
              <a:ext cx="590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fd[1]</a:t>
              </a:r>
              <a:endParaRPr lang="ru-RU"/>
            </a:p>
          </p:txBody>
        </p:sp>
        <p:sp>
          <p:nvSpPr>
            <p:cNvPr id="289806" name="Text Box 14"/>
            <p:cNvSpPr txBox="1">
              <a:spLocks noChangeArrowheads="1"/>
            </p:cNvSpPr>
            <p:nvPr/>
          </p:nvSpPr>
          <p:spPr bwMode="auto">
            <a:xfrm>
              <a:off x="1338" y="890"/>
              <a:ext cx="589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/>
                <a:t>fd[0]</a:t>
              </a:r>
              <a:endParaRPr lang="ru-RU"/>
            </a:p>
          </p:txBody>
        </p:sp>
      </p:grpSp>
      <p:sp>
        <p:nvSpPr>
          <p:cNvPr id="289807" name="Text Box 15"/>
          <p:cNvSpPr txBox="1">
            <a:spLocks noChangeArrowheads="1"/>
          </p:cNvSpPr>
          <p:nvPr/>
        </p:nvSpPr>
        <p:spPr bwMode="auto">
          <a:xfrm>
            <a:off x="4643438" y="404813"/>
            <a:ext cx="40322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Дочерний процесс</a:t>
            </a:r>
          </a:p>
        </p:txBody>
      </p:sp>
      <p:sp>
        <p:nvSpPr>
          <p:cNvPr id="289808" name="Line 16"/>
          <p:cNvSpPr>
            <a:spLocks noChangeShapeType="1"/>
          </p:cNvSpPr>
          <p:nvPr/>
        </p:nvSpPr>
        <p:spPr bwMode="auto">
          <a:xfrm>
            <a:off x="3276600" y="1412875"/>
            <a:ext cx="18002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arrow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89809" name="Text Box 17"/>
          <p:cNvSpPr txBox="1">
            <a:spLocks noChangeArrowheads="1"/>
          </p:cNvSpPr>
          <p:nvPr/>
        </p:nvSpPr>
        <p:spPr bwMode="auto">
          <a:xfrm>
            <a:off x="3563938" y="981075"/>
            <a:ext cx="10795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fork</a:t>
            </a:r>
            <a:endParaRPr lang="ru-RU"/>
          </a:p>
        </p:txBody>
      </p:sp>
      <p:sp>
        <p:nvSpPr>
          <p:cNvPr id="289810" name="Text Box 18"/>
          <p:cNvSpPr txBox="1">
            <a:spLocks noChangeArrowheads="1"/>
          </p:cNvSpPr>
          <p:nvPr/>
        </p:nvSpPr>
        <p:spPr bwMode="auto">
          <a:xfrm>
            <a:off x="2555875" y="4724400"/>
            <a:ext cx="3455988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Канал</a:t>
            </a:r>
          </a:p>
        </p:txBody>
      </p:sp>
      <p:sp>
        <p:nvSpPr>
          <p:cNvPr id="289811" name="Line 19"/>
          <p:cNvSpPr>
            <a:spLocks noChangeShapeType="1"/>
          </p:cNvSpPr>
          <p:nvPr/>
        </p:nvSpPr>
        <p:spPr bwMode="auto">
          <a:xfrm flipH="1">
            <a:off x="395288" y="2276475"/>
            <a:ext cx="3603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89812" name="Line 20"/>
          <p:cNvSpPr>
            <a:spLocks noChangeShapeType="1"/>
          </p:cNvSpPr>
          <p:nvPr/>
        </p:nvSpPr>
        <p:spPr bwMode="auto">
          <a:xfrm>
            <a:off x="395288" y="2276475"/>
            <a:ext cx="0" cy="2808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89813" name="Line 21"/>
          <p:cNvSpPr>
            <a:spLocks noChangeShapeType="1"/>
          </p:cNvSpPr>
          <p:nvPr/>
        </p:nvSpPr>
        <p:spPr bwMode="auto">
          <a:xfrm>
            <a:off x="395288" y="5084763"/>
            <a:ext cx="21605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89817" name="Line 25"/>
          <p:cNvSpPr>
            <a:spLocks noChangeShapeType="1"/>
          </p:cNvSpPr>
          <p:nvPr/>
        </p:nvSpPr>
        <p:spPr bwMode="auto">
          <a:xfrm>
            <a:off x="6011863" y="5013325"/>
            <a:ext cx="24479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89818" name="Line 26"/>
          <p:cNvSpPr>
            <a:spLocks noChangeShapeType="1"/>
          </p:cNvSpPr>
          <p:nvPr/>
        </p:nvSpPr>
        <p:spPr bwMode="auto">
          <a:xfrm flipV="1">
            <a:off x="8459788" y="1557338"/>
            <a:ext cx="0" cy="3455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89819" name="Line 27"/>
          <p:cNvSpPr>
            <a:spLocks noChangeShapeType="1"/>
          </p:cNvSpPr>
          <p:nvPr/>
        </p:nvSpPr>
        <p:spPr bwMode="auto">
          <a:xfrm flipH="1">
            <a:off x="7596188" y="1557338"/>
            <a:ext cx="86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89823" name="Line 31"/>
          <p:cNvSpPr>
            <a:spLocks noChangeShapeType="1"/>
          </p:cNvSpPr>
          <p:nvPr/>
        </p:nvSpPr>
        <p:spPr bwMode="auto">
          <a:xfrm>
            <a:off x="179388" y="3573463"/>
            <a:ext cx="87852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89824" name="Text Box 32"/>
          <p:cNvSpPr txBox="1">
            <a:spLocks noChangeArrowheads="1"/>
          </p:cNvSpPr>
          <p:nvPr/>
        </p:nvSpPr>
        <p:spPr bwMode="auto">
          <a:xfrm>
            <a:off x="611188" y="5734050"/>
            <a:ext cx="74168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Односторонний канал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F2F7F-7521-4B37-A737-053A0A0E407B}" type="slidenum">
              <a:rPr lang="ru-RU"/>
              <a:pPr/>
              <a:t>7</a:t>
            </a:fld>
            <a:endParaRPr lang="ru-RU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ru-RU">
                <a:solidFill>
                  <a:schemeClr val="tx1"/>
                </a:solidFill>
              </a:rPr>
              <a:t>Состояния процесса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507412" cy="4857750"/>
          </a:xfrm>
        </p:spPr>
        <p:txBody>
          <a:bodyPr/>
          <a:lstStyle/>
          <a:p>
            <a:endParaRPr lang="ru-RU"/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468313" y="3068638"/>
            <a:ext cx="1727200" cy="3921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800" b="1"/>
              <a:t>Порождение</a:t>
            </a:r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2627313" y="3068638"/>
            <a:ext cx="1657350" cy="3921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800" b="1"/>
              <a:t>Готовность</a:t>
            </a:r>
          </a:p>
        </p:txBody>
      </p: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5076825" y="3068638"/>
            <a:ext cx="1366838" cy="3921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800" b="1"/>
              <a:t>Активное</a:t>
            </a:r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7019925" y="3068638"/>
            <a:ext cx="1368425" cy="3921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800" b="1"/>
              <a:t>Ожидание</a:t>
            </a:r>
          </a:p>
        </p:txBody>
      </p:sp>
      <p:sp>
        <p:nvSpPr>
          <p:cNvPr id="125961" name="Text Box 9"/>
          <p:cNvSpPr txBox="1">
            <a:spLocks noChangeArrowheads="1"/>
          </p:cNvSpPr>
          <p:nvPr/>
        </p:nvSpPr>
        <p:spPr bwMode="auto">
          <a:xfrm>
            <a:off x="3419475" y="4724400"/>
            <a:ext cx="1944688" cy="392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800" b="1"/>
              <a:t>Окончание</a:t>
            </a:r>
          </a:p>
        </p:txBody>
      </p:sp>
      <p:sp>
        <p:nvSpPr>
          <p:cNvPr id="125962" name="Line 10"/>
          <p:cNvSpPr>
            <a:spLocks noChangeShapeType="1"/>
          </p:cNvSpPr>
          <p:nvPr/>
        </p:nvSpPr>
        <p:spPr bwMode="auto">
          <a:xfrm>
            <a:off x="2195513" y="3284538"/>
            <a:ext cx="431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5963" name="Line 11"/>
          <p:cNvSpPr>
            <a:spLocks noChangeShapeType="1"/>
          </p:cNvSpPr>
          <p:nvPr/>
        </p:nvSpPr>
        <p:spPr bwMode="auto">
          <a:xfrm>
            <a:off x="4284663" y="3357563"/>
            <a:ext cx="7921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5964" name="Line 12"/>
          <p:cNvSpPr>
            <a:spLocks noChangeShapeType="1"/>
          </p:cNvSpPr>
          <p:nvPr/>
        </p:nvSpPr>
        <p:spPr bwMode="auto">
          <a:xfrm>
            <a:off x="6443663" y="3284538"/>
            <a:ext cx="5762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5965" name="Line 13"/>
          <p:cNvSpPr>
            <a:spLocks noChangeShapeType="1"/>
          </p:cNvSpPr>
          <p:nvPr/>
        </p:nvSpPr>
        <p:spPr bwMode="auto">
          <a:xfrm>
            <a:off x="3348038" y="3500438"/>
            <a:ext cx="431800" cy="12239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5966" name="Line 14"/>
          <p:cNvSpPr>
            <a:spLocks noChangeShapeType="1"/>
          </p:cNvSpPr>
          <p:nvPr/>
        </p:nvSpPr>
        <p:spPr bwMode="auto">
          <a:xfrm flipH="1">
            <a:off x="4787900" y="3500438"/>
            <a:ext cx="792163" cy="12239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5967" name="Line 15"/>
          <p:cNvSpPr>
            <a:spLocks noChangeShapeType="1"/>
          </p:cNvSpPr>
          <p:nvPr/>
        </p:nvSpPr>
        <p:spPr bwMode="auto">
          <a:xfrm flipH="1">
            <a:off x="5148263" y="3500438"/>
            <a:ext cx="2232025" cy="12239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5968" name="Line 16"/>
          <p:cNvSpPr>
            <a:spLocks noChangeShapeType="1"/>
          </p:cNvSpPr>
          <p:nvPr/>
        </p:nvSpPr>
        <p:spPr bwMode="auto">
          <a:xfrm flipH="1">
            <a:off x="4284663" y="3141663"/>
            <a:ext cx="7921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5971" name="Line 19"/>
          <p:cNvSpPr>
            <a:spLocks noChangeShapeType="1"/>
          </p:cNvSpPr>
          <p:nvPr/>
        </p:nvSpPr>
        <p:spPr bwMode="auto">
          <a:xfrm flipV="1">
            <a:off x="7596188" y="2349500"/>
            <a:ext cx="0" cy="71913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5972" name="Line 20"/>
          <p:cNvSpPr>
            <a:spLocks noChangeShapeType="1"/>
          </p:cNvSpPr>
          <p:nvPr/>
        </p:nvSpPr>
        <p:spPr bwMode="auto">
          <a:xfrm flipH="1">
            <a:off x="3708400" y="2349500"/>
            <a:ext cx="3887788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5973" name="Line 21"/>
          <p:cNvSpPr>
            <a:spLocks noChangeShapeType="1"/>
          </p:cNvSpPr>
          <p:nvPr/>
        </p:nvSpPr>
        <p:spPr bwMode="auto">
          <a:xfrm>
            <a:off x="3708400" y="2349500"/>
            <a:ext cx="0" cy="71913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C3C89-F11B-4207-B5FC-AE34B9E0B0F5}" type="slidenum">
              <a:rPr lang="ru-RU"/>
              <a:pPr/>
              <a:t>70</a:t>
            </a:fld>
            <a:endParaRPr lang="ru-RU"/>
          </a:p>
        </p:txBody>
      </p:sp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611188" y="165100"/>
            <a:ext cx="7848600" cy="6692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600" b="1" dirty="0"/>
              <a:t>#</a:t>
            </a:r>
            <a:r>
              <a:rPr lang="ru-RU" sz="1600" b="1" dirty="0" err="1"/>
              <a:t>include</a:t>
            </a:r>
            <a:r>
              <a:rPr lang="ru-RU" sz="1600" b="1" dirty="0"/>
              <a:t> &lt;</a:t>
            </a:r>
            <a:r>
              <a:rPr lang="ru-RU" sz="1600" b="1" dirty="0" err="1"/>
              <a:t>stdio.h</a:t>
            </a:r>
            <a:r>
              <a:rPr lang="ru-RU" sz="1600" b="1" dirty="0"/>
              <a:t>&gt;</a:t>
            </a:r>
          </a:p>
          <a:p>
            <a:r>
              <a:rPr lang="ru-RU" sz="1600" b="1" dirty="0"/>
              <a:t>#</a:t>
            </a:r>
            <a:r>
              <a:rPr lang="ru-RU" sz="1600" b="1" dirty="0" err="1"/>
              <a:t>include</a:t>
            </a:r>
            <a:r>
              <a:rPr lang="ru-RU" sz="1600" b="1" dirty="0"/>
              <a:t> &lt;</a:t>
            </a:r>
            <a:r>
              <a:rPr lang="ru-RU" sz="1600" b="1" dirty="0" err="1"/>
              <a:t>stdlib.h</a:t>
            </a:r>
            <a:r>
              <a:rPr lang="ru-RU" sz="1600" b="1" dirty="0"/>
              <a:t>&gt;</a:t>
            </a:r>
          </a:p>
          <a:p>
            <a:r>
              <a:rPr lang="ru-RU" sz="1600" b="1" dirty="0"/>
              <a:t>#</a:t>
            </a:r>
            <a:r>
              <a:rPr lang="ru-RU" sz="1600" b="1" dirty="0" err="1"/>
              <a:t>include</a:t>
            </a:r>
            <a:r>
              <a:rPr lang="ru-RU" sz="1600" b="1" dirty="0"/>
              <a:t> &lt;</a:t>
            </a:r>
            <a:r>
              <a:rPr lang="ru-RU" sz="1600" b="1" dirty="0" err="1"/>
              <a:t>unistd.h</a:t>
            </a:r>
            <a:r>
              <a:rPr lang="ru-RU" sz="1600" b="1" dirty="0"/>
              <a:t>&gt;</a:t>
            </a:r>
          </a:p>
          <a:p>
            <a:r>
              <a:rPr lang="ru-RU" sz="1600" b="1" dirty="0"/>
              <a:t>#</a:t>
            </a:r>
            <a:r>
              <a:rPr lang="ru-RU" sz="1600" b="1" dirty="0" err="1"/>
              <a:t>include</a:t>
            </a:r>
            <a:r>
              <a:rPr lang="ru-RU" sz="1600" b="1" dirty="0"/>
              <a:t> &lt;</a:t>
            </a:r>
            <a:r>
              <a:rPr lang="ru-RU" sz="1600" b="1" dirty="0" err="1"/>
              <a:t>errno.h</a:t>
            </a:r>
            <a:r>
              <a:rPr lang="ru-RU" sz="1600" b="1" dirty="0"/>
              <a:t>&gt;</a:t>
            </a:r>
          </a:p>
          <a:p>
            <a:r>
              <a:rPr lang="ru-RU" sz="1600" b="1" dirty="0"/>
              <a:t>#</a:t>
            </a:r>
            <a:r>
              <a:rPr lang="ru-RU" sz="1600" b="1" dirty="0" err="1"/>
              <a:t>include</a:t>
            </a:r>
            <a:r>
              <a:rPr lang="ru-RU" sz="1600" b="1" dirty="0"/>
              <a:t> &lt;</a:t>
            </a:r>
            <a:r>
              <a:rPr lang="ru-RU" sz="1600" b="1" dirty="0" err="1"/>
              <a:t>sys</a:t>
            </a:r>
            <a:r>
              <a:rPr lang="ru-RU" sz="1600" b="1" dirty="0"/>
              <a:t>/</a:t>
            </a:r>
            <a:r>
              <a:rPr lang="ru-RU" sz="1600" b="1" dirty="0" err="1"/>
              <a:t>types.h</a:t>
            </a:r>
            <a:r>
              <a:rPr lang="ru-RU" sz="1600" b="1" dirty="0"/>
              <a:t>&gt;</a:t>
            </a:r>
          </a:p>
          <a:p>
            <a:r>
              <a:rPr lang="ru-RU" sz="1600" b="1" dirty="0" err="1"/>
              <a:t>int</a:t>
            </a:r>
            <a:r>
              <a:rPr lang="ru-RU" sz="1600" b="1" dirty="0"/>
              <a:t> </a:t>
            </a:r>
            <a:r>
              <a:rPr lang="ru-RU" sz="1600" b="1" dirty="0" err="1"/>
              <a:t>main</a:t>
            </a:r>
            <a:r>
              <a:rPr lang="ru-RU" sz="1600" b="1" dirty="0"/>
              <a:t>()</a:t>
            </a:r>
          </a:p>
          <a:p>
            <a:r>
              <a:rPr lang="ru-RU" sz="1600" b="1" dirty="0"/>
              <a:t>{</a:t>
            </a:r>
          </a:p>
          <a:p>
            <a:r>
              <a:rPr lang="ru-RU" sz="1600" b="1" dirty="0"/>
              <a:t>  </a:t>
            </a:r>
            <a:r>
              <a:rPr lang="ru-RU" sz="1600" b="1" dirty="0" err="1"/>
              <a:t>pid_t</a:t>
            </a:r>
            <a:r>
              <a:rPr lang="ru-RU" sz="1600" b="1" dirty="0"/>
              <a:t> </a:t>
            </a:r>
            <a:r>
              <a:rPr lang="ru-RU" sz="1600" b="1" dirty="0" err="1"/>
              <a:t>childPid</a:t>
            </a:r>
            <a:r>
              <a:rPr lang="ru-RU" sz="1600" b="1" dirty="0"/>
              <a:t>;</a:t>
            </a:r>
          </a:p>
          <a:p>
            <a:r>
              <a:rPr lang="ru-RU" sz="1600" b="1" dirty="0"/>
              <a:t>  </a:t>
            </a:r>
            <a:r>
              <a:rPr lang="ru-RU" sz="1600" b="1" dirty="0" err="1"/>
              <a:t>int</a:t>
            </a:r>
            <a:r>
              <a:rPr lang="ru-RU" sz="1600" b="1" dirty="0"/>
              <a:t> </a:t>
            </a:r>
            <a:r>
              <a:rPr lang="ru-RU" sz="1600" b="1" dirty="0" err="1"/>
              <a:t>flds</a:t>
            </a:r>
            <a:r>
              <a:rPr lang="ru-RU" sz="1600" b="1" dirty="0"/>
              <a:t>[2], </a:t>
            </a:r>
            <a:r>
              <a:rPr lang="ru-RU" sz="1600" b="1" dirty="0" err="1"/>
              <a:t>status</a:t>
            </a:r>
            <a:r>
              <a:rPr lang="ru-RU" sz="1600" b="1" dirty="0"/>
              <a:t>;</a:t>
            </a:r>
          </a:p>
          <a:p>
            <a:r>
              <a:rPr lang="ru-RU" sz="1600" b="1" dirty="0"/>
              <a:t>  </a:t>
            </a:r>
            <a:r>
              <a:rPr lang="ru-RU" sz="1600" b="1" dirty="0" err="1"/>
              <a:t>char</a:t>
            </a:r>
            <a:r>
              <a:rPr lang="ru-RU" sz="1600" b="1" dirty="0"/>
              <a:t> </a:t>
            </a:r>
            <a:r>
              <a:rPr lang="ru-RU" sz="1600" b="1" dirty="0" err="1"/>
              <a:t>buf</a:t>
            </a:r>
            <a:r>
              <a:rPr lang="ru-RU" sz="1600" b="1" dirty="0"/>
              <a:t>[]="</a:t>
            </a:r>
            <a:r>
              <a:rPr lang="ru-RU" sz="1600" b="1" dirty="0" err="1"/>
              <a:t>Message</a:t>
            </a:r>
            <a:r>
              <a:rPr lang="ru-RU" sz="1600" b="1" dirty="0"/>
              <a:t>";</a:t>
            </a:r>
          </a:p>
          <a:p>
            <a:r>
              <a:rPr lang="ru-RU" sz="1600" b="1" dirty="0"/>
              <a:t>  </a:t>
            </a:r>
            <a:r>
              <a:rPr lang="ru-RU" sz="1600" b="1" dirty="0" err="1"/>
              <a:t>if</a:t>
            </a:r>
            <a:r>
              <a:rPr lang="ru-RU" sz="1600" b="1" dirty="0"/>
              <a:t> (</a:t>
            </a:r>
            <a:r>
              <a:rPr lang="ru-RU" sz="1600" b="1" dirty="0" err="1"/>
              <a:t>pipe</a:t>
            </a:r>
            <a:r>
              <a:rPr lang="ru-RU" sz="1600" b="1" dirty="0"/>
              <a:t>(</a:t>
            </a:r>
            <a:r>
              <a:rPr lang="ru-RU" sz="1600" b="1" dirty="0" err="1"/>
              <a:t>flds</a:t>
            </a:r>
            <a:r>
              <a:rPr lang="ru-RU" sz="1600" b="1" dirty="0"/>
              <a:t>) == -1) {</a:t>
            </a:r>
          </a:p>
          <a:p>
            <a:r>
              <a:rPr lang="ru-RU" sz="1600" b="1" dirty="0"/>
              <a:t>    </a:t>
            </a:r>
            <a:r>
              <a:rPr lang="ru-RU" sz="1600" b="1" dirty="0" err="1"/>
              <a:t>perror</a:t>
            </a:r>
            <a:r>
              <a:rPr lang="ru-RU" sz="1600" b="1" dirty="0"/>
              <a:t>("</a:t>
            </a:r>
            <a:r>
              <a:rPr lang="ru-RU" sz="1600" b="1" dirty="0" err="1"/>
              <a:t>Pipe</a:t>
            </a:r>
            <a:r>
              <a:rPr lang="ru-RU" sz="1600" b="1" dirty="0"/>
              <a:t>"); 		</a:t>
            </a:r>
            <a:r>
              <a:rPr lang="ru-RU" sz="1600" b="1" dirty="0" err="1"/>
              <a:t>exit</a:t>
            </a:r>
            <a:r>
              <a:rPr lang="ru-RU" sz="1600" b="1" dirty="0"/>
              <a:t>(1);  </a:t>
            </a:r>
          </a:p>
          <a:p>
            <a:r>
              <a:rPr lang="ru-RU" sz="1600" b="1" dirty="0"/>
              <a:t>  }</a:t>
            </a:r>
          </a:p>
          <a:p>
            <a:r>
              <a:rPr lang="ru-RU" sz="1600" b="1" dirty="0"/>
              <a:t>  </a:t>
            </a:r>
            <a:r>
              <a:rPr lang="ru-RU" sz="1600" b="1" dirty="0" err="1"/>
              <a:t>switch</a:t>
            </a:r>
            <a:r>
              <a:rPr lang="ru-RU" sz="1600" b="1" dirty="0"/>
              <a:t> (</a:t>
            </a:r>
            <a:r>
              <a:rPr lang="ru-RU" sz="1600" b="1" dirty="0" err="1"/>
              <a:t>childPid=fork</a:t>
            </a:r>
            <a:r>
              <a:rPr lang="ru-RU" sz="1600" b="1" dirty="0"/>
              <a:t>()) {</a:t>
            </a:r>
          </a:p>
          <a:p>
            <a:r>
              <a:rPr lang="ru-RU" sz="1600" b="1" dirty="0"/>
              <a:t>    </a:t>
            </a:r>
            <a:r>
              <a:rPr lang="ru-RU" sz="1600" b="1" dirty="0" err="1"/>
              <a:t>case</a:t>
            </a:r>
            <a:r>
              <a:rPr lang="ru-RU" sz="1600" b="1" dirty="0"/>
              <a:t> -1: </a:t>
            </a:r>
            <a:r>
              <a:rPr lang="ru-RU" sz="1600" b="1" dirty="0" err="1"/>
              <a:t>perror</a:t>
            </a:r>
            <a:r>
              <a:rPr lang="ru-RU" sz="1600" b="1" dirty="0"/>
              <a:t>("</a:t>
            </a:r>
            <a:r>
              <a:rPr lang="ru-RU" sz="1600" b="1" dirty="0" err="1"/>
              <a:t>fork</a:t>
            </a:r>
            <a:r>
              <a:rPr lang="ru-RU" sz="1600" b="1" dirty="0"/>
              <a:t>");	 </a:t>
            </a:r>
            <a:r>
              <a:rPr lang="ru-RU" sz="1600" b="1" dirty="0" err="1"/>
              <a:t>exit</a:t>
            </a:r>
            <a:r>
              <a:rPr lang="ru-RU" sz="1600" b="1" dirty="0"/>
              <a:t>(2);            </a:t>
            </a:r>
          </a:p>
          <a:p>
            <a:r>
              <a:rPr lang="ru-RU" sz="1600" b="1" dirty="0"/>
              <a:t>    </a:t>
            </a:r>
            <a:r>
              <a:rPr lang="ru-RU" sz="1600" b="1" dirty="0" err="1"/>
              <a:t>case</a:t>
            </a:r>
            <a:r>
              <a:rPr lang="ru-RU" sz="1600" b="1" dirty="0"/>
              <a:t> 0: </a:t>
            </a:r>
            <a:r>
              <a:rPr lang="ru-RU" sz="1600" b="1" dirty="0" err="1"/>
              <a:t>close</a:t>
            </a:r>
            <a:r>
              <a:rPr lang="ru-RU" sz="1600" b="1" dirty="0"/>
              <a:t>(</a:t>
            </a:r>
            <a:r>
              <a:rPr lang="ru-RU" sz="1600" b="1" dirty="0" err="1"/>
              <a:t>flds</a:t>
            </a:r>
            <a:r>
              <a:rPr lang="ru-RU" sz="1600" b="1" dirty="0"/>
              <a:t>[0]);</a:t>
            </a:r>
          </a:p>
          <a:p>
            <a:r>
              <a:rPr lang="ru-RU" sz="1600" b="1" dirty="0"/>
              <a:t>            	</a:t>
            </a:r>
            <a:r>
              <a:rPr lang="ru-RU" sz="1600" b="1" dirty="0" err="1"/>
              <a:t>printf</a:t>
            </a:r>
            <a:r>
              <a:rPr lang="ru-RU" sz="1600" b="1" dirty="0"/>
              <a:t>("</a:t>
            </a:r>
            <a:r>
              <a:rPr lang="ru-RU" sz="1600" b="1" dirty="0" err="1"/>
              <a:t>Child</a:t>
            </a:r>
            <a:r>
              <a:rPr lang="ru-RU" sz="1600" b="1" dirty="0"/>
              <a:t> </a:t>
            </a:r>
            <a:r>
              <a:rPr lang="ru-RU" sz="1600" b="1" dirty="0" err="1"/>
              <a:t>process</a:t>
            </a:r>
            <a:r>
              <a:rPr lang="ru-RU" sz="1600" b="1" dirty="0"/>
              <a:t> %</a:t>
            </a:r>
            <a:r>
              <a:rPr lang="ru-RU" sz="1600" b="1" dirty="0" err="1"/>
              <a:t>d\n</a:t>
            </a:r>
            <a:r>
              <a:rPr lang="ru-RU" sz="1600" b="1" dirty="0"/>
              <a:t>", </a:t>
            </a:r>
            <a:r>
              <a:rPr lang="ru-RU" sz="1600" b="1" dirty="0" err="1"/>
              <a:t>getpid</a:t>
            </a:r>
            <a:r>
              <a:rPr lang="ru-RU" sz="1600" b="1" dirty="0"/>
              <a:t>());</a:t>
            </a:r>
          </a:p>
          <a:p>
            <a:r>
              <a:rPr lang="ru-RU" sz="1600" b="1" dirty="0"/>
              <a:t>           	 </a:t>
            </a:r>
            <a:r>
              <a:rPr lang="ru-RU" sz="1600" b="1" dirty="0" err="1"/>
              <a:t>write</a:t>
            </a:r>
            <a:r>
              <a:rPr lang="ru-RU" sz="1600" b="1" dirty="0"/>
              <a:t>(</a:t>
            </a:r>
            <a:r>
              <a:rPr lang="ru-RU" sz="1600" b="1" dirty="0" err="1"/>
              <a:t>flds</a:t>
            </a:r>
            <a:r>
              <a:rPr lang="ru-RU" sz="1600" b="1" dirty="0"/>
              <a:t>[1], </a:t>
            </a:r>
            <a:r>
              <a:rPr lang="ru-RU" sz="1600" b="1" dirty="0" err="1"/>
              <a:t>buf</a:t>
            </a:r>
            <a:r>
              <a:rPr lang="ru-RU" sz="1600" b="1" dirty="0"/>
              <a:t>, </a:t>
            </a:r>
            <a:r>
              <a:rPr lang="ru-RU" sz="1600" b="1" dirty="0" err="1"/>
              <a:t>strlen</a:t>
            </a:r>
            <a:r>
              <a:rPr lang="ru-RU" sz="1600" b="1" dirty="0"/>
              <a:t>(</a:t>
            </a:r>
            <a:r>
              <a:rPr lang="ru-RU" sz="1600" b="1" dirty="0" err="1"/>
              <a:t>buf</a:t>
            </a:r>
            <a:r>
              <a:rPr lang="ru-RU" sz="1600" b="1" dirty="0"/>
              <a:t>));</a:t>
            </a:r>
          </a:p>
          <a:p>
            <a:r>
              <a:rPr lang="ru-RU" sz="1600" b="1" dirty="0"/>
              <a:t>           	 </a:t>
            </a:r>
            <a:r>
              <a:rPr lang="ru-RU" sz="1600" b="1" dirty="0" err="1"/>
              <a:t>close</a:t>
            </a:r>
            <a:r>
              <a:rPr lang="ru-RU" sz="1600" b="1" dirty="0"/>
              <a:t>(</a:t>
            </a:r>
            <a:r>
              <a:rPr lang="ru-RU" sz="1600" b="1" dirty="0" err="1"/>
              <a:t>flds</a:t>
            </a:r>
            <a:r>
              <a:rPr lang="ru-RU" sz="1600" b="1" dirty="0"/>
              <a:t>[1]); 	</a:t>
            </a:r>
            <a:r>
              <a:rPr lang="ru-RU" sz="1600" b="1" dirty="0" err="1"/>
              <a:t>exit</a:t>
            </a:r>
            <a:r>
              <a:rPr lang="ru-RU" sz="1600" b="1" dirty="0"/>
              <a:t>(0);</a:t>
            </a:r>
          </a:p>
          <a:p>
            <a:r>
              <a:rPr lang="ru-RU" sz="1600" b="1" dirty="0"/>
              <a:t>           	 }</a:t>
            </a:r>
          </a:p>
          <a:p>
            <a:r>
              <a:rPr lang="ru-RU" sz="1600" b="1" dirty="0"/>
              <a:t>  </a:t>
            </a:r>
            <a:r>
              <a:rPr lang="ru-RU" sz="1600" b="1" dirty="0" err="1"/>
              <a:t>close</a:t>
            </a:r>
            <a:r>
              <a:rPr lang="ru-RU" sz="1600" b="1" dirty="0"/>
              <a:t>(</a:t>
            </a:r>
            <a:r>
              <a:rPr lang="ru-RU" sz="1600" b="1" dirty="0" err="1"/>
              <a:t>flds</a:t>
            </a:r>
            <a:r>
              <a:rPr lang="ru-RU" sz="1600" b="1" dirty="0"/>
              <a:t>[1]);</a:t>
            </a:r>
          </a:p>
          <a:p>
            <a:r>
              <a:rPr lang="ru-RU" sz="1600" b="1" dirty="0"/>
              <a:t>  </a:t>
            </a:r>
            <a:r>
              <a:rPr lang="ru-RU" sz="1600" b="1" dirty="0" err="1"/>
              <a:t>read</a:t>
            </a:r>
            <a:r>
              <a:rPr lang="ru-RU" sz="1600" b="1" dirty="0"/>
              <a:t>(</a:t>
            </a:r>
            <a:r>
              <a:rPr lang="ru-RU" sz="1600" b="1" dirty="0" err="1"/>
              <a:t>flds</a:t>
            </a:r>
            <a:r>
              <a:rPr lang="ru-RU" sz="1600" b="1" dirty="0"/>
              <a:t>[0], </a:t>
            </a:r>
            <a:r>
              <a:rPr lang="ru-RU" sz="1600" b="1" dirty="0" err="1"/>
              <a:t>buf</a:t>
            </a:r>
            <a:r>
              <a:rPr lang="ru-RU" sz="1600" b="1" dirty="0"/>
              <a:t>, 80);</a:t>
            </a:r>
          </a:p>
          <a:p>
            <a:r>
              <a:rPr lang="ru-RU" sz="1600" b="1" dirty="0"/>
              <a:t>  </a:t>
            </a:r>
            <a:r>
              <a:rPr lang="ru-RU" sz="1600" b="1" dirty="0" err="1"/>
              <a:t>printf</a:t>
            </a:r>
            <a:r>
              <a:rPr lang="ru-RU" sz="1600" b="1" dirty="0"/>
              <a:t>("</a:t>
            </a:r>
            <a:r>
              <a:rPr lang="ru-RU" sz="1600" b="1" dirty="0" err="1"/>
              <a:t>String</a:t>
            </a:r>
            <a:r>
              <a:rPr lang="ru-RU" sz="1600" b="1" dirty="0"/>
              <a:t> -&gt; %</a:t>
            </a:r>
            <a:r>
              <a:rPr lang="ru-RU" sz="1600" b="1" dirty="0" err="1"/>
              <a:t>s\n</a:t>
            </a:r>
            <a:r>
              <a:rPr lang="ru-RU" sz="1600" b="1" dirty="0"/>
              <a:t>", </a:t>
            </a:r>
            <a:r>
              <a:rPr lang="ru-RU" sz="1600" b="1" dirty="0" err="1"/>
              <a:t>buf</a:t>
            </a:r>
            <a:r>
              <a:rPr lang="ru-RU" sz="1600" b="1" dirty="0"/>
              <a:t>);</a:t>
            </a:r>
          </a:p>
          <a:p>
            <a:r>
              <a:rPr lang="ru-RU" sz="1600" b="1" dirty="0"/>
              <a:t>  </a:t>
            </a:r>
            <a:r>
              <a:rPr lang="ru-RU" sz="1600" b="1" dirty="0" err="1"/>
              <a:t>close</a:t>
            </a:r>
            <a:r>
              <a:rPr lang="ru-RU" sz="1600" b="1" dirty="0"/>
              <a:t>(</a:t>
            </a:r>
            <a:r>
              <a:rPr lang="ru-RU" sz="1600" b="1" dirty="0" err="1"/>
              <a:t>flds</a:t>
            </a:r>
            <a:r>
              <a:rPr lang="ru-RU" sz="1600" b="1" dirty="0"/>
              <a:t>[0]);</a:t>
            </a:r>
          </a:p>
          <a:p>
            <a:r>
              <a:rPr lang="ru-RU" sz="1600" b="1" dirty="0"/>
              <a:t>  </a:t>
            </a:r>
            <a:r>
              <a:rPr lang="ru-RU" sz="1600" b="1" dirty="0" err="1"/>
              <a:t>wait</a:t>
            </a:r>
            <a:r>
              <a:rPr lang="ru-RU" sz="1600" b="1" dirty="0"/>
              <a:t>(&amp;</a:t>
            </a:r>
            <a:r>
              <a:rPr lang="ru-RU" sz="1600" b="1" dirty="0" err="1"/>
              <a:t>status</a:t>
            </a:r>
            <a:r>
              <a:rPr lang="ru-RU" sz="1600" b="1" dirty="0"/>
              <a:t>);		 </a:t>
            </a:r>
            <a:r>
              <a:rPr lang="ru-RU" sz="1600" b="1" dirty="0" err="1"/>
              <a:t>return</a:t>
            </a:r>
            <a:r>
              <a:rPr lang="ru-RU" sz="1600" b="1" dirty="0"/>
              <a:t> </a:t>
            </a:r>
            <a:r>
              <a:rPr lang="ru-RU" sz="1600" b="1" dirty="0" err="1"/>
              <a:t>status</a:t>
            </a:r>
            <a:r>
              <a:rPr lang="ru-RU" sz="1600" b="1" dirty="0"/>
              <a:t>;</a:t>
            </a:r>
          </a:p>
          <a:p>
            <a:r>
              <a:rPr lang="ru-RU" sz="1600" b="1" dirty="0"/>
              <a:t>}</a:t>
            </a:r>
          </a:p>
          <a:p>
            <a:endParaRPr lang="ru-RU" sz="1600" b="1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4E69A-94C3-49E0-8443-1E9460495ED7}" type="slidenum">
              <a:rPr lang="ru-RU"/>
              <a:pPr/>
              <a:t>71</a:t>
            </a:fld>
            <a:endParaRPr lang="ru-RU"/>
          </a:p>
        </p:txBody>
      </p:sp>
      <p:sp>
        <p:nvSpPr>
          <p:cNvPr id="292868" name="Text Box 4"/>
          <p:cNvSpPr txBox="1">
            <a:spLocks noChangeArrowheads="1"/>
          </p:cNvSpPr>
          <p:nvPr/>
        </p:nvSpPr>
        <p:spPr bwMode="auto">
          <a:xfrm>
            <a:off x="2051050" y="1412875"/>
            <a:ext cx="57594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who | sort | lp</a:t>
            </a:r>
            <a:endParaRPr lang="ru-RU"/>
          </a:p>
        </p:txBody>
      </p:sp>
      <p:sp>
        <p:nvSpPr>
          <p:cNvPr id="292869" name="Text Box 5"/>
          <p:cNvSpPr txBox="1">
            <a:spLocks noChangeArrowheads="1"/>
          </p:cNvSpPr>
          <p:nvPr/>
        </p:nvSpPr>
        <p:spPr bwMode="auto">
          <a:xfrm>
            <a:off x="684213" y="2133600"/>
            <a:ext cx="17272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who</a:t>
            </a:r>
            <a:endParaRPr lang="ru-RU"/>
          </a:p>
        </p:txBody>
      </p:sp>
      <p:sp>
        <p:nvSpPr>
          <p:cNvPr id="292870" name="Text Box 6"/>
          <p:cNvSpPr txBox="1">
            <a:spLocks noChangeArrowheads="1"/>
          </p:cNvSpPr>
          <p:nvPr/>
        </p:nvSpPr>
        <p:spPr bwMode="auto">
          <a:xfrm>
            <a:off x="3851275" y="2133600"/>
            <a:ext cx="1512888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sort</a:t>
            </a:r>
            <a:endParaRPr lang="ru-RU"/>
          </a:p>
        </p:txBody>
      </p:sp>
      <p:sp>
        <p:nvSpPr>
          <p:cNvPr id="292871" name="Text Box 7"/>
          <p:cNvSpPr txBox="1">
            <a:spLocks noChangeArrowheads="1"/>
          </p:cNvSpPr>
          <p:nvPr/>
        </p:nvSpPr>
        <p:spPr bwMode="auto">
          <a:xfrm>
            <a:off x="6877050" y="2060575"/>
            <a:ext cx="143986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lp</a:t>
            </a:r>
            <a:endParaRPr lang="ru-RU"/>
          </a:p>
        </p:txBody>
      </p:sp>
      <p:sp>
        <p:nvSpPr>
          <p:cNvPr id="292872" name="Rectangle 8"/>
          <p:cNvSpPr>
            <a:spLocks noChangeArrowheads="1"/>
          </p:cNvSpPr>
          <p:nvPr/>
        </p:nvSpPr>
        <p:spPr bwMode="auto">
          <a:xfrm>
            <a:off x="539750" y="2852738"/>
            <a:ext cx="1944688" cy="122396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2873" name="Rectangle 9"/>
          <p:cNvSpPr>
            <a:spLocks noChangeArrowheads="1"/>
          </p:cNvSpPr>
          <p:nvPr/>
        </p:nvSpPr>
        <p:spPr bwMode="auto">
          <a:xfrm>
            <a:off x="3563938" y="2852738"/>
            <a:ext cx="1944687" cy="122396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2874" name="Rectangle 10"/>
          <p:cNvSpPr>
            <a:spLocks noChangeArrowheads="1"/>
          </p:cNvSpPr>
          <p:nvPr/>
        </p:nvSpPr>
        <p:spPr bwMode="auto">
          <a:xfrm>
            <a:off x="6659563" y="2852738"/>
            <a:ext cx="1944687" cy="122396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2875" name="Text Box 11"/>
          <p:cNvSpPr txBox="1">
            <a:spLocks noChangeArrowheads="1"/>
          </p:cNvSpPr>
          <p:nvPr/>
        </p:nvSpPr>
        <p:spPr bwMode="auto">
          <a:xfrm>
            <a:off x="1835150" y="5300663"/>
            <a:ext cx="20161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Канал 1</a:t>
            </a:r>
          </a:p>
        </p:txBody>
      </p:sp>
      <p:sp>
        <p:nvSpPr>
          <p:cNvPr id="292876" name="Text Box 12"/>
          <p:cNvSpPr txBox="1">
            <a:spLocks noChangeArrowheads="1"/>
          </p:cNvSpPr>
          <p:nvPr/>
        </p:nvSpPr>
        <p:spPr bwMode="auto">
          <a:xfrm>
            <a:off x="5003800" y="5229225"/>
            <a:ext cx="20161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Канал 2</a:t>
            </a:r>
          </a:p>
        </p:txBody>
      </p:sp>
      <p:sp>
        <p:nvSpPr>
          <p:cNvPr id="292877" name="Text Box 13"/>
          <p:cNvSpPr txBox="1">
            <a:spLocks noChangeArrowheads="1"/>
          </p:cNvSpPr>
          <p:nvPr/>
        </p:nvSpPr>
        <p:spPr bwMode="auto">
          <a:xfrm>
            <a:off x="1331913" y="3357563"/>
            <a:ext cx="1008062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/>
          </a:p>
        </p:txBody>
      </p:sp>
      <p:sp>
        <p:nvSpPr>
          <p:cNvPr id="292878" name="Text Box 14"/>
          <p:cNvSpPr txBox="1">
            <a:spLocks noChangeArrowheads="1"/>
          </p:cNvSpPr>
          <p:nvPr/>
        </p:nvSpPr>
        <p:spPr bwMode="auto">
          <a:xfrm>
            <a:off x="1476375" y="2997200"/>
            <a:ext cx="8636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stdout</a:t>
            </a:r>
            <a:endParaRPr lang="ru-RU" sz="1800"/>
          </a:p>
        </p:txBody>
      </p:sp>
      <p:sp>
        <p:nvSpPr>
          <p:cNvPr id="292879" name="Text Box 15"/>
          <p:cNvSpPr txBox="1">
            <a:spLocks noChangeArrowheads="1"/>
          </p:cNvSpPr>
          <p:nvPr/>
        </p:nvSpPr>
        <p:spPr bwMode="auto">
          <a:xfrm>
            <a:off x="4572000" y="2924175"/>
            <a:ext cx="8636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stdout</a:t>
            </a:r>
            <a:endParaRPr lang="ru-RU" sz="1800"/>
          </a:p>
        </p:txBody>
      </p:sp>
      <p:sp>
        <p:nvSpPr>
          <p:cNvPr id="292881" name="Text Box 17"/>
          <p:cNvSpPr txBox="1">
            <a:spLocks noChangeArrowheads="1"/>
          </p:cNvSpPr>
          <p:nvPr/>
        </p:nvSpPr>
        <p:spPr bwMode="auto">
          <a:xfrm>
            <a:off x="3708400" y="3573463"/>
            <a:ext cx="8636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stdin</a:t>
            </a:r>
            <a:endParaRPr lang="ru-RU"/>
          </a:p>
        </p:txBody>
      </p:sp>
      <p:sp>
        <p:nvSpPr>
          <p:cNvPr id="292882" name="Text Box 18"/>
          <p:cNvSpPr txBox="1">
            <a:spLocks noChangeArrowheads="1"/>
          </p:cNvSpPr>
          <p:nvPr/>
        </p:nvSpPr>
        <p:spPr bwMode="auto">
          <a:xfrm>
            <a:off x="6588125" y="3500438"/>
            <a:ext cx="8636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stdin</a:t>
            </a:r>
            <a:endParaRPr lang="ru-RU"/>
          </a:p>
        </p:txBody>
      </p:sp>
      <p:sp>
        <p:nvSpPr>
          <p:cNvPr id="292883" name="Line 19"/>
          <p:cNvSpPr>
            <a:spLocks noChangeShapeType="1"/>
          </p:cNvSpPr>
          <p:nvPr/>
        </p:nvSpPr>
        <p:spPr bwMode="auto">
          <a:xfrm>
            <a:off x="2484438" y="3141663"/>
            <a:ext cx="215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92884" name="Line 20"/>
          <p:cNvSpPr>
            <a:spLocks noChangeShapeType="1"/>
          </p:cNvSpPr>
          <p:nvPr/>
        </p:nvSpPr>
        <p:spPr bwMode="auto">
          <a:xfrm>
            <a:off x="2700338" y="3141663"/>
            <a:ext cx="0" cy="1582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92885" name="Line 21"/>
          <p:cNvSpPr>
            <a:spLocks noChangeShapeType="1"/>
          </p:cNvSpPr>
          <p:nvPr/>
        </p:nvSpPr>
        <p:spPr bwMode="auto">
          <a:xfrm flipH="1">
            <a:off x="1042988" y="4724400"/>
            <a:ext cx="1657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92886" name="Line 22"/>
          <p:cNvSpPr>
            <a:spLocks noChangeShapeType="1"/>
          </p:cNvSpPr>
          <p:nvPr/>
        </p:nvSpPr>
        <p:spPr bwMode="auto">
          <a:xfrm>
            <a:off x="1042988" y="4724400"/>
            <a:ext cx="0" cy="792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92887" name="Line 23"/>
          <p:cNvSpPr>
            <a:spLocks noChangeShapeType="1"/>
          </p:cNvSpPr>
          <p:nvPr/>
        </p:nvSpPr>
        <p:spPr bwMode="auto">
          <a:xfrm>
            <a:off x="1042988" y="5516563"/>
            <a:ext cx="7921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92888" name="Line 24"/>
          <p:cNvSpPr>
            <a:spLocks noChangeShapeType="1"/>
          </p:cNvSpPr>
          <p:nvPr/>
        </p:nvSpPr>
        <p:spPr bwMode="auto">
          <a:xfrm>
            <a:off x="3851275" y="5516563"/>
            <a:ext cx="215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92889" name="Line 25"/>
          <p:cNvSpPr>
            <a:spLocks noChangeShapeType="1"/>
          </p:cNvSpPr>
          <p:nvPr/>
        </p:nvSpPr>
        <p:spPr bwMode="auto">
          <a:xfrm flipV="1">
            <a:off x="4067175" y="4868863"/>
            <a:ext cx="0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92890" name="Line 26"/>
          <p:cNvSpPr>
            <a:spLocks noChangeShapeType="1"/>
          </p:cNvSpPr>
          <p:nvPr/>
        </p:nvSpPr>
        <p:spPr bwMode="auto">
          <a:xfrm flipH="1">
            <a:off x="3132138" y="4868863"/>
            <a:ext cx="9350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92891" name="Line 27"/>
          <p:cNvSpPr>
            <a:spLocks noChangeShapeType="1"/>
          </p:cNvSpPr>
          <p:nvPr/>
        </p:nvSpPr>
        <p:spPr bwMode="auto">
          <a:xfrm flipV="1">
            <a:off x="3132138" y="3716338"/>
            <a:ext cx="0" cy="1152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92892" name="Line 28"/>
          <p:cNvSpPr>
            <a:spLocks noChangeShapeType="1"/>
          </p:cNvSpPr>
          <p:nvPr/>
        </p:nvSpPr>
        <p:spPr bwMode="auto">
          <a:xfrm>
            <a:off x="3132138" y="371633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92893" name="Line 29"/>
          <p:cNvSpPr>
            <a:spLocks noChangeShapeType="1"/>
          </p:cNvSpPr>
          <p:nvPr/>
        </p:nvSpPr>
        <p:spPr bwMode="auto">
          <a:xfrm>
            <a:off x="5508625" y="3068638"/>
            <a:ext cx="2873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92894" name="Line 30"/>
          <p:cNvSpPr>
            <a:spLocks noChangeShapeType="1"/>
          </p:cNvSpPr>
          <p:nvPr/>
        </p:nvSpPr>
        <p:spPr bwMode="auto">
          <a:xfrm>
            <a:off x="5795963" y="3068638"/>
            <a:ext cx="0" cy="1800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92895" name="Line 31"/>
          <p:cNvSpPr>
            <a:spLocks noChangeShapeType="1"/>
          </p:cNvSpPr>
          <p:nvPr/>
        </p:nvSpPr>
        <p:spPr bwMode="auto">
          <a:xfrm flipH="1">
            <a:off x="4716463" y="4868863"/>
            <a:ext cx="1079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92896" name="Line 32"/>
          <p:cNvSpPr>
            <a:spLocks noChangeShapeType="1"/>
          </p:cNvSpPr>
          <p:nvPr/>
        </p:nvSpPr>
        <p:spPr bwMode="auto">
          <a:xfrm>
            <a:off x="4716463" y="4868863"/>
            <a:ext cx="0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92897" name="Line 33"/>
          <p:cNvSpPr>
            <a:spLocks noChangeShapeType="1"/>
          </p:cNvSpPr>
          <p:nvPr/>
        </p:nvSpPr>
        <p:spPr bwMode="auto">
          <a:xfrm>
            <a:off x="4716463" y="5445125"/>
            <a:ext cx="2873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92898" name="Line 34"/>
          <p:cNvSpPr>
            <a:spLocks noChangeShapeType="1"/>
          </p:cNvSpPr>
          <p:nvPr/>
        </p:nvSpPr>
        <p:spPr bwMode="auto">
          <a:xfrm>
            <a:off x="7019925" y="5445125"/>
            <a:ext cx="3603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92900" name="Line 36"/>
          <p:cNvSpPr>
            <a:spLocks noChangeShapeType="1"/>
          </p:cNvSpPr>
          <p:nvPr/>
        </p:nvSpPr>
        <p:spPr bwMode="auto">
          <a:xfrm flipV="1">
            <a:off x="7380288" y="4581525"/>
            <a:ext cx="0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92901" name="Line 37"/>
          <p:cNvSpPr>
            <a:spLocks noChangeShapeType="1"/>
          </p:cNvSpPr>
          <p:nvPr/>
        </p:nvSpPr>
        <p:spPr bwMode="auto">
          <a:xfrm flipH="1">
            <a:off x="6300788" y="4581525"/>
            <a:ext cx="1079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92902" name="Line 38"/>
          <p:cNvSpPr>
            <a:spLocks noChangeShapeType="1"/>
          </p:cNvSpPr>
          <p:nvPr/>
        </p:nvSpPr>
        <p:spPr bwMode="auto">
          <a:xfrm flipV="1">
            <a:off x="6300788" y="3716338"/>
            <a:ext cx="0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92903" name="Line 39"/>
          <p:cNvSpPr>
            <a:spLocks noChangeShapeType="1"/>
          </p:cNvSpPr>
          <p:nvPr/>
        </p:nvSpPr>
        <p:spPr bwMode="auto">
          <a:xfrm>
            <a:off x="6300788" y="3716338"/>
            <a:ext cx="358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2B68-035B-4A76-A0D1-673D577B72CE}" type="slidenum">
              <a:rPr lang="ru-RU"/>
              <a:pPr/>
              <a:t>72</a:t>
            </a:fld>
            <a:endParaRPr lang="ru-RU"/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539750" y="1484313"/>
            <a:ext cx="309562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родительский процесс</a:t>
            </a:r>
          </a:p>
        </p:txBody>
      </p:sp>
      <p:sp>
        <p:nvSpPr>
          <p:cNvPr id="293893" name="Text Box 5"/>
          <p:cNvSpPr txBox="1">
            <a:spLocks noChangeArrowheads="1"/>
          </p:cNvSpPr>
          <p:nvPr/>
        </p:nvSpPr>
        <p:spPr bwMode="auto">
          <a:xfrm>
            <a:off x="5003800" y="1557338"/>
            <a:ext cx="352742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дочерний процесс</a:t>
            </a:r>
          </a:p>
        </p:txBody>
      </p:sp>
      <p:sp>
        <p:nvSpPr>
          <p:cNvPr id="293894" name="Rectangle 6"/>
          <p:cNvSpPr>
            <a:spLocks noChangeArrowheads="1"/>
          </p:cNvSpPr>
          <p:nvPr/>
        </p:nvSpPr>
        <p:spPr bwMode="auto">
          <a:xfrm>
            <a:off x="611188" y="2420938"/>
            <a:ext cx="3097212" cy="1439862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3895" name="Rectangle 7"/>
          <p:cNvSpPr>
            <a:spLocks noChangeArrowheads="1"/>
          </p:cNvSpPr>
          <p:nvPr/>
        </p:nvSpPr>
        <p:spPr bwMode="auto">
          <a:xfrm>
            <a:off x="5003800" y="2349500"/>
            <a:ext cx="3527425" cy="15113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93896" name="Text Box 8"/>
          <p:cNvSpPr txBox="1">
            <a:spLocks noChangeArrowheads="1"/>
          </p:cNvSpPr>
          <p:nvPr/>
        </p:nvSpPr>
        <p:spPr bwMode="auto">
          <a:xfrm>
            <a:off x="2916238" y="4797425"/>
            <a:ext cx="30956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Канал 1</a:t>
            </a:r>
          </a:p>
        </p:txBody>
      </p:sp>
      <p:sp>
        <p:nvSpPr>
          <p:cNvPr id="293897" name="Text Box 9"/>
          <p:cNvSpPr txBox="1">
            <a:spLocks noChangeArrowheads="1"/>
          </p:cNvSpPr>
          <p:nvPr/>
        </p:nvSpPr>
        <p:spPr bwMode="auto">
          <a:xfrm>
            <a:off x="2843213" y="5661025"/>
            <a:ext cx="30956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Канал 2</a:t>
            </a:r>
          </a:p>
        </p:txBody>
      </p:sp>
      <p:sp>
        <p:nvSpPr>
          <p:cNvPr id="293898" name="Text Box 10"/>
          <p:cNvSpPr txBox="1">
            <a:spLocks noChangeArrowheads="1"/>
          </p:cNvSpPr>
          <p:nvPr/>
        </p:nvSpPr>
        <p:spPr bwMode="auto">
          <a:xfrm>
            <a:off x="755650" y="2997200"/>
            <a:ext cx="115252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fd2[0]</a:t>
            </a:r>
            <a:endParaRPr lang="ru-RU"/>
          </a:p>
        </p:txBody>
      </p:sp>
      <p:sp>
        <p:nvSpPr>
          <p:cNvPr id="293899" name="Text Box 11"/>
          <p:cNvSpPr txBox="1">
            <a:spLocks noChangeArrowheads="1"/>
          </p:cNvSpPr>
          <p:nvPr/>
        </p:nvSpPr>
        <p:spPr bwMode="auto">
          <a:xfrm>
            <a:off x="2268538" y="2997200"/>
            <a:ext cx="115252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fd1[1]</a:t>
            </a:r>
            <a:endParaRPr lang="ru-RU"/>
          </a:p>
        </p:txBody>
      </p:sp>
      <p:sp>
        <p:nvSpPr>
          <p:cNvPr id="293900" name="Text Box 12"/>
          <p:cNvSpPr txBox="1">
            <a:spLocks noChangeArrowheads="1"/>
          </p:cNvSpPr>
          <p:nvPr/>
        </p:nvSpPr>
        <p:spPr bwMode="auto">
          <a:xfrm>
            <a:off x="5148263" y="2924175"/>
            <a:ext cx="115252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fd1[0]</a:t>
            </a:r>
            <a:endParaRPr lang="ru-RU"/>
          </a:p>
        </p:txBody>
      </p:sp>
      <p:sp>
        <p:nvSpPr>
          <p:cNvPr id="293901" name="Text Box 13"/>
          <p:cNvSpPr txBox="1">
            <a:spLocks noChangeArrowheads="1"/>
          </p:cNvSpPr>
          <p:nvPr/>
        </p:nvSpPr>
        <p:spPr bwMode="auto">
          <a:xfrm>
            <a:off x="7235825" y="2924175"/>
            <a:ext cx="115252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/>
              <a:t>fd2[1]</a:t>
            </a:r>
            <a:endParaRPr lang="ru-RU"/>
          </a:p>
        </p:txBody>
      </p:sp>
      <p:cxnSp>
        <p:nvCxnSpPr>
          <p:cNvPr id="293902" name="AutoShape 14"/>
          <p:cNvCxnSpPr>
            <a:cxnSpLocks noChangeShapeType="1"/>
            <a:stCxn id="293894" idx="3"/>
            <a:endCxn id="293896" idx="1"/>
          </p:cNvCxnSpPr>
          <p:nvPr/>
        </p:nvCxnSpPr>
        <p:spPr bwMode="auto">
          <a:xfrm flipH="1">
            <a:off x="2903538" y="3141663"/>
            <a:ext cx="817562" cy="1866900"/>
          </a:xfrm>
          <a:prstGeom prst="curvedConnector5">
            <a:avLst>
              <a:gd name="adj1" fmla="val -26407"/>
              <a:gd name="adj2" fmla="val 63606"/>
              <a:gd name="adj3" fmla="val 126407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293903" name="AutoShape 15"/>
          <p:cNvCxnSpPr>
            <a:cxnSpLocks noChangeShapeType="1"/>
            <a:stCxn id="293896" idx="3"/>
            <a:endCxn id="293895" idx="1"/>
          </p:cNvCxnSpPr>
          <p:nvPr/>
        </p:nvCxnSpPr>
        <p:spPr bwMode="auto">
          <a:xfrm flipH="1" flipV="1">
            <a:off x="4991100" y="3105150"/>
            <a:ext cx="1033463" cy="1903413"/>
          </a:xfrm>
          <a:prstGeom prst="curvedConnector5">
            <a:avLst>
              <a:gd name="adj1" fmla="val -20889"/>
              <a:gd name="adj2" fmla="val 35694"/>
              <a:gd name="adj3" fmla="val 120889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293904" name="AutoShape 16"/>
          <p:cNvCxnSpPr>
            <a:cxnSpLocks noChangeShapeType="1"/>
            <a:stCxn id="293895" idx="3"/>
            <a:endCxn id="293897" idx="3"/>
          </p:cNvCxnSpPr>
          <p:nvPr/>
        </p:nvCxnSpPr>
        <p:spPr bwMode="auto">
          <a:xfrm flipH="1">
            <a:off x="5951538" y="3105150"/>
            <a:ext cx="2592387" cy="2767013"/>
          </a:xfrm>
          <a:prstGeom prst="curvedConnector3">
            <a:avLst>
              <a:gd name="adj1" fmla="val -13782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293905" name="AutoShape 17"/>
          <p:cNvCxnSpPr>
            <a:cxnSpLocks noChangeShapeType="1"/>
            <a:stCxn id="293897" idx="1"/>
            <a:endCxn id="293894" idx="1"/>
          </p:cNvCxnSpPr>
          <p:nvPr/>
        </p:nvCxnSpPr>
        <p:spPr bwMode="auto">
          <a:xfrm rot="10800000">
            <a:off x="598488" y="3141663"/>
            <a:ext cx="2232025" cy="2730500"/>
          </a:xfrm>
          <a:prstGeom prst="curvedConnector3">
            <a:avLst>
              <a:gd name="adj1" fmla="val 119912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293906" name="Text Box 18"/>
          <p:cNvSpPr txBox="1">
            <a:spLocks noChangeArrowheads="1"/>
          </p:cNvSpPr>
          <p:nvPr/>
        </p:nvSpPr>
        <p:spPr bwMode="auto">
          <a:xfrm>
            <a:off x="1258888" y="333375"/>
            <a:ext cx="6697662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/>
              <a:t>Двусторонняя передача по двум каналам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9BE1-1ED4-4A0D-BF98-FA087D7AB614}" type="slidenum">
              <a:rPr lang="ru-RU"/>
              <a:pPr/>
              <a:t>73</a:t>
            </a:fld>
            <a:endParaRPr lang="ru-RU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ru-RU" sz="3200"/>
              <a:t>Именованные каналы</a:t>
            </a:r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395288" y="1412875"/>
            <a:ext cx="7345362" cy="481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#include &lt;sys/types.h&gt;</a:t>
            </a:r>
          </a:p>
          <a:p>
            <a:pPr>
              <a:spcBef>
                <a:spcPct val="50000"/>
              </a:spcBef>
            </a:pPr>
            <a:r>
              <a:rPr lang="en-US"/>
              <a:t>#include &lt;sys/stat.h&gt;</a:t>
            </a:r>
          </a:p>
          <a:p>
            <a:pPr>
              <a:spcBef>
                <a:spcPct val="50000"/>
              </a:spcBef>
            </a:pPr>
            <a:r>
              <a:rPr lang="en-US"/>
              <a:t>int mkfifo(const char *pathname, mode_t mode);</a:t>
            </a:r>
          </a:p>
          <a:p>
            <a:pPr>
              <a:spcBef>
                <a:spcPct val="50000"/>
              </a:spcBef>
            </a:pPr>
            <a:r>
              <a:rPr lang="ru-RU"/>
              <a:t>При успешном звершении возвращается 0, в случае ошибки возвращается -1.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 S_IRUSR</a:t>
            </a:r>
            <a:r>
              <a:rPr lang="ru-RU"/>
              <a:t> – чтение для владельца</a:t>
            </a:r>
            <a:endParaRPr lang="en-US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 S_IWUSR</a:t>
            </a:r>
            <a:r>
              <a:rPr lang="ru-RU"/>
              <a:t> – запись для владельца</a:t>
            </a:r>
            <a:endParaRPr lang="en-US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 S_IRGRP</a:t>
            </a:r>
            <a:r>
              <a:rPr lang="ru-RU"/>
              <a:t> – чтение для членов группы</a:t>
            </a:r>
            <a:endParaRPr lang="en-US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 S_IWGRP</a:t>
            </a:r>
            <a:r>
              <a:rPr lang="ru-RU"/>
              <a:t> – запись для членов группы</a:t>
            </a:r>
            <a:endParaRPr lang="en-US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 S_IROTH</a:t>
            </a:r>
            <a:r>
              <a:rPr lang="ru-RU"/>
              <a:t> – чтение для прочих пользователей</a:t>
            </a:r>
            <a:endParaRPr lang="en-US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 S_IWOTH </a:t>
            </a:r>
            <a:r>
              <a:rPr lang="ru-RU"/>
              <a:t>– запись для прочих пользователей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7474-B295-4C5C-B864-A9BFF656CBB7}" type="slidenum">
              <a:rPr lang="ru-RU"/>
              <a:pPr/>
              <a:t>74</a:t>
            </a:fld>
            <a:endParaRPr lang="ru-RU"/>
          </a:p>
        </p:txBody>
      </p:sp>
      <p:sp>
        <p:nvSpPr>
          <p:cNvPr id="296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/>
              <a:t>Логика открытия объекта </a:t>
            </a:r>
            <a:r>
              <a:rPr lang="en-US" sz="3200"/>
              <a:t>IPC</a:t>
            </a:r>
            <a:endParaRPr lang="ru-RU" sz="3200"/>
          </a:p>
        </p:txBody>
      </p:sp>
      <p:graphicFrame>
        <p:nvGraphicFramePr>
          <p:cNvPr id="299030" name="Group 2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4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1131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Аргумент </a:t>
                      </a:r>
                      <a:r>
                        <a:rPr kumimoji="0" lang="en-US" sz="2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oflag</a:t>
                      </a:r>
                      <a:endParaRPr kumimoji="0" lang="ru-RU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Объект не существует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Объект уже существует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Нет флагов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Ошибка,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errno = ENOENT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открывается существующий объект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0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O_CREAT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создается новый объект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открывается существующий объект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O_CREAT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O_EXCL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  <a:r>
                        <a:rPr kumimoji="0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создается новый объект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errno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= EEXIST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28BB-E83A-4AC9-BB5E-9DAC378F62B2}" type="slidenum">
              <a:rPr lang="ru-RU"/>
              <a:pPr/>
              <a:t>75</a:t>
            </a:fld>
            <a:endParaRPr lang="ru-RU"/>
          </a:p>
        </p:txBody>
      </p:sp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468313" y="404813"/>
            <a:ext cx="8280400" cy="547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600" b="1" dirty="0"/>
              <a:t>#</a:t>
            </a:r>
            <a:r>
              <a:rPr lang="ru-RU" sz="1600" b="1" dirty="0" err="1"/>
              <a:t>include</a:t>
            </a:r>
            <a:r>
              <a:rPr lang="ru-RU" sz="1600" b="1" dirty="0"/>
              <a:t> &lt;</a:t>
            </a:r>
            <a:r>
              <a:rPr lang="ru-RU" sz="1600" b="1" dirty="0" err="1"/>
              <a:t>iostream.h</a:t>
            </a:r>
            <a:r>
              <a:rPr lang="ru-RU" sz="1600" b="1" dirty="0"/>
              <a:t>&gt;</a:t>
            </a:r>
          </a:p>
          <a:p>
            <a:r>
              <a:rPr lang="ru-RU" sz="1600" b="1" dirty="0"/>
              <a:t>#</a:t>
            </a:r>
            <a:r>
              <a:rPr lang="ru-RU" sz="1600" b="1" dirty="0" err="1"/>
              <a:t>include</a:t>
            </a:r>
            <a:r>
              <a:rPr lang="ru-RU" sz="1600" b="1" dirty="0"/>
              <a:t> &lt;</a:t>
            </a:r>
            <a:r>
              <a:rPr lang="ru-RU" sz="1600" b="1" dirty="0" err="1"/>
              <a:t>stdio.h</a:t>
            </a:r>
            <a:r>
              <a:rPr lang="ru-RU" sz="1600" b="1" dirty="0"/>
              <a:t>&gt;</a:t>
            </a:r>
          </a:p>
          <a:p>
            <a:r>
              <a:rPr lang="ru-RU" sz="1600" b="1" dirty="0"/>
              <a:t>#</a:t>
            </a:r>
            <a:r>
              <a:rPr lang="ru-RU" sz="1600" b="1" dirty="0" err="1"/>
              <a:t>include</a:t>
            </a:r>
            <a:r>
              <a:rPr lang="ru-RU" sz="1600" b="1" dirty="0"/>
              <a:t> &lt;</a:t>
            </a:r>
            <a:r>
              <a:rPr lang="ru-RU" sz="1600" b="1" dirty="0" err="1"/>
              <a:t>errno.h</a:t>
            </a:r>
            <a:r>
              <a:rPr lang="ru-RU" sz="1600" b="1" dirty="0"/>
              <a:t>&gt;</a:t>
            </a:r>
          </a:p>
          <a:p>
            <a:r>
              <a:rPr lang="ru-RU" sz="1600" b="1" dirty="0"/>
              <a:t>#</a:t>
            </a:r>
            <a:r>
              <a:rPr lang="ru-RU" sz="1600" b="1" dirty="0" err="1"/>
              <a:t>include</a:t>
            </a:r>
            <a:r>
              <a:rPr lang="ru-RU" sz="1600" b="1" dirty="0"/>
              <a:t> &lt;</a:t>
            </a:r>
            <a:r>
              <a:rPr lang="ru-RU" sz="1600" b="1" dirty="0" err="1"/>
              <a:t>sys</a:t>
            </a:r>
            <a:r>
              <a:rPr lang="ru-RU" sz="1600" b="1" dirty="0"/>
              <a:t>/</a:t>
            </a:r>
            <a:r>
              <a:rPr lang="ru-RU" sz="1600" b="1" dirty="0" err="1"/>
              <a:t>types.h</a:t>
            </a:r>
            <a:r>
              <a:rPr lang="ru-RU" sz="1600" b="1" dirty="0"/>
              <a:t>&gt;</a:t>
            </a:r>
          </a:p>
          <a:p>
            <a:r>
              <a:rPr lang="ru-RU" sz="1600" b="1" dirty="0"/>
              <a:t>#</a:t>
            </a:r>
            <a:r>
              <a:rPr lang="ru-RU" sz="1600" b="1" dirty="0" err="1"/>
              <a:t>include</a:t>
            </a:r>
            <a:r>
              <a:rPr lang="ru-RU" sz="1600" b="1" dirty="0"/>
              <a:t> &lt;</a:t>
            </a:r>
            <a:r>
              <a:rPr lang="ru-RU" sz="1600" b="1" dirty="0" err="1"/>
              <a:t>unistd.h</a:t>
            </a:r>
            <a:r>
              <a:rPr lang="ru-RU" sz="1600" b="1" dirty="0"/>
              <a:t>&gt;</a:t>
            </a:r>
          </a:p>
          <a:p>
            <a:r>
              <a:rPr lang="ru-RU" sz="1600" b="1" dirty="0"/>
              <a:t>#</a:t>
            </a:r>
            <a:r>
              <a:rPr lang="ru-RU" sz="1600" b="1" dirty="0" err="1"/>
              <a:t>include</a:t>
            </a:r>
            <a:r>
              <a:rPr lang="ru-RU" sz="1600" b="1" dirty="0"/>
              <a:t> &lt;</a:t>
            </a:r>
            <a:r>
              <a:rPr lang="ru-RU" sz="1600" b="1" dirty="0" err="1"/>
              <a:t>fcntl.h</a:t>
            </a:r>
            <a:r>
              <a:rPr lang="ru-RU" sz="1600" b="1" dirty="0"/>
              <a:t>&gt;</a:t>
            </a:r>
          </a:p>
          <a:p>
            <a:r>
              <a:rPr lang="ru-RU" sz="1600" b="1" dirty="0"/>
              <a:t>#</a:t>
            </a:r>
            <a:r>
              <a:rPr lang="ru-RU" sz="1600" b="1" dirty="0" err="1"/>
              <a:t>define</a:t>
            </a:r>
            <a:r>
              <a:rPr lang="ru-RU" sz="1600" b="1" dirty="0"/>
              <a:t> NAME </a:t>
            </a:r>
            <a:r>
              <a:rPr lang="ru-RU" sz="1600" b="1" dirty="0" smtClean="0"/>
              <a:t>"</a:t>
            </a:r>
            <a:r>
              <a:rPr lang="ru-RU" sz="1600" b="1" dirty="0" err="1" smtClean="0"/>
              <a:t>fifo</a:t>
            </a:r>
            <a:r>
              <a:rPr lang="ru-RU" sz="1600" b="1" dirty="0" smtClean="0"/>
              <a:t>_</a:t>
            </a:r>
            <a:r>
              <a:rPr lang="en-US" sz="1600" b="1" dirty="0" smtClean="0"/>
              <a:t>s</a:t>
            </a:r>
            <a:r>
              <a:rPr lang="ru-RU" sz="1600" b="1" dirty="0" smtClean="0"/>
              <a:t>.</a:t>
            </a:r>
            <a:r>
              <a:rPr lang="ru-RU" sz="1600" b="1" dirty="0" err="1" smtClean="0"/>
              <a:t>cc</a:t>
            </a:r>
            <a:r>
              <a:rPr lang="ru-RU" sz="1600" b="1" dirty="0"/>
              <a:t>"</a:t>
            </a:r>
          </a:p>
          <a:p>
            <a:r>
              <a:rPr lang="ru-RU" sz="1600" b="1" dirty="0" err="1"/>
              <a:t>int</a:t>
            </a:r>
            <a:r>
              <a:rPr lang="ru-RU" sz="1600" b="1" dirty="0"/>
              <a:t> </a:t>
            </a:r>
            <a:r>
              <a:rPr lang="ru-RU" sz="1600" b="1" dirty="0" err="1"/>
              <a:t>main</a:t>
            </a:r>
            <a:r>
              <a:rPr lang="ru-RU" sz="1600" b="1" dirty="0"/>
              <a:t>()</a:t>
            </a:r>
          </a:p>
          <a:p>
            <a:r>
              <a:rPr lang="ru-RU" sz="1600" b="1" dirty="0"/>
              <a:t>{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int</a:t>
            </a:r>
            <a:r>
              <a:rPr lang="ru-RU" sz="1600" b="1" dirty="0"/>
              <a:t> </a:t>
            </a:r>
            <a:r>
              <a:rPr lang="ru-RU" sz="1600" b="1" dirty="0" err="1"/>
              <a:t>fd</a:t>
            </a:r>
            <a:r>
              <a:rPr lang="ru-RU" sz="1600" b="1" dirty="0"/>
              <a:t>;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char</a:t>
            </a:r>
            <a:r>
              <a:rPr lang="ru-RU" sz="1600" b="1" dirty="0"/>
              <a:t> </a:t>
            </a:r>
            <a:r>
              <a:rPr lang="ru-RU" sz="1600" b="1" dirty="0" err="1"/>
              <a:t>buf</a:t>
            </a:r>
            <a:r>
              <a:rPr lang="ru-RU" sz="1600" b="1" dirty="0"/>
              <a:t>[80];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if</a:t>
            </a:r>
            <a:r>
              <a:rPr lang="ru-RU" sz="1600" b="1" dirty="0"/>
              <a:t>(</a:t>
            </a:r>
            <a:r>
              <a:rPr lang="ru-RU" sz="1600" b="1" dirty="0" err="1"/>
              <a:t>mkfifo</a:t>
            </a:r>
            <a:r>
              <a:rPr lang="ru-RU" sz="1600" b="1" dirty="0"/>
              <a:t>(NAME, S_IFIFO|S_IRWXU|S_IRWXG|S_IRWXO)) {</a:t>
            </a:r>
          </a:p>
          <a:p>
            <a:r>
              <a:rPr lang="ru-RU" sz="1600" b="1" dirty="0"/>
              <a:t>		</a:t>
            </a:r>
            <a:r>
              <a:rPr lang="ru-RU" sz="1600" b="1" dirty="0" err="1"/>
              <a:t>perror</a:t>
            </a:r>
            <a:r>
              <a:rPr lang="ru-RU" sz="1600" b="1" dirty="0"/>
              <a:t>("Ошибка FIFO");    </a:t>
            </a:r>
            <a:r>
              <a:rPr lang="ru-RU" sz="1600" b="1" dirty="0" err="1"/>
              <a:t>return</a:t>
            </a:r>
            <a:r>
              <a:rPr lang="ru-RU" sz="1600" b="1" dirty="0"/>
              <a:t> 1;		</a:t>
            </a:r>
          </a:p>
          <a:p>
            <a:r>
              <a:rPr lang="ru-RU" sz="1600" b="1" dirty="0"/>
              <a:t>	}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if</a:t>
            </a:r>
            <a:r>
              <a:rPr lang="ru-RU" sz="1600" b="1" dirty="0"/>
              <a:t>((</a:t>
            </a:r>
            <a:r>
              <a:rPr lang="ru-RU" sz="1600" b="1" dirty="0" err="1"/>
              <a:t>fd=open</a:t>
            </a:r>
            <a:r>
              <a:rPr lang="ru-RU" sz="1600" b="1" dirty="0"/>
              <a:t>(NAME, O_RDONLY))==-1) {</a:t>
            </a:r>
          </a:p>
          <a:p>
            <a:r>
              <a:rPr lang="ru-RU" sz="1600" b="1" dirty="0"/>
              <a:t>		</a:t>
            </a:r>
            <a:r>
              <a:rPr lang="ru-RU" sz="1600" b="1" dirty="0" err="1"/>
              <a:t>perror</a:t>
            </a:r>
            <a:r>
              <a:rPr lang="ru-RU" sz="1600" b="1" dirty="0"/>
              <a:t>("Ошибка открытия файла");</a:t>
            </a:r>
            <a:r>
              <a:rPr lang="en-US" sz="1600" b="1" dirty="0"/>
              <a:t>   </a:t>
            </a:r>
            <a:r>
              <a:rPr lang="ru-RU" sz="1600" b="1" dirty="0"/>
              <a:t> </a:t>
            </a:r>
            <a:r>
              <a:rPr lang="en-US" sz="1600" b="1" dirty="0"/>
              <a:t>return 2;</a:t>
            </a:r>
            <a:endParaRPr lang="ru-RU" sz="1600" b="1" dirty="0"/>
          </a:p>
          <a:p>
            <a:r>
              <a:rPr lang="ru-RU" sz="1600" b="1" dirty="0"/>
              <a:t>	}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read</a:t>
            </a:r>
            <a:r>
              <a:rPr lang="ru-RU" sz="1600" b="1" dirty="0"/>
              <a:t>(</a:t>
            </a:r>
            <a:r>
              <a:rPr lang="ru-RU" sz="1600" b="1" dirty="0" err="1"/>
              <a:t>fd</a:t>
            </a:r>
            <a:r>
              <a:rPr lang="ru-RU" sz="1600" b="1" dirty="0"/>
              <a:t>, </a:t>
            </a:r>
            <a:r>
              <a:rPr lang="ru-RU" sz="1600" b="1" dirty="0" err="1"/>
              <a:t>buf</a:t>
            </a:r>
            <a:r>
              <a:rPr lang="ru-RU" sz="1600" b="1" dirty="0"/>
              <a:t>, </a:t>
            </a:r>
            <a:r>
              <a:rPr lang="ru-RU" sz="1600" b="1" dirty="0" err="1"/>
              <a:t>sizeof</a:t>
            </a:r>
            <a:r>
              <a:rPr lang="ru-RU" sz="1600" b="1" dirty="0"/>
              <a:t>(</a:t>
            </a:r>
            <a:r>
              <a:rPr lang="ru-RU" sz="1600" b="1" dirty="0" err="1"/>
              <a:t>buf</a:t>
            </a:r>
            <a:r>
              <a:rPr lang="ru-RU" sz="1600" b="1" dirty="0"/>
              <a:t>));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cout</a:t>
            </a:r>
            <a:r>
              <a:rPr lang="ru-RU" sz="1600" b="1" dirty="0"/>
              <a:t>&lt;&lt;"Получено-&gt;"&lt;&lt;</a:t>
            </a:r>
            <a:r>
              <a:rPr lang="ru-RU" sz="1600" b="1" dirty="0" err="1"/>
              <a:t>buf</a:t>
            </a:r>
            <a:r>
              <a:rPr lang="ru-RU" sz="1600" b="1" dirty="0"/>
              <a:t>&lt;&lt;</a:t>
            </a:r>
            <a:r>
              <a:rPr lang="ru-RU" sz="1600" b="1" dirty="0" err="1"/>
              <a:t>endl</a:t>
            </a:r>
            <a:r>
              <a:rPr lang="ru-RU" sz="1600" b="1" dirty="0"/>
              <a:t>;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close</a:t>
            </a:r>
            <a:r>
              <a:rPr lang="ru-RU" sz="1600" b="1" dirty="0"/>
              <a:t>(</a:t>
            </a:r>
            <a:r>
              <a:rPr lang="ru-RU" sz="1600" b="1" dirty="0" err="1"/>
              <a:t>fd</a:t>
            </a:r>
            <a:r>
              <a:rPr lang="ru-RU" sz="1600" b="1" dirty="0"/>
              <a:t>);	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return</a:t>
            </a:r>
            <a:r>
              <a:rPr lang="ru-RU" sz="1600" b="1" dirty="0"/>
              <a:t> 0;</a:t>
            </a:r>
          </a:p>
          <a:p>
            <a:r>
              <a:rPr lang="ru-RU" sz="1600" b="1" dirty="0"/>
              <a:t>}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5A12-1974-4CEE-81CF-31B0F1C6CD6F}" type="slidenum">
              <a:rPr lang="ru-RU"/>
              <a:pPr/>
              <a:t>76</a:t>
            </a:fld>
            <a:endParaRPr lang="ru-RU"/>
          </a:p>
        </p:txBody>
      </p:sp>
      <p:sp>
        <p:nvSpPr>
          <p:cNvPr id="302084" name="Text Box 4"/>
          <p:cNvSpPr txBox="1">
            <a:spLocks noChangeArrowheads="1"/>
          </p:cNvSpPr>
          <p:nvPr/>
        </p:nvSpPr>
        <p:spPr bwMode="auto">
          <a:xfrm>
            <a:off x="395288" y="476250"/>
            <a:ext cx="7777162" cy="5715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600" b="1" dirty="0"/>
              <a:t>#</a:t>
            </a:r>
            <a:r>
              <a:rPr lang="ru-RU" sz="1600" b="1" dirty="0" err="1"/>
              <a:t>include</a:t>
            </a:r>
            <a:r>
              <a:rPr lang="ru-RU" sz="1600" b="1" dirty="0"/>
              <a:t> &lt;</a:t>
            </a:r>
            <a:r>
              <a:rPr lang="ru-RU" sz="1600" b="1" dirty="0" err="1"/>
              <a:t>iostream.h</a:t>
            </a:r>
            <a:r>
              <a:rPr lang="ru-RU" sz="1600" b="1" dirty="0"/>
              <a:t>&gt;</a:t>
            </a:r>
          </a:p>
          <a:p>
            <a:r>
              <a:rPr lang="ru-RU" sz="1600" b="1" dirty="0"/>
              <a:t>#</a:t>
            </a:r>
            <a:r>
              <a:rPr lang="ru-RU" sz="1600" b="1" dirty="0" err="1"/>
              <a:t>include</a:t>
            </a:r>
            <a:r>
              <a:rPr lang="ru-RU" sz="1600" b="1" dirty="0"/>
              <a:t> &lt;</a:t>
            </a:r>
            <a:r>
              <a:rPr lang="ru-RU" sz="1600" b="1" dirty="0" err="1"/>
              <a:t>stdio.h</a:t>
            </a:r>
            <a:r>
              <a:rPr lang="ru-RU" sz="1600" b="1" dirty="0"/>
              <a:t>&gt;</a:t>
            </a:r>
          </a:p>
          <a:p>
            <a:r>
              <a:rPr lang="ru-RU" sz="1600" b="1" dirty="0"/>
              <a:t>#</a:t>
            </a:r>
            <a:r>
              <a:rPr lang="ru-RU" sz="1600" b="1" dirty="0" err="1"/>
              <a:t>include</a:t>
            </a:r>
            <a:r>
              <a:rPr lang="ru-RU" sz="1600" b="1" dirty="0"/>
              <a:t> &lt;</a:t>
            </a:r>
            <a:r>
              <a:rPr lang="ru-RU" sz="1600" b="1" dirty="0" err="1"/>
              <a:t>errno.h</a:t>
            </a:r>
            <a:r>
              <a:rPr lang="ru-RU" sz="1600" b="1" dirty="0"/>
              <a:t>&gt;</a:t>
            </a:r>
          </a:p>
          <a:p>
            <a:r>
              <a:rPr lang="ru-RU" sz="1600" b="1" dirty="0"/>
              <a:t>#</a:t>
            </a:r>
            <a:r>
              <a:rPr lang="ru-RU" sz="1600" b="1" dirty="0" err="1"/>
              <a:t>include</a:t>
            </a:r>
            <a:r>
              <a:rPr lang="ru-RU" sz="1600" b="1" dirty="0"/>
              <a:t> &lt;</a:t>
            </a:r>
            <a:r>
              <a:rPr lang="ru-RU" sz="1600" b="1" dirty="0" err="1"/>
              <a:t>sys</a:t>
            </a:r>
            <a:r>
              <a:rPr lang="ru-RU" sz="1600" b="1" dirty="0"/>
              <a:t>/</a:t>
            </a:r>
            <a:r>
              <a:rPr lang="ru-RU" sz="1600" b="1" dirty="0" err="1"/>
              <a:t>types.h</a:t>
            </a:r>
            <a:r>
              <a:rPr lang="ru-RU" sz="1600" b="1" dirty="0"/>
              <a:t>&gt;</a:t>
            </a:r>
          </a:p>
          <a:p>
            <a:r>
              <a:rPr lang="ru-RU" sz="1600" b="1" dirty="0"/>
              <a:t>#</a:t>
            </a:r>
            <a:r>
              <a:rPr lang="ru-RU" sz="1600" b="1" dirty="0" err="1"/>
              <a:t>include</a:t>
            </a:r>
            <a:r>
              <a:rPr lang="ru-RU" sz="1600" b="1" dirty="0"/>
              <a:t> &lt;</a:t>
            </a:r>
            <a:r>
              <a:rPr lang="ru-RU" sz="1600" b="1" dirty="0" err="1"/>
              <a:t>unistd.h</a:t>
            </a:r>
            <a:r>
              <a:rPr lang="ru-RU" sz="1600" b="1" dirty="0"/>
              <a:t>&gt;</a:t>
            </a:r>
          </a:p>
          <a:p>
            <a:r>
              <a:rPr lang="ru-RU" sz="1600" b="1" dirty="0"/>
              <a:t>#</a:t>
            </a:r>
            <a:r>
              <a:rPr lang="ru-RU" sz="1600" b="1" dirty="0" err="1"/>
              <a:t>include</a:t>
            </a:r>
            <a:r>
              <a:rPr lang="ru-RU" sz="1600" b="1" dirty="0"/>
              <a:t> &lt;</a:t>
            </a:r>
            <a:r>
              <a:rPr lang="ru-RU" sz="1600" b="1" dirty="0" err="1"/>
              <a:t>fcntl.h</a:t>
            </a:r>
            <a:r>
              <a:rPr lang="ru-RU" sz="1600" b="1" dirty="0"/>
              <a:t>&gt;</a:t>
            </a:r>
          </a:p>
          <a:p>
            <a:r>
              <a:rPr lang="ru-RU" sz="1600" b="1" dirty="0"/>
              <a:t>#</a:t>
            </a:r>
            <a:r>
              <a:rPr lang="ru-RU" sz="1600" b="1" dirty="0" err="1"/>
              <a:t>include</a:t>
            </a:r>
            <a:r>
              <a:rPr lang="ru-RU" sz="1600" b="1" dirty="0"/>
              <a:t> &lt;</a:t>
            </a:r>
            <a:r>
              <a:rPr lang="ru-RU" sz="1600" b="1" dirty="0" err="1"/>
              <a:t>string.h</a:t>
            </a:r>
            <a:r>
              <a:rPr lang="ru-RU" sz="1600" b="1" dirty="0"/>
              <a:t>&gt;</a:t>
            </a:r>
          </a:p>
          <a:p>
            <a:r>
              <a:rPr lang="ru-RU" sz="1600" b="1" dirty="0"/>
              <a:t>#</a:t>
            </a:r>
            <a:r>
              <a:rPr lang="ru-RU" sz="1600" b="1" dirty="0" err="1"/>
              <a:t>include</a:t>
            </a:r>
            <a:r>
              <a:rPr lang="ru-RU" sz="1600" b="1" dirty="0"/>
              <a:t> &lt;</a:t>
            </a:r>
            <a:r>
              <a:rPr lang="ru-RU" sz="1600" b="1" dirty="0" err="1"/>
              <a:t>sys</a:t>
            </a:r>
            <a:r>
              <a:rPr lang="ru-RU" sz="1600" b="1" dirty="0"/>
              <a:t>/</a:t>
            </a:r>
            <a:r>
              <a:rPr lang="ru-RU" sz="1600" b="1" dirty="0" err="1"/>
              <a:t>stat.h</a:t>
            </a:r>
            <a:r>
              <a:rPr lang="ru-RU" sz="1600" b="1" dirty="0"/>
              <a:t>&gt;</a:t>
            </a:r>
          </a:p>
          <a:p>
            <a:r>
              <a:rPr lang="ru-RU" sz="1600" b="1" dirty="0"/>
              <a:t>#</a:t>
            </a:r>
            <a:r>
              <a:rPr lang="ru-RU" sz="1600" b="1" dirty="0" err="1"/>
              <a:t>define</a:t>
            </a:r>
            <a:r>
              <a:rPr lang="ru-RU" sz="1600" b="1" dirty="0"/>
              <a:t> NAME </a:t>
            </a:r>
            <a:r>
              <a:rPr lang="ru-RU" sz="1600" b="1" dirty="0" smtClean="0"/>
              <a:t>"fifo_с.cc</a:t>
            </a:r>
            <a:r>
              <a:rPr lang="ru-RU" sz="1600" b="1" dirty="0"/>
              <a:t>"</a:t>
            </a:r>
          </a:p>
          <a:p>
            <a:r>
              <a:rPr lang="ru-RU" sz="1600" b="1" dirty="0" err="1"/>
              <a:t>int</a:t>
            </a:r>
            <a:r>
              <a:rPr lang="ru-RU" sz="1600" b="1" dirty="0"/>
              <a:t> </a:t>
            </a:r>
            <a:r>
              <a:rPr lang="ru-RU" sz="1600" b="1" dirty="0" err="1"/>
              <a:t>main</a:t>
            </a:r>
            <a:r>
              <a:rPr lang="ru-RU" sz="1600" b="1" dirty="0"/>
              <a:t>()</a:t>
            </a:r>
          </a:p>
          <a:p>
            <a:r>
              <a:rPr lang="ru-RU" sz="1600" b="1" dirty="0"/>
              <a:t>{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char</a:t>
            </a:r>
            <a:r>
              <a:rPr lang="ru-RU" sz="1600" b="1" dirty="0"/>
              <a:t> </a:t>
            </a:r>
            <a:r>
              <a:rPr lang="ru-RU" sz="1600" b="1" dirty="0" err="1"/>
              <a:t>text</a:t>
            </a:r>
            <a:r>
              <a:rPr lang="ru-RU" sz="1600" b="1" dirty="0"/>
              <a:t>[80];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int</a:t>
            </a:r>
            <a:r>
              <a:rPr lang="ru-RU" sz="1600" b="1" dirty="0"/>
              <a:t> </a:t>
            </a:r>
            <a:r>
              <a:rPr lang="ru-RU" sz="1600" b="1" dirty="0" err="1"/>
              <a:t>fd</a:t>
            </a:r>
            <a:r>
              <a:rPr lang="ru-RU" sz="1600" b="1" dirty="0"/>
              <a:t>;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cout</a:t>
            </a:r>
            <a:r>
              <a:rPr lang="ru-RU" sz="1600" b="1" dirty="0"/>
              <a:t>&lt;&lt;"Ввести текст-"&lt;&lt;</a:t>
            </a:r>
            <a:r>
              <a:rPr lang="ru-RU" sz="1600" b="1" dirty="0" err="1"/>
              <a:t>endl</a:t>
            </a:r>
            <a:r>
              <a:rPr lang="ru-RU" sz="1600" b="1" dirty="0"/>
              <a:t>;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cin</a:t>
            </a:r>
            <a:r>
              <a:rPr lang="ru-RU" sz="1600" b="1" dirty="0"/>
              <a:t>&gt;&gt;</a:t>
            </a:r>
            <a:r>
              <a:rPr lang="ru-RU" sz="1600" b="1" dirty="0" err="1"/>
              <a:t>text</a:t>
            </a:r>
            <a:r>
              <a:rPr lang="ru-RU" sz="1600" b="1" dirty="0"/>
              <a:t>;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if</a:t>
            </a:r>
            <a:r>
              <a:rPr lang="ru-RU" sz="1600" b="1" dirty="0"/>
              <a:t>((</a:t>
            </a:r>
            <a:r>
              <a:rPr lang="ru-RU" sz="1600" b="1" dirty="0" err="1"/>
              <a:t>fd=open</a:t>
            </a:r>
            <a:r>
              <a:rPr lang="ru-RU" sz="1600" b="1" dirty="0"/>
              <a:t>(NAME, O_RDWR))==-1) {</a:t>
            </a:r>
          </a:p>
          <a:p>
            <a:r>
              <a:rPr lang="ru-RU" sz="1600" b="1" dirty="0"/>
              <a:t>		</a:t>
            </a:r>
            <a:r>
              <a:rPr lang="ru-RU" sz="1600" b="1" dirty="0" err="1"/>
              <a:t>perror</a:t>
            </a:r>
            <a:r>
              <a:rPr lang="ru-RU" sz="1600" b="1" dirty="0"/>
              <a:t>("Ошибка открытия файла");</a:t>
            </a:r>
          </a:p>
          <a:p>
            <a:r>
              <a:rPr lang="ru-RU" sz="1600" b="1" dirty="0"/>
              <a:t>		</a:t>
            </a:r>
            <a:r>
              <a:rPr lang="ru-RU" sz="1600" b="1" dirty="0" err="1"/>
              <a:t>return</a:t>
            </a:r>
            <a:r>
              <a:rPr lang="ru-RU" sz="1600" b="1" dirty="0"/>
              <a:t> 1;</a:t>
            </a:r>
          </a:p>
          <a:p>
            <a:r>
              <a:rPr lang="ru-RU" sz="1600" b="1" dirty="0"/>
              <a:t>	}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write</a:t>
            </a:r>
            <a:r>
              <a:rPr lang="ru-RU" sz="1600" b="1" dirty="0"/>
              <a:t>(</a:t>
            </a:r>
            <a:r>
              <a:rPr lang="ru-RU" sz="1600" b="1" dirty="0" err="1"/>
              <a:t>fd</a:t>
            </a:r>
            <a:r>
              <a:rPr lang="ru-RU" sz="1600" b="1" dirty="0"/>
              <a:t>, </a:t>
            </a:r>
            <a:r>
              <a:rPr lang="ru-RU" sz="1600" b="1" dirty="0" err="1"/>
              <a:t>text</a:t>
            </a:r>
            <a:r>
              <a:rPr lang="ru-RU" sz="1600" b="1" dirty="0"/>
              <a:t>, </a:t>
            </a:r>
            <a:r>
              <a:rPr lang="ru-RU" sz="1600" b="1" dirty="0" err="1"/>
              <a:t>strlen</a:t>
            </a:r>
            <a:r>
              <a:rPr lang="ru-RU" sz="1600" b="1" dirty="0"/>
              <a:t>(</a:t>
            </a:r>
            <a:r>
              <a:rPr lang="ru-RU" sz="1600" b="1" dirty="0" err="1"/>
              <a:t>text</a:t>
            </a:r>
            <a:r>
              <a:rPr lang="ru-RU" sz="1600" b="1" dirty="0"/>
              <a:t>));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close</a:t>
            </a:r>
            <a:r>
              <a:rPr lang="ru-RU" sz="1600" b="1" dirty="0"/>
              <a:t>(</a:t>
            </a:r>
            <a:r>
              <a:rPr lang="ru-RU" sz="1600" b="1" dirty="0" err="1"/>
              <a:t>fd</a:t>
            </a:r>
            <a:r>
              <a:rPr lang="ru-RU" sz="1600" b="1" dirty="0"/>
              <a:t>);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return</a:t>
            </a:r>
            <a:r>
              <a:rPr lang="ru-RU" sz="1600" b="1" dirty="0"/>
              <a:t> 0;</a:t>
            </a:r>
          </a:p>
          <a:p>
            <a:r>
              <a:rPr lang="ru-RU" sz="1600" b="1" dirty="0"/>
              <a:t>}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9C1D1-AE85-42DE-9764-66A9D26A0278}" type="slidenum">
              <a:rPr lang="ru-RU"/>
              <a:pPr/>
              <a:t>77</a:t>
            </a:fld>
            <a:endParaRPr lang="ru-RU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ru-RU" sz="3200"/>
              <a:t>Создание ключей</a:t>
            </a:r>
          </a:p>
        </p:txBody>
      </p:sp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395288" y="1628775"/>
            <a:ext cx="8280400" cy="42011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#include &lt;sys/</a:t>
            </a:r>
            <a:r>
              <a:rPr lang="en-US" sz="2400" dirty="0" err="1"/>
              <a:t>types.h</a:t>
            </a:r>
            <a:r>
              <a:rPr lang="en-US" sz="2400" dirty="0"/>
              <a:t>&gt;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#include &lt;sys/</a:t>
            </a:r>
            <a:r>
              <a:rPr lang="en-US" sz="2400" dirty="0" err="1"/>
              <a:t>ipc.h</a:t>
            </a:r>
            <a:r>
              <a:rPr lang="en-US" sz="2400" dirty="0"/>
              <a:t>&gt;</a:t>
            </a:r>
          </a:p>
          <a:p>
            <a:pPr>
              <a:spcBef>
                <a:spcPct val="50000"/>
              </a:spcBef>
            </a:pPr>
            <a:r>
              <a:rPr lang="en-US" sz="2400" dirty="0" err="1"/>
              <a:t>key_t</a:t>
            </a:r>
            <a:r>
              <a:rPr lang="en-US" sz="2400" dirty="0"/>
              <a:t> </a:t>
            </a:r>
            <a:r>
              <a:rPr lang="en-US" sz="2400" dirty="0" err="1"/>
              <a:t>ftok</a:t>
            </a:r>
            <a:r>
              <a:rPr lang="en-US" sz="2400" dirty="0"/>
              <a:t>(const char *</a:t>
            </a:r>
            <a:r>
              <a:rPr lang="en-US" sz="2400" dirty="0" smtClean="0"/>
              <a:t>pathname, </a:t>
            </a:r>
            <a:r>
              <a:rPr lang="en-US" sz="2400" dirty="0" err="1" smtClean="0"/>
              <a:t>int</a:t>
            </a:r>
            <a:r>
              <a:rPr lang="en-US" sz="2400" dirty="0" smtClean="0"/>
              <a:t> id);</a:t>
            </a:r>
            <a:endParaRPr lang="en-US" sz="2400" dirty="0"/>
          </a:p>
          <a:p>
            <a:pPr>
              <a:spcBef>
                <a:spcPct val="50000"/>
              </a:spcBef>
              <a:spcAft>
                <a:spcPts val="1800"/>
              </a:spcAft>
            </a:pPr>
            <a:r>
              <a:rPr lang="ru-RU" sz="2400" dirty="0"/>
              <a:t>Возвращает ключ, в случае ошибки возвращает -1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lvl="1">
              <a:spcBef>
                <a:spcPts val="0"/>
              </a:spcBef>
            </a:pPr>
            <a:r>
              <a:rPr lang="ru-RU" sz="2400" dirty="0" smtClean="0"/>
              <a:t>Если нужен один канал, </a:t>
            </a:r>
          </a:p>
          <a:p>
            <a:pPr lvl="1">
              <a:spcBef>
                <a:spcPts val="0"/>
              </a:spcBef>
            </a:pPr>
            <a:r>
              <a:rPr lang="ru-RU" sz="2400" dirty="0" smtClean="0"/>
              <a:t>то </a:t>
            </a:r>
          </a:p>
          <a:p>
            <a:pPr lvl="1">
              <a:spcBef>
                <a:spcPts val="0"/>
              </a:spcBef>
            </a:pPr>
            <a:r>
              <a:rPr lang="ru-RU" sz="2400" dirty="0" smtClean="0"/>
              <a:t>   </a:t>
            </a:r>
            <a:r>
              <a:rPr lang="en-US" sz="2400" dirty="0" smtClean="0"/>
              <a:t>id = 1</a:t>
            </a:r>
            <a:r>
              <a:rPr lang="ru-RU" sz="2400" dirty="0" smtClean="0"/>
              <a:t>, </a:t>
            </a:r>
          </a:p>
          <a:p>
            <a:pPr lvl="1">
              <a:spcBef>
                <a:spcPts val="0"/>
              </a:spcBef>
            </a:pPr>
            <a:r>
              <a:rPr lang="ru-RU" sz="2400" dirty="0" smtClean="0"/>
              <a:t>иначе</a:t>
            </a:r>
          </a:p>
          <a:p>
            <a:pPr lvl="1">
              <a:spcBef>
                <a:spcPts val="0"/>
              </a:spcBef>
            </a:pPr>
            <a:r>
              <a:rPr lang="ru-RU" sz="2400" dirty="0" smtClean="0"/>
              <a:t>   идентификаторы должны быть разными (1 и 2)</a:t>
            </a:r>
            <a:endParaRPr lang="ru-RU" sz="240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4DF2-AD8C-43B5-8775-2D9CC4623D07}" type="slidenum">
              <a:rPr lang="ru-RU"/>
              <a:pPr/>
              <a:t>78</a:t>
            </a:fld>
            <a:endParaRPr lang="ru-RU"/>
          </a:p>
        </p:txBody>
      </p:sp>
      <p:sp>
        <p:nvSpPr>
          <p:cNvPr id="304132" name="Text Box 4"/>
          <p:cNvSpPr txBox="1">
            <a:spLocks noChangeArrowheads="1"/>
          </p:cNvSpPr>
          <p:nvPr/>
        </p:nvSpPr>
        <p:spPr bwMode="auto">
          <a:xfrm>
            <a:off x="468313" y="404813"/>
            <a:ext cx="7272337" cy="58594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800" dirty="0"/>
              <a:t>#</a:t>
            </a:r>
            <a:r>
              <a:rPr lang="ru-RU" sz="1800" dirty="0" err="1"/>
              <a:t>include</a:t>
            </a:r>
            <a:r>
              <a:rPr lang="ru-RU" sz="1800" dirty="0"/>
              <a:t> &lt;</a:t>
            </a:r>
            <a:r>
              <a:rPr lang="ru-RU" sz="1800" dirty="0" err="1"/>
              <a:t>stdio.h</a:t>
            </a:r>
            <a:r>
              <a:rPr lang="ru-RU" sz="1800" dirty="0"/>
              <a:t>&gt;</a:t>
            </a:r>
          </a:p>
          <a:p>
            <a:r>
              <a:rPr lang="ru-RU" sz="1800" dirty="0"/>
              <a:t>#</a:t>
            </a:r>
            <a:r>
              <a:rPr lang="ru-RU" sz="1800" dirty="0" err="1"/>
              <a:t>include</a:t>
            </a:r>
            <a:r>
              <a:rPr lang="ru-RU" sz="1800" dirty="0"/>
              <a:t> &lt;</a:t>
            </a:r>
            <a:r>
              <a:rPr lang="ru-RU" sz="1800" dirty="0" err="1"/>
              <a:t>stdlib.h</a:t>
            </a:r>
            <a:r>
              <a:rPr lang="ru-RU" sz="1800" dirty="0"/>
              <a:t>&gt;</a:t>
            </a:r>
          </a:p>
          <a:p>
            <a:r>
              <a:rPr lang="ru-RU" sz="1800" dirty="0"/>
              <a:t>#</a:t>
            </a:r>
            <a:r>
              <a:rPr lang="ru-RU" sz="1800" dirty="0" err="1"/>
              <a:t>include</a:t>
            </a:r>
            <a:r>
              <a:rPr lang="ru-RU" sz="1800" dirty="0"/>
              <a:t> &lt;</a:t>
            </a:r>
            <a:r>
              <a:rPr lang="ru-RU" sz="1800" dirty="0" err="1"/>
              <a:t>sys</a:t>
            </a:r>
            <a:r>
              <a:rPr lang="ru-RU" sz="1800" dirty="0"/>
              <a:t>/</a:t>
            </a:r>
            <a:r>
              <a:rPr lang="ru-RU" sz="1800" dirty="0" err="1"/>
              <a:t>types.h</a:t>
            </a:r>
            <a:r>
              <a:rPr lang="ru-RU" sz="1800" dirty="0"/>
              <a:t>&gt;</a:t>
            </a:r>
          </a:p>
          <a:p>
            <a:r>
              <a:rPr lang="ru-RU" sz="1800" dirty="0"/>
              <a:t>#</a:t>
            </a:r>
            <a:r>
              <a:rPr lang="ru-RU" sz="1800" dirty="0" err="1"/>
              <a:t>include</a:t>
            </a:r>
            <a:r>
              <a:rPr lang="ru-RU" sz="1800" dirty="0"/>
              <a:t> &lt;</a:t>
            </a:r>
            <a:r>
              <a:rPr lang="ru-RU" sz="1800" dirty="0" err="1"/>
              <a:t>sys</a:t>
            </a:r>
            <a:r>
              <a:rPr lang="ru-RU" sz="1800" dirty="0"/>
              <a:t>/</a:t>
            </a:r>
            <a:r>
              <a:rPr lang="ru-RU" sz="1800" dirty="0" err="1"/>
              <a:t>ipc.h</a:t>
            </a:r>
            <a:r>
              <a:rPr lang="ru-RU" sz="1800" dirty="0"/>
              <a:t>&gt;</a:t>
            </a:r>
          </a:p>
          <a:p>
            <a:r>
              <a:rPr lang="ru-RU" sz="1800" dirty="0" err="1"/>
              <a:t>int</a:t>
            </a:r>
            <a:r>
              <a:rPr lang="ru-RU" sz="1800" dirty="0"/>
              <a:t> </a:t>
            </a:r>
            <a:r>
              <a:rPr lang="ru-RU" sz="1800" dirty="0" err="1"/>
              <a:t>main</a:t>
            </a:r>
            <a:r>
              <a:rPr lang="ru-RU" sz="1800" dirty="0"/>
              <a:t>()</a:t>
            </a:r>
          </a:p>
          <a:p>
            <a:r>
              <a:rPr lang="ru-RU" sz="1800" dirty="0"/>
              <a:t>{</a:t>
            </a:r>
          </a:p>
          <a:p>
            <a:r>
              <a:rPr lang="ru-RU" sz="1800" dirty="0"/>
              <a:t>  </a:t>
            </a:r>
            <a:r>
              <a:rPr lang="ru-RU" sz="1800" dirty="0" err="1"/>
              <a:t>key_t</a:t>
            </a:r>
            <a:r>
              <a:rPr lang="ru-RU" sz="1800" dirty="0"/>
              <a:t> </a:t>
            </a:r>
            <a:r>
              <a:rPr lang="ru-RU" sz="1800" dirty="0" err="1"/>
              <a:t>key</a:t>
            </a:r>
            <a:r>
              <a:rPr lang="ru-RU" sz="1800" dirty="0"/>
              <a:t>;</a:t>
            </a:r>
          </a:p>
          <a:p>
            <a:r>
              <a:rPr lang="ru-RU" sz="1800" dirty="0"/>
              <a:t>  </a:t>
            </a:r>
            <a:r>
              <a:rPr lang="ru-RU" sz="1800" dirty="0" err="1"/>
              <a:t>if</a:t>
            </a:r>
            <a:r>
              <a:rPr lang="ru-RU" sz="1800" dirty="0"/>
              <a:t>((</a:t>
            </a:r>
            <a:r>
              <a:rPr lang="ru-RU" sz="1800" dirty="0" err="1"/>
              <a:t>key</a:t>
            </a:r>
            <a:r>
              <a:rPr lang="ru-RU" sz="1800" dirty="0"/>
              <a:t> = </a:t>
            </a:r>
            <a:r>
              <a:rPr lang="ru-RU" sz="1800" dirty="0" err="1"/>
              <a:t>ftok</a:t>
            </a:r>
            <a:r>
              <a:rPr lang="ru-RU" sz="1800" dirty="0"/>
              <a:t>("</a:t>
            </a:r>
            <a:r>
              <a:rPr lang="ru-RU" sz="1800" dirty="0" err="1"/>
              <a:t>main.c</a:t>
            </a:r>
            <a:r>
              <a:rPr lang="ru-RU" sz="1800" dirty="0"/>
              <a:t>",0))==-1)</a:t>
            </a:r>
          </a:p>
          <a:p>
            <a:r>
              <a:rPr lang="ru-RU" sz="1800" dirty="0"/>
              <a:t>    </a:t>
            </a:r>
            <a:r>
              <a:rPr lang="ru-RU" sz="1800" dirty="0" err="1"/>
              <a:t>printf</a:t>
            </a:r>
            <a:r>
              <a:rPr lang="ru-RU" sz="1800" dirty="0"/>
              <a:t>("</a:t>
            </a:r>
            <a:r>
              <a:rPr lang="ru-RU" sz="1800" dirty="0" err="1"/>
              <a:t>Error</a:t>
            </a:r>
            <a:r>
              <a:rPr lang="ru-RU" sz="1800" dirty="0"/>
              <a:t> 1\n");  </a:t>
            </a:r>
          </a:p>
          <a:p>
            <a:r>
              <a:rPr lang="ru-RU" sz="1800" dirty="0"/>
              <a:t>  </a:t>
            </a:r>
            <a:r>
              <a:rPr lang="ru-RU" sz="1800" dirty="0" err="1"/>
              <a:t>printf</a:t>
            </a:r>
            <a:r>
              <a:rPr lang="ru-RU" sz="1800" dirty="0"/>
              <a:t>("key1-&gt;%</a:t>
            </a:r>
            <a:r>
              <a:rPr lang="ru-RU" sz="1800" dirty="0" err="1"/>
              <a:t>x\n</a:t>
            </a:r>
            <a:r>
              <a:rPr lang="ru-RU" sz="1800" dirty="0"/>
              <a:t>",</a:t>
            </a:r>
            <a:r>
              <a:rPr lang="ru-RU" sz="1800" dirty="0" err="1"/>
              <a:t>key</a:t>
            </a:r>
            <a:r>
              <a:rPr lang="ru-RU" sz="1800" dirty="0"/>
              <a:t>);</a:t>
            </a:r>
          </a:p>
          <a:p>
            <a:r>
              <a:rPr lang="ru-RU" sz="1800" dirty="0"/>
              <a:t>  </a:t>
            </a:r>
            <a:r>
              <a:rPr lang="ru-RU" sz="1800" dirty="0" err="1"/>
              <a:t>if</a:t>
            </a:r>
            <a:r>
              <a:rPr lang="ru-RU" sz="1800" dirty="0"/>
              <a:t>((</a:t>
            </a:r>
            <a:r>
              <a:rPr lang="ru-RU" sz="1800" dirty="0" err="1"/>
              <a:t>key</a:t>
            </a:r>
            <a:r>
              <a:rPr lang="ru-RU" sz="1800" dirty="0"/>
              <a:t> = </a:t>
            </a:r>
            <a:r>
              <a:rPr lang="ru-RU" sz="1800" dirty="0" err="1"/>
              <a:t>ftok</a:t>
            </a:r>
            <a:r>
              <a:rPr lang="ru-RU" sz="1800" dirty="0"/>
              <a:t>("</a:t>
            </a:r>
            <a:r>
              <a:rPr lang="ru-RU" sz="1800" dirty="0" err="1"/>
              <a:t>main.c</a:t>
            </a:r>
            <a:r>
              <a:rPr lang="ru-RU" sz="1800" dirty="0"/>
              <a:t>",0))==-1)</a:t>
            </a:r>
          </a:p>
          <a:p>
            <a:r>
              <a:rPr lang="ru-RU" sz="1800" dirty="0"/>
              <a:t>    </a:t>
            </a:r>
            <a:r>
              <a:rPr lang="ru-RU" sz="1800" dirty="0" err="1"/>
              <a:t>printf</a:t>
            </a:r>
            <a:r>
              <a:rPr lang="ru-RU" sz="1800" dirty="0"/>
              <a:t>("</a:t>
            </a:r>
            <a:r>
              <a:rPr lang="ru-RU" sz="1800" dirty="0" err="1"/>
              <a:t>Error</a:t>
            </a:r>
            <a:r>
              <a:rPr lang="ru-RU" sz="1800" dirty="0"/>
              <a:t> 2\n");</a:t>
            </a:r>
          </a:p>
          <a:p>
            <a:r>
              <a:rPr lang="ru-RU" sz="1800" dirty="0"/>
              <a:t>  </a:t>
            </a:r>
            <a:r>
              <a:rPr lang="ru-RU" sz="1800" dirty="0" err="1"/>
              <a:t>printf</a:t>
            </a:r>
            <a:r>
              <a:rPr lang="ru-RU" sz="1800" dirty="0"/>
              <a:t>("key2-&gt;%</a:t>
            </a:r>
            <a:r>
              <a:rPr lang="ru-RU" sz="1800" dirty="0" err="1"/>
              <a:t>x\n</a:t>
            </a:r>
            <a:r>
              <a:rPr lang="ru-RU" sz="1800" dirty="0"/>
              <a:t>",</a:t>
            </a:r>
            <a:r>
              <a:rPr lang="ru-RU" sz="1800" dirty="0" err="1"/>
              <a:t>key</a:t>
            </a:r>
            <a:r>
              <a:rPr lang="ru-RU" sz="1800" dirty="0"/>
              <a:t>);</a:t>
            </a:r>
          </a:p>
          <a:p>
            <a:r>
              <a:rPr lang="ru-RU" sz="1800" dirty="0"/>
              <a:t>  </a:t>
            </a:r>
            <a:r>
              <a:rPr lang="ru-RU" sz="1800" dirty="0" err="1"/>
              <a:t>if</a:t>
            </a:r>
            <a:r>
              <a:rPr lang="ru-RU" sz="1800" dirty="0"/>
              <a:t>((</a:t>
            </a:r>
            <a:r>
              <a:rPr lang="ru-RU" sz="1800" dirty="0" err="1"/>
              <a:t>key</a:t>
            </a:r>
            <a:r>
              <a:rPr lang="ru-RU" sz="1800" dirty="0"/>
              <a:t> = </a:t>
            </a:r>
            <a:r>
              <a:rPr lang="ru-RU" sz="1800" dirty="0" err="1"/>
              <a:t>ftok</a:t>
            </a:r>
            <a:r>
              <a:rPr lang="ru-RU" sz="1800" dirty="0"/>
              <a:t>("</a:t>
            </a:r>
            <a:r>
              <a:rPr lang="ru-RU" sz="1800" dirty="0" err="1"/>
              <a:t>Makefile</a:t>
            </a:r>
            <a:r>
              <a:rPr lang="ru-RU" sz="1800" dirty="0"/>
              <a:t>",0))==-1)</a:t>
            </a:r>
          </a:p>
          <a:p>
            <a:r>
              <a:rPr lang="ru-RU" sz="1800" dirty="0"/>
              <a:t>    </a:t>
            </a:r>
            <a:r>
              <a:rPr lang="ru-RU" sz="1800" dirty="0" err="1"/>
              <a:t>printf</a:t>
            </a:r>
            <a:r>
              <a:rPr lang="ru-RU" sz="1800" dirty="0"/>
              <a:t>("</a:t>
            </a:r>
            <a:r>
              <a:rPr lang="ru-RU" sz="1800" dirty="0" err="1"/>
              <a:t>Error</a:t>
            </a:r>
            <a:r>
              <a:rPr lang="ru-RU" sz="1800" dirty="0"/>
              <a:t> 3\n");</a:t>
            </a:r>
          </a:p>
          <a:p>
            <a:r>
              <a:rPr lang="ru-RU" sz="1800" dirty="0"/>
              <a:t>  </a:t>
            </a:r>
            <a:r>
              <a:rPr lang="ru-RU" sz="1800" dirty="0" err="1"/>
              <a:t>printf</a:t>
            </a:r>
            <a:r>
              <a:rPr lang="ru-RU" sz="1800" dirty="0"/>
              <a:t>("key3-&gt;%</a:t>
            </a:r>
            <a:r>
              <a:rPr lang="ru-RU" sz="1800" dirty="0" err="1"/>
              <a:t>x\n</a:t>
            </a:r>
            <a:r>
              <a:rPr lang="ru-RU" sz="1800" dirty="0"/>
              <a:t>",</a:t>
            </a:r>
            <a:r>
              <a:rPr lang="ru-RU" sz="1800" dirty="0" err="1"/>
              <a:t>key</a:t>
            </a:r>
            <a:r>
              <a:rPr lang="ru-RU" sz="1800" dirty="0"/>
              <a:t>);</a:t>
            </a:r>
          </a:p>
          <a:p>
            <a:r>
              <a:rPr lang="ru-RU" sz="1800" dirty="0"/>
              <a:t>  </a:t>
            </a:r>
            <a:r>
              <a:rPr lang="ru-RU" sz="1800" dirty="0" err="1"/>
              <a:t>return</a:t>
            </a:r>
            <a:r>
              <a:rPr lang="ru-RU" sz="1800" dirty="0"/>
              <a:t> EXIT_SUCCESS;</a:t>
            </a:r>
          </a:p>
          <a:p>
            <a:r>
              <a:rPr lang="ru-RU" sz="1800" dirty="0"/>
              <a:t>}</a:t>
            </a:r>
            <a:endParaRPr lang="en-US" sz="1800" dirty="0"/>
          </a:p>
          <a:p>
            <a:r>
              <a:rPr lang="en-US" sz="1800" dirty="0"/>
              <a:t>key1-&gt;77b7d</a:t>
            </a:r>
          </a:p>
          <a:p>
            <a:r>
              <a:rPr lang="en-US" sz="1800" dirty="0"/>
              <a:t>key2-&gt;77b7d</a:t>
            </a:r>
          </a:p>
          <a:p>
            <a:r>
              <a:rPr lang="en-US" sz="1800" dirty="0"/>
              <a:t>key3-&gt;77b80</a:t>
            </a:r>
            <a:endParaRPr lang="ru-RU" sz="18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5E47-6D53-43F0-8358-FCB566C3F09E}" type="slidenum">
              <a:rPr lang="ru-RU"/>
              <a:pPr/>
              <a:t>79</a:t>
            </a:fld>
            <a:endParaRPr lang="ru-RU"/>
          </a:p>
        </p:txBody>
      </p:sp>
      <p:sp>
        <p:nvSpPr>
          <p:cNvPr id="3051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r>
              <a:rPr lang="ru-RU" sz="3200"/>
              <a:t>Управляющая структура </a:t>
            </a:r>
            <a:r>
              <a:rPr lang="en-US" sz="3200"/>
              <a:t>IPC</a:t>
            </a:r>
            <a:endParaRPr lang="ru-RU" sz="3200"/>
          </a:p>
        </p:txBody>
      </p:sp>
      <p:sp>
        <p:nvSpPr>
          <p:cNvPr id="305157" name="Text Box 5"/>
          <p:cNvSpPr txBox="1">
            <a:spLocks noChangeArrowheads="1"/>
          </p:cNvSpPr>
          <p:nvPr/>
        </p:nvSpPr>
        <p:spPr bwMode="auto">
          <a:xfrm>
            <a:off x="395288" y="1196975"/>
            <a:ext cx="8353425" cy="4968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struct ipc_perm {</a:t>
            </a:r>
          </a:p>
          <a:p>
            <a:pPr>
              <a:spcBef>
                <a:spcPct val="50000"/>
              </a:spcBef>
            </a:pPr>
            <a:r>
              <a:rPr lang="en-US"/>
              <a:t>	uid_t uid;	//</a:t>
            </a:r>
            <a:r>
              <a:rPr lang="ru-RU"/>
              <a:t>идентификатор пользователя владельца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	gid_t gid;	//</a:t>
            </a:r>
            <a:r>
              <a:rPr lang="ru-RU"/>
              <a:t>идентификатор группы владельца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	uid_t cuid;	//</a:t>
            </a:r>
            <a:r>
              <a:rPr lang="ru-RU"/>
              <a:t>идентификатор пользователя создателя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	gid_t cgid;	//</a:t>
            </a:r>
            <a:r>
              <a:rPr lang="ru-RU"/>
              <a:t>идентификатор группы создателя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	mode_t mode;	//</a:t>
            </a:r>
            <a:r>
              <a:rPr lang="ru-RU"/>
              <a:t>разрешение чтения-записи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	ulong_t seq;	//</a:t>
            </a:r>
            <a:r>
              <a:rPr lang="ru-RU"/>
              <a:t>последовательный номер канала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	key_t key;	//</a:t>
            </a:r>
            <a:r>
              <a:rPr lang="ru-RU"/>
              <a:t>ключ </a:t>
            </a:r>
            <a:r>
              <a:rPr lang="en-US"/>
              <a:t>IPC</a:t>
            </a:r>
          </a:p>
          <a:p>
            <a:pPr>
              <a:spcBef>
                <a:spcPct val="50000"/>
              </a:spcBef>
            </a:pPr>
            <a:r>
              <a:rPr lang="en-US"/>
              <a:t>};</a:t>
            </a:r>
          </a:p>
          <a:p>
            <a:pPr>
              <a:spcBef>
                <a:spcPct val="50000"/>
              </a:spcBef>
            </a:pPr>
            <a:r>
              <a:rPr lang="ru-RU"/>
              <a:t>Идентификатор создателя изменяться не может</a:t>
            </a:r>
          </a:p>
          <a:p>
            <a:pPr>
              <a:spcBef>
                <a:spcPct val="50000"/>
              </a:spcBef>
            </a:pPr>
            <a:r>
              <a:rPr lang="ru-RU"/>
              <a:t>Идентификатор владельца может изменяться функцией управления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C2DC6-47A1-431B-925A-1FEECDB62ED2}" type="slidenum">
              <a:rPr lang="ru-RU"/>
              <a:pPr/>
              <a:t>8</a:t>
            </a:fld>
            <a:endParaRPr lang="ru-RU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ru-RU"/>
              <a:t>Атрибуты процессов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96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/>
              <a:t>Идентификатор процесса</a:t>
            </a:r>
          </a:p>
          <a:p>
            <a:pPr>
              <a:lnSpc>
                <a:spcPct val="90000"/>
              </a:lnSpc>
            </a:pPr>
            <a:r>
              <a:rPr lang="ru-RU"/>
              <a:t>Таблицы адресов выделенных процессу областей памяти</a:t>
            </a:r>
          </a:p>
          <a:p>
            <a:pPr>
              <a:lnSpc>
                <a:spcPct val="90000"/>
              </a:lnSpc>
            </a:pPr>
            <a:r>
              <a:rPr lang="ru-RU"/>
              <a:t>Таблицы файлов</a:t>
            </a:r>
          </a:p>
          <a:p>
            <a:pPr>
              <a:lnSpc>
                <a:spcPct val="90000"/>
              </a:lnSpc>
            </a:pPr>
            <a:r>
              <a:rPr lang="ru-RU"/>
              <a:t>Приоритет процесса</a:t>
            </a:r>
          </a:p>
          <a:p>
            <a:pPr>
              <a:lnSpc>
                <a:spcPct val="90000"/>
              </a:lnSpc>
            </a:pPr>
            <a:r>
              <a:rPr lang="ru-RU"/>
              <a:t>Состояние процесса</a:t>
            </a:r>
          </a:p>
          <a:p>
            <a:pPr>
              <a:lnSpc>
                <a:spcPct val="90000"/>
              </a:lnSpc>
            </a:pPr>
            <a:r>
              <a:rPr lang="ru-RU"/>
              <a:t>Информация о связанных с процессом событиях</a:t>
            </a:r>
          </a:p>
          <a:p>
            <a:pPr>
              <a:lnSpc>
                <a:spcPct val="90000"/>
              </a:lnSpc>
            </a:pPr>
            <a:r>
              <a:rPr lang="ru-RU"/>
              <a:t>Контекст процесса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BC93-466E-4781-9F42-7AAB26CB7ED5}" type="slidenum">
              <a:rPr lang="ru-RU"/>
              <a:pPr/>
              <a:t>80</a:t>
            </a:fld>
            <a:endParaRPr lang="ru-RU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ru-RU" sz="3200"/>
              <a:t>Сообщения (</a:t>
            </a:r>
            <a:r>
              <a:rPr lang="en-US" sz="3200"/>
              <a:t>messages)</a:t>
            </a:r>
            <a:endParaRPr lang="ru-RU" sz="3200"/>
          </a:p>
        </p:txBody>
      </p:sp>
      <p:sp>
        <p:nvSpPr>
          <p:cNvPr id="306180" name="Oval 4"/>
          <p:cNvSpPr>
            <a:spLocks noChangeArrowheads="1"/>
          </p:cNvSpPr>
          <p:nvPr/>
        </p:nvSpPr>
        <p:spPr bwMode="auto">
          <a:xfrm>
            <a:off x="3203575" y="3213100"/>
            <a:ext cx="3024188" cy="1655763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06181" name="Text Box 5"/>
          <p:cNvSpPr txBox="1">
            <a:spLocks noChangeArrowheads="1"/>
          </p:cNvSpPr>
          <p:nvPr/>
        </p:nvSpPr>
        <p:spPr bwMode="auto">
          <a:xfrm>
            <a:off x="3851275" y="3860800"/>
            <a:ext cx="1728788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Ядро</a:t>
            </a:r>
          </a:p>
        </p:txBody>
      </p:sp>
      <p:sp>
        <p:nvSpPr>
          <p:cNvPr id="306182" name="Text Box 6"/>
          <p:cNvSpPr txBox="1">
            <a:spLocks noChangeArrowheads="1"/>
          </p:cNvSpPr>
          <p:nvPr/>
        </p:nvSpPr>
        <p:spPr bwMode="auto">
          <a:xfrm>
            <a:off x="539750" y="2276475"/>
            <a:ext cx="15113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Процесс А</a:t>
            </a:r>
          </a:p>
        </p:txBody>
      </p:sp>
      <p:sp>
        <p:nvSpPr>
          <p:cNvPr id="306183" name="Text Box 7"/>
          <p:cNvSpPr txBox="1">
            <a:spLocks noChangeArrowheads="1"/>
          </p:cNvSpPr>
          <p:nvPr/>
        </p:nvSpPr>
        <p:spPr bwMode="auto">
          <a:xfrm>
            <a:off x="1042988" y="4797425"/>
            <a:ext cx="15113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Процесс Г</a:t>
            </a:r>
          </a:p>
        </p:txBody>
      </p:sp>
      <p:sp>
        <p:nvSpPr>
          <p:cNvPr id="306184" name="Text Box 8"/>
          <p:cNvSpPr txBox="1">
            <a:spLocks noChangeArrowheads="1"/>
          </p:cNvSpPr>
          <p:nvPr/>
        </p:nvSpPr>
        <p:spPr bwMode="auto">
          <a:xfrm>
            <a:off x="3924300" y="1628775"/>
            <a:ext cx="15113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Процесс Б</a:t>
            </a:r>
          </a:p>
        </p:txBody>
      </p:sp>
      <p:sp>
        <p:nvSpPr>
          <p:cNvPr id="306185" name="Text Box 9"/>
          <p:cNvSpPr txBox="1">
            <a:spLocks noChangeArrowheads="1"/>
          </p:cNvSpPr>
          <p:nvPr/>
        </p:nvSpPr>
        <p:spPr bwMode="auto">
          <a:xfrm>
            <a:off x="6588125" y="4724400"/>
            <a:ext cx="15113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Процесс В</a:t>
            </a:r>
          </a:p>
        </p:txBody>
      </p:sp>
      <p:sp>
        <p:nvSpPr>
          <p:cNvPr id="306186" name="Line 10"/>
          <p:cNvSpPr>
            <a:spLocks noChangeShapeType="1"/>
          </p:cNvSpPr>
          <p:nvPr/>
        </p:nvSpPr>
        <p:spPr bwMode="auto">
          <a:xfrm>
            <a:off x="2051050" y="2636838"/>
            <a:ext cx="1368425" cy="1008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06187" name="Line 11"/>
          <p:cNvSpPr>
            <a:spLocks noChangeShapeType="1"/>
          </p:cNvSpPr>
          <p:nvPr/>
        </p:nvSpPr>
        <p:spPr bwMode="auto">
          <a:xfrm>
            <a:off x="6156325" y="4365625"/>
            <a:ext cx="1008063" cy="358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06188" name="Text Box 12"/>
          <p:cNvSpPr txBox="1">
            <a:spLocks noChangeArrowheads="1"/>
          </p:cNvSpPr>
          <p:nvPr/>
        </p:nvSpPr>
        <p:spPr bwMode="auto">
          <a:xfrm>
            <a:off x="2411413" y="2636838"/>
            <a:ext cx="1008062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А-В</a:t>
            </a:r>
          </a:p>
        </p:txBody>
      </p:sp>
      <p:sp>
        <p:nvSpPr>
          <p:cNvPr id="306189" name="Text Box 13"/>
          <p:cNvSpPr txBox="1">
            <a:spLocks noChangeArrowheads="1"/>
          </p:cNvSpPr>
          <p:nvPr/>
        </p:nvSpPr>
        <p:spPr bwMode="auto">
          <a:xfrm>
            <a:off x="6732588" y="4076700"/>
            <a:ext cx="1008062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А-В</a:t>
            </a:r>
          </a:p>
        </p:txBody>
      </p:sp>
      <p:sp>
        <p:nvSpPr>
          <p:cNvPr id="306190" name="Line 14"/>
          <p:cNvSpPr>
            <a:spLocks noChangeShapeType="1"/>
          </p:cNvSpPr>
          <p:nvPr/>
        </p:nvSpPr>
        <p:spPr bwMode="auto">
          <a:xfrm>
            <a:off x="1692275" y="2708275"/>
            <a:ext cx="1511300" cy="144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06191" name="Text Box 15"/>
          <p:cNvSpPr txBox="1">
            <a:spLocks noChangeArrowheads="1"/>
          </p:cNvSpPr>
          <p:nvPr/>
        </p:nvSpPr>
        <p:spPr bwMode="auto">
          <a:xfrm>
            <a:off x="1258888" y="3141663"/>
            <a:ext cx="792162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А-Г</a:t>
            </a:r>
          </a:p>
        </p:txBody>
      </p:sp>
      <p:sp>
        <p:nvSpPr>
          <p:cNvPr id="306192" name="Line 16"/>
          <p:cNvSpPr>
            <a:spLocks noChangeShapeType="1"/>
          </p:cNvSpPr>
          <p:nvPr/>
        </p:nvSpPr>
        <p:spPr bwMode="auto">
          <a:xfrm flipH="1">
            <a:off x="2555875" y="4437063"/>
            <a:ext cx="863600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06193" name="Text Box 17"/>
          <p:cNvSpPr txBox="1">
            <a:spLocks noChangeArrowheads="1"/>
          </p:cNvSpPr>
          <p:nvPr/>
        </p:nvSpPr>
        <p:spPr bwMode="auto">
          <a:xfrm>
            <a:off x="2916238" y="4941888"/>
            <a:ext cx="792162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А-Г</a:t>
            </a:r>
          </a:p>
        </p:txBody>
      </p:sp>
      <p:sp>
        <p:nvSpPr>
          <p:cNvPr id="306194" name="Line 18"/>
          <p:cNvSpPr>
            <a:spLocks noChangeShapeType="1"/>
          </p:cNvSpPr>
          <p:nvPr/>
        </p:nvSpPr>
        <p:spPr bwMode="auto">
          <a:xfrm flipH="1" flipV="1">
            <a:off x="5651500" y="4724400"/>
            <a:ext cx="865188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06195" name="Text Box 19"/>
          <p:cNvSpPr txBox="1">
            <a:spLocks noChangeArrowheads="1"/>
          </p:cNvSpPr>
          <p:nvPr/>
        </p:nvSpPr>
        <p:spPr bwMode="auto">
          <a:xfrm>
            <a:off x="4932363" y="5229225"/>
            <a:ext cx="6477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В-Б</a:t>
            </a:r>
          </a:p>
        </p:txBody>
      </p:sp>
      <p:sp>
        <p:nvSpPr>
          <p:cNvPr id="306196" name="Line 20"/>
          <p:cNvSpPr>
            <a:spLocks noChangeShapeType="1"/>
          </p:cNvSpPr>
          <p:nvPr/>
        </p:nvSpPr>
        <p:spPr bwMode="auto">
          <a:xfrm flipV="1">
            <a:off x="4716463" y="2060575"/>
            <a:ext cx="0" cy="1152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06197" name="Text Box 21"/>
          <p:cNvSpPr txBox="1">
            <a:spLocks noChangeArrowheads="1"/>
          </p:cNvSpPr>
          <p:nvPr/>
        </p:nvSpPr>
        <p:spPr bwMode="auto">
          <a:xfrm>
            <a:off x="4859338" y="2420938"/>
            <a:ext cx="1008062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В-Б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B768-6019-4B83-BCD5-A18734685678}" type="slidenum">
              <a:rPr lang="ru-RU"/>
              <a:pPr/>
              <a:t>81</a:t>
            </a:fld>
            <a:endParaRPr lang="ru-RU"/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ru-RU" sz="3200"/>
              <a:t>Очереди сообщений</a:t>
            </a:r>
          </a:p>
        </p:txBody>
      </p:sp>
      <p:sp>
        <p:nvSpPr>
          <p:cNvPr id="308228" name="Text Box 4"/>
          <p:cNvSpPr txBox="1">
            <a:spLocks noChangeArrowheads="1"/>
          </p:cNvSpPr>
          <p:nvPr/>
        </p:nvSpPr>
        <p:spPr bwMode="auto">
          <a:xfrm>
            <a:off x="539750" y="981075"/>
            <a:ext cx="1584325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800"/>
              <a:t>Таблица сообщений</a:t>
            </a:r>
          </a:p>
        </p:txBody>
      </p:sp>
      <p:sp>
        <p:nvSpPr>
          <p:cNvPr id="308229" name="Rectangle 5"/>
          <p:cNvSpPr>
            <a:spLocks noChangeArrowheads="1"/>
          </p:cNvSpPr>
          <p:nvPr/>
        </p:nvSpPr>
        <p:spPr bwMode="auto">
          <a:xfrm>
            <a:off x="539750" y="2060575"/>
            <a:ext cx="1223963" cy="403225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08230" name="Line 6"/>
          <p:cNvSpPr>
            <a:spLocks noChangeShapeType="1"/>
          </p:cNvSpPr>
          <p:nvPr/>
        </p:nvSpPr>
        <p:spPr bwMode="auto">
          <a:xfrm>
            <a:off x="539750" y="2492375"/>
            <a:ext cx="12239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08231" name="Line 7"/>
          <p:cNvSpPr>
            <a:spLocks noChangeShapeType="1"/>
          </p:cNvSpPr>
          <p:nvPr/>
        </p:nvSpPr>
        <p:spPr bwMode="auto">
          <a:xfrm>
            <a:off x="539750" y="2924175"/>
            <a:ext cx="12239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08232" name="Line 8"/>
          <p:cNvSpPr>
            <a:spLocks noChangeShapeType="1"/>
          </p:cNvSpPr>
          <p:nvPr/>
        </p:nvSpPr>
        <p:spPr bwMode="auto">
          <a:xfrm>
            <a:off x="539750" y="3429000"/>
            <a:ext cx="12239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08233" name="Line 9"/>
          <p:cNvSpPr>
            <a:spLocks noChangeShapeType="1"/>
          </p:cNvSpPr>
          <p:nvPr/>
        </p:nvSpPr>
        <p:spPr bwMode="auto">
          <a:xfrm>
            <a:off x="539750" y="3933825"/>
            <a:ext cx="12239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08234" name="Line 10"/>
          <p:cNvSpPr>
            <a:spLocks noChangeShapeType="1"/>
          </p:cNvSpPr>
          <p:nvPr/>
        </p:nvSpPr>
        <p:spPr bwMode="auto">
          <a:xfrm>
            <a:off x="539750" y="4437063"/>
            <a:ext cx="12239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08235" name="Line 11"/>
          <p:cNvSpPr>
            <a:spLocks noChangeShapeType="1"/>
          </p:cNvSpPr>
          <p:nvPr/>
        </p:nvSpPr>
        <p:spPr bwMode="auto">
          <a:xfrm>
            <a:off x="539750" y="4941888"/>
            <a:ext cx="12239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08236" name="Line 12"/>
          <p:cNvSpPr>
            <a:spLocks noChangeShapeType="1"/>
          </p:cNvSpPr>
          <p:nvPr/>
        </p:nvSpPr>
        <p:spPr bwMode="auto">
          <a:xfrm>
            <a:off x="539750" y="5445125"/>
            <a:ext cx="12239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08237" name="Text Box 13"/>
          <p:cNvSpPr txBox="1">
            <a:spLocks noChangeArrowheads="1"/>
          </p:cNvSpPr>
          <p:nvPr/>
        </p:nvSpPr>
        <p:spPr bwMode="auto">
          <a:xfrm>
            <a:off x="2411413" y="1773238"/>
            <a:ext cx="1512887" cy="915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800"/>
              <a:t>Заголовок очереди</a:t>
            </a:r>
            <a:r>
              <a:rPr lang="en-US" sz="1800"/>
              <a:t> msgid_ds</a:t>
            </a:r>
            <a:endParaRPr lang="ru-RU" sz="1800"/>
          </a:p>
        </p:txBody>
      </p:sp>
      <p:sp>
        <p:nvSpPr>
          <p:cNvPr id="308238" name="Rectangle 14"/>
          <p:cNvSpPr>
            <a:spLocks noChangeArrowheads="1"/>
          </p:cNvSpPr>
          <p:nvPr/>
        </p:nvSpPr>
        <p:spPr bwMode="auto">
          <a:xfrm>
            <a:off x="7019925" y="1412875"/>
            <a:ext cx="1511300" cy="439261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08239" name="Text Box 15"/>
          <p:cNvSpPr txBox="1">
            <a:spLocks noChangeArrowheads="1"/>
          </p:cNvSpPr>
          <p:nvPr/>
        </p:nvSpPr>
        <p:spPr bwMode="auto">
          <a:xfrm>
            <a:off x="6804025" y="549275"/>
            <a:ext cx="1871663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800"/>
              <a:t>Область памяти ядра</a:t>
            </a:r>
          </a:p>
        </p:txBody>
      </p:sp>
      <p:sp>
        <p:nvSpPr>
          <p:cNvPr id="308240" name="Line 16"/>
          <p:cNvSpPr>
            <a:spLocks noChangeShapeType="1"/>
          </p:cNvSpPr>
          <p:nvPr/>
        </p:nvSpPr>
        <p:spPr bwMode="auto">
          <a:xfrm>
            <a:off x="7019925" y="2133600"/>
            <a:ext cx="15128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08241" name="Line 17"/>
          <p:cNvSpPr>
            <a:spLocks noChangeShapeType="1"/>
          </p:cNvSpPr>
          <p:nvPr/>
        </p:nvSpPr>
        <p:spPr bwMode="auto">
          <a:xfrm>
            <a:off x="7019925" y="2852738"/>
            <a:ext cx="15128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08242" name="Line 18"/>
          <p:cNvSpPr>
            <a:spLocks noChangeShapeType="1"/>
          </p:cNvSpPr>
          <p:nvPr/>
        </p:nvSpPr>
        <p:spPr bwMode="auto">
          <a:xfrm>
            <a:off x="7019925" y="4508500"/>
            <a:ext cx="15128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08243" name="Line 19"/>
          <p:cNvSpPr>
            <a:spLocks noChangeShapeType="1"/>
          </p:cNvSpPr>
          <p:nvPr/>
        </p:nvSpPr>
        <p:spPr bwMode="auto">
          <a:xfrm>
            <a:off x="7019925" y="5229225"/>
            <a:ext cx="15128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08244" name="Text Box 20"/>
          <p:cNvSpPr txBox="1">
            <a:spLocks noChangeArrowheads="1"/>
          </p:cNvSpPr>
          <p:nvPr/>
        </p:nvSpPr>
        <p:spPr bwMode="auto">
          <a:xfrm>
            <a:off x="2484438" y="2924175"/>
            <a:ext cx="1223962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/>
          </a:p>
        </p:txBody>
      </p:sp>
      <p:sp>
        <p:nvSpPr>
          <p:cNvPr id="308245" name="Text Box 21"/>
          <p:cNvSpPr txBox="1">
            <a:spLocks noChangeArrowheads="1"/>
          </p:cNvSpPr>
          <p:nvPr/>
        </p:nvSpPr>
        <p:spPr bwMode="auto">
          <a:xfrm>
            <a:off x="2484438" y="2852738"/>
            <a:ext cx="1366837" cy="9731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msg_perm</a:t>
            </a:r>
          </a:p>
          <a:p>
            <a:pPr>
              <a:spcBef>
                <a:spcPct val="50000"/>
              </a:spcBef>
            </a:pPr>
            <a:r>
              <a:rPr lang="en-US" sz="1600" b="1"/>
              <a:t>msg_first msg_last</a:t>
            </a:r>
            <a:endParaRPr lang="ru-RU" sz="1600" b="1"/>
          </a:p>
        </p:txBody>
      </p:sp>
      <p:sp>
        <p:nvSpPr>
          <p:cNvPr id="308246" name="Text Box 22"/>
          <p:cNvSpPr txBox="1">
            <a:spLocks noChangeArrowheads="1"/>
          </p:cNvSpPr>
          <p:nvPr/>
        </p:nvSpPr>
        <p:spPr bwMode="auto">
          <a:xfrm>
            <a:off x="4427538" y="1628775"/>
            <a:ext cx="13684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ipc_perm</a:t>
            </a:r>
            <a:endParaRPr lang="ru-RU"/>
          </a:p>
        </p:txBody>
      </p:sp>
      <p:sp>
        <p:nvSpPr>
          <p:cNvPr id="308247" name="Line 23"/>
          <p:cNvSpPr>
            <a:spLocks noChangeShapeType="1"/>
          </p:cNvSpPr>
          <p:nvPr/>
        </p:nvSpPr>
        <p:spPr bwMode="auto">
          <a:xfrm flipV="1">
            <a:off x="3708400" y="2060575"/>
            <a:ext cx="792163" cy="936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08248" name="Text Box 24"/>
          <p:cNvSpPr txBox="1">
            <a:spLocks noChangeArrowheads="1"/>
          </p:cNvSpPr>
          <p:nvPr/>
        </p:nvSpPr>
        <p:spPr bwMode="auto">
          <a:xfrm>
            <a:off x="3708400" y="5734050"/>
            <a:ext cx="1366838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struct msg</a:t>
            </a:r>
            <a:endParaRPr lang="ru-RU"/>
          </a:p>
        </p:txBody>
      </p:sp>
      <p:sp>
        <p:nvSpPr>
          <p:cNvPr id="308249" name="Rectangle 25"/>
          <p:cNvSpPr>
            <a:spLocks noChangeArrowheads="1"/>
          </p:cNvSpPr>
          <p:nvPr/>
        </p:nvSpPr>
        <p:spPr bwMode="auto">
          <a:xfrm>
            <a:off x="2051050" y="4508500"/>
            <a:ext cx="1439863" cy="576263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08250" name="Line 26"/>
          <p:cNvSpPr>
            <a:spLocks noChangeShapeType="1"/>
          </p:cNvSpPr>
          <p:nvPr/>
        </p:nvSpPr>
        <p:spPr bwMode="auto">
          <a:xfrm flipV="1">
            <a:off x="1403350" y="2997200"/>
            <a:ext cx="1008063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08251" name="Rectangle 27"/>
          <p:cNvSpPr>
            <a:spLocks noChangeArrowheads="1"/>
          </p:cNvSpPr>
          <p:nvPr/>
        </p:nvSpPr>
        <p:spPr bwMode="auto">
          <a:xfrm>
            <a:off x="4284663" y="4437063"/>
            <a:ext cx="1439862" cy="576262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08252" name="Line 28"/>
          <p:cNvSpPr>
            <a:spLocks noChangeShapeType="1"/>
          </p:cNvSpPr>
          <p:nvPr/>
        </p:nvSpPr>
        <p:spPr bwMode="auto">
          <a:xfrm flipH="1">
            <a:off x="2124075" y="3429000"/>
            <a:ext cx="431800" cy="1079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08253" name="Rectangle 29"/>
          <p:cNvSpPr>
            <a:spLocks noChangeArrowheads="1"/>
          </p:cNvSpPr>
          <p:nvPr/>
        </p:nvSpPr>
        <p:spPr bwMode="auto">
          <a:xfrm>
            <a:off x="5003800" y="3213100"/>
            <a:ext cx="1439863" cy="576263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08254" name="Line 30"/>
          <p:cNvSpPr>
            <a:spLocks noChangeShapeType="1"/>
          </p:cNvSpPr>
          <p:nvPr/>
        </p:nvSpPr>
        <p:spPr bwMode="auto">
          <a:xfrm flipV="1">
            <a:off x="3563938" y="3284538"/>
            <a:ext cx="1512887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08255" name="Line 31"/>
          <p:cNvSpPr>
            <a:spLocks noChangeShapeType="1"/>
          </p:cNvSpPr>
          <p:nvPr/>
        </p:nvSpPr>
        <p:spPr bwMode="auto">
          <a:xfrm flipV="1">
            <a:off x="3276600" y="4508500"/>
            <a:ext cx="1008063" cy="1444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08256" name="Line 32"/>
          <p:cNvSpPr>
            <a:spLocks noChangeShapeType="1"/>
          </p:cNvSpPr>
          <p:nvPr/>
        </p:nvSpPr>
        <p:spPr bwMode="auto">
          <a:xfrm flipV="1">
            <a:off x="5219700" y="3789363"/>
            <a:ext cx="504825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08257" name="Text Box 33"/>
          <p:cNvSpPr txBox="1">
            <a:spLocks noChangeArrowheads="1"/>
          </p:cNvSpPr>
          <p:nvPr/>
        </p:nvSpPr>
        <p:spPr bwMode="auto">
          <a:xfrm>
            <a:off x="5651500" y="4005263"/>
            <a:ext cx="122555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msg_next</a:t>
            </a:r>
            <a:endParaRPr lang="ru-RU" sz="1600" b="1"/>
          </a:p>
        </p:txBody>
      </p:sp>
      <p:sp>
        <p:nvSpPr>
          <p:cNvPr id="308258" name="Text Box 34"/>
          <p:cNvSpPr txBox="1">
            <a:spLocks noChangeArrowheads="1"/>
          </p:cNvSpPr>
          <p:nvPr/>
        </p:nvSpPr>
        <p:spPr bwMode="auto">
          <a:xfrm>
            <a:off x="3059113" y="4005263"/>
            <a:ext cx="122555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msg_next</a:t>
            </a:r>
            <a:endParaRPr lang="ru-RU" sz="1600" b="1"/>
          </a:p>
        </p:txBody>
      </p:sp>
      <p:sp>
        <p:nvSpPr>
          <p:cNvPr id="308259" name="Line 35"/>
          <p:cNvSpPr>
            <a:spLocks noChangeShapeType="1"/>
          </p:cNvSpPr>
          <p:nvPr/>
        </p:nvSpPr>
        <p:spPr bwMode="auto">
          <a:xfrm flipV="1">
            <a:off x="6011863" y="2205038"/>
            <a:ext cx="1008062" cy="12239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08260" name="Text Box 36"/>
          <p:cNvSpPr txBox="1">
            <a:spLocks noChangeArrowheads="1"/>
          </p:cNvSpPr>
          <p:nvPr/>
        </p:nvSpPr>
        <p:spPr bwMode="auto">
          <a:xfrm>
            <a:off x="5508625" y="2349500"/>
            <a:ext cx="11509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msg_spot</a:t>
            </a:r>
            <a:endParaRPr lang="ru-RU" sz="1600" b="1"/>
          </a:p>
        </p:txBody>
      </p:sp>
      <p:sp>
        <p:nvSpPr>
          <p:cNvPr id="308261" name="Text Box 37"/>
          <p:cNvSpPr txBox="1">
            <a:spLocks noChangeArrowheads="1"/>
          </p:cNvSpPr>
          <p:nvPr/>
        </p:nvSpPr>
        <p:spPr bwMode="auto">
          <a:xfrm>
            <a:off x="5795963" y="4797425"/>
            <a:ext cx="1150937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msg_spot</a:t>
            </a:r>
            <a:endParaRPr lang="ru-RU" sz="1600" b="1"/>
          </a:p>
        </p:txBody>
      </p:sp>
      <p:sp>
        <p:nvSpPr>
          <p:cNvPr id="308262" name="Line 38"/>
          <p:cNvSpPr>
            <a:spLocks noChangeShapeType="1"/>
          </p:cNvSpPr>
          <p:nvPr/>
        </p:nvSpPr>
        <p:spPr bwMode="auto">
          <a:xfrm>
            <a:off x="5508625" y="4581525"/>
            <a:ext cx="1511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08263" name="Line 39"/>
          <p:cNvSpPr>
            <a:spLocks noChangeShapeType="1"/>
          </p:cNvSpPr>
          <p:nvPr/>
        </p:nvSpPr>
        <p:spPr bwMode="auto">
          <a:xfrm flipH="1" flipV="1">
            <a:off x="3348038" y="5157788"/>
            <a:ext cx="647700" cy="57626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08264" name="Line 40"/>
          <p:cNvSpPr>
            <a:spLocks noChangeShapeType="1"/>
          </p:cNvSpPr>
          <p:nvPr/>
        </p:nvSpPr>
        <p:spPr bwMode="auto">
          <a:xfrm flipV="1">
            <a:off x="4859338" y="5084763"/>
            <a:ext cx="144462" cy="6492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B297-573A-4821-9F37-1FC6E59827A2}" type="slidenum">
              <a:rPr lang="ru-RU"/>
              <a:pPr/>
              <a:t>82</a:t>
            </a:fld>
            <a:endParaRPr lang="ru-RU"/>
          </a:p>
        </p:txBody>
      </p:sp>
      <p:sp>
        <p:nvSpPr>
          <p:cNvPr id="312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ru-RU" sz="2800"/>
              <a:t>Структуры данных</a:t>
            </a:r>
          </a:p>
        </p:txBody>
      </p:sp>
      <p:sp>
        <p:nvSpPr>
          <p:cNvPr id="312325" name="Text Box 5"/>
          <p:cNvSpPr txBox="1">
            <a:spLocks noChangeArrowheads="1"/>
          </p:cNvSpPr>
          <p:nvPr/>
        </p:nvSpPr>
        <p:spPr bwMode="auto">
          <a:xfrm>
            <a:off x="395288" y="836613"/>
            <a:ext cx="223202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struct msgid_ds</a:t>
            </a:r>
            <a:endParaRPr lang="ru-RU"/>
          </a:p>
        </p:txBody>
      </p:sp>
      <p:graphicFrame>
        <p:nvGraphicFramePr>
          <p:cNvPr id="312382" name="Group 62"/>
          <p:cNvGraphicFramePr>
            <a:graphicFrameLocks noGrp="1"/>
          </p:cNvGraphicFramePr>
          <p:nvPr>
            <p:ph idx="1"/>
          </p:nvPr>
        </p:nvGraphicFramePr>
        <p:xfrm>
          <a:off x="539750" y="1341438"/>
          <a:ext cx="8229600" cy="5245487"/>
        </p:xfrm>
        <a:graphic>
          <a:graphicData uri="http://schemas.openxmlformats.org/drawingml/2006/table">
            <a:tbl>
              <a:tblPr/>
              <a:tblGrid>
                <a:gridCol w="1450975"/>
                <a:gridCol w="6778625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msg_perm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Данные, хранящиеся в записи типа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struct ipc_perm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msg_first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Указатель на первое (самое старое) сообщение в очереди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msg_last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Указатель на последнее (самое новое) сообщение в очереди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msg_cbyte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Общее число байт во всех сообщениях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msg_qnum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Общее число сообщений в очереди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msg_qbyte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Максимальное число байт, которое могут находится в очереди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msg_lspid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Идентификатор процесса, который последним передал сообщение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msg_lrpid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Идентификатор процесса, который последним прочитал сообщение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msg_stime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Время поступления последнего сообщения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msg_rtime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Время прочтения последнего сообщения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msg_ctime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Время последнего изменения управляющих параметров очереди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81B95-DABE-4740-8D6D-AE49D38656E0}" type="slidenum">
              <a:rPr lang="ru-RU"/>
              <a:pPr/>
              <a:t>83</a:t>
            </a:fld>
            <a:endParaRPr lang="ru-RU"/>
          </a:p>
        </p:txBody>
      </p:sp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539750" y="765175"/>
            <a:ext cx="230346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struct msg</a:t>
            </a:r>
            <a:endParaRPr lang="ru-RU"/>
          </a:p>
        </p:txBody>
      </p:sp>
      <p:graphicFrame>
        <p:nvGraphicFramePr>
          <p:cNvPr id="315419" name="Group 27"/>
          <p:cNvGraphicFramePr>
            <a:graphicFrameLocks noGrp="1"/>
          </p:cNvGraphicFramePr>
          <p:nvPr/>
        </p:nvGraphicFramePr>
        <p:xfrm>
          <a:off x="755650" y="1397000"/>
          <a:ext cx="7488238" cy="4064000"/>
        </p:xfrm>
        <a:graphic>
          <a:graphicData uri="http://schemas.openxmlformats.org/drawingml/2006/table">
            <a:tbl>
              <a:tblPr/>
              <a:tblGrid>
                <a:gridCol w="1512888"/>
                <a:gridCol w="5975350"/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msg_type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целочисленный тип сообщения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msg_ts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количество байтов в сообщении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msg_spot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указатель на текст сообщения, который хранится в области данных ядра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msg_next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указатель на следующую запись в очереди сообщений (для последней записи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NULL)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580AF-8F51-47B1-B7B7-29D106E54689}" type="slidenum">
              <a:rPr lang="ru-RU"/>
              <a:pPr/>
              <a:t>84</a:t>
            </a:fld>
            <a:endParaRPr lang="ru-RU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633412"/>
          </a:xfrm>
        </p:spPr>
        <p:txBody>
          <a:bodyPr/>
          <a:lstStyle/>
          <a:p>
            <a:r>
              <a:rPr lang="ru-RU" sz="3200"/>
              <a:t>Функции </a:t>
            </a:r>
          </a:p>
        </p:txBody>
      </p:sp>
      <p:sp>
        <p:nvSpPr>
          <p:cNvPr id="310276" name="Text Box 4"/>
          <p:cNvSpPr txBox="1">
            <a:spLocks noChangeArrowheads="1"/>
          </p:cNvSpPr>
          <p:nvPr/>
        </p:nvSpPr>
        <p:spPr bwMode="auto">
          <a:xfrm>
            <a:off x="395288" y="1557338"/>
            <a:ext cx="8424862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/>
          </a:p>
        </p:txBody>
      </p:sp>
      <p:sp>
        <p:nvSpPr>
          <p:cNvPr id="310277" name="Text Box 5"/>
          <p:cNvSpPr txBox="1">
            <a:spLocks noChangeArrowheads="1"/>
          </p:cNvSpPr>
          <p:nvPr/>
        </p:nvSpPr>
        <p:spPr bwMode="auto">
          <a:xfrm>
            <a:off x="539750" y="981075"/>
            <a:ext cx="7848600" cy="55165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#include &lt;sys/types&gt;</a:t>
            </a:r>
          </a:p>
          <a:p>
            <a:pPr>
              <a:spcBef>
                <a:spcPct val="50000"/>
              </a:spcBef>
            </a:pPr>
            <a:r>
              <a:rPr lang="en-US"/>
              <a:t>#include &lt;sys/ipc.h&gt;</a:t>
            </a:r>
          </a:p>
          <a:p>
            <a:pPr>
              <a:spcBef>
                <a:spcPct val="50000"/>
              </a:spcBef>
            </a:pPr>
            <a:r>
              <a:rPr lang="en-US"/>
              <a:t>#include &lt;sys/message.h&gt;</a:t>
            </a:r>
          </a:p>
          <a:p>
            <a:pPr>
              <a:spcBef>
                <a:spcPct val="50000"/>
              </a:spcBef>
            </a:pPr>
            <a:r>
              <a:rPr lang="en-US"/>
              <a:t>#include &lt;sys/msg.h&gt;</a:t>
            </a:r>
          </a:p>
          <a:p>
            <a:pPr>
              <a:spcBef>
                <a:spcPct val="50000"/>
              </a:spcBef>
            </a:pPr>
            <a:r>
              <a:rPr lang="en-US"/>
              <a:t>int msgget(key_t key, int flag);</a:t>
            </a:r>
          </a:p>
          <a:p>
            <a:pPr>
              <a:spcBef>
                <a:spcPct val="50000"/>
              </a:spcBef>
            </a:pPr>
            <a:r>
              <a:rPr lang="en-US"/>
              <a:t>int msgsnd(int msgfd, const void* msgPtr, int len, int flag);</a:t>
            </a:r>
          </a:p>
          <a:p>
            <a:pPr>
              <a:spcBef>
                <a:spcPct val="50000"/>
              </a:spcBef>
            </a:pPr>
            <a:r>
              <a:rPr lang="en-US"/>
              <a:t>int msgrcv(int msgfd, const void* msgPtr, int len, int mtype, int flag);</a:t>
            </a:r>
          </a:p>
          <a:p>
            <a:pPr>
              <a:spcBef>
                <a:spcPct val="50000"/>
              </a:spcBef>
            </a:pPr>
            <a:r>
              <a:rPr lang="en-US"/>
              <a:t>int msgctl(int msgfd, int cmd, struct msgid_ds* mbufPtr);</a:t>
            </a:r>
          </a:p>
          <a:p>
            <a:pPr>
              <a:spcBef>
                <a:spcPct val="50000"/>
              </a:spcBef>
            </a:pPr>
            <a:r>
              <a:rPr lang="en-US" sz="2400" b="1" i="1" u="sng"/>
              <a:t>cmd</a:t>
            </a:r>
          </a:p>
          <a:p>
            <a:pPr>
              <a:spcBef>
                <a:spcPct val="50000"/>
              </a:spcBef>
            </a:pPr>
            <a:r>
              <a:rPr lang="en-US"/>
              <a:t>IPC_STAT </a:t>
            </a:r>
            <a:r>
              <a:rPr lang="ru-RU"/>
              <a:t>– копировать управляющие параметры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IPC_SET</a:t>
            </a:r>
            <a:r>
              <a:rPr lang="ru-RU"/>
              <a:t> – заменить управляющие параметры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IPC_RMID</a:t>
            </a:r>
            <a:r>
              <a:rPr lang="ru-RU"/>
              <a:t> – удалить очередь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DE41-ECEE-45B9-801C-E26BA9DF134A}" type="slidenum">
              <a:rPr lang="ru-RU"/>
              <a:pPr/>
              <a:t>85</a:t>
            </a:fld>
            <a:endParaRPr lang="ru-RU"/>
          </a:p>
        </p:txBody>
      </p:sp>
      <p:sp>
        <p:nvSpPr>
          <p:cNvPr id="465924" name="Text Box 4"/>
          <p:cNvSpPr txBox="1">
            <a:spLocks noChangeArrowheads="1"/>
          </p:cNvSpPr>
          <p:nvPr/>
        </p:nvSpPr>
        <p:spPr bwMode="auto">
          <a:xfrm>
            <a:off x="323850" y="981075"/>
            <a:ext cx="8135938" cy="2378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/* </a:t>
            </a:r>
            <a:r>
              <a:rPr lang="en-US" dirty="0" err="1"/>
              <a:t>mes.h</a:t>
            </a:r>
            <a:r>
              <a:rPr lang="en-US" dirty="0"/>
              <a:t> */</a:t>
            </a:r>
          </a:p>
          <a:p>
            <a:r>
              <a:rPr lang="en-US" dirty="0"/>
              <a:t>#define PERM 0666</a:t>
            </a:r>
          </a:p>
          <a:p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msgbuf</a:t>
            </a:r>
            <a:r>
              <a:rPr lang="en-US" dirty="0"/>
              <a:t> {</a:t>
            </a:r>
          </a:p>
          <a:p>
            <a:r>
              <a:rPr lang="en-US" dirty="0"/>
              <a:t>	long </a:t>
            </a:r>
            <a:r>
              <a:rPr lang="en-US" dirty="0" err="1"/>
              <a:t>mtype</a:t>
            </a:r>
            <a:r>
              <a:rPr lang="en-US" dirty="0"/>
              <a:t>;</a:t>
            </a:r>
          </a:p>
          <a:p>
            <a:r>
              <a:rPr lang="en-US" dirty="0"/>
              <a:t>	char buff[80];</a:t>
            </a:r>
          </a:p>
          <a:p>
            <a:r>
              <a:rPr lang="en-US" dirty="0"/>
              <a:t>} Message;</a:t>
            </a:r>
          </a:p>
          <a:p>
            <a:pPr>
              <a:spcBef>
                <a:spcPct val="50000"/>
              </a:spcBef>
            </a:pPr>
            <a:endParaRPr lang="ru-RU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A348-46C9-463F-A789-757DB3033BD4}" type="slidenum">
              <a:rPr lang="ru-RU"/>
              <a:pPr/>
              <a:t>86</a:t>
            </a:fld>
            <a:endParaRPr lang="ru-RU"/>
          </a:p>
        </p:txBody>
      </p:sp>
      <p:sp>
        <p:nvSpPr>
          <p:cNvPr id="317440" name="Text Box 0"/>
          <p:cNvSpPr txBox="1">
            <a:spLocks noChangeArrowheads="1"/>
          </p:cNvSpPr>
          <p:nvPr/>
        </p:nvSpPr>
        <p:spPr bwMode="auto">
          <a:xfrm>
            <a:off x="250825" y="260350"/>
            <a:ext cx="8281988" cy="5959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600" b="1" dirty="0"/>
              <a:t>#</a:t>
            </a:r>
            <a:r>
              <a:rPr lang="ru-RU" sz="1600" b="1" dirty="0" err="1"/>
              <a:t>include</a:t>
            </a:r>
            <a:r>
              <a:rPr lang="ru-RU" sz="1600" b="1" dirty="0"/>
              <a:t> &lt;</a:t>
            </a:r>
            <a:r>
              <a:rPr lang="ru-RU" sz="1600" b="1" dirty="0" err="1"/>
              <a:t>stdio.h</a:t>
            </a:r>
            <a:r>
              <a:rPr lang="ru-RU" sz="1600" b="1" dirty="0"/>
              <a:t>&gt;</a:t>
            </a:r>
          </a:p>
          <a:p>
            <a:r>
              <a:rPr lang="ru-RU" sz="1600" b="1" dirty="0"/>
              <a:t>#</a:t>
            </a:r>
            <a:r>
              <a:rPr lang="ru-RU" sz="1600" b="1" dirty="0" err="1"/>
              <a:t>include</a:t>
            </a:r>
            <a:r>
              <a:rPr lang="ru-RU" sz="1600" b="1" dirty="0"/>
              <a:t> &lt;</a:t>
            </a:r>
            <a:r>
              <a:rPr lang="ru-RU" sz="1600" b="1" dirty="0" err="1"/>
              <a:t>sys</a:t>
            </a:r>
            <a:r>
              <a:rPr lang="ru-RU" sz="1600" b="1" dirty="0"/>
              <a:t>/</a:t>
            </a:r>
            <a:r>
              <a:rPr lang="ru-RU" sz="1600" b="1" dirty="0" err="1"/>
              <a:t>types.h</a:t>
            </a:r>
            <a:r>
              <a:rPr lang="ru-RU" sz="1600" b="1" dirty="0"/>
              <a:t>&gt;</a:t>
            </a:r>
          </a:p>
          <a:p>
            <a:r>
              <a:rPr lang="ru-RU" sz="1600" b="1" dirty="0"/>
              <a:t>#</a:t>
            </a:r>
            <a:r>
              <a:rPr lang="ru-RU" sz="1600" b="1" dirty="0" err="1"/>
              <a:t>include</a:t>
            </a:r>
            <a:r>
              <a:rPr lang="ru-RU" sz="1600" b="1" dirty="0"/>
              <a:t> &lt;</a:t>
            </a:r>
            <a:r>
              <a:rPr lang="ru-RU" sz="1600" b="1" dirty="0" err="1"/>
              <a:t>sys</a:t>
            </a:r>
            <a:r>
              <a:rPr lang="ru-RU" sz="1600" b="1" dirty="0"/>
              <a:t>/</a:t>
            </a:r>
            <a:r>
              <a:rPr lang="ru-RU" sz="1600" b="1" dirty="0" err="1"/>
              <a:t>ipc.h</a:t>
            </a:r>
            <a:r>
              <a:rPr lang="ru-RU" sz="1600" b="1" dirty="0"/>
              <a:t>&gt;</a:t>
            </a:r>
          </a:p>
          <a:p>
            <a:r>
              <a:rPr lang="ru-RU" sz="1600" b="1" dirty="0"/>
              <a:t>#</a:t>
            </a:r>
            <a:r>
              <a:rPr lang="ru-RU" sz="1600" b="1" dirty="0" err="1"/>
              <a:t>include</a:t>
            </a:r>
            <a:r>
              <a:rPr lang="ru-RU" sz="1600" b="1" dirty="0"/>
              <a:t> &lt;</a:t>
            </a:r>
            <a:r>
              <a:rPr lang="ru-RU" sz="1600" b="1" dirty="0" err="1"/>
              <a:t>sys</a:t>
            </a:r>
            <a:r>
              <a:rPr lang="ru-RU" sz="1600" b="1" dirty="0"/>
              <a:t>/</a:t>
            </a:r>
            <a:r>
              <a:rPr lang="ru-RU" sz="1600" b="1" dirty="0" err="1"/>
              <a:t>msg.h</a:t>
            </a:r>
            <a:r>
              <a:rPr lang="ru-RU" sz="1600" b="1" dirty="0"/>
              <a:t>&gt;</a:t>
            </a:r>
          </a:p>
          <a:p>
            <a:r>
              <a:rPr lang="ru-RU" sz="1600" b="1" dirty="0"/>
              <a:t>#</a:t>
            </a:r>
            <a:r>
              <a:rPr lang="ru-RU" sz="1600" b="1" dirty="0" err="1"/>
              <a:t>include</a:t>
            </a:r>
            <a:r>
              <a:rPr lang="ru-RU" sz="1600" b="1" dirty="0"/>
              <a:t> "</a:t>
            </a:r>
            <a:r>
              <a:rPr lang="ru-RU" sz="1600" b="1" dirty="0" err="1"/>
              <a:t>mes.h</a:t>
            </a:r>
            <a:r>
              <a:rPr lang="ru-RU" sz="1600" b="1" dirty="0"/>
              <a:t>"</a:t>
            </a:r>
          </a:p>
          <a:p>
            <a:r>
              <a:rPr lang="ru-RU" sz="1600" b="1" dirty="0" err="1"/>
              <a:t>int</a:t>
            </a:r>
            <a:r>
              <a:rPr lang="ru-RU" sz="1600" b="1" dirty="0"/>
              <a:t> </a:t>
            </a:r>
            <a:r>
              <a:rPr lang="ru-RU" sz="1600" b="1" dirty="0" err="1"/>
              <a:t>main</a:t>
            </a:r>
            <a:r>
              <a:rPr lang="ru-RU" sz="1600" b="1" dirty="0"/>
              <a:t>()</a:t>
            </a:r>
          </a:p>
          <a:p>
            <a:r>
              <a:rPr lang="ru-RU" sz="1600" b="1" dirty="0"/>
              <a:t>{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Message</a:t>
            </a:r>
            <a:r>
              <a:rPr lang="ru-RU" sz="1600" b="1" dirty="0"/>
              <a:t> </a:t>
            </a:r>
            <a:r>
              <a:rPr lang="ru-RU" sz="1600" b="1" dirty="0" err="1"/>
              <a:t>message</a:t>
            </a:r>
            <a:r>
              <a:rPr lang="ru-RU" sz="1600" b="1" dirty="0"/>
              <a:t>;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key_t</a:t>
            </a:r>
            <a:r>
              <a:rPr lang="ru-RU" sz="1600" b="1" dirty="0"/>
              <a:t> </a:t>
            </a:r>
            <a:r>
              <a:rPr lang="ru-RU" sz="1600" b="1" dirty="0" err="1"/>
              <a:t>key</a:t>
            </a:r>
            <a:r>
              <a:rPr lang="ru-RU" sz="1600" b="1" dirty="0"/>
              <a:t>;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int</a:t>
            </a:r>
            <a:r>
              <a:rPr lang="ru-RU" sz="1600" b="1" dirty="0"/>
              <a:t> </a:t>
            </a:r>
            <a:r>
              <a:rPr lang="ru-RU" sz="1600" b="1" dirty="0" err="1"/>
              <a:t>msgid</a:t>
            </a:r>
            <a:r>
              <a:rPr lang="ru-RU" sz="1600" b="1" dirty="0"/>
              <a:t>, </a:t>
            </a:r>
            <a:r>
              <a:rPr lang="ru-RU" sz="1600" b="1" dirty="0" err="1"/>
              <a:t>length</a:t>
            </a:r>
            <a:r>
              <a:rPr lang="ru-RU" sz="1600" b="1" dirty="0"/>
              <a:t>, </a:t>
            </a:r>
            <a:r>
              <a:rPr lang="ru-RU" sz="1600" b="1" dirty="0" err="1"/>
              <a:t>n</a:t>
            </a:r>
            <a:r>
              <a:rPr lang="ru-RU" sz="1600" b="1" dirty="0"/>
              <a:t>;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if</a:t>
            </a:r>
            <a:r>
              <a:rPr lang="ru-RU" sz="1600" b="1" dirty="0"/>
              <a:t>((</a:t>
            </a:r>
            <a:r>
              <a:rPr lang="ru-RU" sz="1600" b="1" dirty="0" err="1"/>
              <a:t>key</a:t>
            </a:r>
            <a:r>
              <a:rPr lang="ru-RU" sz="1600" b="1" dirty="0"/>
              <a:t> = </a:t>
            </a:r>
            <a:r>
              <a:rPr lang="ru-RU" sz="1600" b="1" dirty="0" err="1"/>
              <a:t>ftok</a:t>
            </a:r>
            <a:r>
              <a:rPr lang="ru-RU" sz="1600" b="1" dirty="0"/>
              <a:t>("</a:t>
            </a:r>
            <a:r>
              <a:rPr lang="ru-RU" sz="1600" b="1" dirty="0" err="1"/>
              <a:t>server</a:t>
            </a:r>
            <a:r>
              <a:rPr lang="ru-RU" sz="1600" b="1" dirty="0"/>
              <a:t>",0))&lt;0){</a:t>
            </a:r>
            <a:r>
              <a:rPr lang="en-US" sz="1600" b="1" dirty="0"/>
              <a:t> </a:t>
            </a:r>
            <a:r>
              <a:rPr lang="ru-RU" sz="1600" b="1" dirty="0" err="1"/>
              <a:t>printf</a:t>
            </a:r>
            <a:r>
              <a:rPr lang="ru-RU" sz="1600" b="1" dirty="0"/>
              <a:t>("</a:t>
            </a:r>
            <a:r>
              <a:rPr lang="ru-RU" sz="1600" b="1" dirty="0" err="1"/>
              <a:t>Key</a:t>
            </a:r>
            <a:r>
              <a:rPr lang="ru-RU" sz="1600" b="1" dirty="0"/>
              <a:t> </a:t>
            </a:r>
            <a:r>
              <a:rPr lang="ru-RU" sz="1600" b="1" dirty="0" err="1"/>
              <a:t>error\n</a:t>
            </a:r>
            <a:r>
              <a:rPr lang="ru-RU" sz="1600" b="1" dirty="0"/>
              <a:t>"); </a:t>
            </a:r>
            <a:r>
              <a:rPr lang="ru-RU" sz="1600" b="1" dirty="0" err="1"/>
              <a:t>exit</a:t>
            </a:r>
            <a:r>
              <a:rPr lang="ru-RU" sz="1600" b="1" dirty="0"/>
              <a:t>(1); }	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message.mtype</a:t>
            </a:r>
            <a:r>
              <a:rPr lang="ru-RU" sz="1600" b="1" dirty="0"/>
              <a:t> = 1L;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if</a:t>
            </a:r>
            <a:r>
              <a:rPr lang="ru-RU" sz="1600" b="1" dirty="0"/>
              <a:t>((</a:t>
            </a:r>
            <a:r>
              <a:rPr lang="ru-RU" sz="1600" b="1" dirty="0" err="1"/>
              <a:t>msgid</a:t>
            </a:r>
            <a:r>
              <a:rPr lang="ru-RU" sz="1600" b="1" dirty="0"/>
              <a:t> = </a:t>
            </a:r>
            <a:r>
              <a:rPr lang="ru-RU" sz="1600" b="1" dirty="0" err="1"/>
              <a:t>msgget</a:t>
            </a:r>
            <a:r>
              <a:rPr lang="ru-RU" sz="1600" b="1" dirty="0"/>
              <a:t>(</a:t>
            </a:r>
            <a:r>
              <a:rPr lang="ru-RU" sz="1600" b="1" dirty="0" err="1"/>
              <a:t>key,PERM</a:t>
            </a:r>
            <a:r>
              <a:rPr lang="ru-RU" sz="1600" b="1" dirty="0"/>
              <a:t> | IPC_CREAT))&lt;0){</a:t>
            </a:r>
          </a:p>
          <a:p>
            <a:r>
              <a:rPr lang="ru-RU" sz="1600" b="1" dirty="0"/>
              <a:t>		</a:t>
            </a:r>
            <a:r>
              <a:rPr lang="ru-RU" sz="1600" b="1" dirty="0" err="1"/>
              <a:t>printf</a:t>
            </a:r>
            <a:r>
              <a:rPr lang="ru-RU" sz="1600" b="1" dirty="0"/>
              <a:t>("</a:t>
            </a:r>
            <a:r>
              <a:rPr lang="ru-RU" sz="1600" b="1" dirty="0" err="1"/>
              <a:t>Queue</a:t>
            </a:r>
            <a:r>
              <a:rPr lang="ru-RU" sz="1600" b="1" dirty="0"/>
              <a:t> </a:t>
            </a:r>
            <a:r>
              <a:rPr lang="ru-RU" sz="1600" b="1" dirty="0" err="1"/>
              <a:t>error\n</a:t>
            </a:r>
            <a:r>
              <a:rPr lang="ru-RU" sz="1600" b="1" dirty="0"/>
              <a:t>"); </a:t>
            </a:r>
            <a:r>
              <a:rPr lang="ru-RU" sz="1600" b="1" dirty="0" err="1"/>
              <a:t>exit</a:t>
            </a:r>
            <a:r>
              <a:rPr lang="ru-RU" sz="1600" b="1" dirty="0"/>
              <a:t>(1);</a:t>
            </a:r>
          </a:p>
          <a:p>
            <a:r>
              <a:rPr lang="ru-RU" sz="1600" b="1" dirty="0"/>
              <a:t>	}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n</a:t>
            </a:r>
            <a:r>
              <a:rPr lang="ru-RU" sz="1600" b="1" dirty="0"/>
              <a:t> = </a:t>
            </a:r>
            <a:r>
              <a:rPr lang="ru-RU" sz="1600" b="1" dirty="0" err="1"/>
              <a:t>msgrcv</a:t>
            </a:r>
            <a:r>
              <a:rPr lang="ru-RU" sz="1600" b="1" dirty="0"/>
              <a:t>(</a:t>
            </a:r>
            <a:r>
              <a:rPr lang="ru-RU" sz="1600" b="1" dirty="0" err="1"/>
              <a:t>msgid</a:t>
            </a:r>
            <a:r>
              <a:rPr lang="ru-RU" sz="1600" b="1" dirty="0"/>
              <a:t>, &amp;</a:t>
            </a:r>
            <a:r>
              <a:rPr lang="ru-RU" sz="1600" b="1" dirty="0" err="1"/>
              <a:t>message</a:t>
            </a:r>
            <a:r>
              <a:rPr lang="ru-RU" sz="1600" b="1" dirty="0"/>
              <a:t>, </a:t>
            </a:r>
            <a:r>
              <a:rPr lang="ru-RU" sz="1600" b="1" dirty="0" err="1"/>
              <a:t>sizeof</a:t>
            </a:r>
            <a:r>
              <a:rPr lang="ru-RU" sz="1600" b="1" dirty="0"/>
              <a:t>(</a:t>
            </a:r>
            <a:r>
              <a:rPr lang="ru-RU" sz="1600" b="1" dirty="0" err="1"/>
              <a:t>message</a:t>
            </a:r>
            <a:r>
              <a:rPr lang="ru-RU" sz="1600" b="1" dirty="0"/>
              <a:t>), </a:t>
            </a:r>
            <a:r>
              <a:rPr lang="ru-RU" sz="1600" b="1" dirty="0" err="1"/>
              <a:t>message.mtype</a:t>
            </a:r>
            <a:r>
              <a:rPr lang="ru-RU" sz="1600" b="1" dirty="0"/>
              <a:t>, 0);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if</a:t>
            </a:r>
            <a:r>
              <a:rPr lang="ru-RU" sz="1600" b="1" dirty="0"/>
              <a:t>(</a:t>
            </a:r>
            <a:r>
              <a:rPr lang="ru-RU" sz="1600" b="1" dirty="0" err="1"/>
              <a:t>n</a:t>
            </a:r>
            <a:r>
              <a:rPr lang="ru-RU" sz="1600" b="1" dirty="0"/>
              <a:t>&gt;0) {</a:t>
            </a:r>
          </a:p>
          <a:p>
            <a:r>
              <a:rPr lang="ru-RU" sz="1600" b="1" dirty="0"/>
              <a:t>		</a:t>
            </a:r>
            <a:r>
              <a:rPr lang="ru-RU" sz="1600" b="1" dirty="0" err="1"/>
              <a:t>if</a:t>
            </a:r>
            <a:r>
              <a:rPr lang="ru-RU" sz="1600" b="1" dirty="0"/>
              <a:t>(</a:t>
            </a:r>
            <a:r>
              <a:rPr lang="ru-RU" sz="1600" b="1" dirty="0" err="1"/>
              <a:t>write</a:t>
            </a:r>
            <a:r>
              <a:rPr lang="ru-RU" sz="1600" b="1" dirty="0"/>
              <a:t>(1, </a:t>
            </a:r>
            <a:r>
              <a:rPr lang="ru-RU" sz="1600" b="1" dirty="0" err="1"/>
              <a:t>message.buff</a:t>
            </a:r>
            <a:r>
              <a:rPr lang="ru-RU" sz="1600" b="1" dirty="0"/>
              <a:t>, </a:t>
            </a:r>
            <a:r>
              <a:rPr lang="ru-RU" sz="1600" b="1" dirty="0" err="1"/>
              <a:t>n</a:t>
            </a:r>
            <a:r>
              <a:rPr lang="ru-RU" sz="1600" b="1" dirty="0"/>
              <a:t>) != </a:t>
            </a:r>
            <a:r>
              <a:rPr lang="ru-RU" sz="1600" b="1" dirty="0" err="1"/>
              <a:t>n</a:t>
            </a:r>
            <a:r>
              <a:rPr lang="ru-RU" sz="1600" b="1" dirty="0"/>
              <a:t>) {</a:t>
            </a:r>
          </a:p>
          <a:p>
            <a:r>
              <a:rPr lang="ru-RU" sz="1600" b="1" dirty="0"/>
              <a:t>			</a:t>
            </a:r>
            <a:r>
              <a:rPr lang="ru-RU" sz="1600" b="1" dirty="0" err="1"/>
              <a:t>printf</a:t>
            </a:r>
            <a:r>
              <a:rPr lang="ru-RU" sz="1600" b="1" dirty="0"/>
              <a:t>("</a:t>
            </a:r>
            <a:r>
              <a:rPr lang="ru-RU" sz="1600" b="1" dirty="0" err="1"/>
              <a:t>Output</a:t>
            </a:r>
            <a:r>
              <a:rPr lang="ru-RU" sz="1600" b="1" dirty="0"/>
              <a:t> </a:t>
            </a:r>
            <a:r>
              <a:rPr lang="ru-RU" sz="1600" b="1" dirty="0" err="1"/>
              <a:t>error\n</a:t>
            </a:r>
            <a:r>
              <a:rPr lang="ru-RU" sz="1600" b="1" dirty="0"/>
              <a:t>"); </a:t>
            </a:r>
            <a:r>
              <a:rPr lang="ru-RU" sz="1600" b="1" dirty="0" err="1"/>
              <a:t>exit</a:t>
            </a:r>
            <a:r>
              <a:rPr lang="ru-RU" sz="1600" b="1" dirty="0"/>
              <a:t>(1);</a:t>
            </a:r>
          </a:p>
          <a:p>
            <a:r>
              <a:rPr lang="ru-RU" sz="1600" b="1" dirty="0"/>
              <a:t>		}</a:t>
            </a:r>
          </a:p>
          <a:p>
            <a:r>
              <a:rPr lang="ru-RU" sz="1600" b="1" dirty="0"/>
              <a:t>	}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else</a:t>
            </a:r>
            <a:r>
              <a:rPr lang="ru-RU" sz="1600" b="1" dirty="0"/>
              <a:t> {</a:t>
            </a:r>
            <a:r>
              <a:rPr lang="ru-RU" sz="1600" b="1" dirty="0" err="1"/>
              <a:t>printf</a:t>
            </a:r>
            <a:r>
              <a:rPr lang="ru-RU" sz="1600" b="1" dirty="0"/>
              <a:t>("</a:t>
            </a:r>
            <a:r>
              <a:rPr lang="ru-RU" sz="1600" b="1" dirty="0" err="1"/>
              <a:t>Reding</a:t>
            </a:r>
            <a:r>
              <a:rPr lang="ru-RU" sz="1600" b="1" dirty="0"/>
              <a:t> </a:t>
            </a:r>
            <a:r>
              <a:rPr lang="ru-RU" sz="1600" b="1" dirty="0" err="1"/>
              <a:t>error\n</a:t>
            </a:r>
            <a:r>
              <a:rPr lang="ru-RU" sz="1600" b="1" dirty="0"/>
              <a:t>"); </a:t>
            </a:r>
            <a:r>
              <a:rPr lang="ru-RU" sz="1600" b="1" dirty="0" err="1"/>
              <a:t>exit</a:t>
            </a:r>
            <a:r>
              <a:rPr lang="ru-RU" sz="1600" b="1" dirty="0"/>
              <a:t>(1);}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exit</a:t>
            </a:r>
            <a:r>
              <a:rPr lang="ru-RU" sz="1600" b="1" dirty="0"/>
              <a:t>(0);</a:t>
            </a:r>
          </a:p>
          <a:p>
            <a:r>
              <a:rPr lang="ru-RU" sz="1600" b="1" dirty="0"/>
              <a:t>}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90C1-6708-4EA9-BD63-2292C0049DDF}" type="slidenum">
              <a:rPr lang="ru-RU"/>
              <a:pPr/>
              <a:t>87</a:t>
            </a:fld>
            <a:endParaRPr lang="ru-RU"/>
          </a:p>
        </p:txBody>
      </p:sp>
      <p:sp>
        <p:nvSpPr>
          <p:cNvPr id="318468" name="Text Box 4"/>
          <p:cNvSpPr txBox="1">
            <a:spLocks noChangeArrowheads="1"/>
          </p:cNvSpPr>
          <p:nvPr/>
        </p:nvSpPr>
        <p:spPr bwMode="auto">
          <a:xfrm>
            <a:off x="539750" y="260350"/>
            <a:ext cx="7993063" cy="5959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600" b="1" dirty="0"/>
              <a:t>#</a:t>
            </a:r>
            <a:r>
              <a:rPr lang="ru-RU" sz="1600" b="1" dirty="0" err="1"/>
              <a:t>include</a:t>
            </a:r>
            <a:r>
              <a:rPr lang="ru-RU" sz="1600" b="1" dirty="0"/>
              <a:t> &lt;</a:t>
            </a:r>
            <a:r>
              <a:rPr lang="ru-RU" sz="1600" b="1" dirty="0" err="1"/>
              <a:t>stdio.h</a:t>
            </a:r>
            <a:r>
              <a:rPr lang="ru-RU" sz="1600" b="1" dirty="0"/>
              <a:t>&gt;</a:t>
            </a:r>
          </a:p>
          <a:p>
            <a:r>
              <a:rPr lang="ru-RU" sz="1600" b="1" dirty="0"/>
              <a:t>#</a:t>
            </a:r>
            <a:r>
              <a:rPr lang="ru-RU" sz="1600" b="1" dirty="0" err="1"/>
              <a:t>include</a:t>
            </a:r>
            <a:r>
              <a:rPr lang="ru-RU" sz="1600" b="1" dirty="0"/>
              <a:t> &lt;</a:t>
            </a:r>
            <a:r>
              <a:rPr lang="ru-RU" sz="1600" b="1" dirty="0" err="1"/>
              <a:t>sys</a:t>
            </a:r>
            <a:r>
              <a:rPr lang="ru-RU" sz="1600" b="1" dirty="0"/>
              <a:t>/</a:t>
            </a:r>
            <a:r>
              <a:rPr lang="ru-RU" sz="1600" b="1" dirty="0" err="1"/>
              <a:t>types.h</a:t>
            </a:r>
            <a:r>
              <a:rPr lang="ru-RU" sz="1600" b="1" dirty="0"/>
              <a:t>&gt;</a:t>
            </a:r>
          </a:p>
          <a:p>
            <a:r>
              <a:rPr lang="ru-RU" sz="1600" b="1" dirty="0"/>
              <a:t>#</a:t>
            </a:r>
            <a:r>
              <a:rPr lang="ru-RU" sz="1600" b="1" dirty="0" err="1"/>
              <a:t>include</a:t>
            </a:r>
            <a:r>
              <a:rPr lang="ru-RU" sz="1600" b="1" dirty="0"/>
              <a:t> &lt;</a:t>
            </a:r>
            <a:r>
              <a:rPr lang="ru-RU" sz="1600" b="1" dirty="0" err="1"/>
              <a:t>sys</a:t>
            </a:r>
            <a:r>
              <a:rPr lang="ru-RU" sz="1600" b="1" dirty="0"/>
              <a:t>/</a:t>
            </a:r>
            <a:r>
              <a:rPr lang="ru-RU" sz="1600" b="1" dirty="0" err="1"/>
              <a:t>ipc.h</a:t>
            </a:r>
            <a:r>
              <a:rPr lang="ru-RU" sz="1600" b="1" dirty="0"/>
              <a:t>&gt;</a:t>
            </a:r>
          </a:p>
          <a:p>
            <a:r>
              <a:rPr lang="ru-RU" sz="1600" b="1" dirty="0"/>
              <a:t>#</a:t>
            </a:r>
            <a:r>
              <a:rPr lang="ru-RU" sz="1600" b="1" dirty="0" err="1"/>
              <a:t>include</a:t>
            </a:r>
            <a:r>
              <a:rPr lang="ru-RU" sz="1600" b="1" dirty="0"/>
              <a:t> &lt;</a:t>
            </a:r>
            <a:r>
              <a:rPr lang="ru-RU" sz="1600" b="1" dirty="0" err="1"/>
              <a:t>sys</a:t>
            </a:r>
            <a:r>
              <a:rPr lang="ru-RU" sz="1600" b="1" dirty="0"/>
              <a:t>/</a:t>
            </a:r>
            <a:r>
              <a:rPr lang="ru-RU" sz="1600" b="1" dirty="0" err="1"/>
              <a:t>msg.h</a:t>
            </a:r>
            <a:r>
              <a:rPr lang="ru-RU" sz="1600" b="1" dirty="0"/>
              <a:t>&gt;</a:t>
            </a:r>
          </a:p>
          <a:p>
            <a:r>
              <a:rPr lang="ru-RU" sz="1600" b="1" dirty="0"/>
              <a:t>#</a:t>
            </a:r>
            <a:r>
              <a:rPr lang="ru-RU" sz="1600" b="1" dirty="0" err="1"/>
              <a:t>include</a:t>
            </a:r>
            <a:r>
              <a:rPr lang="ru-RU" sz="1600" b="1" dirty="0"/>
              <a:t> "</a:t>
            </a:r>
            <a:r>
              <a:rPr lang="ru-RU" sz="1600" b="1" dirty="0" err="1"/>
              <a:t>mes.h</a:t>
            </a:r>
            <a:r>
              <a:rPr lang="ru-RU" sz="1600" b="1" dirty="0"/>
              <a:t>"</a:t>
            </a:r>
          </a:p>
          <a:p>
            <a:r>
              <a:rPr lang="ru-RU" sz="1600" b="1" dirty="0" err="1"/>
              <a:t>int</a:t>
            </a:r>
            <a:r>
              <a:rPr lang="ru-RU" sz="1600" b="1" dirty="0"/>
              <a:t> </a:t>
            </a:r>
            <a:r>
              <a:rPr lang="ru-RU" sz="1600" b="1" dirty="0" err="1"/>
              <a:t>main</a:t>
            </a:r>
            <a:r>
              <a:rPr lang="ru-RU" sz="1600" b="1" dirty="0"/>
              <a:t>()</a:t>
            </a:r>
          </a:p>
          <a:p>
            <a:r>
              <a:rPr lang="ru-RU" sz="1600" b="1" dirty="0"/>
              <a:t>{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Message</a:t>
            </a:r>
            <a:r>
              <a:rPr lang="ru-RU" sz="1600" b="1" dirty="0"/>
              <a:t> </a:t>
            </a:r>
            <a:r>
              <a:rPr lang="ru-RU" sz="1600" b="1" dirty="0" err="1"/>
              <a:t>message</a:t>
            </a:r>
            <a:r>
              <a:rPr lang="ru-RU" sz="1600" b="1" dirty="0"/>
              <a:t>;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key_t</a:t>
            </a:r>
            <a:r>
              <a:rPr lang="ru-RU" sz="1600" b="1" dirty="0"/>
              <a:t> </a:t>
            </a:r>
            <a:r>
              <a:rPr lang="ru-RU" sz="1600" b="1" dirty="0" err="1"/>
              <a:t>key</a:t>
            </a:r>
            <a:r>
              <a:rPr lang="ru-RU" sz="1600" b="1" dirty="0"/>
              <a:t>;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int</a:t>
            </a:r>
            <a:r>
              <a:rPr lang="ru-RU" sz="1600" b="1" dirty="0"/>
              <a:t> </a:t>
            </a:r>
            <a:r>
              <a:rPr lang="ru-RU" sz="1600" b="1" dirty="0" err="1"/>
              <a:t>msgid</a:t>
            </a:r>
            <a:r>
              <a:rPr lang="ru-RU" sz="1600" b="1" dirty="0"/>
              <a:t>, </a:t>
            </a:r>
            <a:r>
              <a:rPr lang="ru-RU" sz="1600" b="1" dirty="0" err="1"/>
              <a:t>length</a:t>
            </a:r>
            <a:r>
              <a:rPr lang="ru-RU" sz="1600" b="1" dirty="0"/>
              <a:t>;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if</a:t>
            </a:r>
            <a:r>
              <a:rPr lang="ru-RU" sz="1600" b="1" dirty="0"/>
              <a:t>((</a:t>
            </a:r>
            <a:r>
              <a:rPr lang="ru-RU" sz="1600" b="1" dirty="0" err="1"/>
              <a:t>key</a:t>
            </a:r>
            <a:r>
              <a:rPr lang="ru-RU" sz="1600" b="1" dirty="0"/>
              <a:t> = </a:t>
            </a:r>
            <a:r>
              <a:rPr lang="ru-RU" sz="1600" b="1" dirty="0" err="1"/>
              <a:t>ftok</a:t>
            </a:r>
            <a:r>
              <a:rPr lang="ru-RU" sz="1600" b="1" dirty="0"/>
              <a:t>("</a:t>
            </a:r>
            <a:r>
              <a:rPr lang="ru-RU" sz="1600" b="1" dirty="0" err="1"/>
              <a:t>server</a:t>
            </a:r>
            <a:r>
              <a:rPr lang="ru-RU" sz="1600" b="1" dirty="0"/>
              <a:t>",0))&lt;0){</a:t>
            </a:r>
          </a:p>
          <a:p>
            <a:r>
              <a:rPr lang="ru-RU" sz="1600" b="1" dirty="0"/>
              <a:t>		</a:t>
            </a:r>
            <a:r>
              <a:rPr lang="ru-RU" sz="1600" b="1" dirty="0" err="1"/>
              <a:t>printf</a:t>
            </a:r>
            <a:r>
              <a:rPr lang="ru-RU" sz="1600" b="1" dirty="0"/>
              <a:t>("</a:t>
            </a:r>
            <a:r>
              <a:rPr lang="ru-RU" sz="1600" b="1" dirty="0" err="1"/>
              <a:t>Key</a:t>
            </a:r>
            <a:r>
              <a:rPr lang="ru-RU" sz="1600" b="1" dirty="0"/>
              <a:t> </a:t>
            </a:r>
            <a:r>
              <a:rPr lang="ru-RU" sz="1600" b="1" dirty="0" err="1"/>
              <a:t>error\n</a:t>
            </a:r>
            <a:r>
              <a:rPr lang="ru-RU" sz="1600" b="1" dirty="0"/>
              <a:t>"); </a:t>
            </a:r>
            <a:r>
              <a:rPr lang="ru-RU" sz="1600" b="1" dirty="0" err="1"/>
              <a:t>exit</a:t>
            </a:r>
            <a:r>
              <a:rPr lang="ru-RU" sz="1600" b="1" dirty="0"/>
              <a:t>(1);</a:t>
            </a:r>
          </a:p>
          <a:p>
            <a:r>
              <a:rPr lang="ru-RU" sz="1600" b="1" dirty="0"/>
              <a:t>	}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message.mtype</a:t>
            </a:r>
            <a:r>
              <a:rPr lang="ru-RU" sz="1600" b="1" dirty="0"/>
              <a:t> = 1L;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if</a:t>
            </a:r>
            <a:r>
              <a:rPr lang="ru-RU" sz="1600" b="1" dirty="0"/>
              <a:t>((</a:t>
            </a:r>
            <a:r>
              <a:rPr lang="ru-RU" sz="1600" b="1" dirty="0" err="1"/>
              <a:t>msgid</a:t>
            </a:r>
            <a:r>
              <a:rPr lang="ru-RU" sz="1600" b="1" dirty="0"/>
              <a:t> = </a:t>
            </a:r>
            <a:r>
              <a:rPr lang="ru-RU" sz="1600" b="1" dirty="0" err="1"/>
              <a:t>msgget</a:t>
            </a:r>
            <a:r>
              <a:rPr lang="ru-RU" sz="1600" b="1" dirty="0"/>
              <a:t>(key,0))&lt;0){</a:t>
            </a:r>
            <a:r>
              <a:rPr lang="en-US" sz="1600" b="1" dirty="0"/>
              <a:t> </a:t>
            </a:r>
            <a:r>
              <a:rPr lang="ru-RU" sz="1600" b="1" dirty="0" err="1"/>
              <a:t>printf</a:t>
            </a:r>
            <a:r>
              <a:rPr lang="ru-RU" sz="1600" b="1" dirty="0"/>
              <a:t>("</a:t>
            </a:r>
            <a:r>
              <a:rPr lang="ru-RU" sz="1600" b="1" dirty="0" err="1"/>
              <a:t>Queue</a:t>
            </a:r>
            <a:r>
              <a:rPr lang="ru-RU" sz="1600" b="1" dirty="0"/>
              <a:t> </a:t>
            </a:r>
            <a:r>
              <a:rPr lang="ru-RU" sz="1600" b="1" dirty="0" err="1"/>
              <a:t>error\n</a:t>
            </a:r>
            <a:r>
              <a:rPr lang="ru-RU" sz="1600" b="1" dirty="0"/>
              <a:t>"); </a:t>
            </a:r>
            <a:r>
              <a:rPr lang="ru-RU" sz="1600" b="1" dirty="0" err="1"/>
              <a:t>exit</a:t>
            </a:r>
            <a:r>
              <a:rPr lang="ru-RU" sz="1600" b="1" dirty="0"/>
              <a:t>(1);</a:t>
            </a:r>
            <a:r>
              <a:rPr lang="en-US" sz="1600" b="1" dirty="0"/>
              <a:t>}</a:t>
            </a:r>
            <a:endParaRPr lang="ru-RU" sz="1600" b="1" dirty="0"/>
          </a:p>
          <a:p>
            <a:r>
              <a:rPr lang="ru-RU" sz="1600" b="1" dirty="0"/>
              <a:t>	</a:t>
            </a:r>
            <a:r>
              <a:rPr lang="ru-RU" sz="1600" b="1" dirty="0" err="1"/>
              <a:t>if</a:t>
            </a:r>
            <a:r>
              <a:rPr lang="ru-RU" sz="1600" b="1" dirty="0"/>
              <a:t>((</a:t>
            </a:r>
            <a:r>
              <a:rPr lang="ru-RU" sz="1600" b="1" dirty="0" err="1"/>
              <a:t>length</a:t>
            </a:r>
            <a:r>
              <a:rPr lang="ru-RU" sz="1600" b="1" dirty="0"/>
              <a:t> = </a:t>
            </a:r>
            <a:r>
              <a:rPr lang="ru-RU" sz="1600" b="1" dirty="0" err="1"/>
              <a:t>sprintf</a:t>
            </a:r>
            <a:r>
              <a:rPr lang="ru-RU" sz="1600" b="1" dirty="0"/>
              <a:t>(</a:t>
            </a:r>
            <a:r>
              <a:rPr lang="ru-RU" sz="1600" b="1" dirty="0" err="1"/>
              <a:t>message.buff</a:t>
            </a:r>
            <a:r>
              <a:rPr lang="ru-RU" sz="1600" b="1" dirty="0"/>
              <a:t>, "</a:t>
            </a:r>
            <a:r>
              <a:rPr lang="ru-RU" sz="1600" b="1" dirty="0" err="1"/>
              <a:t>Example</a:t>
            </a:r>
            <a:r>
              <a:rPr lang="ru-RU" sz="1600" b="1" dirty="0"/>
              <a:t> </a:t>
            </a:r>
            <a:r>
              <a:rPr lang="ru-RU" sz="1600" b="1" dirty="0" err="1"/>
              <a:t>message\n</a:t>
            </a:r>
            <a:r>
              <a:rPr lang="ru-RU" sz="1600" b="1" dirty="0"/>
              <a:t>")) &lt; 0) {</a:t>
            </a:r>
          </a:p>
          <a:p>
            <a:r>
              <a:rPr lang="ru-RU" sz="1600" b="1" dirty="0"/>
              <a:t>		</a:t>
            </a:r>
            <a:r>
              <a:rPr lang="ru-RU" sz="1600" b="1" dirty="0" err="1"/>
              <a:t>printf</a:t>
            </a:r>
            <a:r>
              <a:rPr lang="ru-RU" sz="1600" b="1" dirty="0"/>
              <a:t>("</a:t>
            </a:r>
            <a:r>
              <a:rPr lang="ru-RU" sz="1600" b="1" dirty="0" err="1"/>
              <a:t>Copy</a:t>
            </a:r>
            <a:r>
              <a:rPr lang="ru-RU" sz="1600" b="1" dirty="0"/>
              <a:t> </a:t>
            </a:r>
            <a:r>
              <a:rPr lang="ru-RU" sz="1600" b="1" dirty="0" err="1"/>
              <a:t>error\n</a:t>
            </a:r>
            <a:r>
              <a:rPr lang="ru-RU" sz="1600" b="1" dirty="0"/>
              <a:t>"); </a:t>
            </a:r>
            <a:r>
              <a:rPr lang="ru-RU" sz="1600" b="1" dirty="0" err="1"/>
              <a:t>exit</a:t>
            </a:r>
            <a:r>
              <a:rPr lang="ru-RU" sz="1600" b="1" dirty="0"/>
              <a:t>(1);</a:t>
            </a:r>
          </a:p>
          <a:p>
            <a:r>
              <a:rPr lang="ru-RU" sz="1600" b="1" dirty="0"/>
              <a:t>	}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if</a:t>
            </a:r>
            <a:r>
              <a:rPr lang="ru-RU" sz="1600" b="1" dirty="0"/>
              <a:t>(</a:t>
            </a:r>
            <a:r>
              <a:rPr lang="ru-RU" sz="1600" b="1" dirty="0" err="1"/>
              <a:t>msgsnd</a:t>
            </a:r>
            <a:r>
              <a:rPr lang="ru-RU" sz="1600" b="1" dirty="0"/>
              <a:t>(</a:t>
            </a:r>
            <a:r>
              <a:rPr lang="ru-RU" sz="1600" b="1" dirty="0" err="1"/>
              <a:t>msgid</a:t>
            </a:r>
            <a:r>
              <a:rPr lang="ru-RU" sz="1600" b="1" dirty="0"/>
              <a:t>, (</a:t>
            </a:r>
            <a:r>
              <a:rPr lang="ru-RU" sz="1600" b="1" dirty="0" err="1"/>
              <a:t>void</a:t>
            </a:r>
            <a:r>
              <a:rPr lang="ru-RU" sz="1600" b="1" dirty="0"/>
              <a:t> *) &amp;</a:t>
            </a:r>
            <a:r>
              <a:rPr lang="ru-RU" sz="1600" b="1" dirty="0" err="1"/>
              <a:t>message</a:t>
            </a:r>
            <a:r>
              <a:rPr lang="ru-RU" sz="1600" b="1" dirty="0"/>
              <a:t>, </a:t>
            </a:r>
            <a:r>
              <a:rPr lang="ru-RU" sz="1600" b="1" dirty="0" err="1"/>
              <a:t>length</a:t>
            </a:r>
            <a:r>
              <a:rPr lang="ru-RU" sz="1600" b="1" dirty="0"/>
              <a:t>, 0) != 0) {</a:t>
            </a:r>
          </a:p>
          <a:p>
            <a:r>
              <a:rPr lang="ru-RU" sz="1600" b="1" dirty="0"/>
              <a:t>		</a:t>
            </a:r>
            <a:r>
              <a:rPr lang="ru-RU" sz="1600" b="1" dirty="0" err="1"/>
              <a:t>printf</a:t>
            </a:r>
            <a:r>
              <a:rPr lang="ru-RU" sz="1600" b="1" dirty="0"/>
              <a:t>("</a:t>
            </a:r>
            <a:r>
              <a:rPr lang="ru-RU" sz="1600" b="1" dirty="0" err="1"/>
              <a:t>Write</a:t>
            </a:r>
            <a:r>
              <a:rPr lang="ru-RU" sz="1600" b="1" dirty="0"/>
              <a:t> </a:t>
            </a:r>
            <a:r>
              <a:rPr lang="ru-RU" sz="1600" b="1" dirty="0" err="1"/>
              <a:t>error\n</a:t>
            </a:r>
            <a:r>
              <a:rPr lang="ru-RU" sz="1600" b="1" dirty="0"/>
              <a:t>"); </a:t>
            </a:r>
            <a:r>
              <a:rPr lang="ru-RU" sz="1600" b="1" dirty="0" err="1"/>
              <a:t>exit</a:t>
            </a:r>
            <a:r>
              <a:rPr lang="ru-RU" sz="1600" b="1" dirty="0"/>
              <a:t>(1);</a:t>
            </a:r>
          </a:p>
          <a:p>
            <a:r>
              <a:rPr lang="ru-RU" sz="1600" b="1" dirty="0"/>
              <a:t>	}</a:t>
            </a:r>
          </a:p>
          <a:p>
            <a:r>
              <a:rPr lang="ru-RU" sz="1600" b="1" dirty="0"/>
              <a:t>	</a:t>
            </a:r>
            <a:r>
              <a:rPr lang="ru-RU" sz="1600" b="1" dirty="0" err="1"/>
              <a:t>if</a:t>
            </a:r>
            <a:r>
              <a:rPr lang="ru-RU" sz="1600" b="1" dirty="0"/>
              <a:t>(</a:t>
            </a:r>
            <a:r>
              <a:rPr lang="ru-RU" sz="1600" b="1" dirty="0" err="1"/>
              <a:t>msgctl</a:t>
            </a:r>
            <a:r>
              <a:rPr lang="ru-RU" sz="1600" b="1" dirty="0"/>
              <a:t>(</a:t>
            </a:r>
            <a:r>
              <a:rPr lang="ru-RU" sz="1600" b="1" dirty="0" err="1"/>
              <a:t>msgid</a:t>
            </a:r>
            <a:r>
              <a:rPr lang="ru-RU" sz="1600" b="1" dirty="0"/>
              <a:t>, IPC_RMID, 0) &lt; 0) {</a:t>
            </a:r>
            <a:r>
              <a:rPr lang="en-US" sz="1600" b="1" dirty="0"/>
              <a:t> </a:t>
            </a:r>
            <a:r>
              <a:rPr lang="ru-RU" sz="1600" b="1" dirty="0" err="1"/>
              <a:t>printf</a:t>
            </a:r>
            <a:r>
              <a:rPr lang="ru-RU" sz="1600" b="1" dirty="0"/>
              <a:t>("</a:t>
            </a:r>
            <a:r>
              <a:rPr lang="ru-RU" sz="1600" b="1" dirty="0" err="1"/>
              <a:t>Delete</a:t>
            </a:r>
            <a:r>
              <a:rPr lang="ru-RU" sz="1600" b="1" dirty="0"/>
              <a:t> </a:t>
            </a:r>
            <a:r>
              <a:rPr lang="ru-RU" sz="1600" b="1" dirty="0" err="1"/>
              <a:t>errror\n</a:t>
            </a:r>
            <a:r>
              <a:rPr lang="ru-RU" sz="1600" b="1" dirty="0"/>
              <a:t>"); </a:t>
            </a:r>
            <a:r>
              <a:rPr lang="ru-RU" sz="1600" b="1" dirty="0" err="1"/>
              <a:t>exit</a:t>
            </a:r>
            <a:r>
              <a:rPr lang="ru-RU" sz="1600" b="1" dirty="0"/>
              <a:t>(1);</a:t>
            </a:r>
            <a:r>
              <a:rPr lang="en-US" sz="1600" b="1" dirty="0"/>
              <a:t>}</a:t>
            </a:r>
            <a:endParaRPr lang="ru-RU" sz="1600" b="1" dirty="0"/>
          </a:p>
          <a:p>
            <a:r>
              <a:rPr lang="ru-RU" sz="1600" b="1" dirty="0"/>
              <a:t>	</a:t>
            </a:r>
            <a:r>
              <a:rPr lang="ru-RU" sz="1600" b="1" dirty="0" err="1"/>
              <a:t>exit</a:t>
            </a:r>
            <a:r>
              <a:rPr lang="ru-RU" sz="1600" b="1" dirty="0"/>
              <a:t>(0);</a:t>
            </a:r>
          </a:p>
          <a:p>
            <a:r>
              <a:rPr lang="ru-RU" sz="1600" b="1" dirty="0"/>
              <a:t>}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C8A4-E85A-4D9F-B4FF-88EF996CC11C}" type="slidenum">
              <a:rPr lang="ru-RU"/>
              <a:pPr/>
              <a:t>88</a:t>
            </a:fld>
            <a:endParaRPr lang="ru-RU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ru-RU" sz="3200"/>
              <a:t>Семафоры </a:t>
            </a:r>
          </a:p>
        </p:txBody>
      </p:sp>
      <p:sp>
        <p:nvSpPr>
          <p:cNvPr id="321536" name="Text Box 0"/>
          <p:cNvSpPr txBox="1">
            <a:spLocks noChangeArrowheads="1"/>
          </p:cNvSpPr>
          <p:nvPr/>
        </p:nvSpPr>
        <p:spPr bwMode="auto">
          <a:xfrm>
            <a:off x="539750" y="908050"/>
            <a:ext cx="1728788" cy="581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/>
              <a:t>Таблица семафоров</a:t>
            </a:r>
          </a:p>
        </p:txBody>
      </p:sp>
      <p:sp>
        <p:nvSpPr>
          <p:cNvPr id="321537" name="Rectangle 1"/>
          <p:cNvSpPr>
            <a:spLocks noChangeArrowheads="1"/>
          </p:cNvSpPr>
          <p:nvPr/>
        </p:nvSpPr>
        <p:spPr bwMode="auto">
          <a:xfrm>
            <a:off x="1619250" y="2205038"/>
            <a:ext cx="1296988" cy="39608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21538" name="Line 2"/>
          <p:cNvSpPr>
            <a:spLocks noChangeShapeType="1"/>
          </p:cNvSpPr>
          <p:nvPr/>
        </p:nvSpPr>
        <p:spPr bwMode="auto">
          <a:xfrm>
            <a:off x="1619250" y="3068638"/>
            <a:ext cx="12969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21539" name="Line 3"/>
          <p:cNvSpPr>
            <a:spLocks noChangeShapeType="1"/>
          </p:cNvSpPr>
          <p:nvPr/>
        </p:nvSpPr>
        <p:spPr bwMode="auto">
          <a:xfrm>
            <a:off x="1619250" y="3716338"/>
            <a:ext cx="12969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21540" name="Rectangle 4"/>
          <p:cNvSpPr>
            <a:spLocks noChangeArrowheads="1"/>
          </p:cNvSpPr>
          <p:nvPr/>
        </p:nvSpPr>
        <p:spPr bwMode="auto">
          <a:xfrm>
            <a:off x="4643438" y="2205038"/>
            <a:ext cx="3313112" cy="936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21541" name="Text Box 5"/>
          <p:cNvSpPr txBox="1">
            <a:spLocks noChangeArrowheads="1"/>
          </p:cNvSpPr>
          <p:nvPr/>
        </p:nvSpPr>
        <p:spPr bwMode="auto">
          <a:xfrm>
            <a:off x="4787900" y="2492375"/>
            <a:ext cx="136842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struct sem</a:t>
            </a:r>
            <a:endParaRPr lang="ru-RU"/>
          </a:p>
        </p:txBody>
      </p:sp>
      <p:sp>
        <p:nvSpPr>
          <p:cNvPr id="321542" name="Text Box 6"/>
          <p:cNvSpPr txBox="1">
            <a:spLocks noChangeArrowheads="1"/>
          </p:cNvSpPr>
          <p:nvPr/>
        </p:nvSpPr>
        <p:spPr bwMode="auto">
          <a:xfrm>
            <a:off x="6443663" y="2492375"/>
            <a:ext cx="136842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struct sem</a:t>
            </a:r>
            <a:endParaRPr lang="ru-RU"/>
          </a:p>
        </p:txBody>
      </p:sp>
      <p:sp>
        <p:nvSpPr>
          <p:cNvPr id="321543" name="Line 7"/>
          <p:cNvSpPr>
            <a:spLocks noChangeShapeType="1"/>
          </p:cNvSpPr>
          <p:nvPr/>
        </p:nvSpPr>
        <p:spPr bwMode="auto">
          <a:xfrm>
            <a:off x="6300788" y="2205038"/>
            <a:ext cx="0" cy="936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21544" name="Line 8"/>
          <p:cNvSpPr>
            <a:spLocks noChangeShapeType="1"/>
          </p:cNvSpPr>
          <p:nvPr/>
        </p:nvSpPr>
        <p:spPr bwMode="auto">
          <a:xfrm flipV="1">
            <a:off x="2771775" y="2420938"/>
            <a:ext cx="1800225" cy="86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21545" name="Text Box 9"/>
          <p:cNvSpPr txBox="1">
            <a:spLocks noChangeArrowheads="1"/>
          </p:cNvSpPr>
          <p:nvPr/>
        </p:nvSpPr>
        <p:spPr bwMode="auto">
          <a:xfrm>
            <a:off x="3132138" y="3357563"/>
            <a:ext cx="1655762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sem_base</a:t>
            </a:r>
            <a:endParaRPr lang="ru-RU"/>
          </a:p>
        </p:txBody>
      </p:sp>
      <p:sp>
        <p:nvSpPr>
          <p:cNvPr id="321546" name="Text Box 10"/>
          <p:cNvSpPr txBox="1">
            <a:spLocks noChangeArrowheads="1"/>
          </p:cNvSpPr>
          <p:nvPr/>
        </p:nvSpPr>
        <p:spPr bwMode="auto">
          <a:xfrm>
            <a:off x="179388" y="2997200"/>
            <a:ext cx="1296987" cy="7016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struct semid_ds</a:t>
            </a:r>
            <a:endParaRPr lang="ru-RU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50542-2B94-41F1-BBB9-A30E4B25CAED}" type="slidenum">
              <a:rPr lang="ru-RU"/>
              <a:pPr/>
              <a:t>89</a:t>
            </a:fld>
            <a:endParaRPr lang="ru-RU"/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179388" y="476250"/>
            <a:ext cx="8785225" cy="5103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struct semid_ds {</a:t>
            </a:r>
          </a:p>
          <a:p>
            <a:pPr>
              <a:spcBef>
                <a:spcPct val="50000"/>
              </a:spcBef>
            </a:pPr>
            <a:r>
              <a:rPr lang="en-US" sz="1600" b="1"/>
              <a:t>   struct ipc_perm sem_perm;  //</a:t>
            </a:r>
            <a:r>
              <a:rPr lang="ru-RU" sz="1600" b="1"/>
              <a:t>права доступа</a:t>
            </a:r>
            <a:endParaRPr lang="en-US" sz="1600" b="1"/>
          </a:p>
          <a:p>
            <a:pPr>
              <a:spcBef>
                <a:spcPct val="50000"/>
              </a:spcBef>
            </a:pPr>
            <a:r>
              <a:rPr lang="en-US" sz="1600" b="1"/>
              <a:t>   struct sem *sem_base; //</a:t>
            </a:r>
            <a:r>
              <a:rPr lang="ru-RU" sz="1600" b="1"/>
              <a:t>указатель на массив семафоров</a:t>
            </a:r>
            <a:endParaRPr lang="en-US" sz="1600" b="1"/>
          </a:p>
          <a:p>
            <a:pPr>
              <a:spcBef>
                <a:spcPct val="50000"/>
              </a:spcBef>
            </a:pPr>
            <a:r>
              <a:rPr lang="en-US" sz="1600" b="1"/>
              <a:t>   ushort sem_nsems; //</a:t>
            </a:r>
            <a:r>
              <a:rPr lang="ru-RU" sz="1600" b="1"/>
              <a:t>число семафоров в наборе</a:t>
            </a:r>
            <a:endParaRPr lang="en-US" sz="1600" b="1"/>
          </a:p>
          <a:p>
            <a:pPr>
              <a:spcBef>
                <a:spcPct val="50000"/>
              </a:spcBef>
            </a:pPr>
            <a:r>
              <a:rPr lang="en-US" sz="1600" b="1"/>
              <a:t>   time_t sem_otime; //</a:t>
            </a:r>
            <a:r>
              <a:rPr lang="ru-RU" sz="1600" b="1"/>
              <a:t>время последней</a:t>
            </a:r>
            <a:r>
              <a:rPr lang="en-US" sz="1600" b="1"/>
              <a:t> </a:t>
            </a:r>
            <a:r>
              <a:rPr lang="ru-RU" sz="1600" b="1"/>
              <a:t>операции над семафором</a:t>
            </a:r>
            <a:endParaRPr lang="en-US" sz="1600" b="1"/>
          </a:p>
          <a:p>
            <a:pPr>
              <a:spcBef>
                <a:spcPct val="50000"/>
              </a:spcBef>
            </a:pPr>
            <a:r>
              <a:rPr lang="en-US" sz="1600" b="1"/>
              <a:t>   time_t sem_ctime;  //</a:t>
            </a:r>
            <a:r>
              <a:rPr lang="ru-RU" sz="1600" b="1"/>
              <a:t>время последнего изменения</a:t>
            </a:r>
            <a:r>
              <a:rPr lang="en-US" sz="1600" b="1"/>
              <a:t> </a:t>
            </a:r>
            <a:r>
              <a:rPr lang="ru-RU" sz="1600" b="1"/>
              <a:t>параметров</a:t>
            </a:r>
            <a:endParaRPr lang="en-US" sz="1600" b="1"/>
          </a:p>
          <a:p>
            <a:pPr>
              <a:spcBef>
                <a:spcPct val="50000"/>
              </a:spcBef>
            </a:pPr>
            <a:r>
              <a:rPr lang="en-US" sz="1600" b="1"/>
              <a:t>};</a:t>
            </a:r>
            <a:endParaRPr lang="ru-RU" sz="1600" b="1"/>
          </a:p>
          <a:p>
            <a:pPr>
              <a:spcBef>
                <a:spcPct val="50000"/>
              </a:spcBef>
            </a:pPr>
            <a:endParaRPr lang="en-US" sz="1600" b="1"/>
          </a:p>
          <a:p>
            <a:pPr>
              <a:spcBef>
                <a:spcPct val="50000"/>
              </a:spcBef>
            </a:pPr>
            <a:r>
              <a:rPr lang="en-US" sz="1600" b="1"/>
              <a:t>struct sem {</a:t>
            </a:r>
          </a:p>
          <a:p>
            <a:pPr>
              <a:spcBef>
                <a:spcPct val="50000"/>
              </a:spcBef>
            </a:pPr>
            <a:r>
              <a:rPr lang="ru-RU" sz="1600" b="1"/>
              <a:t>   </a:t>
            </a:r>
            <a:r>
              <a:rPr lang="en-US" sz="1600" b="1"/>
              <a:t>ushort semval; //</a:t>
            </a:r>
            <a:r>
              <a:rPr lang="ru-RU" sz="1600" b="1"/>
              <a:t>целочисленное значение семафора</a:t>
            </a:r>
            <a:endParaRPr lang="en-US" sz="1600" b="1"/>
          </a:p>
          <a:p>
            <a:pPr>
              <a:spcBef>
                <a:spcPct val="50000"/>
              </a:spcBef>
            </a:pPr>
            <a:r>
              <a:rPr lang="ru-RU" sz="1600" b="1"/>
              <a:t>   </a:t>
            </a:r>
            <a:r>
              <a:rPr lang="en-US" sz="1600" b="1"/>
              <a:t>pid_t semid;  //</a:t>
            </a:r>
            <a:r>
              <a:rPr lang="ru-RU" sz="1600" b="1"/>
              <a:t>процесс, выполнявший операции над семафором в последний раз</a:t>
            </a:r>
            <a:endParaRPr lang="en-US" sz="1600" b="1"/>
          </a:p>
          <a:p>
            <a:pPr>
              <a:spcBef>
                <a:spcPct val="50000"/>
              </a:spcBef>
            </a:pPr>
            <a:r>
              <a:rPr lang="ru-RU" sz="1600" b="1"/>
              <a:t>   </a:t>
            </a:r>
            <a:r>
              <a:rPr lang="en-US" sz="1600" b="1"/>
              <a:t>ushort	semncnt;  //</a:t>
            </a:r>
            <a:r>
              <a:rPr lang="ru-RU" sz="1600" b="1"/>
              <a:t>число ожидающих увеличения семафора процессов</a:t>
            </a:r>
            <a:endParaRPr lang="en-US" sz="1600" b="1"/>
          </a:p>
          <a:p>
            <a:pPr>
              <a:spcBef>
                <a:spcPct val="50000"/>
              </a:spcBef>
            </a:pPr>
            <a:r>
              <a:rPr lang="ru-RU" sz="1600" b="1"/>
              <a:t>   </a:t>
            </a:r>
            <a:r>
              <a:rPr lang="en-US" sz="1600" b="1"/>
              <a:t>ushort	semzcnt;  //</a:t>
            </a:r>
            <a:r>
              <a:rPr lang="ru-RU" sz="1600" b="1"/>
              <a:t>число процессов, ожидающих обращения семафора в нуль</a:t>
            </a:r>
            <a:endParaRPr lang="en-US" sz="1600" b="1"/>
          </a:p>
          <a:p>
            <a:pPr>
              <a:spcBef>
                <a:spcPct val="50000"/>
              </a:spcBef>
            </a:pPr>
            <a:r>
              <a:rPr lang="en-US" sz="1600" b="1"/>
              <a:t>};	</a:t>
            </a:r>
            <a:endParaRPr lang="ru-RU" sz="16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8BC76-E20A-434A-B2C4-B0B88086FA3F}" type="slidenum">
              <a:rPr lang="ru-RU"/>
              <a:pPr/>
              <a:t>9</a:t>
            </a:fld>
            <a:endParaRPr lang="ru-RU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solidFill>
                  <a:schemeClr val="accent2"/>
                </a:solidFill>
              </a:rPr>
              <a:t>Управление процессами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60575"/>
            <a:ext cx="8229600" cy="4065588"/>
          </a:xfrm>
        </p:spPr>
        <p:txBody>
          <a:bodyPr/>
          <a:lstStyle/>
          <a:p>
            <a:r>
              <a:rPr lang="ru-RU" b="1"/>
              <a:t>Основные функции ОС</a:t>
            </a:r>
          </a:p>
          <a:p>
            <a:pPr>
              <a:buFont typeface="Wingdings" pitchFamily="2" charset="2"/>
              <a:buChar char="Ш"/>
            </a:pPr>
            <a:r>
              <a:rPr lang="ru-RU" sz="2800"/>
              <a:t>Создание и удаление процессов</a:t>
            </a:r>
          </a:p>
          <a:p>
            <a:pPr>
              <a:buFont typeface="Wingdings" pitchFamily="2" charset="2"/>
              <a:buChar char="Ш"/>
            </a:pPr>
            <a:r>
              <a:rPr lang="ru-RU" sz="2800"/>
              <a:t>Планирование и диспетчеризация</a:t>
            </a:r>
          </a:p>
          <a:p>
            <a:pPr>
              <a:buFont typeface="Wingdings" pitchFamily="2" charset="2"/>
              <a:buChar char="Ш"/>
            </a:pPr>
            <a:r>
              <a:rPr lang="ru-RU" sz="2800"/>
              <a:t>Синхронизация процессов и обеспечение их средствами взаимодействия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33D7-4FAE-4C57-AF67-5F41AC091C1D}" type="slidenum">
              <a:rPr lang="ru-RU"/>
              <a:pPr/>
              <a:t>90</a:t>
            </a:fld>
            <a:endParaRPr lang="ru-RU"/>
          </a:p>
        </p:txBody>
      </p:sp>
      <p:sp>
        <p:nvSpPr>
          <p:cNvPr id="323589" name="Text Box 5"/>
          <p:cNvSpPr txBox="1">
            <a:spLocks noChangeArrowheads="1"/>
          </p:cNvSpPr>
          <p:nvPr/>
        </p:nvSpPr>
        <p:spPr bwMode="auto">
          <a:xfrm>
            <a:off x="395288" y="908050"/>
            <a:ext cx="8208962" cy="501675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#include &lt;sys/</a:t>
            </a:r>
            <a:r>
              <a:rPr lang="en-US" dirty="0" err="1"/>
              <a:t>types.h</a:t>
            </a:r>
            <a:r>
              <a:rPr lang="en-US" dirty="0"/>
              <a:t>&gt;</a:t>
            </a:r>
          </a:p>
          <a:p>
            <a:pPr>
              <a:spcBef>
                <a:spcPct val="50000"/>
              </a:spcBef>
            </a:pPr>
            <a:r>
              <a:rPr lang="en-US" dirty="0"/>
              <a:t>#include &lt;sys/</a:t>
            </a:r>
            <a:r>
              <a:rPr lang="en-US" dirty="0" err="1"/>
              <a:t>ipc.h</a:t>
            </a:r>
            <a:r>
              <a:rPr lang="en-US" dirty="0"/>
              <a:t>&gt;</a:t>
            </a:r>
          </a:p>
          <a:p>
            <a:pPr>
              <a:spcBef>
                <a:spcPct val="50000"/>
              </a:spcBef>
            </a:pPr>
            <a:r>
              <a:rPr lang="en-US" dirty="0"/>
              <a:t>#include &lt;sys/</a:t>
            </a:r>
            <a:r>
              <a:rPr lang="en-US" dirty="0" err="1"/>
              <a:t>sem.h</a:t>
            </a:r>
            <a:r>
              <a:rPr lang="en-US" dirty="0"/>
              <a:t>&gt;</a:t>
            </a:r>
          </a:p>
          <a:p>
            <a:pPr>
              <a:spcBef>
                <a:spcPct val="50000"/>
              </a:spcBef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semget</a:t>
            </a:r>
            <a:r>
              <a:rPr lang="en-US" dirty="0"/>
              <a:t>(</a:t>
            </a:r>
            <a:r>
              <a:rPr lang="en-US" dirty="0" err="1"/>
              <a:t>key_t</a:t>
            </a:r>
            <a:r>
              <a:rPr lang="en-US" dirty="0"/>
              <a:t> key,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num_sem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flag</a:t>
            </a:r>
            <a:r>
              <a:rPr lang="en-US" dirty="0" smtClean="0"/>
              <a:t>);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flag – SEM_R </a:t>
            </a:r>
            <a:r>
              <a:rPr lang="ru-RU" dirty="0" smtClean="0"/>
              <a:t>или </a:t>
            </a:r>
            <a:r>
              <a:rPr lang="en-US" dirty="0" smtClean="0"/>
              <a:t>SEM_A (R - read, A – Alter </a:t>
            </a:r>
            <a:r>
              <a:rPr lang="ru-RU" dirty="0" smtClean="0"/>
              <a:t>изменение)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semop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semfd</a:t>
            </a:r>
            <a:r>
              <a:rPr lang="en-US" dirty="0"/>
              <a:t>,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sembuf</a:t>
            </a:r>
            <a:r>
              <a:rPr lang="en-US" dirty="0"/>
              <a:t>* </a:t>
            </a:r>
            <a:r>
              <a:rPr lang="en-US" dirty="0" err="1"/>
              <a:t>opPtr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);</a:t>
            </a:r>
          </a:p>
          <a:p>
            <a:pPr>
              <a:spcBef>
                <a:spcPct val="50000"/>
              </a:spcBef>
            </a:pPr>
            <a:r>
              <a:rPr lang="en-US" i="1" dirty="0" err="1"/>
              <a:t>struct</a:t>
            </a:r>
            <a:r>
              <a:rPr lang="en-US" i="1" dirty="0"/>
              <a:t> </a:t>
            </a:r>
            <a:r>
              <a:rPr lang="en-US" i="1" dirty="0" err="1"/>
              <a:t>sem_buf</a:t>
            </a:r>
            <a:r>
              <a:rPr lang="en-US" i="1" dirty="0"/>
              <a:t> {</a:t>
            </a:r>
          </a:p>
          <a:p>
            <a:pPr>
              <a:spcBef>
                <a:spcPct val="50000"/>
              </a:spcBef>
            </a:pPr>
            <a:r>
              <a:rPr lang="en-US" i="1" dirty="0"/>
              <a:t>   short </a:t>
            </a:r>
            <a:r>
              <a:rPr lang="en-US" i="1" dirty="0" err="1"/>
              <a:t>sem_num</a:t>
            </a:r>
            <a:r>
              <a:rPr lang="en-US" i="1" dirty="0"/>
              <a:t>;   //</a:t>
            </a:r>
            <a:r>
              <a:rPr lang="ru-RU" i="1" dirty="0"/>
              <a:t>индекс семафора</a:t>
            </a:r>
            <a:endParaRPr lang="en-US" i="1" dirty="0"/>
          </a:p>
          <a:p>
            <a:pPr>
              <a:spcBef>
                <a:spcPct val="50000"/>
              </a:spcBef>
            </a:pPr>
            <a:r>
              <a:rPr lang="en-US" i="1" dirty="0"/>
              <a:t>   short </a:t>
            </a:r>
            <a:r>
              <a:rPr lang="en-US" i="1" dirty="0" err="1"/>
              <a:t>sem_op</a:t>
            </a:r>
            <a:r>
              <a:rPr lang="en-US" i="1" dirty="0"/>
              <a:t>;      //</a:t>
            </a:r>
            <a:r>
              <a:rPr lang="ru-RU" i="1" dirty="0"/>
              <a:t>операция над семафором</a:t>
            </a:r>
            <a:endParaRPr lang="en-US" i="1" dirty="0"/>
          </a:p>
          <a:p>
            <a:pPr>
              <a:spcBef>
                <a:spcPct val="50000"/>
              </a:spcBef>
            </a:pPr>
            <a:r>
              <a:rPr lang="en-US" i="1" dirty="0"/>
              <a:t>   short </a:t>
            </a:r>
            <a:r>
              <a:rPr lang="en-US" i="1" dirty="0" err="1"/>
              <a:t>sem_flg</a:t>
            </a:r>
            <a:r>
              <a:rPr lang="en-US" i="1" dirty="0"/>
              <a:t>;      //</a:t>
            </a:r>
            <a:r>
              <a:rPr lang="ru-RU" i="1" dirty="0"/>
              <a:t>флаги операции</a:t>
            </a:r>
            <a:endParaRPr lang="en-US" i="1" dirty="0"/>
          </a:p>
          <a:p>
            <a:pPr>
              <a:spcBef>
                <a:spcPct val="50000"/>
              </a:spcBef>
            </a:pPr>
            <a:r>
              <a:rPr lang="en-US" i="1" dirty="0"/>
              <a:t>};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248B-77BD-40AD-BDE2-D0EE1D4AA4D7}" type="slidenum">
              <a:rPr lang="ru-RU"/>
              <a:pPr/>
              <a:t>91</a:t>
            </a:fld>
            <a:endParaRPr lang="ru-RU"/>
          </a:p>
        </p:txBody>
      </p:sp>
      <p:sp>
        <p:nvSpPr>
          <p:cNvPr id="325636" name="Text Box 4"/>
          <p:cNvSpPr txBox="1">
            <a:spLocks noChangeArrowheads="1"/>
          </p:cNvSpPr>
          <p:nvPr/>
        </p:nvSpPr>
        <p:spPr bwMode="auto">
          <a:xfrm>
            <a:off x="323850" y="836613"/>
            <a:ext cx="820896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 </a:t>
            </a:r>
          </a:p>
        </p:txBody>
      </p:sp>
      <p:sp>
        <p:nvSpPr>
          <p:cNvPr id="325637" name="Text Box 5"/>
          <p:cNvSpPr txBox="1">
            <a:spLocks noChangeArrowheads="1"/>
          </p:cNvSpPr>
          <p:nvPr/>
        </p:nvSpPr>
        <p:spPr bwMode="auto">
          <a:xfrm>
            <a:off x="539750" y="333375"/>
            <a:ext cx="7920038" cy="1920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int semctl(int semfd; int num, int cmd, union semun arg);</a:t>
            </a:r>
          </a:p>
          <a:p>
            <a:r>
              <a:rPr lang="en-US" i="1"/>
              <a:t>union semun {</a:t>
            </a:r>
          </a:p>
          <a:p>
            <a:r>
              <a:rPr lang="en-US" i="1"/>
              <a:t>   int val;   //</a:t>
            </a:r>
            <a:r>
              <a:rPr lang="ru-RU" i="1"/>
              <a:t>значение семафора</a:t>
            </a:r>
            <a:endParaRPr lang="en-US" i="1"/>
          </a:p>
          <a:p>
            <a:r>
              <a:rPr lang="en-US" i="1"/>
              <a:t>   struct semid_ds *buf;   //</a:t>
            </a:r>
            <a:r>
              <a:rPr lang="ru-RU" i="1"/>
              <a:t>управляющие параметры семафора</a:t>
            </a:r>
            <a:endParaRPr lang="en-US" i="1"/>
          </a:p>
          <a:p>
            <a:r>
              <a:rPr lang="en-US" i="1"/>
              <a:t>   ushort *array;   //</a:t>
            </a:r>
            <a:r>
              <a:rPr lang="ru-RU" i="1"/>
              <a:t>массив значений семафора</a:t>
            </a:r>
            <a:endParaRPr lang="en-US" i="1"/>
          </a:p>
          <a:p>
            <a:r>
              <a:rPr lang="en-US" i="1"/>
              <a:t>};</a:t>
            </a:r>
            <a:endParaRPr lang="ru-RU"/>
          </a:p>
        </p:txBody>
      </p:sp>
      <p:graphicFrame>
        <p:nvGraphicFramePr>
          <p:cNvPr id="325692" name="Group 60"/>
          <p:cNvGraphicFramePr>
            <a:graphicFrameLocks noGrp="1"/>
          </p:cNvGraphicFramePr>
          <p:nvPr/>
        </p:nvGraphicFramePr>
        <p:xfrm>
          <a:off x="395288" y="2276475"/>
          <a:ext cx="8280400" cy="4388616"/>
        </p:xfrm>
        <a:graphic>
          <a:graphicData uri="http://schemas.openxmlformats.org/drawingml/2006/table">
            <a:tbl>
              <a:tblPr/>
              <a:tblGrid>
                <a:gridCol w="1223962"/>
                <a:gridCol w="7056438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IPC_STAT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Копировать параметры набора в объект, по аргументу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arg.buf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IPC_SET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Заменить управляющие параметры по адресу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arg.buf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IPC_RMID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Удалить семафор из системы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GETALL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Скопировать значения семафоров в массив по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arg.array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SETALL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Установить значения семафоров данными по указателю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arg.array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GETVAL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Возвратить значения семафора с номером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SETVAL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Установить значение семафора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</a:t>
                      </a: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по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arg.val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GETPID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Возвратить идентификатор процесса, который выполнял операции над семафором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GETNCNT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Возвратить количество процессов, ожидающих увеличения значения семафора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GETZCNT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Возвратить количество процессов, ожидающих обращения семафора в нуль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1B76C-9E12-4811-81CF-51995C9681BA}" type="slidenum">
              <a:rPr lang="ru-RU"/>
              <a:pPr/>
              <a:t>92</a:t>
            </a:fld>
            <a:endParaRPr lang="ru-RU"/>
          </a:p>
        </p:txBody>
      </p:sp>
      <p:sp>
        <p:nvSpPr>
          <p:cNvPr id="327680" name="Text Box 0"/>
          <p:cNvSpPr txBox="1">
            <a:spLocks noChangeArrowheads="1"/>
          </p:cNvSpPr>
          <p:nvPr/>
        </p:nvSpPr>
        <p:spPr bwMode="auto">
          <a:xfrm>
            <a:off x="323850" y="260350"/>
            <a:ext cx="856932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sz="1600" b="1"/>
          </a:p>
        </p:txBody>
      </p:sp>
      <p:graphicFrame>
        <p:nvGraphicFramePr>
          <p:cNvPr id="327713" name="Group 33"/>
          <p:cNvGraphicFramePr>
            <a:graphicFrameLocks noGrp="1"/>
          </p:cNvGraphicFramePr>
          <p:nvPr/>
        </p:nvGraphicFramePr>
        <p:xfrm>
          <a:off x="539750" y="333375"/>
          <a:ext cx="8207375" cy="2399031"/>
        </p:xfrm>
        <a:graphic>
          <a:graphicData uri="http://schemas.openxmlformats.org/drawingml/2006/table">
            <a:tbl>
              <a:tblPr/>
              <a:tblGrid>
                <a:gridCol w="2590800"/>
                <a:gridCol w="5616575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Значение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sem_op</a:t>
                      </a:r>
                      <a:endParaRPr kumimoji="0" 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Действие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Увеличить значение семафора на эту величину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Уменьшить значение семафора на эту величину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Проверить равенство семафора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7714" name="Text Box 34"/>
          <p:cNvSpPr txBox="1">
            <a:spLocks noChangeArrowheads="1"/>
          </p:cNvSpPr>
          <p:nvPr/>
        </p:nvSpPr>
        <p:spPr bwMode="auto">
          <a:xfrm>
            <a:off x="539750" y="3141663"/>
            <a:ext cx="820896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/>
          </a:p>
        </p:txBody>
      </p:sp>
      <p:sp>
        <p:nvSpPr>
          <p:cNvPr id="327715" name="Text Box 35"/>
          <p:cNvSpPr txBox="1">
            <a:spLocks noChangeArrowheads="1"/>
          </p:cNvSpPr>
          <p:nvPr/>
        </p:nvSpPr>
        <p:spPr bwMode="auto">
          <a:xfrm>
            <a:off x="468313" y="3213100"/>
            <a:ext cx="8207375" cy="27749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/>
              <a:t>sem_op &gt; 0 =&gt; v(s)</a:t>
            </a:r>
          </a:p>
          <a:p>
            <a:r>
              <a:rPr lang="en-US"/>
              <a:t>semval = semval + sem_op</a:t>
            </a:r>
          </a:p>
          <a:p>
            <a:r>
              <a:rPr lang="ru-RU"/>
              <a:t>Если есть процессы, ожидающие изменения этого семафора, то они продолжат выполнение, когда новое значение удовлетворит</a:t>
            </a:r>
            <a:r>
              <a:rPr lang="en-US"/>
              <a:t> </a:t>
            </a:r>
            <a:r>
              <a:rPr lang="ru-RU"/>
              <a:t>их условия.</a:t>
            </a:r>
          </a:p>
          <a:p>
            <a:endParaRPr lang="ru-RU"/>
          </a:p>
          <a:p>
            <a:r>
              <a:rPr lang="en-US" sz="2800" b="1"/>
              <a:t>sem_op = 0</a:t>
            </a:r>
          </a:p>
          <a:p>
            <a:r>
              <a:rPr lang="ru-RU"/>
              <a:t>Ожидание пока семафор не станет равным 0.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5E2FA-0190-483D-9238-BBE008E919F6}" type="slidenum">
              <a:rPr lang="ru-RU"/>
              <a:pPr/>
              <a:t>93</a:t>
            </a:fld>
            <a:endParaRPr lang="ru-RU"/>
          </a:p>
        </p:txBody>
      </p:sp>
      <p:sp>
        <p:nvSpPr>
          <p:cNvPr id="328708" name="Text Box 4"/>
          <p:cNvSpPr txBox="1">
            <a:spLocks noChangeArrowheads="1"/>
          </p:cNvSpPr>
          <p:nvPr/>
        </p:nvSpPr>
        <p:spPr bwMode="auto">
          <a:xfrm>
            <a:off x="395288" y="549275"/>
            <a:ext cx="8137525" cy="5091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sem_op &lt;0 =&gt; p(s)</a:t>
            </a:r>
          </a:p>
          <a:p>
            <a:pPr>
              <a:spcBef>
                <a:spcPct val="50000"/>
              </a:spcBef>
            </a:pPr>
            <a:r>
              <a:rPr lang="en-US"/>
              <a:t>if (semval &gt;= abs(sem_op))</a:t>
            </a:r>
          </a:p>
          <a:p>
            <a:pPr>
              <a:spcBef>
                <a:spcPct val="50000"/>
              </a:spcBef>
            </a:pPr>
            <a:r>
              <a:rPr lang="en-US"/>
              <a:t>	semval = semval – abs(sem_op)</a:t>
            </a:r>
          </a:p>
          <a:p>
            <a:pPr>
              <a:spcBef>
                <a:spcPct val="50000"/>
              </a:spcBef>
            </a:pPr>
            <a:r>
              <a:rPr lang="en-US"/>
              <a:t>else</a:t>
            </a:r>
          </a:p>
          <a:p>
            <a:pPr>
              <a:spcBef>
                <a:spcPct val="50000"/>
              </a:spcBef>
            </a:pPr>
            <a:r>
              <a:rPr lang="en-US"/>
              <a:t>	if (sem_flg &amp; IPC_NOWAIT)</a:t>
            </a:r>
          </a:p>
          <a:p>
            <a:pPr>
              <a:spcBef>
                <a:spcPct val="50000"/>
              </a:spcBef>
            </a:pPr>
            <a:r>
              <a:rPr lang="en-US"/>
              <a:t>		</a:t>
            </a:r>
            <a:r>
              <a:rPr lang="ru-RU"/>
              <a:t>вернуть -1</a:t>
            </a:r>
          </a:p>
          <a:p>
            <a:pPr>
              <a:spcBef>
                <a:spcPct val="50000"/>
              </a:spcBef>
            </a:pPr>
            <a:r>
              <a:rPr lang="ru-RU"/>
              <a:t>	</a:t>
            </a:r>
            <a:r>
              <a:rPr lang="en-US"/>
              <a:t>else</a:t>
            </a:r>
            <a:r>
              <a:rPr lang="ru-RU"/>
              <a:t> </a:t>
            </a:r>
            <a:r>
              <a:rPr lang="en-US"/>
              <a:t>{</a:t>
            </a:r>
          </a:p>
          <a:p>
            <a:pPr>
              <a:spcBef>
                <a:spcPct val="50000"/>
              </a:spcBef>
            </a:pPr>
            <a:r>
              <a:rPr lang="en-US"/>
              <a:t>		</a:t>
            </a:r>
            <a:r>
              <a:rPr lang="ru-RU"/>
              <a:t>ожидание пока </a:t>
            </a:r>
            <a:r>
              <a:rPr lang="en-US"/>
              <a:t>semval</a:t>
            </a:r>
            <a:r>
              <a:rPr lang="ru-RU"/>
              <a:t> не станет  </a:t>
            </a:r>
            <a:r>
              <a:rPr lang="en-US"/>
              <a:t>&gt;=</a:t>
            </a:r>
            <a:r>
              <a:rPr lang="ru-RU"/>
              <a:t> </a:t>
            </a:r>
            <a:r>
              <a:rPr lang="en-US"/>
              <a:t>abs(sem_op)</a:t>
            </a:r>
          </a:p>
          <a:p>
            <a:pPr>
              <a:spcBef>
                <a:spcPct val="50000"/>
              </a:spcBef>
            </a:pPr>
            <a:r>
              <a:rPr lang="en-US"/>
              <a:t>		</a:t>
            </a:r>
            <a:r>
              <a:rPr lang="ru-RU"/>
              <a:t> затем </a:t>
            </a:r>
            <a:r>
              <a:rPr lang="en-US"/>
              <a:t>semval = semval – abs(sem_op)</a:t>
            </a:r>
          </a:p>
          <a:p>
            <a:pPr>
              <a:spcBef>
                <a:spcPct val="50000"/>
              </a:spcBef>
            </a:pPr>
            <a:r>
              <a:rPr lang="en-US"/>
              <a:t>	}</a:t>
            </a:r>
          </a:p>
          <a:p>
            <a:pPr>
              <a:spcBef>
                <a:spcPct val="50000"/>
              </a:spcBef>
            </a:pPr>
            <a:endParaRPr lang="ru-RU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86A5-49EC-4B68-856F-A6F2D76E7625}" type="slidenum">
              <a:rPr lang="ru-RU"/>
              <a:pPr/>
              <a:t>94</a:t>
            </a:fld>
            <a:endParaRPr lang="ru-RU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633412"/>
          </a:xfrm>
        </p:spPr>
        <p:txBody>
          <a:bodyPr/>
          <a:lstStyle/>
          <a:p>
            <a:r>
              <a:rPr lang="ru-RU" sz="3200"/>
              <a:t>Разделяемая память</a:t>
            </a:r>
          </a:p>
        </p:txBody>
      </p:sp>
      <p:sp>
        <p:nvSpPr>
          <p:cNvPr id="330756" name="Line 4"/>
          <p:cNvSpPr>
            <a:spLocks noChangeShapeType="1"/>
          </p:cNvSpPr>
          <p:nvPr/>
        </p:nvSpPr>
        <p:spPr bwMode="auto">
          <a:xfrm>
            <a:off x="323850" y="3644900"/>
            <a:ext cx="8280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30757" name="Text Box 5"/>
          <p:cNvSpPr txBox="1">
            <a:spLocks noChangeArrowheads="1"/>
          </p:cNvSpPr>
          <p:nvPr/>
        </p:nvSpPr>
        <p:spPr bwMode="auto">
          <a:xfrm>
            <a:off x="323850" y="1125538"/>
            <a:ext cx="1800225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800"/>
              <a:t>Пространство пользователя</a:t>
            </a:r>
          </a:p>
        </p:txBody>
      </p:sp>
      <p:sp>
        <p:nvSpPr>
          <p:cNvPr id="330758" name="Text Box 6"/>
          <p:cNvSpPr txBox="1">
            <a:spLocks noChangeArrowheads="1"/>
          </p:cNvSpPr>
          <p:nvPr/>
        </p:nvSpPr>
        <p:spPr bwMode="auto">
          <a:xfrm>
            <a:off x="179388" y="5734050"/>
            <a:ext cx="2016125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800"/>
              <a:t>Пространство ядра</a:t>
            </a:r>
          </a:p>
        </p:txBody>
      </p:sp>
      <p:grpSp>
        <p:nvGrpSpPr>
          <p:cNvPr id="330761" name="Group 9"/>
          <p:cNvGrpSpPr>
            <a:grpSpLocks/>
          </p:cNvGrpSpPr>
          <p:nvPr/>
        </p:nvGrpSpPr>
        <p:grpSpPr bwMode="auto">
          <a:xfrm>
            <a:off x="2843213" y="1773238"/>
            <a:ext cx="2160587" cy="1150937"/>
            <a:chOff x="1791" y="1117"/>
            <a:chExt cx="1361" cy="725"/>
          </a:xfrm>
        </p:grpSpPr>
        <p:sp>
          <p:nvSpPr>
            <p:cNvPr id="330759" name="Rectangle 7"/>
            <p:cNvSpPr>
              <a:spLocks noChangeArrowheads="1"/>
            </p:cNvSpPr>
            <p:nvPr/>
          </p:nvSpPr>
          <p:spPr bwMode="auto">
            <a:xfrm>
              <a:off x="1791" y="1117"/>
              <a:ext cx="1361" cy="72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0760" name="Text Box 8"/>
            <p:cNvSpPr txBox="1">
              <a:spLocks noChangeArrowheads="1"/>
            </p:cNvSpPr>
            <p:nvPr/>
          </p:nvSpPr>
          <p:spPr bwMode="auto">
            <a:xfrm>
              <a:off x="1882" y="1298"/>
              <a:ext cx="1134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/>
                <a:t>Процесс 1</a:t>
              </a:r>
            </a:p>
          </p:txBody>
        </p:sp>
      </p:grpSp>
      <p:grpSp>
        <p:nvGrpSpPr>
          <p:cNvPr id="330762" name="Group 10"/>
          <p:cNvGrpSpPr>
            <a:grpSpLocks/>
          </p:cNvGrpSpPr>
          <p:nvPr/>
        </p:nvGrpSpPr>
        <p:grpSpPr bwMode="auto">
          <a:xfrm>
            <a:off x="6011863" y="1773238"/>
            <a:ext cx="2160587" cy="1150937"/>
            <a:chOff x="1791" y="1117"/>
            <a:chExt cx="1361" cy="725"/>
          </a:xfrm>
        </p:grpSpPr>
        <p:sp>
          <p:nvSpPr>
            <p:cNvPr id="330763" name="Rectangle 11"/>
            <p:cNvSpPr>
              <a:spLocks noChangeArrowheads="1"/>
            </p:cNvSpPr>
            <p:nvPr/>
          </p:nvSpPr>
          <p:spPr bwMode="auto">
            <a:xfrm>
              <a:off x="1791" y="1117"/>
              <a:ext cx="1361" cy="72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0764" name="Text Box 12"/>
            <p:cNvSpPr txBox="1">
              <a:spLocks noChangeArrowheads="1"/>
            </p:cNvSpPr>
            <p:nvPr/>
          </p:nvSpPr>
          <p:spPr bwMode="auto">
            <a:xfrm>
              <a:off x="1882" y="1298"/>
              <a:ext cx="1134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ru-RU"/>
                <a:t>Процесс 2</a:t>
              </a:r>
            </a:p>
          </p:txBody>
        </p:sp>
      </p:grpSp>
      <p:sp>
        <p:nvSpPr>
          <p:cNvPr id="330765" name="Rectangle 13"/>
          <p:cNvSpPr>
            <a:spLocks noChangeArrowheads="1"/>
          </p:cNvSpPr>
          <p:nvPr/>
        </p:nvSpPr>
        <p:spPr bwMode="auto">
          <a:xfrm>
            <a:off x="2484438" y="4076700"/>
            <a:ext cx="6119812" cy="1511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30766" name="Text Box 14"/>
          <p:cNvSpPr txBox="1">
            <a:spLocks noChangeArrowheads="1"/>
          </p:cNvSpPr>
          <p:nvPr/>
        </p:nvSpPr>
        <p:spPr bwMode="auto">
          <a:xfrm>
            <a:off x="4427538" y="5876925"/>
            <a:ext cx="1296987" cy="7016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общая память</a:t>
            </a:r>
          </a:p>
        </p:txBody>
      </p:sp>
      <p:sp>
        <p:nvSpPr>
          <p:cNvPr id="330771" name="Rectangle 19"/>
          <p:cNvSpPr>
            <a:spLocks noChangeArrowheads="1"/>
          </p:cNvSpPr>
          <p:nvPr/>
        </p:nvSpPr>
        <p:spPr bwMode="auto">
          <a:xfrm>
            <a:off x="3563938" y="4076700"/>
            <a:ext cx="576262" cy="15113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30772" name="Rectangle 20"/>
          <p:cNvSpPr>
            <a:spLocks noChangeArrowheads="1"/>
          </p:cNvSpPr>
          <p:nvPr/>
        </p:nvSpPr>
        <p:spPr bwMode="auto">
          <a:xfrm>
            <a:off x="6156325" y="4076700"/>
            <a:ext cx="576263" cy="15113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cxnSp>
        <p:nvCxnSpPr>
          <p:cNvPr id="330773" name="AutoShape 21"/>
          <p:cNvCxnSpPr>
            <a:cxnSpLocks noChangeShapeType="1"/>
            <a:stCxn id="330766" idx="0"/>
            <a:endCxn id="330771" idx="2"/>
          </p:cNvCxnSpPr>
          <p:nvPr/>
        </p:nvCxnSpPr>
        <p:spPr bwMode="auto">
          <a:xfrm flipH="1" flipV="1">
            <a:off x="3852863" y="5600700"/>
            <a:ext cx="1223962" cy="276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330774" name="AutoShape 22"/>
          <p:cNvCxnSpPr>
            <a:cxnSpLocks noChangeShapeType="1"/>
            <a:stCxn id="330766" idx="0"/>
            <a:endCxn id="330772" idx="2"/>
          </p:cNvCxnSpPr>
          <p:nvPr/>
        </p:nvCxnSpPr>
        <p:spPr bwMode="auto">
          <a:xfrm flipV="1">
            <a:off x="5076825" y="5600700"/>
            <a:ext cx="1368425" cy="276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330775" name="Line 23"/>
          <p:cNvSpPr>
            <a:spLocks noChangeShapeType="1"/>
          </p:cNvSpPr>
          <p:nvPr/>
        </p:nvSpPr>
        <p:spPr bwMode="auto">
          <a:xfrm flipH="1">
            <a:off x="3779838" y="2708275"/>
            <a:ext cx="71437" cy="2016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30776" name="Line 24"/>
          <p:cNvSpPr>
            <a:spLocks noChangeShapeType="1"/>
          </p:cNvSpPr>
          <p:nvPr/>
        </p:nvSpPr>
        <p:spPr bwMode="auto">
          <a:xfrm flipH="1">
            <a:off x="6443663" y="2636838"/>
            <a:ext cx="576262" cy="1800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30777" name="Line 25"/>
          <p:cNvSpPr>
            <a:spLocks noChangeShapeType="1"/>
          </p:cNvSpPr>
          <p:nvPr/>
        </p:nvSpPr>
        <p:spPr bwMode="auto">
          <a:xfrm>
            <a:off x="4067175" y="2636838"/>
            <a:ext cx="2305050" cy="2087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30778" name="Line 26"/>
          <p:cNvSpPr>
            <a:spLocks noChangeShapeType="1"/>
          </p:cNvSpPr>
          <p:nvPr/>
        </p:nvSpPr>
        <p:spPr bwMode="auto">
          <a:xfrm flipH="1">
            <a:off x="3995738" y="2636838"/>
            <a:ext cx="2520950" cy="19446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DB90-DD35-49D0-80BC-DE7D9B42E4B1}" type="slidenum">
              <a:rPr lang="ru-RU"/>
              <a:pPr/>
              <a:t>95</a:t>
            </a:fld>
            <a:endParaRPr lang="ru-RU"/>
          </a:p>
        </p:txBody>
      </p:sp>
      <p:sp>
        <p:nvSpPr>
          <p:cNvPr id="333824" name="Text Box 0"/>
          <p:cNvSpPr txBox="1">
            <a:spLocks noChangeArrowheads="1"/>
          </p:cNvSpPr>
          <p:nvPr/>
        </p:nvSpPr>
        <p:spPr bwMode="auto">
          <a:xfrm>
            <a:off x="611188" y="1196975"/>
            <a:ext cx="1873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/>
              <a:t>Процесс 1</a:t>
            </a:r>
          </a:p>
        </p:txBody>
      </p:sp>
      <p:sp>
        <p:nvSpPr>
          <p:cNvPr id="333825" name="Text Box 1"/>
          <p:cNvSpPr txBox="1">
            <a:spLocks noChangeArrowheads="1"/>
          </p:cNvSpPr>
          <p:nvPr/>
        </p:nvSpPr>
        <p:spPr bwMode="auto">
          <a:xfrm>
            <a:off x="468313" y="4149725"/>
            <a:ext cx="1873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/>
              <a:t>Процесс 2</a:t>
            </a:r>
          </a:p>
        </p:txBody>
      </p:sp>
      <p:sp>
        <p:nvSpPr>
          <p:cNvPr id="333826" name="Rectangle 2"/>
          <p:cNvSpPr>
            <a:spLocks noChangeArrowheads="1"/>
          </p:cNvSpPr>
          <p:nvPr/>
        </p:nvSpPr>
        <p:spPr bwMode="auto">
          <a:xfrm>
            <a:off x="6227763" y="1341438"/>
            <a:ext cx="1800225" cy="489585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33827" name="Text Box 3"/>
          <p:cNvSpPr txBox="1">
            <a:spLocks noChangeArrowheads="1"/>
          </p:cNvSpPr>
          <p:nvPr/>
        </p:nvSpPr>
        <p:spPr bwMode="auto">
          <a:xfrm>
            <a:off x="6011863" y="333375"/>
            <a:ext cx="2160587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/>
              <a:t>Память</a:t>
            </a:r>
          </a:p>
        </p:txBody>
      </p:sp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6227763" y="2781300"/>
            <a:ext cx="1800225" cy="1152525"/>
          </a:xfrm>
          <a:prstGeom prst="rect">
            <a:avLst/>
          </a:prstGeom>
          <a:solidFill>
            <a:srgbClr val="FFFF00"/>
          </a:solidFill>
          <a:ln w="25400" algn="ctr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/>
          <a:lstStyle/>
          <a:p>
            <a:endParaRPr lang="ru-RU"/>
          </a:p>
        </p:txBody>
      </p:sp>
      <p:cxnSp>
        <p:nvCxnSpPr>
          <p:cNvPr id="333829" name="AutoShape 5"/>
          <p:cNvCxnSpPr>
            <a:cxnSpLocks noChangeShapeType="1"/>
            <a:stCxn id="333824" idx="3"/>
            <a:endCxn id="333828" idx="1"/>
          </p:cNvCxnSpPr>
          <p:nvPr/>
        </p:nvCxnSpPr>
        <p:spPr bwMode="auto">
          <a:xfrm>
            <a:off x="2497138" y="1438275"/>
            <a:ext cx="3717925" cy="1919288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008000"/>
            </a:solidFill>
            <a:prstDash val="lgDash"/>
            <a:round/>
            <a:headEnd/>
            <a:tailEnd type="triangle" w="lg" len="lg"/>
          </a:ln>
          <a:effectLst/>
        </p:spPr>
      </p:cxnSp>
      <p:sp>
        <p:nvSpPr>
          <p:cNvPr id="333830" name="AutoShape 6"/>
          <p:cNvSpPr>
            <a:spLocks noChangeArrowheads="1"/>
          </p:cNvSpPr>
          <p:nvPr/>
        </p:nvSpPr>
        <p:spPr bwMode="auto">
          <a:xfrm>
            <a:off x="2771775" y="260350"/>
            <a:ext cx="2879725" cy="576263"/>
          </a:xfrm>
          <a:prstGeom prst="wedgeRoundRectCallout">
            <a:avLst>
              <a:gd name="adj1" fmla="val -43769"/>
              <a:gd name="adj2" fmla="val 153032"/>
              <a:gd name="adj3" fmla="val 16667"/>
            </a:avLst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ru-RU"/>
          </a:p>
        </p:txBody>
      </p:sp>
      <p:sp>
        <p:nvSpPr>
          <p:cNvPr id="333831" name="Text Box 7"/>
          <p:cNvSpPr txBox="1">
            <a:spLocks noChangeArrowheads="1"/>
          </p:cNvSpPr>
          <p:nvPr/>
        </p:nvSpPr>
        <p:spPr bwMode="auto">
          <a:xfrm>
            <a:off x="2987675" y="476250"/>
            <a:ext cx="251936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/>
          </a:p>
        </p:txBody>
      </p:sp>
      <p:sp>
        <p:nvSpPr>
          <p:cNvPr id="333832" name="Text Box 8"/>
          <p:cNvSpPr txBox="1">
            <a:spLocks noChangeArrowheads="1"/>
          </p:cNvSpPr>
          <p:nvPr/>
        </p:nvSpPr>
        <p:spPr bwMode="auto">
          <a:xfrm>
            <a:off x="2916238" y="333375"/>
            <a:ext cx="2519362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shmget()</a:t>
            </a:r>
            <a:endParaRPr lang="ru-RU"/>
          </a:p>
        </p:txBody>
      </p:sp>
      <p:sp>
        <p:nvSpPr>
          <p:cNvPr id="333833" name="Line 9"/>
          <p:cNvSpPr>
            <a:spLocks noChangeShapeType="1"/>
          </p:cNvSpPr>
          <p:nvPr/>
        </p:nvSpPr>
        <p:spPr bwMode="auto">
          <a:xfrm>
            <a:off x="2484438" y="1628775"/>
            <a:ext cx="3743325" cy="1584325"/>
          </a:xfrm>
          <a:prstGeom prst="line">
            <a:avLst/>
          </a:prstGeom>
          <a:noFill/>
          <a:ln w="25400">
            <a:solidFill>
              <a:srgbClr val="FF0000"/>
            </a:solidFill>
            <a:prstDash val="lgDash"/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33834" name="AutoShape 10"/>
          <p:cNvSpPr>
            <a:spLocks noChangeArrowheads="1"/>
          </p:cNvSpPr>
          <p:nvPr/>
        </p:nvSpPr>
        <p:spPr bwMode="auto">
          <a:xfrm>
            <a:off x="1116013" y="2276475"/>
            <a:ext cx="2232025" cy="719138"/>
          </a:xfrm>
          <a:prstGeom prst="wedgeRoundRectCallout">
            <a:avLst>
              <a:gd name="adj1" fmla="val 34565"/>
              <a:gd name="adj2" fmla="val -108500"/>
              <a:gd name="adj3" fmla="val 16667"/>
            </a:avLst>
          </a:prstGeom>
          <a:solidFill>
            <a:srgbClr val="FF99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ru-RU"/>
          </a:p>
        </p:txBody>
      </p:sp>
      <p:sp>
        <p:nvSpPr>
          <p:cNvPr id="333835" name="Text Box 11"/>
          <p:cNvSpPr txBox="1">
            <a:spLocks noChangeArrowheads="1"/>
          </p:cNvSpPr>
          <p:nvPr/>
        </p:nvSpPr>
        <p:spPr bwMode="auto">
          <a:xfrm>
            <a:off x="1331913" y="2349500"/>
            <a:ext cx="1871662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shmat()</a:t>
            </a:r>
            <a:endParaRPr lang="ru-RU"/>
          </a:p>
        </p:txBody>
      </p:sp>
      <p:sp>
        <p:nvSpPr>
          <p:cNvPr id="333836" name="AutoShape 12"/>
          <p:cNvSpPr>
            <a:spLocks noChangeArrowheads="1"/>
          </p:cNvSpPr>
          <p:nvPr/>
        </p:nvSpPr>
        <p:spPr bwMode="auto">
          <a:xfrm>
            <a:off x="1403350" y="5734050"/>
            <a:ext cx="2232025" cy="719138"/>
          </a:xfrm>
          <a:prstGeom prst="wedgeRoundRectCallout">
            <a:avLst>
              <a:gd name="adj1" fmla="val 126389"/>
              <a:gd name="adj2" fmla="val -294370"/>
              <a:gd name="adj3" fmla="val 16667"/>
            </a:avLst>
          </a:prstGeom>
          <a:solidFill>
            <a:srgbClr val="FF99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endParaRPr lang="ru-RU"/>
          </a:p>
        </p:txBody>
      </p:sp>
      <p:sp>
        <p:nvSpPr>
          <p:cNvPr id="333837" name="Line 13"/>
          <p:cNvSpPr>
            <a:spLocks noChangeShapeType="1"/>
          </p:cNvSpPr>
          <p:nvPr/>
        </p:nvSpPr>
        <p:spPr bwMode="auto">
          <a:xfrm flipV="1">
            <a:off x="2339975" y="3860800"/>
            <a:ext cx="3887788" cy="360363"/>
          </a:xfrm>
          <a:prstGeom prst="line">
            <a:avLst/>
          </a:prstGeom>
          <a:noFill/>
          <a:ln w="25400">
            <a:solidFill>
              <a:srgbClr val="FF0000"/>
            </a:solidFill>
            <a:prstDash val="lgDash"/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33838" name="Text Box 14"/>
          <p:cNvSpPr txBox="1">
            <a:spLocks noChangeArrowheads="1"/>
          </p:cNvSpPr>
          <p:nvPr/>
        </p:nvSpPr>
        <p:spPr bwMode="auto">
          <a:xfrm>
            <a:off x="1619250" y="5876925"/>
            <a:ext cx="187166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shmat()</a:t>
            </a:r>
            <a:endParaRPr lang="ru-RU"/>
          </a:p>
        </p:txBody>
      </p:sp>
      <p:sp>
        <p:nvSpPr>
          <p:cNvPr id="333840" name="Line 16"/>
          <p:cNvSpPr>
            <a:spLocks noChangeShapeType="1"/>
          </p:cNvSpPr>
          <p:nvPr/>
        </p:nvSpPr>
        <p:spPr bwMode="auto">
          <a:xfrm>
            <a:off x="2268538" y="1341438"/>
            <a:ext cx="4608512" cy="1943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33841" name="Line 17"/>
          <p:cNvSpPr>
            <a:spLocks noChangeShapeType="1"/>
          </p:cNvSpPr>
          <p:nvPr/>
        </p:nvSpPr>
        <p:spPr bwMode="auto">
          <a:xfrm flipV="1">
            <a:off x="2124075" y="3429000"/>
            <a:ext cx="4968875" cy="1079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E5144-917C-43AC-A496-84AABDFE60B8}" type="slidenum">
              <a:rPr lang="ru-RU"/>
              <a:pPr/>
              <a:t>96</a:t>
            </a:fld>
            <a:endParaRPr lang="ru-RU"/>
          </a:p>
        </p:txBody>
      </p:sp>
      <p:sp>
        <p:nvSpPr>
          <p:cNvPr id="336900" name="Text Box 4"/>
          <p:cNvSpPr txBox="1">
            <a:spLocks noChangeArrowheads="1"/>
          </p:cNvSpPr>
          <p:nvPr/>
        </p:nvSpPr>
        <p:spPr bwMode="auto">
          <a:xfrm>
            <a:off x="323850" y="692150"/>
            <a:ext cx="8280400" cy="4968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struct shmid_ds {</a:t>
            </a:r>
          </a:p>
          <a:p>
            <a:pPr>
              <a:spcBef>
                <a:spcPct val="50000"/>
              </a:spcBef>
            </a:pPr>
            <a:r>
              <a:rPr lang="en-US"/>
              <a:t>   struct ipc_perm shm_perm; //</a:t>
            </a:r>
            <a:r>
              <a:rPr lang="ru-RU"/>
              <a:t> режим и права доступа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   size_t shm_size; //</a:t>
            </a:r>
            <a:r>
              <a:rPr lang="ru-RU"/>
              <a:t>размер сегмента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   pid_t shm_lpid; //</a:t>
            </a:r>
            <a:r>
              <a:rPr lang="ru-RU"/>
              <a:t>процесс, выполнивший последнюю операцию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   pid_t shm_cpid; //</a:t>
            </a:r>
            <a:r>
              <a:rPr lang="ru-RU"/>
              <a:t>процесс создатель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   shmatt_t shm_nattch; //</a:t>
            </a:r>
            <a:r>
              <a:rPr lang="ru-RU"/>
              <a:t>текущее количество подключений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   shmatt_t shm_cnattch; //</a:t>
            </a:r>
            <a:r>
              <a:rPr lang="ru-RU"/>
              <a:t>количество подключений </a:t>
            </a:r>
            <a:r>
              <a:rPr lang="en-US"/>
              <a:t>in-core</a:t>
            </a:r>
          </a:p>
          <a:p>
            <a:pPr>
              <a:spcBef>
                <a:spcPct val="50000"/>
              </a:spcBef>
            </a:pPr>
            <a:r>
              <a:rPr lang="en-US"/>
              <a:t>   time_t shm_atime; //</a:t>
            </a:r>
            <a:r>
              <a:rPr lang="ru-RU"/>
              <a:t>время последнего подключения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   time_t shm_dtime; //</a:t>
            </a:r>
            <a:r>
              <a:rPr lang="ru-RU"/>
              <a:t>время последнего отключения</a:t>
            </a: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   time_t shm_ctime; //</a:t>
            </a:r>
            <a:r>
              <a:rPr lang="ru-RU"/>
              <a:t>время последнего изменения </a:t>
            </a:r>
            <a:r>
              <a:rPr lang="en-US"/>
              <a:t>shmid_ds</a:t>
            </a:r>
          </a:p>
          <a:p>
            <a:pPr>
              <a:spcBef>
                <a:spcPct val="50000"/>
              </a:spcBef>
            </a:pPr>
            <a:r>
              <a:rPr lang="en-US"/>
              <a:t>};</a:t>
            </a:r>
            <a:endParaRPr lang="ru-RU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A6D6-65F9-4D36-9E56-50EE7F1FD510}" type="slidenum">
              <a:rPr lang="ru-RU"/>
              <a:pPr/>
              <a:t>97</a:t>
            </a:fld>
            <a:endParaRPr lang="ru-RU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8229600" cy="720725"/>
          </a:xfrm>
        </p:spPr>
        <p:txBody>
          <a:bodyPr/>
          <a:lstStyle/>
          <a:p>
            <a:r>
              <a:rPr lang="ru-RU" sz="3200"/>
              <a:t>Функции </a:t>
            </a:r>
          </a:p>
        </p:txBody>
      </p:sp>
      <p:sp>
        <p:nvSpPr>
          <p:cNvPr id="334852" name="Text Box 4"/>
          <p:cNvSpPr txBox="1">
            <a:spLocks noChangeArrowheads="1"/>
          </p:cNvSpPr>
          <p:nvPr/>
        </p:nvSpPr>
        <p:spPr bwMode="auto">
          <a:xfrm>
            <a:off x="468313" y="908050"/>
            <a:ext cx="8207375" cy="481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#include &lt;sys/shm.h&gt;</a:t>
            </a:r>
          </a:p>
          <a:p>
            <a:pPr>
              <a:spcBef>
                <a:spcPct val="50000"/>
              </a:spcBef>
            </a:pPr>
            <a:r>
              <a:rPr lang="en-US"/>
              <a:t>int shmget(key_t key, size_t size, int shmflag);</a:t>
            </a:r>
          </a:p>
          <a:p>
            <a:pPr>
              <a:spcBef>
                <a:spcPct val="50000"/>
              </a:spcBef>
            </a:pPr>
            <a:r>
              <a:rPr lang="en-US"/>
              <a:t>void *shmat(int shmid, const void *shmaddr, int flag);</a:t>
            </a:r>
            <a:endParaRPr lang="ru-RU"/>
          </a:p>
          <a:p>
            <a:pPr>
              <a:spcBef>
                <a:spcPct val="50000"/>
              </a:spcBef>
            </a:pPr>
            <a:r>
              <a:rPr lang="ru-RU"/>
              <a:t>	по умолчанию следует задавать </a:t>
            </a:r>
            <a:r>
              <a:rPr lang="en-US"/>
              <a:t>shmaddr </a:t>
            </a:r>
            <a:r>
              <a:rPr lang="ru-RU"/>
              <a:t>равный </a:t>
            </a:r>
            <a:r>
              <a:rPr lang="en-US"/>
              <a:t>NULL</a:t>
            </a:r>
          </a:p>
          <a:p>
            <a:pPr>
              <a:spcBef>
                <a:spcPct val="50000"/>
              </a:spcBef>
            </a:pPr>
            <a:r>
              <a:rPr lang="en-US"/>
              <a:t>	</a:t>
            </a:r>
            <a:r>
              <a:rPr lang="ru-RU"/>
              <a:t>память доступна для чтения и записи, при необходимости 	следует использовать флаг </a:t>
            </a:r>
            <a:r>
              <a:rPr lang="en-US"/>
              <a:t>RDONLY</a:t>
            </a:r>
          </a:p>
          <a:p>
            <a:pPr>
              <a:spcBef>
                <a:spcPct val="50000"/>
              </a:spcBef>
            </a:pPr>
            <a:r>
              <a:rPr lang="en-US"/>
              <a:t>int shmdt(const void *shmaddr);</a:t>
            </a:r>
          </a:p>
          <a:p>
            <a:pPr>
              <a:spcBef>
                <a:spcPct val="50000"/>
              </a:spcBef>
            </a:pPr>
            <a:r>
              <a:rPr lang="en-US"/>
              <a:t>int shmctl(int shmid, int cmd, struct shmid_ds *buff);</a:t>
            </a:r>
          </a:p>
          <a:p>
            <a:pPr>
              <a:spcBef>
                <a:spcPct val="50000"/>
              </a:spcBef>
            </a:pPr>
            <a:r>
              <a:rPr lang="ru-RU"/>
              <a:t>	</a:t>
            </a:r>
            <a:r>
              <a:rPr lang="en-US"/>
              <a:t>IPC_RMID –</a:t>
            </a:r>
            <a:r>
              <a:rPr lang="ru-RU"/>
              <a:t> удаление сегмента разделяемой памяти</a:t>
            </a:r>
            <a:endParaRPr lang="en-US"/>
          </a:p>
          <a:p>
            <a:pPr>
              <a:spcBef>
                <a:spcPct val="50000"/>
              </a:spcBef>
            </a:pPr>
            <a:r>
              <a:rPr lang="ru-RU"/>
              <a:t>	</a:t>
            </a:r>
            <a:r>
              <a:rPr lang="en-US"/>
              <a:t>IPC_SET</a:t>
            </a:r>
            <a:r>
              <a:rPr lang="ru-RU"/>
              <a:t> – установка полей </a:t>
            </a:r>
            <a:r>
              <a:rPr lang="en-US" i="1"/>
              <a:t>shmid_ds</a:t>
            </a:r>
            <a:r>
              <a:rPr lang="ru-RU"/>
              <a:t> по содержимому </a:t>
            </a:r>
            <a:r>
              <a:rPr lang="en-US" i="1"/>
              <a:t>buff</a:t>
            </a:r>
          </a:p>
          <a:p>
            <a:pPr>
              <a:spcBef>
                <a:spcPct val="50000"/>
              </a:spcBef>
            </a:pPr>
            <a:r>
              <a:rPr lang="ru-RU"/>
              <a:t>	</a:t>
            </a:r>
            <a:r>
              <a:rPr lang="en-US"/>
              <a:t>IPC_STAT</a:t>
            </a:r>
            <a:r>
              <a:rPr lang="ru-RU"/>
              <a:t> – копировать </a:t>
            </a:r>
            <a:r>
              <a:rPr lang="en-US" i="1"/>
              <a:t>shmid_ds</a:t>
            </a:r>
            <a:r>
              <a:rPr lang="en-US"/>
              <a:t> </a:t>
            </a:r>
            <a:r>
              <a:rPr lang="ru-RU"/>
              <a:t>в </a:t>
            </a:r>
            <a:r>
              <a:rPr lang="en-US" i="1"/>
              <a:t>buff</a:t>
            </a:r>
            <a:endParaRPr lang="ru-RU" i="1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2CE7-DB97-4DFC-BB8B-E0970046B489}" type="slidenum">
              <a:rPr lang="ru-RU"/>
              <a:pPr/>
              <a:t>98</a:t>
            </a:fld>
            <a:endParaRPr lang="ru-RU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36838"/>
            <a:ext cx="8229600" cy="1143000"/>
          </a:xfrm>
        </p:spPr>
        <p:txBody>
          <a:bodyPr/>
          <a:lstStyle/>
          <a:p>
            <a:r>
              <a:rPr lang="ru-RU">
                <a:solidFill>
                  <a:srgbClr val="FF0000"/>
                </a:solidFill>
              </a:rPr>
              <a:t>Процессы в ОС </a:t>
            </a:r>
            <a:r>
              <a:rPr lang="en-US">
                <a:solidFill>
                  <a:srgbClr val="FF0000"/>
                </a:solidFill>
              </a:rPr>
              <a:t>Windows</a:t>
            </a:r>
            <a:endParaRPr lang="ru-RU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ru-RU" dirty="0" smtClean="0"/>
              <a:t>Особенности процессов</a:t>
            </a:r>
            <a:endParaRPr lang="ru-RU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r>
              <a:rPr lang="ru-RU" sz="2400" dirty="0" smtClean="0"/>
              <a:t>Процесс</a:t>
            </a:r>
          </a:p>
          <a:p>
            <a:pPr lvl="1"/>
            <a:r>
              <a:rPr lang="ru-RU" sz="2400" dirty="0" smtClean="0"/>
              <a:t> виртуальное адресное пространство;</a:t>
            </a:r>
          </a:p>
          <a:p>
            <a:pPr lvl="1"/>
            <a:r>
              <a:rPr lang="ru-RU" sz="2400" dirty="0" smtClean="0"/>
              <a:t>управляющая информация, необходимая для выполнения набора потоков (указатель на карту адресов, список готовых к выполнению потоков, список всех потоков процесса, совокупное время выполнения всех потоков процесса, базовый приоритет)</a:t>
            </a:r>
            <a:r>
              <a:rPr lang="en-US" sz="2400" dirty="0" smtClean="0"/>
              <a:t>;</a:t>
            </a:r>
          </a:p>
          <a:p>
            <a:pPr lvl="1"/>
            <a:r>
              <a:rPr lang="ru-RU" sz="2400" dirty="0" smtClean="0"/>
              <a:t>Процессы создаются с помощью вызова </a:t>
            </a:r>
            <a:r>
              <a:rPr lang="en-US" sz="2400" dirty="0" smtClean="0"/>
              <a:t>Win</a:t>
            </a:r>
            <a:r>
              <a:rPr lang="ru-RU" sz="2400" dirty="0" smtClean="0"/>
              <a:t>32, который принимает на входе имя исполняемого файла, определяющего начальное содержимое адресного пространства, и создает первый поток. </a:t>
            </a:r>
            <a:endParaRPr lang="ru-RU" sz="2400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567D-10E6-4F8B-BB26-82C12D015716}" type="slidenum">
              <a:rPr lang="ru-RU" smtClean="0"/>
              <a:pPr/>
              <a:t>99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3530</TotalTime>
  <Words>4672</Words>
  <Application>Microsoft Office PowerPoint</Application>
  <PresentationFormat>Экран (4:3)</PresentationFormat>
  <Paragraphs>1285</Paragraphs>
  <Slides>111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111</vt:i4>
      </vt:variant>
    </vt:vector>
  </HeadingPairs>
  <TitlesOfParts>
    <vt:vector size="117" baseType="lpstr">
      <vt:lpstr>Arial</vt:lpstr>
      <vt:lpstr>Times New Roman</vt:lpstr>
      <vt:lpstr>Wingdings</vt:lpstr>
      <vt:lpstr>ＭＳ Ｐゴシック</vt:lpstr>
      <vt:lpstr>Courier New</vt:lpstr>
      <vt:lpstr>Оформление по умолчанию</vt:lpstr>
      <vt:lpstr>Механизмы управления программами</vt:lpstr>
      <vt:lpstr>Структура раздела</vt:lpstr>
      <vt:lpstr>Процессы</vt:lpstr>
      <vt:lpstr>Понятие процесса</vt:lpstr>
      <vt:lpstr>Виды процессов</vt:lpstr>
      <vt:lpstr>Презентация PowerPoint</vt:lpstr>
      <vt:lpstr>Состояния процесса</vt:lpstr>
      <vt:lpstr>Атрибуты процессов</vt:lpstr>
      <vt:lpstr>Управление процессами</vt:lpstr>
      <vt:lpstr>Планирование</vt:lpstr>
      <vt:lpstr>Уровни планирования</vt:lpstr>
      <vt:lpstr>Презентация PowerPoint</vt:lpstr>
      <vt:lpstr>В порядке очереди (FIFO)</vt:lpstr>
      <vt:lpstr>Циклический алгоритм (Round robin)</vt:lpstr>
      <vt:lpstr>Процессы и потоки</vt:lpstr>
      <vt:lpstr>Презентация PowerPoint</vt:lpstr>
      <vt:lpstr>Презентация PowerPoint</vt:lpstr>
      <vt:lpstr>Параллельные процессы</vt:lpstr>
      <vt:lpstr>Конкурирующие процессы</vt:lpstr>
      <vt:lpstr>Блокирующие переменные</vt:lpstr>
      <vt:lpstr>Семафоры Дейкстры</vt:lpstr>
      <vt:lpstr>Взаимное исключение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Обедающие философы</vt:lpstr>
      <vt:lpstr>Множественные семафоры</vt:lpstr>
      <vt:lpstr>Презентация PowerPoint</vt:lpstr>
      <vt:lpstr>Тупики</vt:lpstr>
      <vt:lpstr>Условия возникновения</vt:lpstr>
      <vt:lpstr>Предотвращение тупиков</vt:lpstr>
      <vt:lpstr>Процессы в ОС UNIX</vt:lpstr>
      <vt:lpstr>Виды процессов</vt:lpstr>
      <vt:lpstr>Атрибуты процесса</vt:lpstr>
      <vt:lpstr>Дескриптор процесса</vt:lpstr>
      <vt:lpstr>Состояния процесса</vt:lpstr>
      <vt:lpstr>Создание и уничтожение процессов</vt:lpstr>
      <vt:lpstr>Презентация PowerPoint</vt:lpstr>
      <vt:lpstr>Презентация PowerPoint</vt:lpstr>
      <vt:lpstr>Результат выполнения fork()</vt:lpstr>
      <vt:lpstr>Порожденный процесс наследует</vt:lpstr>
      <vt:lpstr>Различия между процессами</vt:lpstr>
      <vt:lpstr>Завершение процесса</vt:lpstr>
      <vt:lpstr>Синхронизация процессов</vt:lpstr>
      <vt:lpstr>Запуск новой программы</vt:lpstr>
      <vt:lpstr>Презентация PowerPoint</vt:lpstr>
      <vt:lpstr>Презентация PowerPoint</vt:lpstr>
      <vt:lpstr>Презентация PowerPoint</vt:lpstr>
      <vt:lpstr>Презентация PowerPoint</vt:lpstr>
      <vt:lpstr>Планирование процессов</vt:lpstr>
      <vt:lpstr>Презентация PowerPoint</vt:lpstr>
      <vt:lpstr>Презентация PowerPoint</vt:lpstr>
      <vt:lpstr>Презентация PowerPoint</vt:lpstr>
      <vt:lpstr>Презентация PowerPoint</vt:lpstr>
      <vt:lpstr>Алармы </vt:lpstr>
      <vt:lpstr>Операции над процессами</vt:lpstr>
      <vt:lpstr>Взаимодействие процессов (IPC)</vt:lpstr>
      <vt:lpstr>Сигналы </vt:lpstr>
      <vt:lpstr>Доставка и обработка сигнала</vt:lpstr>
      <vt:lpstr>Презентация PowerPoint</vt:lpstr>
      <vt:lpstr>Презентация PowerPoint</vt:lpstr>
      <vt:lpstr>Неименованные каналы (pipe)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Именованные каналы</vt:lpstr>
      <vt:lpstr>Логика открытия объекта IPC</vt:lpstr>
      <vt:lpstr>Презентация PowerPoint</vt:lpstr>
      <vt:lpstr>Презентация PowerPoint</vt:lpstr>
      <vt:lpstr>Создание ключей</vt:lpstr>
      <vt:lpstr>Презентация PowerPoint</vt:lpstr>
      <vt:lpstr>Управляющая структура IPC</vt:lpstr>
      <vt:lpstr>Сообщения (messages)</vt:lpstr>
      <vt:lpstr>Очереди сообщений</vt:lpstr>
      <vt:lpstr>Структуры данных</vt:lpstr>
      <vt:lpstr>Презентация PowerPoint</vt:lpstr>
      <vt:lpstr>Функции </vt:lpstr>
      <vt:lpstr>Презентация PowerPoint</vt:lpstr>
      <vt:lpstr>Презентация PowerPoint</vt:lpstr>
      <vt:lpstr>Презентация PowerPoint</vt:lpstr>
      <vt:lpstr>Семафоры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Разделяемая память</vt:lpstr>
      <vt:lpstr>Презентация PowerPoint</vt:lpstr>
      <vt:lpstr>Презентация PowerPoint</vt:lpstr>
      <vt:lpstr>Функции </vt:lpstr>
      <vt:lpstr>Процессы в ОС Windows</vt:lpstr>
      <vt:lpstr>Особенности процессов</vt:lpstr>
      <vt:lpstr>Потоки</vt:lpstr>
      <vt:lpstr>Волокна</vt:lpstr>
      <vt:lpstr>Презентация PowerPoint</vt:lpstr>
      <vt:lpstr>Создание процесса</vt:lpstr>
      <vt:lpstr>Презентация PowerPoint</vt:lpstr>
      <vt:lpstr>Презентация PowerPoint</vt:lpstr>
      <vt:lpstr>Создание потока</vt:lpstr>
      <vt:lpstr>Планирование процессов</vt:lpstr>
      <vt:lpstr>Приоритеты процессов</vt:lpstr>
      <vt:lpstr>Взаимодействие процессов</vt:lpstr>
      <vt:lpstr>Механизмы синхронизации</vt:lpstr>
      <vt:lpstr>Функции для работы с механизмами синхронизации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Механизмы управления программами</dc:title>
  <dc:creator>SBD</dc:creator>
  <cp:lastModifiedBy>sbd</cp:lastModifiedBy>
  <cp:revision>129</cp:revision>
  <dcterms:created xsi:type="dcterms:W3CDTF">2006-01-08T17:50:56Z</dcterms:created>
  <dcterms:modified xsi:type="dcterms:W3CDTF">2017-10-25T10:08:20Z</dcterms:modified>
</cp:coreProperties>
</file>