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5" r:id="rId4"/>
    <p:sldId id="271" r:id="rId5"/>
    <p:sldId id="259" r:id="rId6"/>
    <p:sldId id="260" r:id="rId7"/>
    <p:sldId id="264" r:id="rId8"/>
    <p:sldId id="266" r:id="rId9"/>
    <p:sldId id="270" r:id="rId10"/>
    <p:sldId id="267" r:id="rId11"/>
    <p:sldId id="269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1" autoAdjust="0"/>
  </p:normalViewPr>
  <p:slideViewPr>
    <p:cSldViewPr>
      <p:cViewPr varScale="1">
        <p:scale>
          <a:sx n="104" d="100"/>
          <a:sy n="104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FCDB453-3476-4819-A21A-66739C304F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521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37916D-995E-4451-9A98-6EE6D9DE46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12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34CE7-EB4C-4A01-A16C-F306CD5A1623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2849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B9165E-56B7-418F-A13F-B63C2C3E0E92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81279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FF7CC-125B-4300-AC41-7BE279A467A0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54683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34BF61-CCDD-4A24-B9EF-0632DD41EA20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85852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213C90-3C46-4620-8B34-67FAF02B5E5E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39024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92EC9D-8362-4A20-93CB-C8E572DB3711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0210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7758113" y="1463675"/>
            <a:ext cx="16902113" cy="10795000"/>
            <a:chOff x="-4887" y="922"/>
            <a:chExt cx="10647" cy="6800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4887" y="922"/>
              <a:ext cx="8474" cy="68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24979 w 43200"/>
                <a:gd name="T3" fmla="*/ 26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31" y="-1"/>
                    <a:pt x="23861" y="88"/>
                    <a:pt x="24979" y="265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31" y="-1"/>
                    <a:pt x="23861" y="88"/>
                    <a:pt x="24979" y="26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2048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0" y="2085975"/>
            <a:ext cx="5638800" cy="1038225"/>
          </a:xfrm>
        </p:spPr>
        <p:txBody>
          <a:bodyPr lIns="92075" rIns="92075"/>
          <a:lstStyle>
            <a:lvl1pPr marL="0" indent="0">
              <a:lnSpc>
                <a:spcPct val="70000"/>
              </a:lnSpc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365875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>
                <a:latin typeface="+mn-lt"/>
              </a:defRPr>
            </a:lvl2pPr>
          </a:lstStyle>
          <a:p>
            <a:pPr lvl="1">
              <a:defRPr/>
            </a:pPr>
            <a:fld id="{CDCF3E94-F3A7-4BC7-B955-8E6B4517AF05}" type="slidenum">
              <a:rPr lang="ru-RU"/>
              <a:pPr lvl="1"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D12A0F9-8099-4F11-9FE7-505FB97E2F25}" type="slidenum">
              <a:rPr lang="ru-RU"/>
              <a:pPr lvl="1">
                <a:defRPr/>
              </a:pPr>
              <a:t>‹#›</a:t>
            </a:fld>
            <a:endParaRPr lang="ru-RU">
              <a:latin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0193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2625" y="609600"/>
            <a:ext cx="5908675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3469CB4-9774-4D75-ADDD-6320CE39D299}" type="slidenum">
              <a:rPr lang="ru-RU"/>
              <a:pPr lvl="1">
                <a:defRPr/>
              </a:pPr>
              <a:t>‹#›</a:t>
            </a:fld>
            <a:endParaRPr lang="ru-RU">
              <a:latin typeface="+mn-l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682625" y="609600"/>
            <a:ext cx="8080375" cy="5486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952FA6E-B009-4F80-BD9E-9B0FEEBF7090}" type="slidenum">
              <a:rPr lang="ru-RU"/>
              <a:pPr lvl="1">
                <a:defRPr/>
              </a:pPr>
              <a:t>‹#›</a:t>
            </a:fld>
            <a:endParaRPr lang="ru-RU"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496AA0C-B92C-4B59-9807-AD4CCB416E8B}" type="slidenum">
              <a:rPr lang="ru-RU"/>
              <a:pPr lvl="1">
                <a:defRPr/>
              </a:pPr>
              <a:t>‹#›</a:t>
            </a:fld>
            <a:endParaRPr lang="ru-RU"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F23D9C1-FA64-4F84-A992-12B7713F6F88}" type="slidenum">
              <a:rPr lang="ru-RU"/>
              <a:pPr lvl="1">
                <a:defRPr/>
              </a:pPr>
              <a:t>‹#›</a:t>
            </a:fld>
            <a:endParaRPr lang="ru-RU">
              <a:latin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BEC3F88-C471-4A52-8015-999F216E57E0}" type="slidenum">
              <a:rPr lang="ru-RU"/>
              <a:pPr lvl="1">
                <a:defRPr/>
              </a:pPr>
              <a:t>‹#›</a:t>
            </a:fld>
            <a:endParaRPr lang="ru-RU">
              <a:latin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360329A-E9D9-4905-A41E-1020B6071579}" type="slidenum">
              <a:rPr lang="ru-RU"/>
              <a:pPr lvl="1">
                <a:defRPr/>
              </a:pPr>
              <a:t>‹#›</a:t>
            </a:fld>
            <a:endParaRPr lang="ru-RU"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030E7C2-1635-4472-88B4-21826852E068}" type="slidenum">
              <a:rPr lang="ru-RU"/>
              <a:pPr lvl="1">
                <a:defRPr/>
              </a:pPr>
              <a:t>‹#›</a:t>
            </a:fld>
            <a:endParaRPr lang="ru-RU"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6918564-6A58-4182-8436-BBE84B672F6F}" type="slidenum">
              <a:rPr lang="ru-RU"/>
              <a:pPr lvl="1">
                <a:defRPr/>
              </a:pPr>
              <a:t>‹#›</a:t>
            </a:fld>
            <a:endParaRPr lang="ru-RU"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70EAE6C-3BB9-4C1B-B0D7-85C68B524589}" type="slidenum">
              <a:rPr lang="ru-RU"/>
              <a:pPr lvl="1">
                <a:defRPr/>
              </a:pPr>
              <a:t>‹#›</a:t>
            </a:fld>
            <a:endParaRPr lang="ru-RU"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32E4ACC-6A29-4A38-ABBE-A3430A356A0E}" type="slidenum">
              <a:rPr lang="ru-RU"/>
              <a:pPr lvl="1">
                <a:defRPr/>
              </a:pPr>
              <a:t>‹#›</a:t>
            </a:fld>
            <a:endParaRPr lang="ru-RU"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8405813" y="4763"/>
            <a:ext cx="17538701" cy="13690600"/>
            <a:chOff x="-5295" y="3"/>
            <a:chExt cx="11048" cy="8624"/>
          </a:xfrm>
        </p:grpSpPr>
        <p:sp>
          <p:nvSpPr>
            <p:cNvPr id="19459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9460" name="Arc 4"/>
            <p:cNvSpPr>
              <a:spLocks/>
            </p:cNvSpPr>
            <p:nvPr/>
          </p:nvSpPr>
          <p:spPr bwMode="auto">
            <a:xfrm>
              <a:off x="-5295" y="3"/>
              <a:ext cx="10596" cy="862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21600 w 43200"/>
                <a:gd name="T3" fmla="*/ 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609600"/>
            <a:ext cx="808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15188" y="64420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2625" y="6365875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0" rIns="92075" bIns="0" numCol="1" anchor="b" anchorCtr="0" compatLnSpc="1">
            <a:prstTxWarp prst="textNoShape">
              <a:avLst/>
            </a:prstTxWarp>
          </a:bodyPr>
          <a:lstStyle>
            <a:lvl2pPr lvl="1" algn="r" eaLnBrk="1" hangingPunct="1">
              <a:defRPr sz="1400">
                <a:latin typeface="+mj-lt"/>
              </a:defRPr>
            </a:lvl2pPr>
          </a:lstStyle>
          <a:p>
            <a:pPr lvl="1">
              <a:defRPr/>
            </a:pPr>
            <a:fld id="{4123F49D-BFF9-45C0-BFB4-DD716F35D2FC}" type="slidenum">
              <a:rPr lang="ru-RU"/>
              <a:pPr lvl="1">
                <a:defRPr/>
              </a:pPr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leopatra.pnzgu.ru/cgi-bin/irbis64r_91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:lanbook.com/book/1202" TargetMode="External"/><Relationship Id="rId2" Type="http://schemas.openxmlformats.org/officeDocument/2006/relationships/hyperlink" Target="file:///D:\SBD\&#1069;&#1048;&#1054;&#1057;\&#1057;&#1055;&#1054;%20090302\www.znanium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E0FA553C-923B-409F-B5BD-987D1CE86CD2}" type="slidenum">
              <a:rPr lang="ru-RU"/>
              <a:pPr lvl="1">
                <a:defRPr/>
              </a:pPr>
              <a:t>1</a:t>
            </a:fld>
            <a:endParaRPr lang="ru-R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dirty="0" smtClean="0"/>
              <a:t>Системное программное обеспечение</a:t>
            </a:r>
            <a:endParaRPr lang="ru-RU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638800" cy="1038225"/>
          </a:xfrm>
        </p:spPr>
        <p:txBody>
          <a:bodyPr/>
          <a:lstStyle/>
          <a:p>
            <a:pPr eaLnBrk="1" hangingPunct="1"/>
            <a:r>
              <a:rPr lang="ru-RU" dirty="0" smtClean="0"/>
              <a:t>Шашков Борис Дмитриевич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80375" cy="6096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3200" dirty="0" smtClean="0"/>
              <a:t>План проведения занятий</a:t>
            </a: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737706"/>
              </p:ext>
            </p:extLst>
          </p:nvPr>
        </p:nvGraphicFramePr>
        <p:xfrm>
          <a:off x="762000" y="1219200"/>
          <a:ext cx="7851775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  <a:gridCol w="4267200"/>
                <a:gridCol w="9906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/>
                        <a:t>Неделя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/>
                        <a:t>Лабораторные занятия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/>
                        <a:t>Вес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Контрольная точка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/>
                        <a:t>Вход в систему и регистрация пользователей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r>
                        <a:rPr lang="en-US" dirty="0" smtClean="0"/>
                        <a:t>-3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/>
                        <a:t>Команды </a:t>
                      </a:r>
                      <a:r>
                        <a:rPr lang="en-US" sz="1800" kern="1200" dirty="0" smtClean="0"/>
                        <a:t>Shell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/>
                        <a:t>Работа с файлами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6-7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/>
                        <a:t>Управление процессами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8-9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/>
                        <a:t>Сценарии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/>
                        <a:t>Файловые </a:t>
                      </a:r>
                      <a:r>
                        <a:rPr lang="en-US" sz="1800" kern="1200" dirty="0" smtClean="0"/>
                        <a:t>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12-13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Процессы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14-15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Каналы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16-17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Сообщения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Итоговое занятие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50+</a:t>
                      </a:r>
                      <a:r>
                        <a:rPr lang="en-US" dirty="0" smtClean="0"/>
                        <a:t>10</a:t>
                      </a:r>
                      <a:r>
                        <a:rPr lang="ru-RU" dirty="0" smtClean="0"/>
                        <a:t>=60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D717B93-686E-4582-B40F-8F833A76F70B}" type="slidenum">
              <a:rPr lang="ru-RU"/>
              <a:pPr lvl="1">
                <a:defRPr/>
              </a:pPr>
              <a:t>10</a:t>
            </a:fld>
            <a:endParaRPr lang="ru-RU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625" y="381000"/>
            <a:ext cx="8080375" cy="1143000"/>
          </a:xfrm>
        </p:spPr>
        <p:txBody>
          <a:bodyPr/>
          <a:lstStyle/>
          <a:p>
            <a:pPr algn="ctr"/>
            <a:r>
              <a:rPr lang="en-GB" sz="3200" dirty="0" err="1">
                <a:effectLst/>
              </a:rPr>
              <a:t>Основные</a:t>
            </a:r>
            <a:r>
              <a:rPr lang="en-GB" sz="3200" dirty="0">
                <a:effectLst/>
              </a:rPr>
              <a:t> </a:t>
            </a:r>
            <a:r>
              <a:rPr lang="en-GB" sz="3200" dirty="0" err="1">
                <a:effectLst/>
              </a:rPr>
              <a:t>этапы</a:t>
            </a:r>
            <a:r>
              <a:rPr lang="en-GB" sz="3200" dirty="0">
                <a:effectLst/>
              </a:rPr>
              <a:t> </a:t>
            </a:r>
            <a:r>
              <a:rPr lang="en-GB" sz="3200" dirty="0" err="1">
                <a:effectLst/>
              </a:rPr>
              <a:t>выполнения</a:t>
            </a:r>
            <a:r>
              <a:rPr lang="en-GB" sz="3200" dirty="0">
                <a:effectLst/>
              </a:rPr>
              <a:t> </a:t>
            </a:r>
            <a:r>
              <a:rPr lang="en-GB" sz="3200" dirty="0" err="1">
                <a:effectLst/>
              </a:rPr>
              <a:t>курсовой</a:t>
            </a:r>
            <a:r>
              <a:rPr lang="en-GB" sz="3200" dirty="0">
                <a:effectLst/>
              </a:rPr>
              <a:t> </a:t>
            </a:r>
            <a:r>
              <a:rPr lang="en-GB" sz="3200" dirty="0" err="1">
                <a:effectLst/>
              </a:rPr>
              <a:t>работы</a:t>
            </a:r>
            <a:endParaRPr lang="ru-RU" sz="32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571443"/>
              </p:ext>
            </p:extLst>
          </p:nvPr>
        </p:nvGraphicFramePr>
        <p:xfrm>
          <a:off x="381000" y="1524000"/>
          <a:ext cx="8382000" cy="47153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3400"/>
                <a:gridCol w="5791200"/>
                <a:gridCol w="2057400"/>
              </a:tblGrid>
              <a:tr h="68580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N/N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Наименование этапа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Контрольные точки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654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Выдача задания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308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2.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Разработка структуры программы и спецификаций на программные модули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20 (5 неделя)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654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3.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Разработка текстов программ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654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4.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Подготовка текстов программ на машинном носителе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654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5.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Отладка программы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60 (10 неделя)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654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6.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Оформление пояснительной записки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654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7.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Защита курсовой работы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20 (15 неделя)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654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Всего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100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96AA0C-B92C-4B59-9807-AD4CCB416E8B}" type="slidenum">
              <a:rPr lang="ru-RU" smtClean="0"/>
              <a:pPr lvl="1">
                <a:defRPr/>
              </a:pPr>
              <a:t>11</a:t>
            </a:fld>
            <a:endParaRPr lang="ru-RU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05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59C0A775-97AA-43A8-9F83-E83CC3C345C3}" type="slidenum">
              <a:rPr lang="ru-RU"/>
              <a:pPr lvl="1">
                <a:defRPr/>
              </a:pPr>
              <a:t>2</a:t>
            </a:fld>
            <a:endParaRPr lang="ru-RU">
              <a:latin typeface="Times New Roman" pitchFamily="18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080375" cy="7620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smtClean="0"/>
              <a:t>Введение</a:t>
            </a:r>
            <a:r>
              <a:rPr lang="ru-RU" smtClean="0"/>
              <a:t> 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3340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ru-RU" sz="2000" smtClean="0"/>
              <a:t>Целью дисциплины является изучение особенностей построения операционных систем, их основных компонентов, алгоритмов реализации отдельных функций операционных систем и практическое освоение приемов разработки элементов системного программного обеспечения. </a:t>
            </a:r>
          </a:p>
          <a:p>
            <a:pPr eaLnBrk="1" hangingPunct="1">
              <a:lnSpc>
                <a:spcPct val="70000"/>
              </a:lnSpc>
            </a:pPr>
            <a:endParaRPr lang="ru-RU" sz="2000" smtClean="0"/>
          </a:p>
          <a:p>
            <a:pPr eaLnBrk="1" hangingPunct="1">
              <a:lnSpc>
                <a:spcPct val="70000"/>
              </a:lnSpc>
            </a:pPr>
            <a:r>
              <a:rPr lang="ru-RU" sz="2000" smtClean="0"/>
              <a:t>В результате изучения дисциплины студенты должны: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1800" smtClean="0"/>
              <a:t>знать</a:t>
            </a:r>
          </a:p>
          <a:p>
            <a:pPr lvl="2" eaLnBrk="1" hangingPunct="1">
              <a:lnSpc>
                <a:spcPct val="80000"/>
              </a:lnSpc>
            </a:pPr>
            <a:r>
              <a:rPr lang="ru-RU" sz="1800" smtClean="0"/>
              <a:t>классификацию операционных систем и особенности их работы;</a:t>
            </a:r>
          </a:p>
          <a:p>
            <a:pPr lvl="2" eaLnBrk="1" hangingPunct="1">
              <a:lnSpc>
                <a:spcPct val="80000"/>
              </a:lnSpc>
            </a:pPr>
            <a:r>
              <a:rPr lang="ru-RU" sz="1800" smtClean="0"/>
              <a:t>понятие процесса, диаграмму состояний процесса;</a:t>
            </a:r>
          </a:p>
          <a:p>
            <a:pPr lvl="2" eaLnBrk="1" hangingPunct="1">
              <a:lnSpc>
                <a:spcPct val="80000"/>
              </a:lnSpc>
            </a:pPr>
            <a:r>
              <a:rPr lang="ru-RU" sz="1800" smtClean="0"/>
              <a:t>функции операционных систем и основные концепции управления процессорами, памятью, вспомогательной памятью, устройствами;</a:t>
            </a:r>
          </a:p>
          <a:p>
            <a:pPr lvl="2" eaLnBrk="1" hangingPunct="1">
              <a:lnSpc>
                <a:spcPct val="80000"/>
              </a:lnSpc>
            </a:pPr>
            <a:r>
              <a:rPr lang="ru-RU" sz="1800" smtClean="0"/>
              <a:t>проблемы взаимодействия параллельных процессов;</a:t>
            </a:r>
          </a:p>
          <a:p>
            <a:pPr lvl="2" eaLnBrk="1" hangingPunct="1">
              <a:lnSpc>
                <a:spcPct val="80000"/>
              </a:lnSpc>
            </a:pPr>
            <a:r>
              <a:rPr lang="ru-RU" sz="1800" smtClean="0"/>
              <a:t>алгоритмы реализации функционирования основных компонентов операционных систем, алгоритмы реализации взаимоисключения, алгоритмы, обеспечивающие работоспособность системы;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1800" smtClean="0"/>
              <a:t>уметь </a:t>
            </a:r>
          </a:p>
          <a:p>
            <a:pPr lvl="2" eaLnBrk="1" hangingPunct="1">
              <a:lnSpc>
                <a:spcPct val="80000"/>
              </a:lnSpc>
            </a:pPr>
            <a:r>
              <a:rPr lang="ru-RU" sz="1800" smtClean="0"/>
              <a:t>работать в среде </a:t>
            </a:r>
            <a:r>
              <a:rPr lang="en-US" sz="1800" smtClean="0"/>
              <a:t>shell</a:t>
            </a:r>
            <a:r>
              <a:rPr lang="ru-RU" sz="1800" smtClean="0"/>
              <a:t> операционной системы </a:t>
            </a:r>
            <a:r>
              <a:rPr lang="en-US" sz="1800" smtClean="0"/>
              <a:t>Linux</a:t>
            </a:r>
            <a:r>
              <a:rPr lang="ru-RU" sz="1800" smtClean="0"/>
              <a:t>;</a:t>
            </a:r>
          </a:p>
          <a:p>
            <a:pPr lvl="2" eaLnBrk="1" hangingPunct="1">
              <a:lnSpc>
                <a:spcPct val="80000"/>
              </a:lnSpc>
            </a:pPr>
            <a:r>
              <a:rPr lang="ru-RU" sz="1800" smtClean="0"/>
              <a:t>работать с </a:t>
            </a:r>
            <a:r>
              <a:rPr lang="en-US" sz="1800" smtClean="0"/>
              <a:t>API</a:t>
            </a:r>
            <a:r>
              <a:rPr lang="ru-RU" sz="1800" smtClean="0"/>
              <a:t>-функциями на примере ОС </a:t>
            </a:r>
            <a:r>
              <a:rPr lang="en-US" sz="1800" smtClean="0"/>
              <a:t>Linux</a:t>
            </a:r>
            <a:r>
              <a:rPr lang="ru-RU" sz="1800" smtClean="0"/>
              <a:t>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C62FDE4-7E5E-4ED1-B17F-1393A9E5D98E}" type="slidenum">
              <a:rPr lang="ru-RU"/>
              <a:pPr lvl="1">
                <a:defRPr/>
              </a:pPr>
              <a:t>3</a:t>
            </a:fld>
            <a:endParaRPr lang="ru-RU">
              <a:latin typeface="Times New Roman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1534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 smtClean="0"/>
              <a:t>Дисциплина относится к циклу </a:t>
            </a:r>
            <a:r>
              <a:rPr lang="ru-RU" sz="2800" dirty="0" err="1" smtClean="0"/>
              <a:t>общепрофессиональных</a:t>
            </a:r>
            <a:r>
              <a:rPr lang="ru-RU" sz="2800" dirty="0" smtClean="0"/>
              <a:t> дисциплин.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 smtClean="0"/>
              <a:t>Освоение дисциплины базируется на следующих дисциплинах: "Информатика", "Технологии обработки информации".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 smtClean="0"/>
              <a:t>Основные положения дисциплины должны быть использованы при изучении следующих дисциплин: "Администрирование информационных систем", "</a:t>
            </a:r>
            <a:r>
              <a:rPr lang="ru-RU" sz="2800" dirty="0" err="1" smtClean="0"/>
              <a:t>Инфокоммуникационные</a:t>
            </a:r>
            <a:r>
              <a:rPr lang="ru-RU" sz="2800" dirty="0" smtClean="0"/>
              <a:t> системы и сети", "Информационная безопасность", "Архитектура информационных систем". </a:t>
            </a:r>
          </a:p>
          <a:p>
            <a:pPr eaLnBrk="1" hangingPunct="1">
              <a:lnSpc>
                <a:spcPct val="80000"/>
              </a:lnSpc>
            </a:pPr>
            <a:endParaRPr lang="ru-RU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625" y="609600"/>
            <a:ext cx="8080375" cy="838200"/>
          </a:xfrm>
        </p:spPr>
        <p:txBody>
          <a:bodyPr/>
          <a:lstStyle/>
          <a:p>
            <a:pPr algn="ctr"/>
            <a:r>
              <a:rPr lang="ru-RU" sz="3200" dirty="0" smtClean="0"/>
              <a:t>Компетенции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625" y="1524000"/>
            <a:ext cx="7772400" cy="4572000"/>
          </a:xfrm>
        </p:spPr>
        <p:txBody>
          <a:bodyPr/>
          <a:lstStyle/>
          <a:p>
            <a:r>
              <a:rPr lang="ru-RU" sz="2400" dirty="0"/>
              <a:t>способность участвовать в работах по доводке и освоению информационных технологий в ходе внедрения и эксплуатации информационных </a:t>
            </a:r>
            <a:r>
              <a:rPr lang="ru-RU" sz="2400" dirty="0" smtClean="0"/>
              <a:t>систем (ПК-15)</a:t>
            </a:r>
          </a:p>
          <a:p>
            <a:r>
              <a:rPr lang="ru-RU" sz="2400" dirty="0"/>
              <a:t>способность осуществлять организацию рабочих мест, их техническое оснащение, размещение компьютерного </a:t>
            </a:r>
            <a:r>
              <a:rPr lang="ru-RU" sz="2400" dirty="0" smtClean="0"/>
              <a:t>оборудования (ПК-18)</a:t>
            </a:r>
            <a:endParaRPr lang="ru-RU" sz="2400" dirty="0" smtClean="0"/>
          </a:p>
          <a:p>
            <a:r>
              <a:rPr lang="ru-RU" sz="2400" dirty="0" smtClean="0"/>
              <a:t>способность </a:t>
            </a:r>
            <a:r>
              <a:rPr lang="ru-RU" sz="2400" dirty="0"/>
              <a:t>к инсталляции, отладке программных и настройке технических средств для ввода информационных систем в опытную и промышленную </a:t>
            </a:r>
            <a:r>
              <a:rPr lang="ru-RU" sz="2400" dirty="0" smtClean="0"/>
              <a:t>эксплуатацию (</a:t>
            </a:r>
            <a:r>
              <a:rPr lang="ru-RU" sz="2400" dirty="0" smtClean="0"/>
              <a:t>ПК-28, </a:t>
            </a:r>
            <a:r>
              <a:rPr lang="ru-RU" sz="2400" dirty="0"/>
              <a:t>ПК-34</a:t>
            </a:r>
            <a:r>
              <a:rPr lang="ru-RU" sz="2400" dirty="0" smtClean="0"/>
              <a:t>)</a:t>
            </a:r>
            <a:endParaRPr lang="ru-RU" sz="2400" dirty="0" smtClean="0"/>
          </a:p>
          <a:p>
            <a:r>
              <a:rPr lang="ru-RU" sz="2400" dirty="0"/>
              <a:t>способность проводить сборку информационной системы из готовых </a:t>
            </a:r>
            <a:r>
              <a:rPr lang="ru-RU" sz="2400" dirty="0" smtClean="0"/>
              <a:t>компонентов (ПК-35</a:t>
            </a:r>
            <a:r>
              <a:rPr lang="ru-RU" sz="2400" dirty="0" smtClean="0"/>
              <a:t>)</a:t>
            </a:r>
            <a:endParaRPr lang="ru-RU" sz="24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96AA0C-B92C-4B59-9807-AD4CCB416E8B}" type="slidenum">
              <a:rPr lang="ru-RU" smtClean="0"/>
              <a:pPr lvl="1">
                <a:defRPr/>
              </a:pPr>
              <a:t>4</a:t>
            </a:fld>
            <a:endParaRPr lang="ru-RU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43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28341BD-105D-4596-9D03-5310EBC19E1E}" type="slidenum">
              <a:rPr lang="ru-RU"/>
              <a:pPr lvl="1">
                <a:defRPr/>
              </a:pPr>
              <a:t>5</a:t>
            </a:fld>
            <a:endParaRPr lang="ru-RU">
              <a:latin typeface="Times New Roman" pitchFamily="18" charset="0"/>
            </a:endParaRPr>
          </a:p>
        </p:txBody>
      </p:sp>
      <p:sp>
        <p:nvSpPr>
          <p:cNvPr id="17411" name="Text Box 31"/>
          <p:cNvSpPr txBox="1">
            <a:spLocks noChangeArrowheads="1"/>
          </p:cNvSpPr>
          <p:nvPr/>
        </p:nvSpPr>
        <p:spPr bwMode="auto">
          <a:xfrm>
            <a:off x="746125" y="342900"/>
            <a:ext cx="679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 b="1">
                <a:latin typeface="Tahoma" pitchFamily="34" charset="0"/>
              </a:rPr>
              <a:t>Структура курса</a:t>
            </a:r>
          </a:p>
        </p:txBody>
      </p:sp>
      <p:sp>
        <p:nvSpPr>
          <p:cNvPr id="17412" name="Rectangle 1"/>
          <p:cNvSpPr>
            <a:spLocks noChangeArrowheads="1"/>
          </p:cNvSpPr>
          <p:nvPr/>
        </p:nvSpPr>
        <p:spPr bwMode="auto">
          <a:xfrm>
            <a:off x="609600" y="1066800"/>
            <a:ext cx="1295400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ru-RU"/>
              <a:t>Введение </a:t>
            </a:r>
            <a:endParaRPr kumimoji="1" lang="en-US"/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3048000" y="914400"/>
            <a:ext cx="2209800" cy="973138"/>
          </a:xfrm>
          <a:prstGeom prst="rect">
            <a:avLst/>
          </a:prstGeom>
          <a:noFill/>
          <a:ln w="57150" cmpd="thickThin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ru-RU" dirty="0"/>
              <a:t>Общие сведения об операционных системах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381000" y="2209800"/>
            <a:ext cx="1616075" cy="973138"/>
          </a:xfrm>
          <a:prstGeom prst="rect">
            <a:avLst/>
          </a:prstGeom>
          <a:noFill/>
          <a:ln w="57150" cmpd="thinThick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ru-RU"/>
              <a:t>Механизмы управления программами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590800" y="2362200"/>
            <a:ext cx="1752600" cy="698500"/>
          </a:xfrm>
          <a:prstGeom prst="rect">
            <a:avLst/>
          </a:prstGeom>
          <a:noFill/>
          <a:ln w="57150" cmpd="thinThick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ru-RU"/>
              <a:t>Управление памятью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953000" y="2362200"/>
            <a:ext cx="1524000" cy="973138"/>
          </a:xfrm>
          <a:prstGeom prst="rect">
            <a:avLst/>
          </a:prstGeom>
          <a:noFill/>
          <a:ln w="57150" cmpd="thinThick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ru-RU" dirty="0"/>
              <a:t>Система управления данными</a:t>
            </a:r>
          </a:p>
        </p:txBody>
      </p:sp>
      <p:sp>
        <p:nvSpPr>
          <p:cNvPr id="17418" name="AutoShape 11"/>
          <p:cNvSpPr>
            <a:spLocks noChangeArrowheads="1"/>
          </p:cNvSpPr>
          <p:nvPr/>
        </p:nvSpPr>
        <p:spPr bwMode="auto">
          <a:xfrm>
            <a:off x="1905000" y="1295400"/>
            <a:ext cx="1143000" cy="76200"/>
          </a:xfrm>
          <a:prstGeom prst="rightArrow">
            <a:avLst>
              <a:gd name="adj1" fmla="val 50000"/>
              <a:gd name="adj2" fmla="val 3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7419" name="AutoShape 16"/>
          <p:cNvSpPr>
            <a:spLocks noChangeArrowheads="1"/>
          </p:cNvSpPr>
          <p:nvPr/>
        </p:nvSpPr>
        <p:spPr bwMode="auto">
          <a:xfrm rot="9087600">
            <a:off x="1714500" y="1804988"/>
            <a:ext cx="1358900" cy="90487"/>
          </a:xfrm>
          <a:prstGeom prst="rightArrow">
            <a:avLst>
              <a:gd name="adj1" fmla="val 83185"/>
              <a:gd name="adj2" fmla="val 2505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7420" name="AutoShape 17"/>
          <p:cNvSpPr>
            <a:spLocks noChangeArrowheads="1"/>
          </p:cNvSpPr>
          <p:nvPr/>
        </p:nvSpPr>
        <p:spPr bwMode="auto">
          <a:xfrm rot="8435861">
            <a:off x="3133725" y="2084388"/>
            <a:ext cx="603250" cy="95250"/>
          </a:xfrm>
          <a:prstGeom prst="rightArrow">
            <a:avLst>
              <a:gd name="adj1" fmla="val 83185"/>
              <a:gd name="adj2" fmla="val 1056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7421" name="AutoShape 18"/>
          <p:cNvSpPr>
            <a:spLocks noChangeArrowheads="1"/>
          </p:cNvSpPr>
          <p:nvPr/>
        </p:nvSpPr>
        <p:spPr bwMode="auto">
          <a:xfrm rot="2815533">
            <a:off x="4567238" y="2082800"/>
            <a:ext cx="596900" cy="76200"/>
          </a:xfrm>
          <a:prstGeom prst="rightArrow">
            <a:avLst>
              <a:gd name="adj1" fmla="val 83185"/>
              <a:gd name="adj2" fmla="val 1306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7422" name="AutoShape 19"/>
          <p:cNvSpPr>
            <a:spLocks noChangeArrowheads="1"/>
          </p:cNvSpPr>
          <p:nvPr/>
        </p:nvSpPr>
        <p:spPr bwMode="auto">
          <a:xfrm rot="456259">
            <a:off x="5248725" y="1310157"/>
            <a:ext cx="1383792" cy="136638"/>
          </a:xfrm>
          <a:prstGeom prst="rightArrow">
            <a:avLst>
              <a:gd name="adj1" fmla="val 83185"/>
              <a:gd name="adj2" fmla="val 3317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7423" name="Text Box 20"/>
          <p:cNvSpPr txBox="1">
            <a:spLocks noChangeArrowheads="1"/>
          </p:cNvSpPr>
          <p:nvPr/>
        </p:nvSpPr>
        <p:spPr bwMode="auto">
          <a:xfrm>
            <a:off x="457200" y="3505200"/>
            <a:ext cx="1524000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Процессы</a:t>
            </a:r>
          </a:p>
        </p:txBody>
      </p:sp>
      <p:sp>
        <p:nvSpPr>
          <p:cNvPr id="17424" name="Text Box 21"/>
          <p:cNvSpPr txBox="1">
            <a:spLocks noChangeArrowheads="1"/>
          </p:cNvSpPr>
          <p:nvPr/>
        </p:nvSpPr>
        <p:spPr bwMode="auto">
          <a:xfrm>
            <a:off x="2743200" y="3352800"/>
            <a:ext cx="1524000" cy="9445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Стратегии управления памятью</a:t>
            </a:r>
          </a:p>
        </p:txBody>
      </p:sp>
      <p:sp>
        <p:nvSpPr>
          <p:cNvPr id="17425" name="Text Box 22"/>
          <p:cNvSpPr txBox="1">
            <a:spLocks noChangeArrowheads="1"/>
          </p:cNvSpPr>
          <p:nvPr/>
        </p:nvSpPr>
        <p:spPr bwMode="auto">
          <a:xfrm>
            <a:off x="457200" y="4267200"/>
            <a:ext cx="1905000" cy="6699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Взаимодействие процессов</a:t>
            </a:r>
          </a:p>
        </p:txBody>
      </p:sp>
      <p:sp>
        <p:nvSpPr>
          <p:cNvPr id="17426" name="Text Box 23"/>
          <p:cNvSpPr txBox="1">
            <a:spLocks noChangeArrowheads="1"/>
          </p:cNvSpPr>
          <p:nvPr/>
        </p:nvSpPr>
        <p:spPr bwMode="auto">
          <a:xfrm>
            <a:off x="457200" y="5257800"/>
            <a:ext cx="1981200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Процессы </a:t>
            </a:r>
            <a:r>
              <a:rPr lang="en-US"/>
              <a:t>UNIX</a:t>
            </a:r>
            <a:endParaRPr lang="ru-RU"/>
          </a:p>
        </p:txBody>
      </p:sp>
      <p:sp>
        <p:nvSpPr>
          <p:cNvPr id="17427" name="Text Box 24"/>
          <p:cNvSpPr txBox="1">
            <a:spLocks noChangeArrowheads="1"/>
          </p:cNvSpPr>
          <p:nvPr/>
        </p:nvSpPr>
        <p:spPr bwMode="auto">
          <a:xfrm>
            <a:off x="4953000" y="3505200"/>
            <a:ext cx="1676400" cy="6699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/>
              <a:t>Организация данных</a:t>
            </a:r>
          </a:p>
        </p:txBody>
      </p:sp>
      <p:sp>
        <p:nvSpPr>
          <p:cNvPr id="17428" name="Text Box 25"/>
          <p:cNvSpPr txBox="1">
            <a:spLocks noChangeArrowheads="1"/>
          </p:cNvSpPr>
          <p:nvPr/>
        </p:nvSpPr>
        <p:spPr bwMode="auto">
          <a:xfrm>
            <a:off x="4953000" y="4419600"/>
            <a:ext cx="1676400" cy="6699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/>
              <a:t>Файловые системы</a:t>
            </a:r>
            <a:r>
              <a:rPr lang="en-US" dirty="0"/>
              <a:t> UNIX</a:t>
            </a:r>
            <a:endParaRPr lang="ru-RU" dirty="0"/>
          </a:p>
        </p:txBody>
      </p:sp>
      <p:sp>
        <p:nvSpPr>
          <p:cNvPr id="17429" name="Text Box 26"/>
          <p:cNvSpPr txBox="1">
            <a:spLocks noChangeArrowheads="1"/>
          </p:cNvSpPr>
          <p:nvPr/>
        </p:nvSpPr>
        <p:spPr bwMode="auto">
          <a:xfrm>
            <a:off x="4953000" y="5334000"/>
            <a:ext cx="1828800" cy="9445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/>
              <a:t>Файловые системы </a:t>
            </a:r>
            <a:r>
              <a:rPr lang="en-US" dirty="0"/>
              <a:t>Windows</a:t>
            </a:r>
            <a:endParaRPr lang="ru-RU" dirty="0"/>
          </a:p>
        </p:txBody>
      </p:sp>
      <p:sp>
        <p:nvSpPr>
          <p:cNvPr id="17430" name="Line 29"/>
          <p:cNvSpPr>
            <a:spLocks noChangeShapeType="1"/>
          </p:cNvSpPr>
          <p:nvPr/>
        </p:nvSpPr>
        <p:spPr bwMode="auto">
          <a:xfrm flipH="1">
            <a:off x="152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7431" name="Line 30"/>
          <p:cNvSpPr>
            <a:spLocks noChangeShapeType="1"/>
          </p:cNvSpPr>
          <p:nvPr/>
        </p:nvSpPr>
        <p:spPr bwMode="auto">
          <a:xfrm>
            <a:off x="152400" y="25146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432" name="Line 31"/>
          <p:cNvSpPr>
            <a:spLocks noChangeShapeType="1"/>
          </p:cNvSpPr>
          <p:nvPr/>
        </p:nvSpPr>
        <p:spPr bwMode="auto">
          <a:xfrm>
            <a:off x="152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7433" name="Line 32"/>
          <p:cNvSpPr>
            <a:spLocks noChangeShapeType="1"/>
          </p:cNvSpPr>
          <p:nvPr/>
        </p:nvSpPr>
        <p:spPr bwMode="auto">
          <a:xfrm>
            <a:off x="1524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7434" name="Line 33"/>
          <p:cNvSpPr>
            <a:spLocks noChangeShapeType="1"/>
          </p:cNvSpPr>
          <p:nvPr/>
        </p:nvSpPr>
        <p:spPr bwMode="auto">
          <a:xfrm>
            <a:off x="1524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7435" name="Line 34"/>
          <p:cNvSpPr>
            <a:spLocks noChangeShapeType="1"/>
          </p:cNvSpPr>
          <p:nvPr/>
        </p:nvSpPr>
        <p:spPr bwMode="auto">
          <a:xfrm>
            <a:off x="34290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7436" name="Line 36"/>
          <p:cNvSpPr>
            <a:spLocks noChangeShapeType="1"/>
          </p:cNvSpPr>
          <p:nvPr/>
        </p:nvSpPr>
        <p:spPr bwMode="auto">
          <a:xfrm>
            <a:off x="4648200" y="28194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437" name="Line 37"/>
          <p:cNvSpPr>
            <a:spLocks noChangeShapeType="1"/>
          </p:cNvSpPr>
          <p:nvPr/>
        </p:nvSpPr>
        <p:spPr bwMode="auto">
          <a:xfrm flipH="1">
            <a:off x="4648200" y="2819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7438" name="Line 38"/>
          <p:cNvSpPr>
            <a:spLocks noChangeShapeType="1"/>
          </p:cNvSpPr>
          <p:nvPr/>
        </p:nvSpPr>
        <p:spPr bwMode="auto">
          <a:xfrm>
            <a:off x="46482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7439" name="Line 39"/>
          <p:cNvSpPr>
            <a:spLocks noChangeShapeType="1"/>
          </p:cNvSpPr>
          <p:nvPr/>
        </p:nvSpPr>
        <p:spPr bwMode="auto">
          <a:xfrm>
            <a:off x="4648200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7440" name="Line 40"/>
          <p:cNvSpPr>
            <a:spLocks noChangeShapeType="1"/>
          </p:cNvSpPr>
          <p:nvPr/>
        </p:nvSpPr>
        <p:spPr bwMode="auto">
          <a:xfrm>
            <a:off x="4648200" y="5791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6629400" y="1143000"/>
            <a:ext cx="2209800" cy="698500"/>
          </a:xfrm>
          <a:prstGeom prst="rect">
            <a:avLst/>
          </a:prstGeom>
          <a:noFill/>
          <a:ln w="57150" cmpd="thinThick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ru-RU"/>
              <a:t>Управление вводом-выводом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654B1C6-381A-4DBD-8F09-5308C5668E9E}" type="slidenum">
              <a:rPr lang="ru-RU"/>
              <a:pPr lvl="1">
                <a:defRPr/>
              </a:pPr>
              <a:t>6</a:t>
            </a:fld>
            <a:endParaRPr lang="ru-RU">
              <a:latin typeface="Times New Roman" pitchFamily="18" charset="0"/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7772400" cy="5029200"/>
          </a:xfrm>
        </p:spPr>
        <p:txBody>
          <a:bodyPr/>
          <a:lstStyle/>
          <a:p>
            <a:pPr eaLnBrk="1" hangingPunct="1"/>
            <a:r>
              <a:rPr lang="ru-RU" sz="2800" b="1" smtClean="0"/>
              <a:t>Операционная система</a:t>
            </a:r>
            <a:r>
              <a:rPr lang="ru-RU" sz="2800" smtClean="0"/>
              <a:t> – совокупность программных средств, обеспечивающих управление аппаратными ресурсами вычислительной системы и взаимодействие программных процессов с аппаратурой, другими процессами и пользователями.</a:t>
            </a:r>
          </a:p>
          <a:p>
            <a:pPr eaLnBrk="1" hangingPunct="1"/>
            <a:r>
              <a:rPr lang="ru-RU" sz="2800" smtClean="0"/>
              <a:t>Операционная система (ОС) – одна из важнейших составляющих системного программного обеспечения. По своей сути операционная система является посредником между аппаратурой ЭВМ и внешним миром.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87CCF5C2-2B7D-40AB-90FE-C935A8E7B778}" type="slidenum">
              <a:rPr lang="ru-RU"/>
              <a:pPr lvl="1">
                <a:defRPr/>
              </a:pPr>
              <a:t>7</a:t>
            </a:fld>
            <a:endParaRPr lang="ru-RU">
              <a:latin typeface="Times New Roman" pitchFamily="18" charset="0"/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77200" cy="83820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 smtClean="0"/>
              <a:t>Литература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>Основная</a:t>
            </a:r>
            <a:endParaRPr lang="ru-RU" dirty="0" smtClean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486400"/>
          </a:xfrm>
        </p:spPr>
        <p:txBody>
          <a:bodyPr/>
          <a:lstStyle/>
          <a:p>
            <a:pPr eaLnBrk="1" hangingPunct="1">
              <a:defRPr/>
            </a:pPr>
            <a:r>
              <a:rPr lang="ru-RU" sz="2000" dirty="0" err="1" smtClean="0"/>
              <a:t>Гласс</a:t>
            </a:r>
            <a:r>
              <a:rPr lang="ru-RU" sz="2000" dirty="0" smtClean="0"/>
              <a:t> Г., </a:t>
            </a:r>
            <a:r>
              <a:rPr lang="ru-RU" sz="2000" dirty="0" err="1" smtClean="0"/>
              <a:t>Эйбле</a:t>
            </a:r>
            <a:r>
              <a:rPr lang="ru-RU" sz="2000" dirty="0" smtClean="0"/>
              <a:t> К. </a:t>
            </a:r>
            <a:r>
              <a:rPr lang="en-US" sz="2000" dirty="0" smtClean="0"/>
              <a:t>UNIX</a:t>
            </a:r>
            <a:r>
              <a:rPr lang="ru-RU" sz="2000" dirty="0" smtClean="0"/>
              <a:t> для программистов и пользователей. – СПб.: </a:t>
            </a:r>
            <a:r>
              <a:rPr lang="ru-RU" sz="2000" dirty="0" err="1" smtClean="0"/>
              <a:t>БХВ-Петербург</a:t>
            </a:r>
            <a:r>
              <a:rPr lang="ru-RU" sz="2000" dirty="0" smtClean="0"/>
              <a:t>, 2004</a:t>
            </a:r>
            <a:endParaRPr lang="en-US" sz="2000" dirty="0" smtClean="0"/>
          </a:p>
          <a:p>
            <a:pPr eaLnBrk="1" hangingPunct="1">
              <a:defRPr/>
            </a:pPr>
            <a:r>
              <a:rPr lang="ru-RU" sz="2000" dirty="0"/>
              <a:t>Гордеев А.В. Операционные системы: Учебное пособие для вузов. – СПб.: Питер, 2007, (10 экз.) </a:t>
            </a:r>
            <a:r>
              <a:rPr lang="ru-RU" sz="2000" u="sng" dirty="0">
                <a:hlinkClick r:id="rId3"/>
              </a:rPr>
              <a:t>http://kleopatra.pnzgu.ru/cgi-bin/irbis64r_91</a:t>
            </a:r>
            <a:r>
              <a:rPr lang="ru-RU" sz="2000" u="sng" dirty="0" smtClean="0">
                <a:hlinkClick r:id="rId3"/>
              </a:rPr>
              <a:t>/</a:t>
            </a:r>
            <a:r>
              <a:rPr lang="ru-RU" sz="2000" dirty="0" smtClean="0"/>
              <a:t>.</a:t>
            </a:r>
            <a:endParaRPr lang="ru-RU" sz="2000" dirty="0" smtClean="0"/>
          </a:p>
          <a:p>
            <a:pPr marL="609600" indent="-609600" eaLnBrk="1" hangingPunct="1">
              <a:lnSpc>
                <a:spcPct val="70000"/>
              </a:lnSpc>
              <a:defRPr/>
            </a:pPr>
            <a:r>
              <a:rPr lang="ru-RU" sz="2000" dirty="0" err="1" smtClean="0"/>
              <a:t>Дейтел</a:t>
            </a:r>
            <a:r>
              <a:rPr lang="ru-RU" sz="2000" dirty="0" smtClean="0"/>
              <a:t> Х.М., </a:t>
            </a:r>
            <a:r>
              <a:rPr lang="ru-RU" sz="2000" dirty="0" err="1" smtClean="0"/>
              <a:t>Дейтел</a:t>
            </a:r>
            <a:r>
              <a:rPr lang="ru-RU" sz="2000" dirty="0" smtClean="0"/>
              <a:t> П.Дж., </a:t>
            </a:r>
            <a:r>
              <a:rPr lang="ru-RU" sz="2000" dirty="0" err="1" smtClean="0"/>
              <a:t>Чофнес</a:t>
            </a:r>
            <a:r>
              <a:rPr lang="ru-RU" sz="2000" dirty="0" smtClean="0"/>
              <a:t> Д.Р. Операционные системы. Основы и принципы - М.: ООО "Бином-Пресс", 2006.</a:t>
            </a:r>
          </a:p>
          <a:p>
            <a:pPr marL="609600" indent="-609600" eaLnBrk="1" hangingPunct="1">
              <a:lnSpc>
                <a:spcPct val="70000"/>
              </a:lnSpc>
              <a:defRPr/>
            </a:pPr>
            <a:r>
              <a:rPr lang="ru-RU" sz="2000" dirty="0" smtClean="0"/>
              <a:t>Зозуля Ю. </a:t>
            </a:r>
            <a:r>
              <a:rPr lang="ru-RU" sz="2000" dirty="0" err="1" smtClean="0"/>
              <a:t>Windows</a:t>
            </a:r>
            <a:r>
              <a:rPr lang="ru-RU" sz="2000" dirty="0" smtClean="0"/>
              <a:t> 7 на 100%. – СПБ.: Питер, 2010.</a:t>
            </a:r>
          </a:p>
          <a:p>
            <a:pPr marL="609600" indent="-609600" eaLnBrk="1" hangingPunct="1">
              <a:lnSpc>
                <a:spcPct val="70000"/>
              </a:lnSpc>
              <a:defRPr/>
            </a:pPr>
            <a:r>
              <a:rPr lang="ru-RU" sz="2000" dirty="0" smtClean="0"/>
              <a:t>Леонов В. Администрирование </a:t>
            </a:r>
            <a:r>
              <a:rPr lang="en-US" sz="2000" dirty="0" smtClean="0"/>
              <a:t>Windows</a:t>
            </a:r>
            <a:r>
              <a:rPr lang="ru-RU" sz="2000" dirty="0" smtClean="0"/>
              <a:t> 7. – М.: </a:t>
            </a:r>
            <a:r>
              <a:rPr lang="ru-RU" sz="2000" dirty="0" err="1" smtClean="0"/>
              <a:t>Эксмо</a:t>
            </a:r>
            <a:r>
              <a:rPr lang="ru-RU" sz="2000" dirty="0" smtClean="0"/>
              <a:t>, 2011.</a:t>
            </a:r>
          </a:p>
          <a:p>
            <a:pPr marL="609600" indent="-609600" eaLnBrk="1" hangingPunct="1">
              <a:lnSpc>
                <a:spcPct val="70000"/>
              </a:lnSpc>
              <a:defRPr/>
            </a:pPr>
            <a:r>
              <a:rPr lang="ru-RU" sz="2000" dirty="0" err="1" smtClean="0"/>
              <a:t>Робачевский</a:t>
            </a:r>
            <a:r>
              <a:rPr lang="ru-RU" sz="2000" dirty="0" smtClean="0"/>
              <a:t> А.М. Операционная система UNIX. ‑ СПб.: BHV ‑ Санкт-Петербург, 1997.</a:t>
            </a:r>
            <a:endParaRPr lang="en-US" sz="2000" dirty="0" smtClean="0"/>
          </a:p>
          <a:p>
            <a:pPr marL="609600" indent="-609600" eaLnBrk="1" hangingPunct="1">
              <a:lnSpc>
                <a:spcPct val="70000"/>
              </a:lnSpc>
              <a:defRPr/>
            </a:pPr>
            <a:r>
              <a:rPr lang="ru-RU" sz="2000" dirty="0" err="1" smtClean="0"/>
              <a:t>Стивенс</a:t>
            </a:r>
            <a:r>
              <a:rPr lang="ru-RU" sz="2000" dirty="0" smtClean="0"/>
              <a:t> У. </a:t>
            </a:r>
            <a:r>
              <a:rPr lang="en-US" sz="2000" dirty="0" smtClean="0"/>
              <a:t>UNIX</a:t>
            </a:r>
            <a:r>
              <a:rPr lang="ru-RU" sz="2000" dirty="0" smtClean="0"/>
              <a:t>: Взаимодействие процессов. – СПб.: Питер, 2003.</a:t>
            </a:r>
          </a:p>
          <a:p>
            <a:pPr marL="609600" indent="-609600" eaLnBrk="1" hangingPunct="1">
              <a:lnSpc>
                <a:spcPct val="70000"/>
              </a:lnSpc>
              <a:defRPr/>
            </a:pPr>
            <a:r>
              <a:rPr lang="ru-RU" sz="2000" dirty="0" smtClean="0"/>
              <a:t>Столингс В. Операционные системы. – М.: Издательский дом "Вильямс", 2002.</a:t>
            </a:r>
          </a:p>
          <a:p>
            <a:pPr marL="609600" indent="-609600" eaLnBrk="1" hangingPunct="1">
              <a:lnSpc>
                <a:spcPct val="70000"/>
              </a:lnSpc>
              <a:defRPr/>
            </a:pPr>
            <a:r>
              <a:rPr lang="ru-RU" sz="2000" dirty="0" err="1" smtClean="0"/>
              <a:t>Танненбаум</a:t>
            </a:r>
            <a:r>
              <a:rPr lang="ru-RU" sz="2000" dirty="0" smtClean="0"/>
              <a:t> Э. Современные операционные системы. СПб.: Питер, 20</a:t>
            </a:r>
            <a:r>
              <a:rPr lang="en-US" sz="2000" dirty="0" smtClean="0"/>
              <a:t>15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609600" indent="-609600" eaLnBrk="1" hangingPunct="1">
              <a:lnSpc>
                <a:spcPct val="70000"/>
              </a:lnSpc>
              <a:defRPr/>
            </a:pPr>
            <a:r>
              <a:rPr lang="ru-RU" sz="2000" dirty="0" err="1" smtClean="0"/>
              <a:t>Теренс</a:t>
            </a:r>
            <a:r>
              <a:rPr lang="ru-RU" sz="2000" dirty="0" smtClean="0"/>
              <a:t> Ч. Системное программирование на С++ для UNIX. . ‑ К.: Издательская группа BHV, 1997.</a:t>
            </a:r>
          </a:p>
          <a:p>
            <a:pPr marL="609600" indent="-609600" eaLnBrk="1" hangingPunct="1">
              <a:lnSpc>
                <a:spcPct val="70000"/>
              </a:lnSpc>
              <a:defRPr/>
            </a:pPr>
            <a:r>
              <a:rPr lang="ru-RU" sz="2000" dirty="0" err="1" smtClean="0"/>
              <a:t>Хэвиленд</a:t>
            </a:r>
            <a:r>
              <a:rPr lang="ru-RU" sz="2000" dirty="0" smtClean="0"/>
              <a:t> К., Грэй Д., </a:t>
            </a:r>
            <a:r>
              <a:rPr lang="ru-RU" sz="2000" dirty="0" err="1" smtClean="0"/>
              <a:t>Салама</a:t>
            </a:r>
            <a:r>
              <a:rPr lang="ru-RU" sz="2000" dirty="0" smtClean="0"/>
              <a:t> Б. Системное программирование в </a:t>
            </a:r>
            <a:r>
              <a:rPr lang="en-US" sz="2000" dirty="0" smtClean="0"/>
              <a:t>UNIX</a:t>
            </a:r>
            <a:r>
              <a:rPr lang="ru-RU" sz="2000" dirty="0" smtClean="0"/>
              <a:t>. Руководство программиста. – М., ДМК Пресс, 2000.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E6756638-EC1F-42EA-A638-E6E3A1BE5683}" type="slidenum">
              <a:rPr lang="ru-RU"/>
              <a:pPr lvl="1">
                <a:defRPr/>
              </a:pPr>
              <a:t>8</a:t>
            </a:fld>
            <a:endParaRPr lang="ru-RU">
              <a:latin typeface="Times New Roman" pitchFamily="18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80375" cy="685800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smtClean="0"/>
              <a:t>Дополнительная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61375" cy="5257800"/>
          </a:xfrm>
        </p:spPr>
        <p:txBody>
          <a:bodyPr/>
          <a:lstStyle/>
          <a:p>
            <a:pPr lvl="0"/>
            <a:r>
              <a:rPr lang="ru-RU" sz="2400" dirty="0"/>
              <a:t>Сафронов В.О. Основы современных операционных систем. </a:t>
            </a:r>
            <a:r>
              <a:rPr lang="ru-RU" sz="2400"/>
              <a:t>ИНТУИТ, М.: Бином лаборатория знаний, </a:t>
            </a:r>
            <a:r>
              <a:rPr lang="ru-RU" sz="2400"/>
              <a:t>2011</a:t>
            </a:r>
            <a:r>
              <a:rPr lang="ru-RU" sz="2400" smtClean="0"/>
              <a:t>.</a:t>
            </a:r>
            <a:endParaRPr lang="ru-RU" sz="2400" dirty="0" smtClean="0"/>
          </a:p>
          <a:p>
            <a:pPr lvl="0"/>
            <a:r>
              <a:rPr lang="ru-RU" sz="2400" dirty="0" err="1" smtClean="0"/>
              <a:t>Фуско</a:t>
            </a:r>
            <a:r>
              <a:rPr lang="ru-RU" sz="2400" dirty="0" smtClean="0"/>
              <a:t> Дж. </a:t>
            </a:r>
            <a:r>
              <a:rPr lang="en-US" sz="2400" dirty="0" smtClean="0"/>
              <a:t>Linux</a:t>
            </a:r>
            <a:r>
              <a:rPr lang="ru-RU" sz="2400" dirty="0" smtClean="0"/>
              <a:t>. Руководство программиста. – СПб.: Питер, 2011.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80375" cy="685800"/>
          </a:xfrm>
        </p:spPr>
        <p:txBody>
          <a:bodyPr/>
          <a:lstStyle/>
          <a:p>
            <a:pPr algn="ctr"/>
            <a:r>
              <a:rPr lang="ru-RU" sz="3200" dirty="0" smtClean="0"/>
              <a:t>Электронные издания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625" y="1295400"/>
            <a:ext cx="7772400" cy="4800600"/>
          </a:xfrm>
        </p:spPr>
        <p:txBody>
          <a:bodyPr/>
          <a:lstStyle/>
          <a:p>
            <a:pPr lvl="0"/>
            <a:r>
              <a:rPr lang="ru-RU" sz="2400" dirty="0"/>
              <a:t>Назаров, С. В. Операционные среды, системы и оболочки. Основы структурной и функциональной организации [Электронный ресурс]: Учеб. пособие / С. В. Назаров. - М.: КУДИЦ-ПРЕСС, 2007. - 504 с.: ил. - </a:t>
            </a:r>
            <a:r>
              <a:rPr lang="en-GB" sz="2400" dirty="0"/>
              <a:t>ISBN</a:t>
            </a:r>
            <a:r>
              <a:rPr lang="ru-RU" sz="2400" dirty="0"/>
              <a:t> 978-5-91136-036-8 </a:t>
            </a:r>
            <a:r>
              <a:rPr lang="en-US" sz="2400" u="sng" dirty="0">
                <a:hlinkClick r:id="rId2" action="ppaction://hlinkfile"/>
              </a:rPr>
              <a:t>www</a:t>
            </a:r>
            <a:r>
              <a:rPr lang="ru-RU" sz="2400" u="sng" dirty="0">
                <a:hlinkClick r:id="rId2" action="ppaction://hlinkfile"/>
              </a:rPr>
              <a:t>.</a:t>
            </a:r>
            <a:r>
              <a:rPr lang="en-US" sz="2400" u="sng" dirty="0" err="1">
                <a:hlinkClick r:id="rId2" action="ppaction://hlinkfile"/>
              </a:rPr>
              <a:t>znanium</a:t>
            </a:r>
            <a:r>
              <a:rPr lang="ru-RU" sz="2400" u="sng" dirty="0">
                <a:hlinkClick r:id="rId2" action="ppaction://hlinkfile"/>
              </a:rPr>
              <a:t>.</a:t>
            </a:r>
            <a:r>
              <a:rPr lang="en-US" sz="2400" u="sng" dirty="0">
                <a:hlinkClick r:id="rId2" action="ppaction://hlinkfile"/>
              </a:rPr>
              <a:t>com</a:t>
            </a:r>
            <a:endParaRPr lang="ru-RU" sz="2400" dirty="0"/>
          </a:p>
          <a:p>
            <a:pPr lvl="0"/>
            <a:r>
              <a:rPr lang="ru-RU" sz="2400" dirty="0"/>
              <a:t>Курячий Г.В. Операционная система </a:t>
            </a:r>
            <a:r>
              <a:rPr lang="en-US" sz="2400" dirty="0"/>
              <a:t>Linux</a:t>
            </a:r>
            <a:r>
              <a:rPr lang="ru-RU" sz="2400" dirty="0"/>
              <a:t>. Курс лекций. Учебное пособие. [Электронный ресурс] / Г.В. Курячий, К.А. </a:t>
            </a:r>
            <a:r>
              <a:rPr lang="ru-RU" sz="2400" dirty="0" err="1"/>
              <a:t>Маслинский</a:t>
            </a:r>
            <a:r>
              <a:rPr lang="ru-RU" sz="2400" dirty="0"/>
              <a:t> – Электрон. дан. – Москва: ДМК Пресс, 2010. Режим доступа </a:t>
            </a:r>
            <a:r>
              <a:rPr lang="en-US" sz="2400" u="sng" dirty="0">
                <a:hlinkClick r:id="rId3"/>
              </a:rPr>
              <a:t>https</a:t>
            </a:r>
            <a:r>
              <a:rPr lang="ru-RU" sz="2400" u="sng" dirty="0">
                <a:hlinkClick r:id="rId3"/>
              </a:rPr>
              <a:t>://</a:t>
            </a:r>
            <a:r>
              <a:rPr lang="en-US" sz="2400" u="sng" dirty="0">
                <a:hlinkClick r:id="rId3"/>
              </a:rPr>
              <a:t>e</a:t>
            </a:r>
            <a:r>
              <a:rPr lang="ru-RU" sz="2400" u="sng" dirty="0">
                <a:hlinkClick r:id="rId3"/>
              </a:rPr>
              <a:t>.</a:t>
            </a:r>
            <a:r>
              <a:rPr lang="en-US" sz="2400" u="sng" dirty="0" err="1">
                <a:hlinkClick r:id="rId3"/>
              </a:rPr>
              <a:t>lanbook</a:t>
            </a:r>
            <a:r>
              <a:rPr lang="ru-RU" sz="2400" u="sng" dirty="0">
                <a:hlinkClick r:id="rId3"/>
              </a:rPr>
              <a:t>.</a:t>
            </a:r>
            <a:r>
              <a:rPr lang="en-US" sz="2400" u="sng" dirty="0">
                <a:hlinkClick r:id="rId3"/>
              </a:rPr>
              <a:t>com</a:t>
            </a:r>
            <a:r>
              <a:rPr lang="ru-RU" sz="2400" u="sng" dirty="0">
                <a:hlinkClick r:id="rId3"/>
              </a:rPr>
              <a:t>/</a:t>
            </a:r>
            <a:r>
              <a:rPr lang="en-US" sz="2400" u="sng" dirty="0">
                <a:hlinkClick r:id="rId3"/>
              </a:rPr>
              <a:t>book</a:t>
            </a:r>
            <a:r>
              <a:rPr lang="ru-RU" sz="2400" u="sng" dirty="0">
                <a:hlinkClick r:id="rId3"/>
              </a:rPr>
              <a:t>/1202</a:t>
            </a:r>
            <a:r>
              <a:rPr lang="ru-RU" sz="2400" dirty="0" smtClean="0"/>
              <a:t>.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496AA0C-B92C-4B59-9807-AD4CCB416E8B}" type="slidenum">
              <a:rPr lang="ru-RU" smtClean="0"/>
              <a:pPr lvl="1">
                <a:defRPr/>
              </a:pPr>
              <a:t>9</a:t>
            </a:fld>
            <a:endParaRPr lang="ru-RU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1990940"/>
      </p:ext>
    </p:extLst>
  </p:cSld>
  <p:clrMapOvr>
    <a:masterClrMapping/>
  </p:clrMapOvr>
</p:sld>
</file>

<file path=ppt/theme/theme1.xml><?xml version="1.0" encoding="utf-8"?>
<a:theme xmlns:a="http://schemas.openxmlformats.org/drawingml/2006/main" name="Учебный курс">
  <a:themeElements>
    <a:clrScheme name="Учебный курс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CCFF"/>
      </a:accent1>
      <a:accent2>
        <a:srgbClr val="FFFF00"/>
      </a:accent2>
      <a:accent3>
        <a:srgbClr val="AAAAFF"/>
      </a:accent3>
      <a:accent4>
        <a:srgbClr val="DADADA"/>
      </a:accent4>
      <a:accent5>
        <a:srgbClr val="AAE2FF"/>
      </a:accent5>
      <a:accent6>
        <a:srgbClr val="E7E700"/>
      </a:accent6>
      <a:hlink>
        <a:srgbClr val="FF0033"/>
      </a:hlink>
      <a:folHlink>
        <a:srgbClr val="3366FF"/>
      </a:folHlink>
    </a:clrScheme>
    <a:fontScheme name="Учебный курс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Учебный курс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E2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чебный курс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Учебный курс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Учебный курс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чебный курс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288</TotalTime>
  <Words>640</Words>
  <Application>Microsoft Office PowerPoint</Application>
  <PresentationFormat>Экран (4:3)</PresentationFormat>
  <Paragraphs>139</Paragraphs>
  <Slides>11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Учебный курс</vt:lpstr>
      <vt:lpstr>Системное программное обеспечение</vt:lpstr>
      <vt:lpstr>Введение </vt:lpstr>
      <vt:lpstr>Презентация PowerPoint</vt:lpstr>
      <vt:lpstr>Компетенции</vt:lpstr>
      <vt:lpstr>Презентация PowerPoint</vt:lpstr>
      <vt:lpstr>Презентация PowerPoint</vt:lpstr>
      <vt:lpstr>Литература Основная</vt:lpstr>
      <vt:lpstr>Дополнительная</vt:lpstr>
      <vt:lpstr>Электронные издания</vt:lpstr>
      <vt:lpstr>План проведения занятий</vt:lpstr>
      <vt:lpstr>Основные этапы выполнения курсовой работы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sbd</dc:creator>
  <cp:lastModifiedBy>sbd</cp:lastModifiedBy>
  <cp:revision>34</cp:revision>
  <cp:lastPrinted>1601-01-01T00:00:00Z</cp:lastPrinted>
  <dcterms:created xsi:type="dcterms:W3CDTF">1601-01-01T00:00:00Z</dcterms:created>
  <dcterms:modified xsi:type="dcterms:W3CDTF">2018-09-10T06:14:45Z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1049</vt:i4>
  </property>
</Properties>
</file>