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9" r:id="rId1"/>
  </p:sldMasterIdLst>
  <p:notesMasterIdLst>
    <p:notesMasterId r:id="rId45"/>
  </p:notesMasterIdLst>
  <p:sldIdLst>
    <p:sldId id="256" r:id="rId2"/>
    <p:sldId id="274" r:id="rId3"/>
    <p:sldId id="257" r:id="rId4"/>
    <p:sldId id="276" r:id="rId5"/>
    <p:sldId id="261" r:id="rId6"/>
    <p:sldId id="263" r:id="rId7"/>
    <p:sldId id="264" r:id="rId8"/>
    <p:sldId id="265" r:id="rId9"/>
    <p:sldId id="266" r:id="rId10"/>
    <p:sldId id="272" r:id="rId11"/>
    <p:sldId id="268" r:id="rId12"/>
    <p:sldId id="269" r:id="rId13"/>
    <p:sldId id="270" r:id="rId14"/>
    <p:sldId id="273" r:id="rId15"/>
    <p:sldId id="271" r:id="rId16"/>
    <p:sldId id="277" r:id="rId17"/>
    <p:sldId id="275" r:id="rId18"/>
    <p:sldId id="259" r:id="rId19"/>
    <p:sldId id="281" r:id="rId20"/>
    <p:sldId id="260" r:id="rId21"/>
    <p:sldId id="282" r:id="rId22"/>
    <p:sldId id="284" r:id="rId23"/>
    <p:sldId id="285" r:id="rId24"/>
    <p:sldId id="297" r:id="rId25"/>
    <p:sldId id="298" r:id="rId26"/>
    <p:sldId id="300" r:id="rId27"/>
    <p:sldId id="278" r:id="rId28"/>
    <p:sldId id="299" r:id="rId29"/>
    <p:sldId id="301" r:id="rId30"/>
    <p:sldId id="280" r:id="rId31"/>
    <p:sldId id="302" r:id="rId32"/>
    <p:sldId id="304" r:id="rId33"/>
    <p:sldId id="286" r:id="rId34"/>
    <p:sldId id="287" r:id="rId35"/>
    <p:sldId id="288" r:id="rId36"/>
    <p:sldId id="290" r:id="rId37"/>
    <p:sldId id="289" r:id="rId38"/>
    <p:sldId id="291" r:id="rId39"/>
    <p:sldId id="292" r:id="rId40"/>
    <p:sldId id="293" r:id="rId41"/>
    <p:sldId id="294" r:id="rId42"/>
    <p:sldId id="295" r:id="rId43"/>
    <p:sldId id="296" r:id="rId4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681" autoAdjust="0"/>
  </p:normalViewPr>
  <p:slideViewPr>
    <p:cSldViewPr>
      <p:cViewPr varScale="1">
        <p:scale>
          <a:sx n="106" d="100"/>
          <a:sy n="106" d="100"/>
        </p:scale>
        <p:origin x="115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5607F05-6F2D-48B9-A565-9E877E251590}" type="datetimeFigureOut">
              <a:rPr lang="ru-RU"/>
              <a:pPr>
                <a:defRPr/>
              </a:pPr>
              <a:t>11.09.2015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ADDA6F2-097D-4341-B813-3C2BBD1CF6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899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60EAF-39A4-4600-8B3F-EC1A1CED20D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C9DF9-2A25-4502-AF3C-5F9D945676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C6606-E786-4173-983D-2E5F60340ED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blinds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7A9D1-E5E5-4698-B1DB-99CA1732111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blinds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Заголовок, клип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Клип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E3584-D303-43C9-88AC-91C97448BD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BBA97-767D-44BF-AA2F-9F4334C204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90B3D-F11E-461D-B021-0610CD3A9F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5E5AF-3999-4E19-A2EB-7B95EF74B1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C1182-B658-4773-85F2-0DA74780C08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2C547-F242-48AB-91A5-B8DF345BFB5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D7E25-479E-418B-861E-6DD3BFA81A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144B9-A27C-4962-A155-A748DD1B20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88A58-673D-49FA-95F8-5400ACDA07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chemeClr val="bg1">
                <a:gamma/>
                <a:shade val="75686"/>
                <a:invGamma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5014B0D-A94E-4F5D-8F59-172D53C005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ransition>
    <p:blinds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0"/>
          <p:cNvSpPr>
            <a:spLocks noChangeArrowheads="1" noChangeShapeType="1" noTextEdit="1"/>
          </p:cNvSpPr>
          <p:nvPr/>
        </p:nvSpPr>
        <p:spPr bwMode="auto">
          <a:xfrm>
            <a:off x="261938" y="1268413"/>
            <a:ext cx="8620125" cy="3889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TopLeft"/>
              <a:lightRig rig="legacyNormal3" dir="r"/>
            </a:scene3d>
            <a:sp3d extrusionH="201600" prstMaterial="legacyMetal">
              <a:extrusionClr>
                <a:srgbClr val="FFFFFF"/>
              </a:extrusionClr>
            </a:sp3d>
          </a:bodyPr>
          <a:lstStyle/>
          <a:p>
            <a:pPr algn="ctr"/>
            <a:r>
              <a:rPr lang="ru-RU" sz="3600" kern="10" spc="720">
                <a:ln w="9525">
                  <a:round/>
                  <a:headEnd/>
                  <a:tailEnd/>
                </a:ln>
                <a:solidFill>
                  <a:srgbClr val="0000FF"/>
                </a:solidFill>
                <a:latin typeface="Times New Roman"/>
                <a:cs typeface="Times New Roman"/>
              </a:rPr>
              <a:t>Общие </a:t>
            </a:r>
          </a:p>
          <a:p>
            <a:pPr algn="ctr"/>
            <a:r>
              <a:rPr lang="ru-RU" sz="3600" kern="10" spc="720">
                <a:ln w="9525">
                  <a:round/>
                  <a:headEnd/>
                  <a:tailEnd/>
                </a:ln>
                <a:solidFill>
                  <a:srgbClr val="0000FF"/>
                </a:solidFill>
                <a:latin typeface="Times New Roman"/>
                <a:cs typeface="Times New Roman"/>
              </a:rPr>
              <a:t>сведения об </a:t>
            </a:r>
          </a:p>
          <a:p>
            <a:pPr algn="ctr"/>
            <a:r>
              <a:rPr lang="ru-RU" sz="3600" kern="10" spc="720">
                <a:ln w="9525">
                  <a:round/>
                  <a:headEnd/>
                  <a:tailEnd/>
                </a:ln>
                <a:solidFill>
                  <a:srgbClr val="0000FF"/>
                </a:solidFill>
                <a:latin typeface="Times New Roman"/>
                <a:cs typeface="Times New Roman"/>
              </a:rPr>
              <a:t>операционных </a:t>
            </a:r>
          </a:p>
          <a:p>
            <a:pPr algn="ctr"/>
            <a:r>
              <a:rPr lang="ru-RU" sz="3600" kern="10" spc="720">
                <a:ln w="9525">
                  <a:round/>
                  <a:headEnd/>
                  <a:tailEnd/>
                </a:ln>
                <a:solidFill>
                  <a:srgbClr val="0000FF"/>
                </a:solidFill>
                <a:latin typeface="Times New Roman"/>
                <a:cs typeface="Times New Roman"/>
              </a:rPr>
              <a:t>системах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ru-RU" sz="3200" smtClean="0"/>
              <a:t>Принцип виртуализации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113337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ru-RU" sz="2800" smtClean="0"/>
              <a:t>Структура системы может представляться в виде набора планировщиков процессов и распределителей ресурсов и использовать единую схему распределения ресурсов.</a:t>
            </a:r>
          </a:p>
          <a:p>
            <a:pPr eaLnBrk="1" hangingPunct="1">
              <a:spcBef>
                <a:spcPct val="35000"/>
              </a:spcBef>
            </a:pPr>
            <a:r>
              <a:rPr lang="ru-RU" sz="2800" smtClean="0"/>
              <a:t>ОС скрывает от пользователя реальные механизмы управления, заменяя их обобщенным (абстрактным представлением).</a:t>
            </a:r>
          </a:p>
          <a:p>
            <a:pPr eaLnBrk="1" hangingPunct="1">
              <a:spcBef>
                <a:spcPct val="35000"/>
              </a:spcBef>
            </a:pPr>
            <a:r>
              <a:rPr lang="ru-RU" sz="2800" smtClean="0"/>
              <a:t>Пользователь работает на уровне абстрактной (виртуальной) машины.</a:t>
            </a:r>
          </a:p>
        </p:txBody>
      </p:sp>
      <p:sp>
        <p:nvSpPr>
          <p:cNvPr id="1229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E8E5F3-D279-4791-B275-5D94E202423B}" type="slidenum">
              <a:rPr lang="ru-RU" smtClean="0"/>
              <a:pPr/>
              <a:t>10</a:t>
            </a:fld>
            <a:endParaRPr lang="ru-RU" smtClean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ru-RU" sz="3200" smtClean="0"/>
              <a:t>Принцип</a:t>
            </a:r>
            <a:r>
              <a:rPr lang="ru-RU" sz="3600" smtClean="0"/>
              <a:t> </a:t>
            </a:r>
            <a:r>
              <a:rPr lang="ru-RU" sz="3200" smtClean="0"/>
              <a:t>перемещаемости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Модули ОС не должны зависеть от расположения их в памяти.</a:t>
            </a:r>
          </a:p>
        </p:txBody>
      </p:sp>
      <p:sp>
        <p:nvSpPr>
          <p:cNvPr id="1331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012764-9B5A-4CD1-BA36-5ACADFB12123}" type="slidenum">
              <a:rPr lang="ru-RU" smtClean="0"/>
              <a:pPr/>
              <a:t>11</a:t>
            </a:fld>
            <a:endParaRPr lang="ru-RU" smtClean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8229600" cy="706437"/>
          </a:xfrm>
        </p:spPr>
        <p:txBody>
          <a:bodyPr/>
          <a:lstStyle/>
          <a:p>
            <a:pPr eaLnBrk="1" hangingPunct="1"/>
            <a:r>
              <a:rPr lang="ru-RU" sz="3200" smtClean="0"/>
              <a:t>Принцип</a:t>
            </a:r>
            <a:r>
              <a:rPr lang="ru-RU" sz="3600" smtClean="0"/>
              <a:t> </a:t>
            </a:r>
            <a:r>
              <a:rPr lang="ru-RU" sz="3200" smtClean="0"/>
              <a:t>защиты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5184775"/>
          </a:xfrm>
        </p:spPr>
        <p:txBody>
          <a:bodyPr/>
          <a:lstStyle/>
          <a:p>
            <a:pPr eaLnBrk="1" hangingPunct="1"/>
            <a:r>
              <a:rPr lang="ru-RU" sz="2800" smtClean="0"/>
              <a:t>Защита ОС от прикладных процессов</a:t>
            </a:r>
          </a:p>
          <a:p>
            <a:pPr lvl="1" eaLnBrk="1" hangingPunct="1"/>
            <a:r>
              <a:rPr lang="ru-RU" sz="2000" smtClean="0"/>
              <a:t>Использование аппаратных систем защиты.</a:t>
            </a:r>
          </a:p>
          <a:p>
            <a:pPr eaLnBrk="1" hangingPunct="1"/>
            <a:r>
              <a:rPr lang="ru-RU" sz="2800" smtClean="0"/>
              <a:t>Защита процессов друг от друга</a:t>
            </a:r>
          </a:p>
          <a:p>
            <a:pPr lvl="1" eaLnBrk="1" hangingPunct="1"/>
            <a:r>
              <a:rPr lang="ru-RU" sz="2000" smtClean="0"/>
              <a:t>Использование механизмов изоляции адресного пространства процессов друг от друга. </a:t>
            </a:r>
          </a:p>
          <a:p>
            <a:pPr eaLnBrk="1" hangingPunct="1"/>
            <a:r>
              <a:rPr lang="ru-RU" sz="2800" smtClean="0"/>
              <a:t>Защита данных от несанкционированного доступа</a:t>
            </a:r>
          </a:p>
          <a:p>
            <a:pPr lvl="1" eaLnBrk="1" hangingPunct="1"/>
            <a:r>
              <a:rPr lang="ru-RU" sz="2000" smtClean="0"/>
              <a:t>Идентификация пользователей.</a:t>
            </a:r>
          </a:p>
          <a:p>
            <a:pPr lvl="1" eaLnBrk="1" hangingPunct="1"/>
            <a:r>
              <a:rPr lang="ru-RU" sz="2000" smtClean="0"/>
              <a:t>Разграничение доступа к ресурсам для разных пользователей.</a:t>
            </a:r>
          </a:p>
          <a:p>
            <a:pPr lvl="1" eaLnBrk="1" hangingPunct="1"/>
            <a:r>
              <a:rPr lang="ru-RU" sz="2000" smtClean="0"/>
              <a:t>Использование аудита – средств учета и наблюдения за работой пользователей.</a:t>
            </a:r>
          </a:p>
        </p:txBody>
      </p:sp>
      <p:sp>
        <p:nvSpPr>
          <p:cNvPr id="1434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04B861-8ED7-4F6B-90A6-FDE7F4C0BCC6}" type="slidenum">
              <a:rPr lang="ru-RU" smtClean="0"/>
              <a:pPr/>
              <a:t>12</a:t>
            </a:fld>
            <a:endParaRPr lang="ru-RU" smtClean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3200" smtClean="0"/>
              <a:t>Принцип открытой и наращиваемой ОС</a:t>
            </a:r>
            <a:br>
              <a:rPr lang="ru-RU" sz="3200" smtClean="0"/>
            </a:br>
            <a:endParaRPr lang="ru-RU" sz="32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pPr eaLnBrk="1" hangingPunct="1"/>
            <a:r>
              <a:rPr lang="ru-RU" sz="2800" smtClean="0"/>
              <a:t>Открытая ОС доступна для анализа.</a:t>
            </a:r>
          </a:p>
          <a:p>
            <a:pPr lvl="1" eaLnBrk="1" hangingPunct="1"/>
            <a:r>
              <a:rPr lang="ru-RU" sz="2000" smtClean="0"/>
              <a:t>Повышение безопасности работы.</a:t>
            </a:r>
          </a:p>
          <a:p>
            <a:pPr lvl="1" eaLnBrk="1" hangingPunct="1"/>
            <a:r>
              <a:rPr lang="ru-RU" sz="2000" smtClean="0"/>
              <a:t>Повышение эффективности использования ОС и приложений.</a:t>
            </a:r>
          </a:p>
          <a:p>
            <a:pPr eaLnBrk="1" hangingPunct="1"/>
            <a:r>
              <a:rPr lang="ru-RU" sz="2800" smtClean="0"/>
              <a:t>Наращиваемая ОС позволяет при настройке на определенные функции не только использовать возможности генерации, но и вводить в ее состав новые модули.</a:t>
            </a:r>
          </a:p>
          <a:p>
            <a:pPr lvl="1" eaLnBrk="1" hangingPunct="1"/>
            <a:r>
              <a:rPr lang="ru-RU" sz="2000" smtClean="0"/>
              <a:t>Привилегированное ядро и набор непривилегированных серверов для выполнения различных функций. </a:t>
            </a:r>
          </a:p>
        </p:txBody>
      </p:sp>
      <p:sp>
        <p:nvSpPr>
          <p:cNvPr id="1536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CD6C49-4568-40C3-94D6-671BC336FAFB}" type="slidenum">
              <a:rPr lang="ru-RU" smtClean="0"/>
              <a:pPr/>
              <a:t>13</a:t>
            </a:fld>
            <a:endParaRPr lang="ru-RU" smtClean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ru-RU" sz="3200" smtClean="0"/>
              <a:t>Принцип мобильности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ОС должна переносится с одной аппаратной платформы на другую.</a:t>
            </a:r>
          </a:p>
          <a:p>
            <a:pPr eaLnBrk="1" hangingPunct="1"/>
            <a:r>
              <a:rPr lang="ru-RU" sz="2800" smtClean="0"/>
              <a:t>ОС необходимо писать на языке высокого уровня.</a:t>
            </a:r>
          </a:p>
          <a:p>
            <a:pPr eaLnBrk="1" hangingPunct="1"/>
            <a:r>
              <a:rPr lang="ru-RU" sz="2800" smtClean="0"/>
              <a:t>Аппаратно-зависимый код должен быть сведен к минимуму и локализован.</a:t>
            </a:r>
          </a:p>
          <a:p>
            <a:pPr eaLnBrk="1" hangingPunct="1"/>
            <a:r>
              <a:rPr lang="ru-RU" sz="2800" smtClean="0"/>
              <a:t>Должны использоваться стандарты для системных вызовов и интерфейса прикладных программ.</a:t>
            </a:r>
          </a:p>
        </p:txBody>
      </p:sp>
      <p:sp>
        <p:nvSpPr>
          <p:cNvPr id="1638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08B326-80AD-4CCC-ABC4-AD8F74CB205A}" type="slidenum">
              <a:rPr lang="ru-RU" smtClean="0"/>
              <a:pPr/>
              <a:t>14</a:t>
            </a:fld>
            <a:endParaRPr lang="ru-RU" smtClean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Принцип независимости программ от устройств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60575"/>
            <a:ext cx="8229600" cy="4065588"/>
          </a:xfrm>
        </p:spPr>
        <p:txBody>
          <a:bodyPr/>
          <a:lstStyle/>
          <a:p>
            <a:pPr eaLnBrk="1" hangingPunct="1"/>
            <a:r>
              <a:rPr lang="ru-RU" sz="2800" smtClean="0"/>
              <a:t>Связь программы с устройствами производиться на уровне исполнения.</a:t>
            </a:r>
          </a:p>
          <a:p>
            <a:pPr eaLnBrk="1" hangingPunct="1"/>
            <a:r>
              <a:rPr lang="ru-RU" sz="2800" smtClean="0"/>
              <a:t>Использование драйверов виртуальных устройств.</a:t>
            </a:r>
          </a:p>
        </p:txBody>
      </p:sp>
      <p:sp>
        <p:nvSpPr>
          <p:cNvPr id="1741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822767-6965-4E0D-9CAF-710086C6F8DA}" type="slidenum">
              <a:rPr lang="ru-RU" smtClean="0"/>
              <a:pPr/>
              <a:t>15</a:t>
            </a:fld>
            <a:endParaRPr lang="ru-RU" smtClean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ru-RU" sz="3200" smtClean="0"/>
              <a:t>Принцип совместимости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Способность выполнять программы, написанные для более ранних версий данной ОС и для других операционных систем.</a:t>
            </a:r>
          </a:p>
          <a:p>
            <a:pPr eaLnBrk="1" hangingPunct="1"/>
            <a:r>
              <a:rPr lang="ru-RU" sz="2800" smtClean="0"/>
              <a:t>Совместимость на уровне исходных текстов.</a:t>
            </a:r>
          </a:p>
          <a:p>
            <a:pPr lvl="1" eaLnBrk="1" hangingPunct="1"/>
            <a:r>
              <a:rPr lang="ru-RU" sz="2000" smtClean="0"/>
              <a:t>Наличие транслятора с языка программирования.</a:t>
            </a:r>
          </a:p>
          <a:p>
            <a:pPr lvl="1" eaLnBrk="1" hangingPunct="1"/>
            <a:r>
              <a:rPr lang="ru-RU" sz="2000" smtClean="0"/>
              <a:t>Совместимость на уровне библиотек и системных вызовов.</a:t>
            </a:r>
          </a:p>
          <a:p>
            <a:pPr eaLnBrk="1" hangingPunct="1"/>
            <a:r>
              <a:rPr lang="ru-RU" sz="2800" smtClean="0"/>
              <a:t>Совместимость на уровне двоичных кодов.</a:t>
            </a:r>
          </a:p>
          <a:p>
            <a:pPr lvl="1" eaLnBrk="1" hangingPunct="1"/>
            <a:r>
              <a:rPr lang="ru-RU" sz="2000" smtClean="0"/>
              <a:t>Совместимость на уровне команд процессора.</a:t>
            </a:r>
          </a:p>
          <a:p>
            <a:pPr lvl="1" eaLnBrk="1" hangingPunct="1"/>
            <a:r>
              <a:rPr lang="ru-RU" sz="2000" smtClean="0"/>
              <a:t>Использование эмуляторов систем команд.</a:t>
            </a:r>
          </a:p>
          <a:p>
            <a:pPr lvl="1" eaLnBrk="1" hangingPunct="1"/>
            <a:r>
              <a:rPr lang="ru-RU" sz="2000" smtClean="0"/>
              <a:t>Использование специальных библиотечных функций.</a:t>
            </a:r>
          </a:p>
        </p:txBody>
      </p:sp>
      <p:sp>
        <p:nvSpPr>
          <p:cNvPr id="1843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84C56C-5EBD-4A82-AF7F-1EC2BF322B73}" type="slidenum">
              <a:rPr lang="ru-RU" smtClean="0"/>
              <a:pPr/>
              <a:t>16</a:t>
            </a:fld>
            <a:endParaRPr lang="ru-RU" smtClean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420938"/>
            <a:ext cx="8229600" cy="1143000"/>
          </a:xfrm>
        </p:spPr>
        <p:txBody>
          <a:bodyPr/>
          <a:lstStyle/>
          <a:p>
            <a:pPr eaLnBrk="1" hangingPunct="1"/>
            <a:r>
              <a:rPr lang="ru-RU" b="1" smtClean="0">
                <a:solidFill>
                  <a:srgbClr val="FF3300"/>
                </a:solidFill>
              </a:rPr>
              <a:t>Архитектура ОС</a:t>
            </a:r>
          </a:p>
        </p:txBody>
      </p:sp>
      <p:sp>
        <p:nvSpPr>
          <p:cNvPr id="19459" name="Номер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D34EBF-2012-4F2C-89C8-F0438C77C047}" type="slidenum">
              <a:rPr lang="ru-RU" smtClean="0"/>
              <a:pPr/>
              <a:t>17</a:t>
            </a:fld>
            <a:endParaRPr lang="ru-RU" smtClean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ru-RU" sz="3600" smtClean="0"/>
              <a:t>Виды ОС</a:t>
            </a:r>
          </a:p>
        </p:txBody>
      </p:sp>
      <p:grpSp>
        <p:nvGrpSpPr>
          <p:cNvPr id="2" name="Organization Chart 5"/>
          <p:cNvGrpSpPr>
            <a:grpSpLocks noChangeAspect="1"/>
          </p:cNvGrpSpPr>
          <p:nvPr/>
        </p:nvGrpSpPr>
        <p:grpSpPr bwMode="auto">
          <a:xfrm>
            <a:off x="0" y="1125538"/>
            <a:ext cx="8964613" cy="5732462"/>
            <a:chOff x="-7" y="410"/>
            <a:chExt cx="5079" cy="1150"/>
          </a:xfrm>
        </p:grpSpPr>
        <p:cxnSp>
          <p:nvCxnSpPr>
            <p:cNvPr id="1028" name="_s1028"/>
            <p:cNvCxnSpPr>
              <a:cxnSpLocks noChangeShapeType="1"/>
              <a:stCxn id="8" idx="0"/>
              <a:endCxn id="5" idx="2"/>
            </p:cNvCxnSpPr>
            <p:nvPr/>
          </p:nvCxnSpPr>
          <p:spPr bwMode="auto">
            <a:xfrm rot="5400000" flipH="1">
              <a:off x="2844" y="817"/>
              <a:ext cx="144" cy="765"/>
            </a:xfrm>
            <a:prstGeom prst="bentConnector3">
              <a:avLst>
                <a:gd name="adj1" fmla="val 15931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" name="_s1029"/>
            <p:cNvCxnSpPr>
              <a:cxnSpLocks noChangeShapeType="1"/>
              <a:stCxn id="7" idx="0"/>
              <a:endCxn id="5" idx="2"/>
            </p:cNvCxnSpPr>
            <p:nvPr/>
          </p:nvCxnSpPr>
          <p:spPr bwMode="auto">
            <a:xfrm rot="16200000">
              <a:off x="2078" y="817"/>
              <a:ext cx="144" cy="766"/>
            </a:xfrm>
            <a:prstGeom prst="bentConnector3">
              <a:avLst>
                <a:gd name="adj1" fmla="val 15931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" name="_s1030"/>
            <p:cNvCxnSpPr>
              <a:cxnSpLocks noChangeShapeType="1"/>
              <a:stCxn id="6" idx="0"/>
              <a:endCxn id="3" idx="2"/>
            </p:cNvCxnSpPr>
            <p:nvPr/>
          </p:nvCxnSpPr>
          <p:spPr bwMode="auto">
            <a:xfrm rot="5400000" flipH="1">
              <a:off x="3331" y="-101"/>
              <a:ext cx="144" cy="1741"/>
            </a:xfrm>
            <a:prstGeom prst="bentConnector3">
              <a:avLst>
                <a:gd name="adj1" fmla="val 15931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" name="_s1031"/>
            <p:cNvCxnSpPr>
              <a:cxnSpLocks noChangeShapeType="1"/>
              <a:stCxn id="5" idx="0"/>
              <a:endCxn id="3" idx="2"/>
            </p:cNvCxnSpPr>
            <p:nvPr/>
          </p:nvCxnSpPr>
          <p:spPr bwMode="auto">
            <a:xfrm rot="5400000" flipH="1">
              <a:off x="2461" y="769"/>
              <a:ext cx="144" cy="1"/>
            </a:xfrm>
            <a:prstGeom prst="bentConnector3">
              <a:avLst>
                <a:gd name="adj1" fmla="val 15931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2" name="_s1032"/>
            <p:cNvCxnSpPr>
              <a:cxnSpLocks noChangeShapeType="1"/>
              <a:stCxn id="4" idx="0"/>
              <a:endCxn id="3" idx="2"/>
            </p:cNvCxnSpPr>
            <p:nvPr/>
          </p:nvCxnSpPr>
          <p:spPr bwMode="auto">
            <a:xfrm rot="16200000">
              <a:off x="1590" y="-100"/>
              <a:ext cx="144" cy="1740"/>
            </a:xfrm>
            <a:prstGeom prst="bentConnector3">
              <a:avLst>
                <a:gd name="adj1" fmla="val 15931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_s1033"/>
            <p:cNvSpPr>
              <a:spLocks noChangeArrowheads="1"/>
            </p:cNvSpPr>
            <p:nvPr/>
          </p:nvSpPr>
          <p:spPr bwMode="auto">
            <a:xfrm>
              <a:off x="2100" y="41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67548" tIns="33773" rIns="67548" bIns="33773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ОС</a:t>
              </a:r>
            </a:p>
          </p:txBody>
        </p:sp>
        <p:sp>
          <p:nvSpPr>
            <p:cNvPr id="4" name="_s1034"/>
            <p:cNvSpPr>
              <a:spLocks noChangeArrowheads="1"/>
            </p:cNvSpPr>
            <p:nvPr/>
          </p:nvSpPr>
          <p:spPr bwMode="auto">
            <a:xfrm>
              <a:off x="-7" y="842"/>
              <a:ext cx="1597" cy="28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67548" tIns="33773" rIns="67548" bIns="33773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Однопрограммные ОС</a:t>
              </a:r>
            </a:p>
          </p:txBody>
        </p:sp>
        <p:sp>
          <p:nvSpPr>
            <p:cNvPr id="5" name="_s1035"/>
            <p:cNvSpPr>
              <a:spLocks noChangeArrowheads="1"/>
            </p:cNvSpPr>
            <p:nvPr/>
          </p:nvSpPr>
          <p:spPr bwMode="auto">
            <a:xfrm>
              <a:off x="1734" y="842"/>
              <a:ext cx="1597" cy="28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67548" tIns="33773" rIns="67548" bIns="33773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Мультипрограммные ОС</a:t>
              </a:r>
            </a:p>
          </p:txBody>
        </p:sp>
        <p:sp>
          <p:nvSpPr>
            <p:cNvPr id="6" name="_s1036"/>
            <p:cNvSpPr>
              <a:spLocks noChangeArrowheads="1"/>
            </p:cNvSpPr>
            <p:nvPr/>
          </p:nvSpPr>
          <p:spPr bwMode="auto">
            <a:xfrm>
              <a:off x="3475" y="842"/>
              <a:ext cx="1597" cy="28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67548" tIns="33773" rIns="67548" bIns="33773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ОС реального времени</a:t>
              </a:r>
            </a:p>
          </p:txBody>
        </p:sp>
        <p:sp>
          <p:nvSpPr>
            <p:cNvPr id="7" name="_s1037"/>
            <p:cNvSpPr>
              <a:spLocks noChangeArrowheads="1"/>
            </p:cNvSpPr>
            <p:nvPr/>
          </p:nvSpPr>
          <p:spPr bwMode="auto">
            <a:xfrm>
              <a:off x="1072" y="1272"/>
              <a:ext cx="13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74066" tIns="37033" rIns="74066" bIns="37033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Пакетная обработка</a:t>
              </a:r>
            </a:p>
          </p:txBody>
        </p:sp>
        <p:sp>
          <p:nvSpPr>
            <p:cNvPr id="8" name="_s1038"/>
            <p:cNvSpPr>
              <a:spLocks noChangeArrowheads="1"/>
            </p:cNvSpPr>
            <p:nvPr/>
          </p:nvSpPr>
          <p:spPr bwMode="auto">
            <a:xfrm>
              <a:off x="2604" y="1272"/>
              <a:ext cx="138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74066" tIns="37033" rIns="74066" bIns="37033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3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Разделение времени</a:t>
              </a:r>
            </a:p>
          </p:txBody>
        </p:sp>
      </p:grpSp>
      <p:sp>
        <p:nvSpPr>
          <p:cNvPr id="104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DB2BC4-23AF-472E-9207-B4E4921BF096}" type="slidenum">
              <a:rPr lang="ru-RU" smtClean="0"/>
              <a:pPr/>
              <a:t>18</a:t>
            </a:fld>
            <a:endParaRPr lang="ru-RU" smtClean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Однопрограммные ОС</a:t>
            </a:r>
          </a:p>
        </p:txBody>
      </p:sp>
      <p:sp>
        <p:nvSpPr>
          <p:cNvPr id="20483" name="Line 4"/>
          <p:cNvSpPr>
            <a:spLocks noChangeShapeType="1"/>
          </p:cNvSpPr>
          <p:nvPr/>
        </p:nvSpPr>
        <p:spPr bwMode="auto">
          <a:xfrm>
            <a:off x="684213" y="4005263"/>
            <a:ext cx="7704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484" name="Rectangle 10"/>
          <p:cNvSpPr>
            <a:spLocks noChangeArrowheads="1"/>
          </p:cNvSpPr>
          <p:nvPr/>
        </p:nvSpPr>
        <p:spPr bwMode="auto">
          <a:xfrm>
            <a:off x="971550" y="3357563"/>
            <a:ext cx="863600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485" name="Rectangle 11"/>
          <p:cNvSpPr>
            <a:spLocks noChangeArrowheads="1"/>
          </p:cNvSpPr>
          <p:nvPr/>
        </p:nvSpPr>
        <p:spPr bwMode="auto">
          <a:xfrm>
            <a:off x="1835150" y="3357563"/>
            <a:ext cx="18732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486" name="Rectangle 12"/>
          <p:cNvSpPr>
            <a:spLocks noChangeArrowheads="1"/>
          </p:cNvSpPr>
          <p:nvPr/>
        </p:nvSpPr>
        <p:spPr bwMode="auto">
          <a:xfrm>
            <a:off x="3708400" y="3357563"/>
            <a:ext cx="863600" cy="6477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487" name="Rectangle 13"/>
          <p:cNvSpPr>
            <a:spLocks noChangeArrowheads="1"/>
          </p:cNvSpPr>
          <p:nvPr/>
        </p:nvSpPr>
        <p:spPr bwMode="auto">
          <a:xfrm>
            <a:off x="4572000" y="3357563"/>
            <a:ext cx="936625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488" name="Rectangle 14"/>
          <p:cNvSpPr>
            <a:spLocks noChangeArrowheads="1"/>
          </p:cNvSpPr>
          <p:nvPr/>
        </p:nvSpPr>
        <p:spPr bwMode="auto">
          <a:xfrm>
            <a:off x="5508625" y="3357563"/>
            <a:ext cx="115093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489" name="Rectangle 15"/>
          <p:cNvSpPr>
            <a:spLocks noChangeArrowheads="1"/>
          </p:cNvSpPr>
          <p:nvPr/>
        </p:nvSpPr>
        <p:spPr bwMode="auto">
          <a:xfrm>
            <a:off x="6659563" y="3357563"/>
            <a:ext cx="865187" cy="6477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490" name="Line 16"/>
          <p:cNvSpPr>
            <a:spLocks noChangeShapeType="1"/>
          </p:cNvSpPr>
          <p:nvPr/>
        </p:nvSpPr>
        <p:spPr bwMode="auto">
          <a:xfrm>
            <a:off x="971550" y="28527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491" name="Line 17"/>
          <p:cNvSpPr>
            <a:spLocks noChangeShapeType="1"/>
          </p:cNvSpPr>
          <p:nvPr/>
        </p:nvSpPr>
        <p:spPr bwMode="auto">
          <a:xfrm flipV="1">
            <a:off x="4572000" y="28527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492" name="Line 18"/>
          <p:cNvSpPr>
            <a:spLocks noChangeShapeType="1"/>
          </p:cNvSpPr>
          <p:nvPr/>
        </p:nvSpPr>
        <p:spPr bwMode="auto">
          <a:xfrm flipV="1">
            <a:off x="7524750" y="27813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493" name="Line 20"/>
          <p:cNvSpPr>
            <a:spLocks noChangeShapeType="1"/>
          </p:cNvSpPr>
          <p:nvPr/>
        </p:nvSpPr>
        <p:spPr bwMode="auto">
          <a:xfrm>
            <a:off x="971550" y="2924175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494" name="Line 21"/>
          <p:cNvSpPr>
            <a:spLocks noChangeShapeType="1"/>
          </p:cNvSpPr>
          <p:nvPr/>
        </p:nvSpPr>
        <p:spPr bwMode="auto">
          <a:xfrm>
            <a:off x="4572000" y="2924175"/>
            <a:ext cx="295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495" name="Text Box 23"/>
          <p:cNvSpPr txBox="1">
            <a:spLocks noChangeArrowheads="1"/>
          </p:cNvSpPr>
          <p:nvPr/>
        </p:nvSpPr>
        <p:spPr bwMode="auto">
          <a:xfrm>
            <a:off x="1042988" y="2349500"/>
            <a:ext cx="3024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Процесс А</a:t>
            </a:r>
          </a:p>
        </p:txBody>
      </p:sp>
      <p:sp>
        <p:nvSpPr>
          <p:cNvPr id="20496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algn="ctr" eaLnBrk="1" hangingPunct="1">
              <a:spcBef>
                <a:spcPct val="50000"/>
              </a:spcBef>
              <a:buFontTx/>
              <a:buNone/>
            </a:pPr>
            <a:endParaRPr lang="ru-RU" b="1" smtClean="0"/>
          </a:p>
        </p:txBody>
      </p:sp>
      <p:sp>
        <p:nvSpPr>
          <p:cNvPr id="20497" name="Text Box 26"/>
          <p:cNvSpPr txBox="1">
            <a:spLocks noChangeArrowheads="1"/>
          </p:cNvSpPr>
          <p:nvPr/>
        </p:nvSpPr>
        <p:spPr bwMode="auto">
          <a:xfrm>
            <a:off x="4427538" y="2276475"/>
            <a:ext cx="3024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Процесс Б</a:t>
            </a:r>
          </a:p>
        </p:txBody>
      </p:sp>
      <p:grpSp>
        <p:nvGrpSpPr>
          <p:cNvPr id="20498" name="Group 27"/>
          <p:cNvGrpSpPr>
            <a:grpSpLocks/>
          </p:cNvGrpSpPr>
          <p:nvPr/>
        </p:nvGrpSpPr>
        <p:grpSpPr bwMode="auto">
          <a:xfrm>
            <a:off x="684213" y="5084763"/>
            <a:ext cx="1871662" cy="1158875"/>
            <a:chOff x="113" y="3249"/>
            <a:chExt cx="1179" cy="730"/>
          </a:xfrm>
        </p:grpSpPr>
        <p:sp>
          <p:nvSpPr>
            <p:cNvPr id="20507" name="Rectangle 28"/>
            <p:cNvSpPr>
              <a:spLocks noChangeArrowheads="1"/>
            </p:cNvSpPr>
            <p:nvPr/>
          </p:nvSpPr>
          <p:spPr bwMode="auto">
            <a:xfrm>
              <a:off x="295" y="3249"/>
              <a:ext cx="589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508" name="Text Box 29"/>
            <p:cNvSpPr txBox="1">
              <a:spLocks noChangeArrowheads="1"/>
            </p:cNvSpPr>
            <p:nvPr/>
          </p:nvSpPr>
          <p:spPr bwMode="auto">
            <a:xfrm>
              <a:off x="113" y="3748"/>
              <a:ext cx="1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/>
                <a:t>Процессор</a:t>
              </a:r>
            </a:p>
          </p:txBody>
        </p:sp>
      </p:grpSp>
      <p:grpSp>
        <p:nvGrpSpPr>
          <p:cNvPr id="20499" name="Group 30"/>
          <p:cNvGrpSpPr>
            <a:grpSpLocks/>
          </p:cNvGrpSpPr>
          <p:nvPr/>
        </p:nvGrpSpPr>
        <p:grpSpPr bwMode="auto">
          <a:xfrm>
            <a:off x="3348038" y="4941888"/>
            <a:ext cx="1800225" cy="1231900"/>
            <a:chOff x="2064" y="3203"/>
            <a:chExt cx="1134" cy="776"/>
          </a:xfrm>
        </p:grpSpPr>
        <p:sp>
          <p:nvSpPr>
            <p:cNvPr id="20505" name="Rectangle 31"/>
            <p:cNvSpPr>
              <a:spLocks noChangeArrowheads="1"/>
            </p:cNvSpPr>
            <p:nvPr/>
          </p:nvSpPr>
          <p:spPr bwMode="auto">
            <a:xfrm>
              <a:off x="2336" y="3203"/>
              <a:ext cx="589" cy="2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506" name="Text Box 32"/>
            <p:cNvSpPr txBox="1">
              <a:spLocks noChangeArrowheads="1"/>
            </p:cNvSpPr>
            <p:nvPr/>
          </p:nvSpPr>
          <p:spPr bwMode="auto">
            <a:xfrm>
              <a:off x="2064" y="3748"/>
              <a:ext cx="11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/>
                <a:t>Ввод</a:t>
              </a:r>
            </a:p>
          </p:txBody>
        </p:sp>
      </p:grpSp>
      <p:grpSp>
        <p:nvGrpSpPr>
          <p:cNvPr id="20500" name="Group 33"/>
          <p:cNvGrpSpPr>
            <a:grpSpLocks/>
          </p:cNvGrpSpPr>
          <p:nvPr/>
        </p:nvGrpSpPr>
        <p:grpSpPr bwMode="auto">
          <a:xfrm>
            <a:off x="6156325" y="5157788"/>
            <a:ext cx="2016125" cy="1085850"/>
            <a:chOff x="3878" y="3249"/>
            <a:chExt cx="1270" cy="684"/>
          </a:xfrm>
        </p:grpSpPr>
        <p:sp>
          <p:nvSpPr>
            <p:cNvPr id="20502" name="Rectangle 34"/>
            <p:cNvSpPr>
              <a:spLocks noChangeArrowheads="1"/>
            </p:cNvSpPr>
            <p:nvPr/>
          </p:nvSpPr>
          <p:spPr bwMode="auto">
            <a:xfrm>
              <a:off x="4241" y="3249"/>
              <a:ext cx="589" cy="27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503" name="Text Box 35"/>
            <p:cNvSpPr txBox="1">
              <a:spLocks noChangeArrowheads="1"/>
            </p:cNvSpPr>
            <p:nvPr/>
          </p:nvSpPr>
          <p:spPr bwMode="auto">
            <a:xfrm>
              <a:off x="3923" y="3702"/>
              <a:ext cx="1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ru-RU"/>
            </a:p>
          </p:txBody>
        </p:sp>
        <p:sp>
          <p:nvSpPr>
            <p:cNvPr id="20504" name="Text Box 36"/>
            <p:cNvSpPr txBox="1">
              <a:spLocks noChangeArrowheads="1"/>
            </p:cNvSpPr>
            <p:nvPr/>
          </p:nvSpPr>
          <p:spPr bwMode="auto">
            <a:xfrm>
              <a:off x="3878" y="3702"/>
              <a:ext cx="1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/>
                <a:t>Вывод</a:t>
              </a:r>
            </a:p>
          </p:txBody>
        </p:sp>
      </p:grpSp>
      <p:sp>
        <p:nvSpPr>
          <p:cNvPr id="20501" name="Номер слайда 2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06DB05-6C6E-4E03-9CA3-B6F3E6ACC8D2}" type="slidenum">
              <a:rPr lang="ru-RU" smtClean="0"/>
              <a:pPr/>
              <a:t>19</a:t>
            </a:fld>
            <a:endParaRPr lang="ru-RU" smtClean="0"/>
          </a:p>
        </p:txBody>
      </p:sp>
    </p:spTree>
  </p:cSld>
  <p:clrMapOvr>
    <a:masterClrMapping/>
  </p:clrMapOvr>
  <p:transition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1" smtClean="0"/>
              <a:t>Вопросы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>
                <a:solidFill>
                  <a:srgbClr val="FF3300"/>
                </a:solidFill>
              </a:rPr>
              <a:t>Функции ОС</a:t>
            </a:r>
          </a:p>
          <a:p>
            <a:pPr eaLnBrk="1" hangingPunct="1"/>
            <a:r>
              <a:rPr lang="ru-RU" smtClean="0">
                <a:solidFill>
                  <a:srgbClr val="FF3300"/>
                </a:solidFill>
              </a:rPr>
              <a:t>Основные ресурсы</a:t>
            </a:r>
          </a:p>
          <a:p>
            <a:pPr eaLnBrk="1" hangingPunct="1"/>
            <a:r>
              <a:rPr lang="ru-RU" smtClean="0">
                <a:solidFill>
                  <a:srgbClr val="FF3300"/>
                </a:solidFill>
              </a:rPr>
              <a:t>Основные принципы построения ОС</a:t>
            </a:r>
          </a:p>
          <a:p>
            <a:pPr eaLnBrk="1" hangingPunct="1"/>
            <a:r>
              <a:rPr lang="ru-RU" smtClean="0">
                <a:solidFill>
                  <a:srgbClr val="FF3300"/>
                </a:solidFill>
              </a:rPr>
              <a:t>Архитектура ОС</a:t>
            </a:r>
          </a:p>
          <a:p>
            <a:pPr eaLnBrk="1" hangingPunct="1"/>
            <a:r>
              <a:rPr lang="ru-RU" smtClean="0">
                <a:solidFill>
                  <a:srgbClr val="FF3300"/>
                </a:solidFill>
              </a:rPr>
              <a:t>Интерфейсы ОС</a:t>
            </a:r>
          </a:p>
          <a:p>
            <a:pPr eaLnBrk="1" hangingPunct="1"/>
            <a:r>
              <a:rPr lang="ru-RU" smtClean="0">
                <a:solidFill>
                  <a:srgbClr val="FF3300"/>
                </a:solidFill>
              </a:rPr>
              <a:t>Архитектура ОС</a:t>
            </a:r>
            <a:r>
              <a:rPr lang="en-US" smtClean="0">
                <a:solidFill>
                  <a:srgbClr val="FF3300"/>
                </a:solidFill>
              </a:rPr>
              <a:t> UNIX</a:t>
            </a:r>
            <a:endParaRPr lang="ru-RU" smtClean="0">
              <a:solidFill>
                <a:srgbClr val="FF3300"/>
              </a:solidFill>
            </a:endParaRPr>
          </a:p>
        </p:txBody>
      </p:sp>
      <p:sp>
        <p:nvSpPr>
          <p:cNvPr id="410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330860-1F63-480E-8CCB-36C9C3C4CA05}" type="slidenum">
              <a:rPr lang="ru-RU" smtClean="0"/>
              <a:pPr/>
              <a:t>2</a:t>
            </a:fld>
            <a:endParaRPr lang="ru-RU" smtClean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ru-RU" sz="3200" smtClean="0"/>
              <a:t>Пакетная обработка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95288" y="1628775"/>
            <a:ext cx="50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А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95288" y="2781300"/>
            <a:ext cx="50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Б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79388" y="4005263"/>
            <a:ext cx="1343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Процессор</a:t>
            </a: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1258888" y="2060575"/>
            <a:ext cx="6913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1258888" y="3213100"/>
            <a:ext cx="698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1258888" y="4652963"/>
            <a:ext cx="698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1403350" y="1412875"/>
            <a:ext cx="792163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514" name="Rectangle 12"/>
          <p:cNvSpPr>
            <a:spLocks noChangeArrowheads="1"/>
          </p:cNvSpPr>
          <p:nvPr/>
        </p:nvSpPr>
        <p:spPr bwMode="auto">
          <a:xfrm>
            <a:off x="2195513" y="1412875"/>
            <a:ext cx="18002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515" name="Rectangle 13"/>
          <p:cNvSpPr>
            <a:spLocks noChangeArrowheads="1"/>
          </p:cNvSpPr>
          <p:nvPr/>
        </p:nvSpPr>
        <p:spPr bwMode="auto">
          <a:xfrm>
            <a:off x="3995738" y="1412875"/>
            <a:ext cx="936625" cy="6477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516" name="Rectangle 14"/>
          <p:cNvSpPr>
            <a:spLocks noChangeArrowheads="1"/>
          </p:cNvSpPr>
          <p:nvPr/>
        </p:nvSpPr>
        <p:spPr bwMode="auto">
          <a:xfrm>
            <a:off x="2195513" y="2636838"/>
            <a:ext cx="792162" cy="576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517" name="Rectangle 15"/>
          <p:cNvSpPr>
            <a:spLocks noChangeArrowheads="1"/>
          </p:cNvSpPr>
          <p:nvPr/>
        </p:nvSpPr>
        <p:spPr bwMode="auto">
          <a:xfrm>
            <a:off x="3995738" y="2565400"/>
            <a:ext cx="17287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518" name="Rectangle 16"/>
          <p:cNvSpPr>
            <a:spLocks noChangeArrowheads="1"/>
          </p:cNvSpPr>
          <p:nvPr/>
        </p:nvSpPr>
        <p:spPr bwMode="auto">
          <a:xfrm>
            <a:off x="5724525" y="2565400"/>
            <a:ext cx="935038" cy="6477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519" name="Rectangle 17"/>
          <p:cNvSpPr>
            <a:spLocks noChangeArrowheads="1"/>
          </p:cNvSpPr>
          <p:nvPr/>
        </p:nvSpPr>
        <p:spPr bwMode="auto">
          <a:xfrm>
            <a:off x="2195513" y="4076700"/>
            <a:ext cx="180022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520" name="Rectangle 18"/>
          <p:cNvSpPr>
            <a:spLocks noChangeArrowheads="1"/>
          </p:cNvSpPr>
          <p:nvPr/>
        </p:nvSpPr>
        <p:spPr bwMode="auto">
          <a:xfrm>
            <a:off x="3995738" y="4076700"/>
            <a:ext cx="180022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521" name="Rectangle 19"/>
          <p:cNvSpPr>
            <a:spLocks noChangeArrowheads="1"/>
          </p:cNvSpPr>
          <p:nvPr/>
        </p:nvSpPr>
        <p:spPr bwMode="auto">
          <a:xfrm>
            <a:off x="5651500" y="1412875"/>
            <a:ext cx="7207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522" name="Rectangle 20"/>
          <p:cNvSpPr>
            <a:spLocks noChangeArrowheads="1"/>
          </p:cNvSpPr>
          <p:nvPr/>
        </p:nvSpPr>
        <p:spPr bwMode="auto">
          <a:xfrm>
            <a:off x="5795963" y="4076700"/>
            <a:ext cx="72072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523" name="Rectangle 21"/>
          <p:cNvSpPr>
            <a:spLocks noChangeArrowheads="1"/>
          </p:cNvSpPr>
          <p:nvPr/>
        </p:nvSpPr>
        <p:spPr bwMode="auto">
          <a:xfrm>
            <a:off x="6732588" y="1412875"/>
            <a:ext cx="360362" cy="6477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cxnSp>
        <p:nvCxnSpPr>
          <p:cNvPr id="21524" name="AutoShape 22"/>
          <p:cNvCxnSpPr>
            <a:cxnSpLocks noChangeShapeType="1"/>
            <a:stCxn id="21514" idx="1"/>
            <a:endCxn id="21519" idx="1"/>
          </p:cNvCxnSpPr>
          <p:nvPr/>
        </p:nvCxnSpPr>
        <p:spPr bwMode="auto">
          <a:xfrm rot="10800000" flipH="1" flipV="1">
            <a:off x="2195513" y="1736725"/>
            <a:ext cx="1587" cy="2628900"/>
          </a:xfrm>
          <a:prstGeom prst="curvedConnector3">
            <a:avLst>
              <a:gd name="adj1" fmla="val -297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5" name="AutoShape 24"/>
          <p:cNvCxnSpPr>
            <a:cxnSpLocks noChangeShapeType="1"/>
            <a:stCxn id="21517" idx="1"/>
            <a:endCxn id="21519" idx="3"/>
          </p:cNvCxnSpPr>
          <p:nvPr/>
        </p:nvCxnSpPr>
        <p:spPr bwMode="auto">
          <a:xfrm rot="10800000" flipH="1" flipV="1">
            <a:off x="3995738" y="2889250"/>
            <a:ext cx="1587" cy="1476375"/>
          </a:xfrm>
          <a:prstGeom prst="curvedConnector5">
            <a:avLst>
              <a:gd name="adj1" fmla="val -37800014"/>
              <a:gd name="adj2" fmla="val 37310"/>
              <a:gd name="adj3" fmla="val -4140001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6" name="AutoShape 25"/>
          <p:cNvCxnSpPr>
            <a:cxnSpLocks noChangeShapeType="1"/>
            <a:stCxn id="21521" idx="1"/>
            <a:endCxn id="21520" idx="3"/>
          </p:cNvCxnSpPr>
          <p:nvPr/>
        </p:nvCxnSpPr>
        <p:spPr bwMode="auto">
          <a:xfrm rot="10800000" flipH="1" flipV="1">
            <a:off x="5651500" y="1736725"/>
            <a:ext cx="144463" cy="2628900"/>
          </a:xfrm>
          <a:prstGeom prst="curvedConnector5">
            <a:avLst>
              <a:gd name="adj1" fmla="val -158241"/>
              <a:gd name="adj2" fmla="val 50662"/>
              <a:gd name="adj3" fmla="val -25714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1527" name="Group 7"/>
          <p:cNvGrpSpPr>
            <a:grpSpLocks/>
          </p:cNvGrpSpPr>
          <p:nvPr/>
        </p:nvGrpSpPr>
        <p:grpSpPr bwMode="auto">
          <a:xfrm>
            <a:off x="179388" y="5157788"/>
            <a:ext cx="1871662" cy="1158875"/>
            <a:chOff x="113" y="3249"/>
            <a:chExt cx="1179" cy="730"/>
          </a:xfrm>
        </p:grpSpPr>
        <p:sp>
          <p:nvSpPr>
            <p:cNvPr id="21536" name="Rectangle 0"/>
            <p:cNvSpPr>
              <a:spLocks noChangeArrowheads="1"/>
            </p:cNvSpPr>
            <p:nvPr/>
          </p:nvSpPr>
          <p:spPr bwMode="auto">
            <a:xfrm>
              <a:off x="295" y="3249"/>
              <a:ext cx="589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37" name="Text Box 3"/>
            <p:cNvSpPr txBox="1">
              <a:spLocks noChangeArrowheads="1"/>
            </p:cNvSpPr>
            <p:nvPr/>
          </p:nvSpPr>
          <p:spPr bwMode="auto">
            <a:xfrm>
              <a:off x="113" y="3748"/>
              <a:ext cx="1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/>
                <a:t>Процессор</a:t>
              </a:r>
            </a:p>
          </p:txBody>
        </p:sp>
      </p:grpSp>
      <p:grpSp>
        <p:nvGrpSpPr>
          <p:cNvPr id="21528" name="Group 8"/>
          <p:cNvGrpSpPr>
            <a:grpSpLocks/>
          </p:cNvGrpSpPr>
          <p:nvPr/>
        </p:nvGrpSpPr>
        <p:grpSpPr bwMode="auto">
          <a:xfrm>
            <a:off x="3276600" y="5084763"/>
            <a:ext cx="1800225" cy="1231900"/>
            <a:chOff x="2064" y="3203"/>
            <a:chExt cx="1134" cy="776"/>
          </a:xfrm>
        </p:grpSpPr>
        <p:sp>
          <p:nvSpPr>
            <p:cNvPr id="21534" name="Rectangle 1"/>
            <p:cNvSpPr>
              <a:spLocks noChangeArrowheads="1"/>
            </p:cNvSpPr>
            <p:nvPr/>
          </p:nvSpPr>
          <p:spPr bwMode="auto">
            <a:xfrm>
              <a:off x="2336" y="3203"/>
              <a:ext cx="589" cy="2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35" name="Text Box 4"/>
            <p:cNvSpPr txBox="1">
              <a:spLocks noChangeArrowheads="1"/>
            </p:cNvSpPr>
            <p:nvPr/>
          </p:nvSpPr>
          <p:spPr bwMode="auto">
            <a:xfrm>
              <a:off x="2064" y="3748"/>
              <a:ext cx="11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/>
                <a:t>Ввод</a:t>
              </a:r>
            </a:p>
          </p:txBody>
        </p:sp>
      </p:grpSp>
      <p:grpSp>
        <p:nvGrpSpPr>
          <p:cNvPr id="21529" name="Group 9"/>
          <p:cNvGrpSpPr>
            <a:grpSpLocks/>
          </p:cNvGrpSpPr>
          <p:nvPr/>
        </p:nvGrpSpPr>
        <p:grpSpPr bwMode="auto">
          <a:xfrm>
            <a:off x="6156325" y="5157788"/>
            <a:ext cx="2016125" cy="1085850"/>
            <a:chOff x="3878" y="3249"/>
            <a:chExt cx="1270" cy="684"/>
          </a:xfrm>
        </p:grpSpPr>
        <p:sp>
          <p:nvSpPr>
            <p:cNvPr id="21531" name="Rectangle 2"/>
            <p:cNvSpPr>
              <a:spLocks noChangeArrowheads="1"/>
            </p:cNvSpPr>
            <p:nvPr/>
          </p:nvSpPr>
          <p:spPr bwMode="auto">
            <a:xfrm>
              <a:off x="4241" y="3249"/>
              <a:ext cx="589" cy="27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532" name="Text Box 5"/>
            <p:cNvSpPr txBox="1">
              <a:spLocks noChangeArrowheads="1"/>
            </p:cNvSpPr>
            <p:nvPr/>
          </p:nvSpPr>
          <p:spPr bwMode="auto">
            <a:xfrm>
              <a:off x="3923" y="3702"/>
              <a:ext cx="1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ru-RU"/>
            </a:p>
          </p:txBody>
        </p:sp>
        <p:sp>
          <p:nvSpPr>
            <p:cNvPr id="21533" name="Text Box 6"/>
            <p:cNvSpPr txBox="1">
              <a:spLocks noChangeArrowheads="1"/>
            </p:cNvSpPr>
            <p:nvPr/>
          </p:nvSpPr>
          <p:spPr bwMode="auto">
            <a:xfrm>
              <a:off x="3878" y="3702"/>
              <a:ext cx="1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b="1"/>
                <a:t>Вывод</a:t>
              </a:r>
            </a:p>
          </p:txBody>
        </p:sp>
      </p:grpSp>
      <p:sp>
        <p:nvSpPr>
          <p:cNvPr id="21530" name="Номер слайда 3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92E64E-197F-4205-A032-0D73138B5CC4}" type="slidenum">
              <a:rPr lang="ru-RU" smtClean="0"/>
              <a:pPr/>
              <a:t>20</a:t>
            </a:fld>
            <a:endParaRPr lang="ru-RU" smtClean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Разделение времени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684213" y="2133600"/>
            <a:ext cx="2016125" cy="398463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Очередь 1</a:t>
            </a:r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684213" y="2924175"/>
            <a:ext cx="2016125" cy="398463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Очередь 2</a:t>
            </a: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684213" y="3644900"/>
            <a:ext cx="2016125" cy="398463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Очередь 3</a:t>
            </a:r>
          </a:p>
        </p:txBody>
      </p:sp>
      <p:sp>
        <p:nvSpPr>
          <p:cNvPr id="22534" name="Text Box 8"/>
          <p:cNvSpPr txBox="1">
            <a:spLocks noChangeArrowheads="1"/>
          </p:cNvSpPr>
          <p:nvPr/>
        </p:nvSpPr>
        <p:spPr bwMode="auto">
          <a:xfrm>
            <a:off x="684213" y="5300663"/>
            <a:ext cx="2016125" cy="398462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Очередь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2535" name="Text Box 10"/>
          <p:cNvSpPr txBox="1">
            <a:spLocks noChangeArrowheads="1"/>
          </p:cNvSpPr>
          <p:nvPr/>
        </p:nvSpPr>
        <p:spPr bwMode="auto">
          <a:xfrm>
            <a:off x="4067175" y="3141663"/>
            <a:ext cx="32416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/>
              <a:t>Процессор</a:t>
            </a:r>
          </a:p>
        </p:txBody>
      </p:sp>
      <p:sp>
        <p:nvSpPr>
          <p:cNvPr id="22536" name="AutoShape 12"/>
          <p:cNvSpPr>
            <a:spLocks noChangeArrowheads="1"/>
          </p:cNvSpPr>
          <p:nvPr/>
        </p:nvSpPr>
        <p:spPr bwMode="auto">
          <a:xfrm>
            <a:off x="4211638" y="2708275"/>
            <a:ext cx="2952750" cy="1512888"/>
          </a:xfrm>
          <a:prstGeom prst="roundRect">
            <a:avLst>
              <a:gd name="adj" fmla="val 16667"/>
            </a:avLst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537" name="Line 13"/>
          <p:cNvSpPr>
            <a:spLocks noChangeShapeType="1"/>
          </p:cNvSpPr>
          <p:nvPr/>
        </p:nvSpPr>
        <p:spPr bwMode="auto">
          <a:xfrm>
            <a:off x="3492500" y="2349500"/>
            <a:ext cx="0" cy="316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538" name="Line 14"/>
          <p:cNvSpPr>
            <a:spLocks noChangeShapeType="1"/>
          </p:cNvSpPr>
          <p:nvPr/>
        </p:nvSpPr>
        <p:spPr bwMode="auto">
          <a:xfrm>
            <a:off x="2700338" y="2349500"/>
            <a:ext cx="792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539" name="Line 15"/>
          <p:cNvSpPr>
            <a:spLocks noChangeShapeType="1"/>
          </p:cNvSpPr>
          <p:nvPr/>
        </p:nvSpPr>
        <p:spPr bwMode="auto">
          <a:xfrm>
            <a:off x="2700338" y="3141663"/>
            <a:ext cx="792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540" name="Line 16"/>
          <p:cNvSpPr>
            <a:spLocks noChangeShapeType="1"/>
          </p:cNvSpPr>
          <p:nvPr/>
        </p:nvSpPr>
        <p:spPr bwMode="auto">
          <a:xfrm>
            <a:off x="2700338" y="3860800"/>
            <a:ext cx="792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541" name="Line 17"/>
          <p:cNvSpPr>
            <a:spLocks noChangeShapeType="1"/>
          </p:cNvSpPr>
          <p:nvPr/>
        </p:nvSpPr>
        <p:spPr bwMode="auto">
          <a:xfrm>
            <a:off x="2700338" y="5516563"/>
            <a:ext cx="792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542" name="Line 18"/>
          <p:cNvSpPr>
            <a:spLocks noChangeShapeType="1"/>
          </p:cNvSpPr>
          <p:nvPr/>
        </p:nvSpPr>
        <p:spPr bwMode="auto">
          <a:xfrm>
            <a:off x="3492500" y="3500438"/>
            <a:ext cx="7191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543" name="Line 19"/>
          <p:cNvSpPr>
            <a:spLocks noChangeShapeType="1"/>
          </p:cNvSpPr>
          <p:nvPr/>
        </p:nvSpPr>
        <p:spPr bwMode="auto">
          <a:xfrm>
            <a:off x="7164388" y="3500438"/>
            <a:ext cx="1511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544" name="Line 20"/>
          <p:cNvSpPr>
            <a:spLocks noChangeShapeType="1"/>
          </p:cNvSpPr>
          <p:nvPr/>
        </p:nvSpPr>
        <p:spPr bwMode="auto">
          <a:xfrm>
            <a:off x="7812088" y="3500438"/>
            <a:ext cx="0" cy="2736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545" name="Line 21"/>
          <p:cNvSpPr>
            <a:spLocks noChangeShapeType="1"/>
          </p:cNvSpPr>
          <p:nvPr/>
        </p:nvSpPr>
        <p:spPr bwMode="auto">
          <a:xfrm flipH="1">
            <a:off x="323850" y="6237288"/>
            <a:ext cx="74882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546" name="Line 22"/>
          <p:cNvSpPr>
            <a:spLocks noChangeShapeType="1"/>
          </p:cNvSpPr>
          <p:nvPr/>
        </p:nvSpPr>
        <p:spPr bwMode="auto">
          <a:xfrm flipV="1">
            <a:off x="323850" y="3068638"/>
            <a:ext cx="0" cy="316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547" name="Line 23"/>
          <p:cNvSpPr>
            <a:spLocks noChangeShapeType="1"/>
          </p:cNvSpPr>
          <p:nvPr/>
        </p:nvSpPr>
        <p:spPr bwMode="auto">
          <a:xfrm>
            <a:off x="323850" y="3068638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548" name="Line 24"/>
          <p:cNvSpPr>
            <a:spLocks noChangeShapeType="1"/>
          </p:cNvSpPr>
          <p:nvPr/>
        </p:nvSpPr>
        <p:spPr bwMode="auto">
          <a:xfrm>
            <a:off x="323850" y="3860800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549" name="Line 25"/>
          <p:cNvSpPr>
            <a:spLocks noChangeShapeType="1"/>
          </p:cNvSpPr>
          <p:nvPr/>
        </p:nvSpPr>
        <p:spPr bwMode="auto">
          <a:xfrm>
            <a:off x="323850" y="5516563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550" name="Line 26"/>
          <p:cNvSpPr>
            <a:spLocks noChangeShapeType="1"/>
          </p:cNvSpPr>
          <p:nvPr/>
        </p:nvSpPr>
        <p:spPr bwMode="auto">
          <a:xfrm>
            <a:off x="323850" y="2276475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551" name="AutoShape 27"/>
          <p:cNvSpPr>
            <a:spLocks noChangeArrowheads="1"/>
          </p:cNvSpPr>
          <p:nvPr/>
        </p:nvSpPr>
        <p:spPr bwMode="auto">
          <a:xfrm>
            <a:off x="250825" y="1196975"/>
            <a:ext cx="3384550" cy="574675"/>
          </a:xfrm>
          <a:prstGeom prst="wedgeRoundRectCallout">
            <a:avLst>
              <a:gd name="adj1" fmla="val -6662"/>
              <a:gd name="adj2" fmla="val 10828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ru-RU"/>
          </a:p>
        </p:txBody>
      </p:sp>
      <p:sp>
        <p:nvSpPr>
          <p:cNvPr id="22552" name="Text Box 28"/>
          <p:cNvSpPr txBox="1">
            <a:spLocks noChangeArrowheads="1"/>
          </p:cNvSpPr>
          <p:nvPr/>
        </p:nvSpPr>
        <p:spPr bwMode="auto">
          <a:xfrm>
            <a:off x="971550" y="1268413"/>
            <a:ext cx="2174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/>
              <a:t>Входная очередь</a:t>
            </a:r>
          </a:p>
        </p:txBody>
      </p:sp>
      <p:sp>
        <p:nvSpPr>
          <p:cNvPr id="22553" name="AutoShape 29"/>
          <p:cNvSpPr>
            <a:spLocks noChangeArrowheads="1"/>
          </p:cNvSpPr>
          <p:nvPr/>
        </p:nvSpPr>
        <p:spPr bwMode="auto">
          <a:xfrm>
            <a:off x="5940425" y="1412875"/>
            <a:ext cx="2663825" cy="1008063"/>
          </a:xfrm>
          <a:prstGeom prst="wedgeRoundRectCallout">
            <a:avLst>
              <a:gd name="adj1" fmla="val 43861"/>
              <a:gd name="adj2" fmla="val 14763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ru-RU"/>
          </a:p>
        </p:txBody>
      </p:sp>
      <p:sp>
        <p:nvSpPr>
          <p:cNvPr id="22554" name="Text Box 30"/>
          <p:cNvSpPr txBox="1">
            <a:spLocks noChangeArrowheads="1"/>
          </p:cNvSpPr>
          <p:nvPr/>
        </p:nvSpPr>
        <p:spPr bwMode="auto">
          <a:xfrm>
            <a:off x="6227763" y="1557338"/>
            <a:ext cx="2232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Завершившаяся задача</a:t>
            </a:r>
          </a:p>
        </p:txBody>
      </p:sp>
      <p:sp>
        <p:nvSpPr>
          <p:cNvPr id="22555" name="AutoShape 31"/>
          <p:cNvSpPr>
            <a:spLocks noChangeArrowheads="1"/>
          </p:cNvSpPr>
          <p:nvPr/>
        </p:nvSpPr>
        <p:spPr bwMode="auto">
          <a:xfrm>
            <a:off x="4140200" y="4724400"/>
            <a:ext cx="3168650" cy="1009650"/>
          </a:xfrm>
          <a:prstGeom prst="wedgeRoundRectCallout">
            <a:avLst>
              <a:gd name="adj1" fmla="val 59218"/>
              <a:gd name="adj2" fmla="val 9701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ru-RU"/>
          </a:p>
        </p:txBody>
      </p:sp>
      <p:sp>
        <p:nvSpPr>
          <p:cNvPr id="22556" name="Text Box 32"/>
          <p:cNvSpPr txBox="1">
            <a:spLocks noChangeArrowheads="1"/>
          </p:cNvSpPr>
          <p:nvPr/>
        </p:nvSpPr>
        <p:spPr bwMode="auto">
          <a:xfrm>
            <a:off x="4284663" y="4941888"/>
            <a:ext cx="2881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Задача для которой закончился квант</a:t>
            </a:r>
          </a:p>
        </p:txBody>
      </p:sp>
      <p:sp>
        <p:nvSpPr>
          <p:cNvPr id="22557" name="Номер слайда 3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342FD3-E217-4ECF-BA1C-163CC177E50C}" type="slidenum">
              <a:rPr lang="ru-RU" smtClean="0"/>
              <a:pPr/>
              <a:t>21</a:t>
            </a:fld>
            <a:endParaRPr lang="ru-RU" smtClean="0"/>
          </a:p>
        </p:txBody>
      </p:sp>
    </p:spTree>
  </p:cSld>
  <p:clrMapOvr>
    <a:masterClrMapping/>
  </p:clrMapOvr>
  <p:transition>
    <p:blinds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ja-JP" sz="4000" smtClean="0"/>
              <a:t>Двухуровневая модель системы </a:t>
            </a:r>
            <a:endParaRPr lang="ru-RU" sz="4000" smtClean="0"/>
          </a:p>
        </p:txBody>
      </p:sp>
      <p:sp>
        <p:nvSpPr>
          <p:cNvPr id="23555" name="Rectangle 4"/>
          <p:cNvSpPr>
            <a:spLocks noGrp="1" noChangeArrowheads="1" noTextEdit="1"/>
          </p:cNvSpPr>
          <p:nvPr>
            <p:ph type="clipArt" sz="half" idx="1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ru-RU" altLang="ja-JP" sz="2800" smtClean="0"/>
          </a:p>
          <a:p>
            <a:pPr eaLnBrk="1" hangingPunct="1"/>
            <a:r>
              <a:rPr lang="ru-RU" altLang="ja-JP" sz="2800" smtClean="0"/>
              <a:t>Основные функции ядра:</a:t>
            </a:r>
          </a:p>
          <a:p>
            <a:pPr eaLnBrk="1" hangingPunct="1">
              <a:buFontTx/>
              <a:buNone/>
            </a:pPr>
            <a:r>
              <a:rPr lang="ru-RU" altLang="ja-JP" sz="2400" smtClean="0"/>
              <a:t>- создание и управление процессами;</a:t>
            </a:r>
          </a:p>
          <a:p>
            <a:pPr eaLnBrk="1" hangingPunct="1">
              <a:buFontTx/>
              <a:buNone/>
            </a:pPr>
            <a:r>
              <a:rPr lang="ru-RU" altLang="ja-JP" sz="2400" smtClean="0"/>
              <a:t>управление хранением данных;</a:t>
            </a:r>
            <a:endParaRPr lang="ru-RU" sz="2400" smtClean="0"/>
          </a:p>
          <a:p>
            <a:pPr eaLnBrk="1" hangingPunct="1">
              <a:buFontTx/>
              <a:buNone/>
            </a:pPr>
            <a:r>
              <a:rPr lang="ru-RU" altLang="ja-JP" sz="2400" smtClean="0"/>
              <a:t>- операции ввода/вывода</a:t>
            </a:r>
            <a:r>
              <a:rPr lang="ru-RU" altLang="ja-JP" sz="2800" smtClean="0"/>
              <a:t>.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395288" y="2060575"/>
            <a:ext cx="4105275" cy="41052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1258888" y="3141663"/>
            <a:ext cx="2305050" cy="2016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547813" y="3860800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Ядро</a:t>
            </a:r>
          </a:p>
        </p:txBody>
      </p:sp>
      <p:sp>
        <p:nvSpPr>
          <p:cNvPr id="23560" name="Text Box 9"/>
          <p:cNvSpPr txBox="1">
            <a:spLocks noChangeArrowheads="1"/>
          </p:cNvSpPr>
          <p:nvPr/>
        </p:nvSpPr>
        <p:spPr bwMode="auto">
          <a:xfrm>
            <a:off x="1258888" y="2565400"/>
            <a:ext cx="2376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Оболочка </a:t>
            </a:r>
          </a:p>
        </p:txBody>
      </p:sp>
      <p:sp>
        <p:nvSpPr>
          <p:cNvPr id="23561" name="Номер слайда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3D351E-B3A7-4EA1-8132-CD3185A1489A}" type="slidenum">
              <a:rPr lang="ru-RU" smtClean="0"/>
              <a:pPr/>
              <a:t>22</a:t>
            </a:fld>
            <a:endParaRPr lang="ru-RU" smtClean="0"/>
          </a:p>
        </p:txBody>
      </p:sp>
    </p:spTree>
  </p:cSld>
  <p:clrMapOvr>
    <a:masterClrMapping/>
  </p:clrMapOvr>
  <p:transition>
    <p:blinds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ru-RU" altLang="ja-JP" smtClean="0"/>
              <a:t>Ядро системы </a:t>
            </a:r>
            <a:endParaRPr lang="ru-RU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ja-JP" smtClean="0"/>
              <a:t>Основные подсистемы ядра:</a:t>
            </a:r>
          </a:p>
          <a:p>
            <a:pPr eaLnBrk="1" hangingPunct="1"/>
            <a:r>
              <a:rPr lang="ru-RU" altLang="ja-JP" smtClean="0"/>
              <a:t>- файловая подсистема;</a:t>
            </a:r>
          </a:p>
          <a:p>
            <a:pPr eaLnBrk="1" hangingPunct="1"/>
            <a:r>
              <a:rPr lang="ru-RU" altLang="ja-JP" smtClean="0"/>
              <a:t>- подсистема управления процессами и памятью;</a:t>
            </a:r>
          </a:p>
          <a:p>
            <a:pPr eaLnBrk="1" hangingPunct="1"/>
            <a:r>
              <a:rPr lang="ru-RU" altLang="ja-JP" smtClean="0"/>
              <a:t>- подсистема ввода/вывода.</a:t>
            </a:r>
            <a:endParaRPr lang="ru-RU" smtClean="0"/>
          </a:p>
        </p:txBody>
      </p:sp>
      <p:sp>
        <p:nvSpPr>
          <p:cNvPr id="2458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34C148-3046-48E4-AAC8-79EDDD1C15E6}" type="slidenum">
              <a:rPr lang="ru-RU" smtClean="0"/>
              <a:pPr/>
              <a:t>23</a:t>
            </a:fld>
            <a:endParaRPr lang="ru-RU" smtClean="0"/>
          </a:p>
        </p:txBody>
      </p:sp>
    </p:spTree>
  </p:cSld>
  <p:clrMapOvr>
    <a:masterClrMapping/>
  </p:clrMapOvr>
  <p:transition>
    <p:blinds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850900"/>
          </a:xfrm>
        </p:spPr>
        <p:txBody>
          <a:bodyPr/>
          <a:lstStyle/>
          <a:p>
            <a:pPr eaLnBrk="1" hangingPunct="1"/>
            <a:r>
              <a:rPr lang="ru-RU" sz="3200" smtClean="0"/>
              <a:t>Монолитная архитектура</a:t>
            </a:r>
          </a:p>
        </p:txBody>
      </p:sp>
      <p:grpSp>
        <p:nvGrpSpPr>
          <p:cNvPr id="25603" name="Group 10"/>
          <p:cNvGrpSpPr>
            <a:grpSpLocks/>
          </p:cNvGrpSpPr>
          <p:nvPr/>
        </p:nvGrpSpPr>
        <p:grpSpPr bwMode="auto">
          <a:xfrm>
            <a:off x="3708400" y="1484313"/>
            <a:ext cx="1965325" cy="755650"/>
            <a:chOff x="2323" y="754"/>
            <a:chExt cx="1238" cy="476"/>
          </a:xfrm>
        </p:grpSpPr>
        <p:sp>
          <p:nvSpPr>
            <p:cNvPr id="25620" name="Rectangle 8"/>
            <p:cNvSpPr>
              <a:spLocks noChangeArrowheads="1"/>
            </p:cNvSpPr>
            <p:nvPr/>
          </p:nvSpPr>
          <p:spPr bwMode="auto">
            <a:xfrm>
              <a:off x="2608" y="754"/>
              <a:ext cx="953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5621" name="Rectangle 7"/>
            <p:cNvSpPr>
              <a:spLocks noChangeArrowheads="1"/>
            </p:cNvSpPr>
            <p:nvPr/>
          </p:nvSpPr>
          <p:spPr bwMode="auto">
            <a:xfrm>
              <a:off x="2517" y="845"/>
              <a:ext cx="953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5622" name="Rectangle 6"/>
            <p:cNvSpPr>
              <a:spLocks noChangeArrowheads="1"/>
            </p:cNvSpPr>
            <p:nvPr/>
          </p:nvSpPr>
          <p:spPr bwMode="auto">
            <a:xfrm>
              <a:off x="2426" y="935"/>
              <a:ext cx="953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5623" name="Text Box 4"/>
            <p:cNvSpPr txBox="1">
              <a:spLocks noChangeArrowheads="1"/>
            </p:cNvSpPr>
            <p:nvPr/>
          </p:nvSpPr>
          <p:spPr bwMode="auto">
            <a:xfrm>
              <a:off x="2323" y="993"/>
              <a:ext cx="964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/>
                <a:t>Приложения</a:t>
              </a:r>
            </a:p>
          </p:txBody>
        </p:sp>
      </p:grpSp>
      <p:sp>
        <p:nvSpPr>
          <p:cNvPr id="25604" name="Text Box 9"/>
          <p:cNvSpPr txBox="1">
            <a:spLocks noChangeArrowheads="1"/>
          </p:cNvSpPr>
          <p:nvPr/>
        </p:nvSpPr>
        <p:spPr bwMode="auto">
          <a:xfrm>
            <a:off x="2627313" y="2997200"/>
            <a:ext cx="35687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Интерфейс системных вызовов</a:t>
            </a:r>
          </a:p>
        </p:txBody>
      </p:sp>
      <p:grpSp>
        <p:nvGrpSpPr>
          <p:cNvPr id="25605" name="Group 16"/>
          <p:cNvGrpSpPr>
            <a:grpSpLocks/>
          </p:cNvGrpSpPr>
          <p:nvPr/>
        </p:nvGrpSpPr>
        <p:grpSpPr bwMode="auto">
          <a:xfrm>
            <a:off x="250825" y="4365625"/>
            <a:ext cx="8599488" cy="925513"/>
            <a:chOff x="204" y="2069"/>
            <a:chExt cx="5417" cy="583"/>
          </a:xfrm>
        </p:grpSpPr>
        <p:sp>
          <p:nvSpPr>
            <p:cNvPr id="25615" name="Text Box 11"/>
            <p:cNvSpPr txBox="1">
              <a:spLocks noChangeArrowheads="1"/>
            </p:cNvSpPr>
            <p:nvPr/>
          </p:nvSpPr>
          <p:spPr bwMode="auto">
            <a:xfrm>
              <a:off x="204" y="2069"/>
              <a:ext cx="830" cy="41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/>
                <a:t>Файловая </a:t>
              </a:r>
            </a:p>
            <a:p>
              <a:r>
                <a:rPr lang="ru-RU"/>
                <a:t>система</a:t>
              </a:r>
            </a:p>
          </p:txBody>
        </p:sp>
        <p:sp>
          <p:nvSpPr>
            <p:cNvPr id="25616" name="Text Box 12"/>
            <p:cNvSpPr txBox="1">
              <a:spLocks noChangeArrowheads="1"/>
            </p:cNvSpPr>
            <p:nvPr/>
          </p:nvSpPr>
          <p:spPr bwMode="auto">
            <a:xfrm>
              <a:off x="1111" y="2069"/>
              <a:ext cx="972" cy="41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/>
                <a:t>Управление </a:t>
              </a:r>
            </a:p>
            <a:p>
              <a:r>
                <a:rPr lang="ru-RU"/>
                <a:t>памятью</a:t>
              </a:r>
            </a:p>
          </p:txBody>
        </p:sp>
        <p:sp>
          <p:nvSpPr>
            <p:cNvPr id="25617" name="Text Box 13"/>
            <p:cNvSpPr txBox="1">
              <a:spLocks noChangeArrowheads="1"/>
            </p:cNvSpPr>
            <p:nvPr/>
          </p:nvSpPr>
          <p:spPr bwMode="auto">
            <a:xfrm>
              <a:off x="2200" y="2069"/>
              <a:ext cx="972" cy="41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/>
                <a:t>Управление </a:t>
              </a:r>
            </a:p>
            <a:p>
              <a:r>
                <a:rPr lang="ru-RU"/>
                <a:t>процессами </a:t>
              </a:r>
            </a:p>
          </p:txBody>
        </p:sp>
        <p:sp>
          <p:nvSpPr>
            <p:cNvPr id="25618" name="Text Box 14"/>
            <p:cNvSpPr txBox="1">
              <a:spLocks noChangeArrowheads="1"/>
            </p:cNvSpPr>
            <p:nvPr/>
          </p:nvSpPr>
          <p:spPr bwMode="auto">
            <a:xfrm>
              <a:off x="3288" y="2069"/>
              <a:ext cx="1242" cy="41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/>
                <a:t>Межпроцессное </a:t>
              </a:r>
            </a:p>
            <a:p>
              <a:r>
                <a:rPr lang="ru-RU"/>
                <a:t>взаимодействие</a:t>
              </a:r>
            </a:p>
          </p:txBody>
        </p:sp>
        <p:sp>
          <p:nvSpPr>
            <p:cNvPr id="25619" name="Text Box 15"/>
            <p:cNvSpPr txBox="1">
              <a:spLocks noChangeArrowheads="1"/>
            </p:cNvSpPr>
            <p:nvPr/>
          </p:nvSpPr>
          <p:spPr bwMode="auto">
            <a:xfrm>
              <a:off x="4649" y="2069"/>
              <a:ext cx="972" cy="58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/>
                <a:t>Управление </a:t>
              </a:r>
            </a:p>
            <a:p>
              <a:r>
                <a:rPr lang="ru-RU"/>
                <a:t>вводом – </a:t>
              </a:r>
            </a:p>
            <a:p>
              <a:r>
                <a:rPr lang="ru-RU"/>
                <a:t>выводом</a:t>
              </a:r>
            </a:p>
          </p:txBody>
        </p:sp>
      </p:grpSp>
      <p:sp>
        <p:nvSpPr>
          <p:cNvPr id="25606" name="Rectangle 17"/>
          <p:cNvSpPr>
            <a:spLocks noChangeArrowheads="1"/>
          </p:cNvSpPr>
          <p:nvPr/>
        </p:nvSpPr>
        <p:spPr bwMode="auto">
          <a:xfrm>
            <a:off x="179388" y="2708275"/>
            <a:ext cx="8785225" cy="367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607" name="Text Box 18"/>
          <p:cNvSpPr txBox="1">
            <a:spLocks noChangeArrowheads="1"/>
          </p:cNvSpPr>
          <p:nvPr/>
        </p:nvSpPr>
        <p:spPr bwMode="auto">
          <a:xfrm>
            <a:off x="5940425" y="5661025"/>
            <a:ext cx="1943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Ядро</a:t>
            </a:r>
          </a:p>
        </p:txBody>
      </p:sp>
      <p:sp>
        <p:nvSpPr>
          <p:cNvPr id="25608" name="AutoShape 19"/>
          <p:cNvSpPr>
            <a:spLocks noChangeArrowheads="1"/>
          </p:cNvSpPr>
          <p:nvPr/>
        </p:nvSpPr>
        <p:spPr bwMode="auto">
          <a:xfrm>
            <a:off x="4500563" y="2349500"/>
            <a:ext cx="215900" cy="574675"/>
          </a:xfrm>
          <a:prstGeom prst="downArrow">
            <a:avLst>
              <a:gd name="adj1" fmla="val 50000"/>
              <a:gd name="adj2" fmla="val 665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25609" name="Line 20"/>
          <p:cNvSpPr>
            <a:spLocks noChangeShapeType="1"/>
          </p:cNvSpPr>
          <p:nvPr/>
        </p:nvSpPr>
        <p:spPr bwMode="auto">
          <a:xfrm flipH="1">
            <a:off x="1258888" y="3429000"/>
            <a:ext cx="165735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5610" name="Line 22"/>
          <p:cNvSpPr>
            <a:spLocks noChangeShapeType="1"/>
          </p:cNvSpPr>
          <p:nvPr/>
        </p:nvSpPr>
        <p:spPr bwMode="auto">
          <a:xfrm flipH="1">
            <a:off x="2484438" y="3500438"/>
            <a:ext cx="107950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5611" name="Line 23"/>
          <p:cNvSpPr>
            <a:spLocks noChangeShapeType="1"/>
          </p:cNvSpPr>
          <p:nvPr/>
        </p:nvSpPr>
        <p:spPr bwMode="auto">
          <a:xfrm flipH="1">
            <a:off x="4140200" y="3500438"/>
            <a:ext cx="2889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5612" name="Line 24"/>
          <p:cNvSpPr>
            <a:spLocks noChangeShapeType="1"/>
          </p:cNvSpPr>
          <p:nvPr/>
        </p:nvSpPr>
        <p:spPr bwMode="auto">
          <a:xfrm>
            <a:off x="5292725" y="3500438"/>
            <a:ext cx="71913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5613" name="Line 25"/>
          <p:cNvSpPr>
            <a:spLocks noChangeShapeType="1"/>
          </p:cNvSpPr>
          <p:nvPr/>
        </p:nvSpPr>
        <p:spPr bwMode="auto">
          <a:xfrm>
            <a:off x="5797550" y="3500438"/>
            <a:ext cx="201453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5614" name="Номер слайда 2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C1E205-2465-4D29-B2CD-3C62A47CA58B}" type="slidenum">
              <a:rPr lang="ru-RU" smtClean="0"/>
              <a:pPr/>
              <a:t>24</a:t>
            </a:fld>
            <a:endParaRPr lang="ru-RU" smtClean="0"/>
          </a:p>
        </p:txBody>
      </p:sp>
    </p:spTree>
  </p:cSld>
  <p:clrMapOvr>
    <a:masterClrMapping/>
  </p:clrMapOvr>
  <p:transition>
    <p:blinds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ru-RU" sz="3200" smtClean="0"/>
              <a:t>Многоуровневая архитектура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2339975" y="1125538"/>
            <a:ext cx="1693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Пользователь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971550" y="2420938"/>
            <a:ext cx="4537075" cy="2736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971550" y="1700213"/>
            <a:ext cx="4537075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2555875" y="1844675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/>
              <a:t>Приложение</a:t>
            </a:r>
          </a:p>
        </p:txBody>
      </p:sp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1258888" y="2565400"/>
            <a:ext cx="40338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Файловая система</a:t>
            </a:r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1116013" y="2997200"/>
            <a:ext cx="4176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Межпроцессное взаимодействие</a:t>
            </a: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1116013" y="3500438"/>
            <a:ext cx="424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Управление вводом-выводом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1116013" y="4076700"/>
            <a:ext cx="424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Виртуальная память</a:t>
            </a:r>
          </a:p>
        </p:txBody>
      </p:sp>
      <p:sp>
        <p:nvSpPr>
          <p:cNvPr id="26635" name="Text Box 12"/>
          <p:cNvSpPr txBox="1">
            <a:spLocks noChangeArrowheads="1"/>
          </p:cNvSpPr>
          <p:nvPr/>
        </p:nvSpPr>
        <p:spPr bwMode="auto">
          <a:xfrm>
            <a:off x="971550" y="4652963"/>
            <a:ext cx="4392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Управление процессами</a:t>
            </a:r>
          </a:p>
        </p:txBody>
      </p:sp>
      <p:sp>
        <p:nvSpPr>
          <p:cNvPr id="26636" name="Line 13"/>
          <p:cNvSpPr>
            <a:spLocks noChangeShapeType="1"/>
          </p:cNvSpPr>
          <p:nvPr/>
        </p:nvSpPr>
        <p:spPr bwMode="auto">
          <a:xfrm>
            <a:off x="971550" y="2924175"/>
            <a:ext cx="4537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>
            <a:off x="971550" y="3500438"/>
            <a:ext cx="4537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>
            <a:off x="971550" y="4005263"/>
            <a:ext cx="4537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>
            <a:off x="971550" y="4508500"/>
            <a:ext cx="4537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6640" name="Rectangle 17"/>
          <p:cNvSpPr>
            <a:spLocks noChangeArrowheads="1"/>
          </p:cNvSpPr>
          <p:nvPr/>
        </p:nvSpPr>
        <p:spPr bwMode="auto">
          <a:xfrm>
            <a:off x="539750" y="5157788"/>
            <a:ext cx="5688013" cy="86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6641" name="Text Box 18"/>
          <p:cNvSpPr txBox="1">
            <a:spLocks noChangeArrowheads="1"/>
          </p:cNvSpPr>
          <p:nvPr/>
        </p:nvSpPr>
        <p:spPr bwMode="auto">
          <a:xfrm>
            <a:off x="1116013" y="5445125"/>
            <a:ext cx="446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Аппаратура</a:t>
            </a:r>
          </a:p>
        </p:txBody>
      </p:sp>
      <p:sp>
        <p:nvSpPr>
          <p:cNvPr id="26642" name="Line 19"/>
          <p:cNvSpPr>
            <a:spLocks noChangeShapeType="1"/>
          </p:cNvSpPr>
          <p:nvPr/>
        </p:nvSpPr>
        <p:spPr bwMode="auto">
          <a:xfrm>
            <a:off x="5580063" y="2420938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6643" name="Text Box 21"/>
          <p:cNvSpPr txBox="1">
            <a:spLocks noChangeArrowheads="1"/>
          </p:cNvSpPr>
          <p:nvPr/>
        </p:nvSpPr>
        <p:spPr bwMode="auto">
          <a:xfrm>
            <a:off x="5724525" y="1557338"/>
            <a:ext cx="302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Пользовательский режим</a:t>
            </a:r>
          </a:p>
        </p:txBody>
      </p:sp>
      <p:sp>
        <p:nvSpPr>
          <p:cNvPr id="26644" name="Text Box 22"/>
          <p:cNvSpPr txBox="1">
            <a:spLocks noChangeArrowheads="1"/>
          </p:cNvSpPr>
          <p:nvPr/>
        </p:nvSpPr>
        <p:spPr bwMode="auto">
          <a:xfrm>
            <a:off x="5724525" y="3573463"/>
            <a:ext cx="2951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Режим ядра</a:t>
            </a:r>
          </a:p>
        </p:txBody>
      </p:sp>
      <p:sp>
        <p:nvSpPr>
          <p:cNvPr id="26645" name="Номер слайда 2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3CD203-863E-44E0-A404-9341240C91CE}" type="slidenum">
              <a:rPr lang="ru-RU" smtClean="0"/>
              <a:pPr/>
              <a:t>25</a:t>
            </a:fld>
            <a:endParaRPr lang="ru-RU" smtClean="0"/>
          </a:p>
        </p:txBody>
      </p:sp>
    </p:spTree>
  </p:cSld>
  <p:clrMapOvr>
    <a:masterClrMapping/>
  </p:clrMapOvr>
  <p:transition>
    <p:blinds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eaLnBrk="1" hangingPunct="1"/>
            <a:endParaRPr lang="ru-RU" sz="400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Высокая степень модульности</a:t>
            </a:r>
          </a:p>
          <a:p>
            <a:pPr eaLnBrk="1" hangingPunct="1"/>
            <a:r>
              <a:rPr lang="ru-RU" smtClean="0"/>
              <a:t>Возможность модификации каждого уровня независимо от других</a:t>
            </a:r>
          </a:p>
          <a:p>
            <a:pPr eaLnBrk="1" hangingPunct="1"/>
            <a:r>
              <a:rPr lang="ru-RU" smtClean="0"/>
              <a:t>Возможность повторного использования компонент модулей</a:t>
            </a:r>
          </a:p>
        </p:txBody>
      </p:sp>
      <p:sp>
        <p:nvSpPr>
          <p:cNvPr id="2765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F3FABA-CF61-47E7-A289-41F59CE0D56E}" type="slidenum">
              <a:rPr lang="ru-RU" smtClean="0"/>
              <a:pPr/>
              <a:t>26</a:t>
            </a:fld>
            <a:endParaRPr lang="ru-RU" smtClean="0"/>
          </a:p>
        </p:txBody>
      </p:sp>
    </p:spTree>
  </p:cSld>
  <p:clrMapOvr>
    <a:masterClrMapping/>
  </p:clrMapOvr>
  <p:transition>
    <p:blinds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Микроядерные ОС</a:t>
            </a:r>
          </a:p>
        </p:txBody>
      </p:sp>
      <p:grpSp>
        <p:nvGrpSpPr>
          <p:cNvPr id="28675" name="Group 4"/>
          <p:cNvGrpSpPr>
            <a:grpSpLocks/>
          </p:cNvGrpSpPr>
          <p:nvPr/>
        </p:nvGrpSpPr>
        <p:grpSpPr bwMode="auto">
          <a:xfrm>
            <a:off x="2771775" y="1196975"/>
            <a:ext cx="1801813" cy="592138"/>
            <a:chOff x="2290" y="754"/>
            <a:chExt cx="1135" cy="373"/>
          </a:xfrm>
        </p:grpSpPr>
        <p:sp>
          <p:nvSpPr>
            <p:cNvPr id="28698" name="Rectangle 3"/>
            <p:cNvSpPr>
              <a:spLocks noChangeArrowheads="1"/>
            </p:cNvSpPr>
            <p:nvPr/>
          </p:nvSpPr>
          <p:spPr bwMode="auto">
            <a:xfrm>
              <a:off x="2472" y="754"/>
              <a:ext cx="95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699" name="Rectangle 2"/>
            <p:cNvSpPr>
              <a:spLocks noChangeArrowheads="1"/>
            </p:cNvSpPr>
            <p:nvPr/>
          </p:nvSpPr>
          <p:spPr bwMode="auto">
            <a:xfrm>
              <a:off x="2381" y="799"/>
              <a:ext cx="953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700" name="Text Box 1"/>
            <p:cNvSpPr txBox="1">
              <a:spLocks noChangeArrowheads="1"/>
            </p:cNvSpPr>
            <p:nvPr/>
          </p:nvSpPr>
          <p:spPr bwMode="auto">
            <a:xfrm>
              <a:off x="2290" y="890"/>
              <a:ext cx="964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/>
                <a:t>Приложения</a:t>
              </a:r>
            </a:p>
          </p:txBody>
        </p:sp>
      </p:grp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1547813" y="2349500"/>
            <a:ext cx="35687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Интерфейс системных вызовов</a:t>
            </a:r>
          </a:p>
        </p:txBody>
      </p:sp>
      <p:sp>
        <p:nvSpPr>
          <p:cNvPr id="28677" name="AutoShape 6"/>
          <p:cNvSpPr>
            <a:spLocks noChangeArrowheads="1"/>
          </p:cNvSpPr>
          <p:nvPr/>
        </p:nvSpPr>
        <p:spPr bwMode="auto">
          <a:xfrm>
            <a:off x="3419475" y="1773238"/>
            <a:ext cx="215900" cy="574675"/>
          </a:xfrm>
          <a:prstGeom prst="downArrow">
            <a:avLst>
              <a:gd name="adj1" fmla="val 50000"/>
              <a:gd name="adj2" fmla="val 665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28678" name="Text Box 8"/>
          <p:cNvSpPr txBox="1">
            <a:spLocks noChangeArrowheads="1"/>
          </p:cNvSpPr>
          <p:nvPr/>
        </p:nvSpPr>
        <p:spPr bwMode="auto">
          <a:xfrm>
            <a:off x="539750" y="3213100"/>
            <a:ext cx="1317625" cy="650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/>
              <a:t>Файловая </a:t>
            </a:r>
          </a:p>
          <a:p>
            <a:pPr algn="ctr"/>
            <a:r>
              <a:rPr lang="ru-RU"/>
              <a:t>система</a:t>
            </a:r>
          </a:p>
        </p:txBody>
      </p:sp>
      <p:sp>
        <p:nvSpPr>
          <p:cNvPr id="28679" name="Text Box 9"/>
          <p:cNvSpPr txBox="1">
            <a:spLocks noChangeArrowheads="1"/>
          </p:cNvSpPr>
          <p:nvPr/>
        </p:nvSpPr>
        <p:spPr bwMode="auto">
          <a:xfrm>
            <a:off x="1042988" y="5445125"/>
            <a:ext cx="1543050" cy="6508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Управление </a:t>
            </a:r>
          </a:p>
          <a:p>
            <a:r>
              <a:rPr lang="ru-RU"/>
              <a:t>памятью</a:t>
            </a:r>
          </a:p>
        </p:txBody>
      </p:sp>
      <p:sp>
        <p:nvSpPr>
          <p:cNvPr id="28680" name="Text Box 10"/>
          <p:cNvSpPr txBox="1">
            <a:spLocks noChangeArrowheads="1"/>
          </p:cNvSpPr>
          <p:nvPr/>
        </p:nvSpPr>
        <p:spPr bwMode="auto">
          <a:xfrm>
            <a:off x="2484438" y="3213100"/>
            <a:ext cx="1820862" cy="650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/>
              <a:t>Планирование </a:t>
            </a:r>
          </a:p>
          <a:p>
            <a:pPr algn="ctr"/>
            <a:r>
              <a:rPr lang="ru-RU"/>
              <a:t>процессов </a:t>
            </a:r>
          </a:p>
        </p:txBody>
      </p:sp>
      <p:sp>
        <p:nvSpPr>
          <p:cNvPr id="28681" name="Text Box 11"/>
          <p:cNvSpPr txBox="1">
            <a:spLocks noChangeArrowheads="1"/>
          </p:cNvSpPr>
          <p:nvPr/>
        </p:nvSpPr>
        <p:spPr bwMode="auto">
          <a:xfrm>
            <a:off x="2484438" y="4508500"/>
            <a:ext cx="1971675" cy="6508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Межпроцессное </a:t>
            </a:r>
          </a:p>
          <a:p>
            <a:r>
              <a:rPr lang="ru-RU"/>
              <a:t>взаимодействие</a:t>
            </a:r>
          </a:p>
        </p:txBody>
      </p:sp>
      <p:sp>
        <p:nvSpPr>
          <p:cNvPr id="28682" name="Text Box 12"/>
          <p:cNvSpPr txBox="1">
            <a:spLocks noChangeArrowheads="1"/>
          </p:cNvSpPr>
          <p:nvPr/>
        </p:nvSpPr>
        <p:spPr bwMode="auto">
          <a:xfrm>
            <a:off x="4932363" y="3141663"/>
            <a:ext cx="1335087" cy="650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/>
              <a:t>Драйверы </a:t>
            </a:r>
          </a:p>
          <a:p>
            <a:pPr algn="ctr"/>
            <a:r>
              <a:rPr lang="ru-RU"/>
              <a:t>устройств</a:t>
            </a:r>
          </a:p>
        </p:txBody>
      </p:sp>
      <p:sp>
        <p:nvSpPr>
          <p:cNvPr id="28683" name="Text Box 13"/>
          <p:cNvSpPr txBox="1">
            <a:spLocks noChangeArrowheads="1"/>
          </p:cNvSpPr>
          <p:nvPr/>
        </p:nvSpPr>
        <p:spPr bwMode="auto">
          <a:xfrm>
            <a:off x="4572000" y="5589588"/>
            <a:ext cx="1847850" cy="37623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Синхронизация</a:t>
            </a:r>
          </a:p>
        </p:txBody>
      </p:sp>
      <p:sp>
        <p:nvSpPr>
          <p:cNvPr id="28684" name="Rectangle 14"/>
          <p:cNvSpPr>
            <a:spLocks noChangeArrowheads="1"/>
          </p:cNvSpPr>
          <p:nvPr/>
        </p:nvSpPr>
        <p:spPr bwMode="auto">
          <a:xfrm>
            <a:off x="755650" y="4221163"/>
            <a:ext cx="5903913" cy="23034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85" name="Text Box 15"/>
          <p:cNvSpPr txBox="1">
            <a:spLocks noChangeArrowheads="1"/>
          </p:cNvSpPr>
          <p:nvPr/>
        </p:nvSpPr>
        <p:spPr bwMode="auto">
          <a:xfrm>
            <a:off x="2987675" y="6092825"/>
            <a:ext cx="208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Микроядро</a:t>
            </a:r>
          </a:p>
        </p:txBody>
      </p:sp>
      <p:sp>
        <p:nvSpPr>
          <p:cNvPr id="28686" name="Line 16"/>
          <p:cNvSpPr>
            <a:spLocks noChangeShapeType="1"/>
          </p:cNvSpPr>
          <p:nvPr/>
        </p:nvSpPr>
        <p:spPr bwMode="auto">
          <a:xfrm flipH="1">
            <a:off x="1331913" y="2781300"/>
            <a:ext cx="11525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8687" name="Line 17"/>
          <p:cNvSpPr>
            <a:spLocks noChangeShapeType="1"/>
          </p:cNvSpPr>
          <p:nvPr/>
        </p:nvSpPr>
        <p:spPr bwMode="auto">
          <a:xfrm>
            <a:off x="3419475" y="27813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8688" name="Line 18"/>
          <p:cNvSpPr>
            <a:spLocks noChangeShapeType="1"/>
          </p:cNvSpPr>
          <p:nvPr/>
        </p:nvSpPr>
        <p:spPr bwMode="auto">
          <a:xfrm>
            <a:off x="4356100" y="2781300"/>
            <a:ext cx="9366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8689" name="Line 19"/>
          <p:cNvSpPr>
            <a:spLocks noChangeShapeType="1"/>
          </p:cNvSpPr>
          <p:nvPr/>
        </p:nvSpPr>
        <p:spPr bwMode="auto">
          <a:xfrm>
            <a:off x="179388" y="4005263"/>
            <a:ext cx="8280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690" name="Line 20"/>
          <p:cNvSpPr>
            <a:spLocks noChangeShapeType="1"/>
          </p:cNvSpPr>
          <p:nvPr/>
        </p:nvSpPr>
        <p:spPr bwMode="auto">
          <a:xfrm>
            <a:off x="1116013" y="3860800"/>
            <a:ext cx="20161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8691" name="Line 21"/>
          <p:cNvSpPr>
            <a:spLocks noChangeShapeType="1"/>
          </p:cNvSpPr>
          <p:nvPr/>
        </p:nvSpPr>
        <p:spPr bwMode="auto">
          <a:xfrm>
            <a:off x="3348038" y="38608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8692" name="Line 22"/>
          <p:cNvSpPr>
            <a:spLocks noChangeShapeType="1"/>
          </p:cNvSpPr>
          <p:nvPr/>
        </p:nvSpPr>
        <p:spPr bwMode="auto">
          <a:xfrm flipH="1">
            <a:off x="3924300" y="3789363"/>
            <a:ext cx="1584325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8693" name="Line 23"/>
          <p:cNvSpPr>
            <a:spLocks noChangeShapeType="1"/>
          </p:cNvSpPr>
          <p:nvPr/>
        </p:nvSpPr>
        <p:spPr bwMode="auto">
          <a:xfrm flipH="1">
            <a:off x="1979613" y="5157788"/>
            <a:ext cx="7207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8694" name="Line 24"/>
          <p:cNvSpPr>
            <a:spLocks noChangeShapeType="1"/>
          </p:cNvSpPr>
          <p:nvPr/>
        </p:nvSpPr>
        <p:spPr bwMode="auto">
          <a:xfrm>
            <a:off x="3851275" y="5157788"/>
            <a:ext cx="10080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8695" name="Text Box 25"/>
          <p:cNvSpPr txBox="1">
            <a:spLocks noChangeArrowheads="1"/>
          </p:cNvSpPr>
          <p:nvPr/>
        </p:nvSpPr>
        <p:spPr bwMode="auto">
          <a:xfrm>
            <a:off x="6588125" y="1773238"/>
            <a:ext cx="2232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Пространство пользователя</a:t>
            </a:r>
          </a:p>
        </p:txBody>
      </p:sp>
      <p:sp>
        <p:nvSpPr>
          <p:cNvPr id="28696" name="Text Box 26"/>
          <p:cNvSpPr txBox="1">
            <a:spLocks noChangeArrowheads="1"/>
          </p:cNvSpPr>
          <p:nvPr/>
        </p:nvSpPr>
        <p:spPr bwMode="auto">
          <a:xfrm>
            <a:off x="6877050" y="4508500"/>
            <a:ext cx="1871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Пространство ядра</a:t>
            </a:r>
          </a:p>
        </p:txBody>
      </p:sp>
      <p:sp>
        <p:nvSpPr>
          <p:cNvPr id="28697" name="Номер слайда 2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5B7971-7471-4DDF-BE29-3593D282E965}" type="slidenum">
              <a:rPr lang="ru-RU" smtClean="0"/>
              <a:pPr/>
              <a:t>27</a:t>
            </a:fld>
            <a:endParaRPr lang="ru-RU" smtClean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468313" y="620713"/>
            <a:ext cx="82296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2800"/>
              <a:t>Функции микроядра.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400"/>
              <a:t>Управление виртуальной памятью.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400"/>
              <a:t>Управление процессами и потоками.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400"/>
              <a:t>Межпроцессное взаимодействие (</a:t>
            </a:r>
            <a:r>
              <a:rPr lang="en-US" sz="2400"/>
              <a:t>IPC</a:t>
            </a:r>
            <a:r>
              <a:rPr lang="ru-RU" sz="2400"/>
              <a:t>).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400"/>
              <a:t>Управление прерываниями.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2800"/>
              <a:t>Увеличение скорости выполнения функций микроядра.</a:t>
            </a:r>
          </a:p>
        </p:txBody>
      </p:sp>
      <p:sp>
        <p:nvSpPr>
          <p:cNvPr id="29699" name="Номер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3FE5E0-C8AC-42BD-98D5-93A274604BCC}" type="slidenum">
              <a:rPr lang="ru-RU" smtClean="0"/>
              <a:pPr/>
              <a:t>28</a:t>
            </a:fld>
            <a:endParaRPr lang="ru-RU" smtClean="0"/>
          </a:p>
        </p:txBody>
      </p:sp>
    </p:spTree>
  </p:cSld>
  <p:clrMapOvr>
    <a:masterClrMapping/>
  </p:clrMapOvr>
  <p:transition>
    <p:blinds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eaLnBrk="1" hangingPunct="1"/>
            <a:r>
              <a:rPr lang="ru-RU" sz="3200" smtClean="0"/>
              <a:t>Достоинства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pPr eaLnBrk="1" hangingPunct="1"/>
            <a:r>
              <a:rPr lang="ru-RU" sz="2800" smtClean="0"/>
              <a:t>Единообразные интерфейсы</a:t>
            </a:r>
          </a:p>
          <a:p>
            <a:pPr eaLnBrk="1" hangingPunct="1"/>
            <a:r>
              <a:rPr lang="ru-RU" sz="2800" smtClean="0"/>
              <a:t>Расширяемость </a:t>
            </a:r>
          </a:p>
          <a:p>
            <a:pPr eaLnBrk="1" hangingPunct="1"/>
            <a:r>
              <a:rPr lang="ru-RU" sz="2800" smtClean="0"/>
              <a:t>Гибкость </a:t>
            </a:r>
          </a:p>
          <a:p>
            <a:pPr eaLnBrk="1" hangingPunct="1"/>
            <a:r>
              <a:rPr lang="ru-RU" sz="2800" smtClean="0"/>
              <a:t>Переносимость </a:t>
            </a:r>
          </a:p>
          <a:p>
            <a:pPr eaLnBrk="1" hangingPunct="1"/>
            <a:r>
              <a:rPr lang="ru-RU" sz="2800" smtClean="0"/>
              <a:t>Надежность </a:t>
            </a:r>
          </a:p>
          <a:p>
            <a:pPr eaLnBrk="1" hangingPunct="1"/>
            <a:r>
              <a:rPr lang="ru-RU" sz="2800" smtClean="0"/>
              <a:t>Поддержка распределенных систем</a:t>
            </a:r>
          </a:p>
          <a:p>
            <a:pPr eaLnBrk="1" hangingPunct="1"/>
            <a:r>
              <a:rPr lang="ru-RU" sz="2800" smtClean="0"/>
              <a:t>Поддержка объектно-ориентированных ОС</a:t>
            </a:r>
          </a:p>
          <a:p>
            <a:pPr algn="ctr" eaLnBrk="1" hangingPunct="1">
              <a:buFontTx/>
              <a:buNone/>
            </a:pPr>
            <a:r>
              <a:rPr lang="ru-RU" smtClean="0"/>
              <a:t>Недостатки </a:t>
            </a:r>
          </a:p>
          <a:p>
            <a:pPr eaLnBrk="1" hangingPunct="1"/>
            <a:r>
              <a:rPr lang="ru-RU" sz="2800" smtClean="0"/>
              <a:t>Снижение производительности</a:t>
            </a:r>
          </a:p>
        </p:txBody>
      </p:sp>
      <p:sp>
        <p:nvSpPr>
          <p:cNvPr id="3072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0CFAD1-4214-422A-86F2-7361964199B3}" type="slidenum">
              <a:rPr lang="ru-RU" smtClean="0"/>
              <a:pPr/>
              <a:t>29</a:t>
            </a:fld>
            <a:endParaRPr lang="ru-RU" smtClean="0"/>
          </a:p>
        </p:txBody>
      </p:sp>
    </p:spTree>
  </p:cSld>
  <p:clrMapOvr>
    <a:masterClrMapping/>
  </p:clrMapOvr>
  <p:transition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b="1" smtClean="0">
                <a:solidFill>
                  <a:srgbClr val="FF3300"/>
                </a:solidFill>
              </a:rPr>
              <a:t>Функции ОС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Обеспечение интерфейса пользователя</a:t>
            </a:r>
          </a:p>
          <a:p>
            <a:pPr eaLnBrk="1" hangingPunct="1"/>
            <a:r>
              <a:rPr lang="ru-RU" sz="2800" smtClean="0"/>
              <a:t>Управление вычислительными процессами</a:t>
            </a:r>
          </a:p>
          <a:p>
            <a:pPr eaLnBrk="1" hangingPunct="1"/>
            <a:r>
              <a:rPr lang="ru-RU" sz="2800" smtClean="0"/>
              <a:t>Управление памятью</a:t>
            </a:r>
          </a:p>
          <a:p>
            <a:pPr eaLnBrk="1" hangingPunct="1"/>
            <a:r>
              <a:rPr lang="ru-RU" sz="2800" smtClean="0"/>
              <a:t>Управление хранением данных</a:t>
            </a:r>
          </a:p>
          <a:p>
            <a:pPr eaLnBrk="1" hangingPunct="1"/>
            <a:r>
              <a:rPr lang="ru-RU" sz="2800" smtClean="0"/>
              <a:t>Управление вводом и выводом информации</a:t>
            </a:r>
          </a:p>
          <a:p>
            <a:pPr eaLnBrk="1" hangingPunct="1"/>
            <a:r>
              <a:rPr lang="ru-RU" sz="2800" smtClean="0"/>
              <a:t>Сервисное обслуживание</a:t>
            </a:r>
          </a:p>
        </p:txBody>
      </p:sp>
      <p:sp>
        <p:nvSpPr>
          <p:cNvPr id="512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99D3DF-4C9F-442E-8BB5-C5D82298A5FE}" type="slidenum">
              <a:rPr lang="ru-RU" smtClean="0"/>
              <a:pPr/>
              <a:t>3</a:t>
            </a:fld>
            <a:endParaRPr lang="ru-RU" smtClean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41"/>
          <p:cNvGrpSpPr>
            <a:grpSpLocks/>
          </p:cNvGrpSpPr>
          <p:nvPr/>
        </p:nvGrpSpPr>
        <p:grpSpPr bwMode="auto">
          <a:xfrm>
            <a:off x="395288" y="549275"/>
            <a:ext cx="8424862" cy="4967288"/>
            <a:chOff x="249" y="346"/>
            <a:chExt cx="5307" cy="3129"/>
          </a:xfrm>
        </p:grpSpPr>
        <p:sp>
          <p:nvSpPr>
            <p:cNvPr id="31748" name="Text Box 23"/>
            <p:cNvSpPr txBox="1">
              <a:spLocks noChangeArrowheads="1"/>
            </p:cNvSpPr>
            <p:nvPr/>
          </p:nvSpPr>
          <p:spPr bwMode="auto">
            <a:xfrm>
              <a:off x="1791" y="346"/>
              <a:ext cx="2268" cy="26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000"/>
                <a:t>Интерфейсы ОС</a:t>
              </a:r>
            </a:p>
          </p:txBody>
        </p:sp>
        <p:sp>
          <p:nvSpPr>
            <p:cNvPr id="31749" name="Text Box 24"/>
            <p:cNvSpPr txBox="1">
              <a:spLocks noChangeArrowheads="1"/>
            </p:cNvSpPr>
            <p:nvPr/>
          </p:nvSpPr>
          <p:spPr bwMode="auto">
            <a:xfrm>
              <a:off x="2064" y="1253"/>
              <a:ext cx="1451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ru-RU" sz="2000"/>
                <a:t>Графические интерфейсы</a:t>
              </a:r>
            </a:p>
          </p:txBody>
        </p:sp>
        <p:sp>
          <p:nvSpPr>
            <p:cNvPr id="31750" name="Text Box 25"/>
            <p:cNvSpPr txBox="1">
              <a:spLocks noChangeAspect="1" noChangeArrowheads="1"/>
            </p:cNvSpPr>
            <p:nvPr/>
          </p:nvSpPr>
          <p:spPr bwMode="auto">
            <a:xfrm>
              <a:off x="249" y="1253"/>
              <a:ext cx="1588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ru-RU" sz="2000"/>
                <a:t>Командная строка</a:t>
              </a:r>
            </a:p>
          </p:txBody>
        </p:sp>
        <p:sp>
          <p:nvSpPr>
            <p:cNvPr id="31751" name="Text Box 26"/>
            <p:cNvSpPr txBox="1">
              <a:spLocks noChangeArrowheads="1"/>
            </p:cNvSpPr>
            <p:nvPr/>
          </p:nvSpPr>
          <p:spPr bwMode="auto">
            <a:xfrm>
              <a:off x="3833" y="1298"/>
              <a:ext cx="1632" cy="6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000"/>
                <a:t>Интерфейс прикладного программирования</a:t>
              </a:r>
            </a:p>
          </p:txBody>
        </p:sp>
        <p:sp>
          <p:nvSpPr>
            <p:cNvPr id="31752" name="Text Box 27"/>
            <p:cNvSpPr txBox="1">
              <a:spLocks noChangeArrowheads="1"/>
            </p:cNvSpPr>
            <p:nvPr/>
          </p:nvSpPr>
          <p:spPr bwMode="auto">
            <a:xfrm>
              <a:off x="340" y="2704"/>
              <a:ext cx="1451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ru-RU" sz="2000"/>
                <a:t>Реализация на уровне ОС</a:t>
              </a:r>
            </a:p>
          </p:txBody>
        </p:sp>
        <p:sp>
          <p:nvSpPr>
            <p:cNvPr id="31753" name="Text Box 28"/>
            <p:cNvSpPr txBox="1">
              <a:spLocks noChangeArrowheads="1"/>
            </p:cNvSpPr>
            <p:nvPr/>
          </p:nvSpPr>
          <p:spPr bwMode="auto">
            <a:xfrm>
              <a:off x="2200" y="2750"/>
              <a:ext cx="1633" cy="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ru-RU" sz="2000"/>
                <a:t>Реализация на уровне системы программирования</a:t>
              </a:r>
            </a:p>
          </p:txBody>
        </p:sp>
        <p:sp>
          <p:nvSpPr>
            <p:cNvPr id="31754" name="Text Box 30"/>
            <p:cNvSpPr txBox="1">
              <a:spLocks noChangeArrowheads="1"/>
            </p:cNvSpPr>
            <p:nvPr/>
          </p:nvSpPr>
          <p:spPr bwMode="auto">
            <a:xfrm>
              <a:off x="4150" y="2750"/>
              <a:ext cx="1406" cy="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Bef>
                  <a:spcPct val="50000"/>
                </a:spcBef>
              </a:pPr>
              <a:r>
                <a:rPr lang="ru-RU" sz="2000"/>
                <a:t>Реализация на уровне внешней библиотеки</a:t>
              </a:r>
            </a:p>
          </p:txBody>
        </p:sp>
        <p:sp>
          <p:nvSpPr>
            <p:cNvPr id="31755" name="Line 31"/>
            <p:cNvSpPr>
              <a:spLocks noChangeShapeType="1"/>
            </p:cNvSpPr>
            <p:nvPr/>
          </p:nvSpPr>
          <p:spPr bwMode="auto">
            <a:xfrm>
              <a:off x="1020" y="845"/>
              <a:ext cx="36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756" name="Line 32"/>
            <p:cNvSpPr>
              <a:spLocks noChangeShapeType="1"/>
            </p:cNvSpPr>
            <p:nvPr/>
          </p:nvSpPr>
          <p:spPr bwMode="auto">
            <a:xfrm>
              <a:off x="2925" y="618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757" name="Line 33"/>
            <p:cNvSpPr>
              <a:spLocks noChangeShapeType="1"/>
            </p:cNvSpPr>
            <p:nvPr/>
          </p:nvSpPr>
          <p:spPr bwMode="auto">
            <a:xfrm>
              <a:off x="1020" y="845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758" name="Line 34"/>
            <p:cNvSpPr>
              <a:spLocks noChangeShapeType="1"/>
            </p:cNvSpPr>
            <p:nvPr/>
          </p:nvSpPr>
          <p:spPr bwMode="auto">
            <a:xfrm>
              <a:off x="2744" y="845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759" name="Line 35"/>
            <p:cNvSpPr>
              <a:spLocks noChangeShapeType="1"/>
            </p:cNvSpPr>
            <p:nvPr/>
          </p:nvSpPr>
          <p:spPr bwMode="auto">
            <a:xfrm>
              <a:off x="4694" y="845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760" name="Line 36"/>
            <p:cNvSpPr>
              <a:spLocks noChangeShapeType="1"/>
            </p:cNvSpPr>
            <p:nvPr/>
          </p:nvSpPr>
          <p:spPr bwMode="auto">
            <a:xfrm>
              <a:off x="975" y="2341"/>
              <a:ext cx="39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761" name="Line 37"/>
            <p:cNvSpPr>
              <a:spLocks noChangeShapeType="1"/>
            </p:cNvSpPr>
            <p:nvPr/>
          </p:nvSpPr>
          <p:spPr bwMode="auto">
            <a:xfrm>
              <a:off x="4876" y="2341"/>
              <a:ext cx="0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762" name="Line 38"/>
            <p:cNvSpPr>
              <a:spLocks noChangeShapeType="1"/>
            </p:cNvSpPr>
            <p:nvPr/>
          </p:nvSpPr>
          <p:spPr bwMode="auto">
            <a:xfrm>
              <a:off x="2925" y="2341"/>
              <a:ext cx="0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763" name="Line 39"/>
            <p:cNvSpPr>
              <a:spLocks noChangeShapeType="1"/>
            </p:cNvSpPr>
            <p:nvPr/>
          </p:nvSpPr>
          <p:spPr bwMode="auto">
            <a:xfrm>
              <a:off x="975" y="2341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764" name="Line 40"/>
            <p:cNvSpPr>
              <a:spLocks noChangeShapeType="1"/>
            </p:cNvSpPr>
            <p:nvPr/>
          </p:nvSpPr>
          <p:spPr bwMode="auto">
            <a:xfrm>
              <a:off x="4694" y="1933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1747" name="Номер слайда 2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F0C1C9-71B3-404E-914C-5C558215D512}" type="slidenum">
              <a:rPr lang="ru-RU" smtClean="0"/>
              <a:pPr/>
              <a:t>30</a:t>
            </a:fld>
            <a:endParaRPr lang="ru-RU" smtClean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ru-RU" sz="3200" smtClean="0">
                <a:solidFill>
                  <a:srgbClr val="FF3300"/>
                </a:solidFill>
              </a:rPr>
              <a:t>Архитектура </a:t>
            </a:r>
            <a:r>
              <a:rPr lang="en-US" sz="3200" smtClean="0">
                <a:solidFill>
                  <a:srgbClr val="FF3300"/>
                </a:solidFill>
              </a:rPr>
              <a:t>Windows</a:t>
            </a:r>
            <a:endParaRPr lang="ru-RU" sz="3200" smtClean="0">
              <a:solidFill>
                <a:srgbClr val="FF3300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119687"/>
          </a:xfrm>
        </p:spPr>
        <p:txBody>
          <a:bodyPr/>
          <a:lstStyle/>
          <a:p>
            <a:pPr eaLnBrk="1" hangingPunct="1"/>
            <a:r>
              <a:rPr lang="en-US" sz="2000" dirty="0" smtClean="0"/>
              <a:t>1981 – MS DOS (DOS 1.0)</a:t>
            </a:r>
          </a:p>
          <a:p>
            <a:pPr eaLnBrk="1" hangingPunct="1"/>
            <a:r>
              <a:rPr lang="en-US" sz="2000" dirty="0" smtClean="0"/>
              <a:t>1983 – DOS 2.0</a:t>
            </a:r>
          </a:p>
          <a:p>
            <a:pPr eaLnBrk="1" hangingPunct="1"/>
            <a:r>
              <a:rPr lang="en-US" sz="2000" dirty="0" smtClean="0"/>
              <a:t>1984 – DOS 3.0</a:t>
            </a:r>
          </a:p>
          <a:p>
            <a:pPr eaLnBrk="1" hangingPunct="1"/>
            <a:r>
              <a:rPr lang="en-US" sz="2000" dirty="0" smtClean="0"/>
              <a:t>1987 – DOS 3.3</a:t>
            </a:r>
          </a:p>
          <a:p>
            <a:pPr eaLnBrk="1" hangingPunct="1"/>
            <a:r>
              <a:rPr lang="en-US" sz="2000" dirty="0" smtClean="0"/>
              <a:t>1990 – Windows 3.0</a:t>
            </a:r>
          </a:p>
          <a:p>
            <a:pPr eaLnBrk="1" hangingPunct="1"/>
            <a:r>
              <a:rPr lang="en-US" sz="2000" dirty="0" smtClean="0"/>
              <a:t>1993 – Windows NT 3.1</a:t>
            </a:r>
          </a:p>
          <a:p>
            <a:pPr eaLnBrk="1" hangingPunct="1"/>
            <a:r>
              <a:rPr lang="en-US" sz="2000" dirty="0" smtClean="0"/>
              <a:t>1996 – Windows NT 4.0</a:t>
            </a:r>
          </a:p>
          <a:p>
            <a:pPr eaLnBrk="1" hangingPunct="1"/>
            <a:r>
              <a:rPr lang="en-US" sz="2000" dirty="0" smtClean="0"/>
              <a:t>2000 – Windows 2000</a:t>
            </a:r>
          </a:p>
          <a:p>
            <a:pPr eaLnBrk="1" hangingPunct="1"/>
            <a:r>
              <a:rPr lang="en-US" sz="2000" dirty="0" smtClean="0"/>
              <a:t>2001 – Windows XP (Windows Server 2003) NT5.1</a:t>
            </a:r>
          </a:p>
          <a:p>
            <a:pPr eaLnBrk="1" hangingPunct="1"/>
            <a:r>
              <a:rPr lang="en-US" sz="2000" dirty="0" smtClean="0"/>
              <a:t>2006 – Windows Vista (Windows Server 2008) NT6.0</a:t>
            </a:r>
          </a:p>
          <a:p>
            <a:pPr eaLnBrk="1" hangingPunct="1"/>
            <a:r>
              <a:rPr lang="en-US" sz="2000" dirty="0" smtClean="0"/>
              <a:t>2009 – Windows 7 (Windows Server 2008 R2) </a:t>
            </a:r>
            <a:r>
              <a:rPr lang="en-US" sz="2000" dirty="0" smtClean="0"/>
              <a:t>NT6.1</a:t>
            </a:r>
          </a:p>
          <a:p>
            <a:pPr eaLnBrk="1" hangingPunct="1"/>
            <a:r>
              <a:rPr lang="en-US" sz="2000" dirty="0"/>
              <a:t>2012 – Windows 8 (Windows Server 2012) NT6.2</a:t>
            </a:r>
          </a:p>
          <a:p>
            <a:pPr eaLnBrk="1" hangingPunct="1"/>
            <a:r>
              <a:rPr lang="en-US" sz="2000" dirty="0"/>
              <a:t>2013 – Windows 8.1 (Windows Server 2012 R2) NT6.3</a:t>
            </a:r>
          </a:p>
          <a:p>
            <a:pPr eaLnBrk="1" hangingPunct="1"/>
            <a:r>
              <a:rPr lang="en-US" sz="2000" dirty="0"/>
              <a:t>2015 - Windows 10 </a:t>
            </a:r>
            <a:r>
              <a:rPr lang="en-US" sz="2000" dirty="0" smtClean="0"/>
              <a:t>NT6.4</a:t>
            </a:r>
            <a:endParaRPr lang="en-US" sz="2000" dirty="0" smtClean="0"/>
          </a:p>
          <a:p>
            <a:pPr eaLnBrk="1" hangingPunct="1">
              <a:buFontTx/>
              <a:buNone/>
            </a:pPr>
            <a:endParaRPr lang="ru-RU" sz="2800" dirty="0" smtClean="0"/>
          </a:p>
        </p:txBody>
      </p:sp>
      <p:sp>
        <p:nvSpPr>
          <p:cNvPr id="3277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BE4F3D-5921-4E34-85A3-07272FF0DF1C}" type="slidenum">
              <a:rPr lang="ru-RU" smtClean="0"/>
              <a:pPr/>
              <a:t>31</a:t>
            </a:fld>
            <a:endParaRPr lang="ru-RU" smtClean="0"/>
          </a:p>
        </p:txBody>
      </p:sp>
    </p:spTree>
  </p:cSld>
  <p:clrMapOvr>
    <a:masterClrMapping/>
  </p:clrMapOvr>
  <p:transition>
    <p:blinds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539750" y="333375"/>
            <a:ext cx="216058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Процесс</a:t>
            </a:r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4500563" y="333375"/>
            <a:ext cx="2160587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Процесс</a:t>
            </a:r>
          </a:p>
        </p:txBody>
      </p:sp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2987675" y="333375"/>
            <a:ext cx="115252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DLL</a:t>
            </a:r>
            <a:endParaRPr lang="ru-RU"/>
          </a:p>
        </p:txBody>
      </p:sp>
      <p:sp>
        <p:nvSpPr>
          <p:cNvPr id="33797" name="Text Box 7"/>
          <p:cNvSpPr txBox="1">
            <a:spLocks noChangeArrowheads="1"/>
          </p:cNvSpPr>
          <p:nvPr/>
        </p:nvSpPr>
        <p:spPr bwMode="auto">
          <a:xfrm>
            <a:off x="539750" y="908050"/>
            <a:ext cx="619283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Подсистемы операционной среды</a:t>
            </a:r>
          </a:p>
        </p:txBody>
      </p:sp>
      <p:sp>
        <p:nvSpPr>
          <p:cNvPr id="33798" name="Line 8"/>
          <p:cNvSpPr>
            <a:spLocks noChangeShapeType="1"/>
          </p:cNvSpPr>
          <p:nvPr/>
        </p:nvSpPr>
        <p:spPr bwMode="auto">
          <a:xfrm>
            <a:off x="250825" y="1484313"/>
            <a:ext cx="84248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3799" name="Text Box 9"/>
          <p:cNvSpPr txBox="1">
            <a:spLocks noChangeArrowheads="1"/>
          </p:cNvSpPr>
          <p:nvPr/>
        </p:nvSpPr>
        <p:spPr bwMode="auto">
          <a:xfrm>
            <a:off x="6948488" y="404813"/>
            <a:ext cx="17287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Пространство пользователя</a:t>
            </a:r>
          </a:p>
        </p:txBody>
      </p:sp>
      <p:sp>
        <p:nvSpPr>
          <p:cNvPr id="33800" name="Rectangle 11"/>
          <p:cNvSpPr>
            <a:spLocks noChangeArrowheads="1"/>
          </p:cNvSpPr>
          <p:nvPr/>
        </p:nvSpPr>
        <p:spPr bwMode="auto">
          <a:xfrm>
            <a:off x="250825" y="1628775"/>
            <a:ext cx="7489825" cy="2232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33801" name="Text Box 12"/>
          <p:cNvSpPr txBox="1">
            <a:spLocks noChangeArrowheads="1"/>
          </p:cNvSpPr>
          <p:nvPr/>
        </p:nvSpPr>
        <p:spPr bwMode="auto">
          <a:xfrm>
            <a:off x="2124075" y="1701800"/>
            <a:ext cx="338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API</a:t>
            </a:r>
            <a:r>
              <a:rPr lang="ru-RU"/>
              <a:t> исполняющей системы</a:t>
            </a:r>
          </a:p>
        </p:txBody>
      </p:sp>
      <p:sp>
        <p:nvSpPr>
          <p:cNvPr id="33802" name="Line 13"/>
          <p:cNvSpPr>
            <a:spLocks noChangeShapeType="1"/>
          </p:cNvSpPr>
          <p:nvPr/>
        </p:nvSpPr>
        <p:spPr bwMode="auto">
          <a:xfrm>
            <a:off x="250825" y="2133600"/>
            <a:ext cx="7489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3803" name="Text Box 15"/>
          <p:cNvSpPr txBox="1">
            <a:spLocks noChangeArrowheads="1"/>
          </p:cNvSpPr>
          <p:nvPr/>
        </p:nvSpPr>
        <p:spPr bwMode="auto">
          <a:xfrm>
            <a:off x="250825" y="2133600"/>
            <a:ext cx="12969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/>
              <a:t>Диспетчер ввода-вывода</a:t>
            </a:r>
          </a:p>
        </p:txBody>
      </p:sp>
      <p:sp>
        <p:nvSpPr>
          <p:cNvPr id="33804" name="Text Box 16"/>
          <p:cNvSpPr txBox="1">
            <a:spLocks noChangeArrowheads="1"/>
          </p:cNvSpPr>
          <p:nvPr/>
        </p:nvSpPr>
        <p:spPr bwMode="auto">
          <a:xfrm>
            <a:off x="4932363" y="2133600"/>
            <a:ext cx="143986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/>
              <a:t>Диспетчер процессов и потоков</a:t>
            </a:r>
          </a:p>
        </p:txBody>
      </p:sp>
      <p:sp>
        <p:nvSpPr>
          <p:cNvPr id="33805" name="Text Box 18"/>
          <p:cNvSpPr txBox="1">
            <a:spLocks noChangeArrowheads="1"/>
          </p:cNvSpPr>
          <p:nvPr/>
        </p:nvSpPr>
        <p:spPr bwMode="auto">
          <a:xfrm>
            <a:off x="3348038" y="2133600"/>
            <a:ext cx="16557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/>
              <a:t>Монитор безопасности</a:t>
            </a:r>
          </a:p>
        </p:txBody>
      </p:sp>
      <p:sp>
        <p:nvSpPr>
          <p:cNvPr id="33806" name="Text Box 19"/>
          <p:cNvSpPr txBox="1">
            <a:spLocks noChangeArrowheads="1"/>
          </p:cNvSpPr>
          <p:nvPr/>
        </p:nvSpPr>
        <p:spPr bwMode="auto">
          <a:xfrm>
            <a:off x="1835150" y="2133600"/>
            <a:ext cx="15827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/>
              <a:t>Диспетчер виртуальной памяти</a:t>
            </a:r>
          </a:p>
        </p:txBody>
      </p:sp>
      <p:sp>
        <p:nvSpPr>
          <p:cNvPr id="33807" name="Text Box 21"/>
          <p:cNvSpPr txBox="1">
            <a:spLocks noChangeArrowheads="1"/>
          </p:cNvSpPr>
          <p:nvPr/>
        </p:nvSpPr>
        <p:spPr bwMode="auto">
          <a:xfrm>
            <a:off x="6372225" y="2276475"/>
            <a:ext cx="1295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/>
              <a:t>Диспетчер кэша</a:t>
            </a:r>
          </a:p>
        </p:txBody>
      </p:sp>
      <p:sp>
        <p:nvSpPr>
          <p:cNvPr id="33808" name="Text Box 23"/>
          <p:cNvSpPr txBox="1">
            <a:spLocks noChangeArrowheads="1"/>
          </p:cNvSpPr>
          <p:nvPr/>
        </p:nvSpPr>
        <p:spPr bwMode="auto">
          <a:xfrm>
            <a:off x="611188" y="4076700"/>
            <a:ext cx="237648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Микроядро</a:t>
            </a:r>
          </a:p>
        </p:txBody>
      </p:sp>
      <p:sp>
        <p:nvSpPr>
          <p:cNvPr id="33809" name="Text Box 24"/>
          <p:cNvSpPr txBox="1">
            <a:spLocks noChangeArrowheads="1"/>
          </p:cNvSpPr>
          <p:nvPr/>
        </p:nvSpPr>
        <p:spPr bwMode="auto">
          <a:xfrm>
            <a:off x="3851275" y="4076700"/>
            <a:ext cx="29527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Драйверы устройств</a:t>
            </a:r>
          </a:p>
        </p:txBody>
      </p:sp>
      <p:sp>
        <p:nvSpPr>
          <p:cNvPr id="33810" name="Text Box 25"/>
          <p:cNvSpPr txBox="1">
            <a:spLocks noChangeArrowheads="1"/>
          </p:cNvSpPr>
          <p:nvPr/>
        </p:nvSpPr>
        <p:spPr bwMode="auto">
          <a:xfrm>
            <a:off x="323850" y="4797425"/>
            <a:ext cx="70564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Уровень абстракций аппаратуры (</a:t>
            </a:r>
            <a:r>
              <a:rPr lang="en-US"/>
              <a:t>HAL</a:t>
            </a:r>
            <a:r>
              <a:rPr lang="ru-RU"/>
              <a:t>)</a:t>
            </a:r>
          </a:p>
        </p:txBody>
      </p:sp>
      <p:sp>
        <p:nvSpPr>
          <p:cNvPr id="33811" name="Text Box 26"/>
          <p:cNvSpPr txBox="1">
            <a:spLocks noChangeArrowheads="1"/>
          </p:cNvSpPr>
          <p:nvPr/>
        </p:nvSpPr>
        <p:spPr bwMode="auto">
          <a:xfrm>
            <a:off x="468313" y="5949950"/>
            <a:ext cx="6119812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Оборудование</a:t>
            </a:r>
          </a:p>
        </p:txBody>
      </p:sp>
      <p:sp>
        <p:nvSpPr>
          <p:cNvPr id="33812" name="Line 27"/>
          <p:cNvSpPr>
            <a:spLocks noChangeShapeType="1"/>
          </p:cNvSpPr>
          <p:nvPr/>
        </p:nvSpPr>
        <p:spPr bwMode="auto">
          <a:xfrm>
            <a:off x="250825" y="5516563"/>
            <a:ext cx="84248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3813" name="Text Box 28"/>
          <p:cNvSpPr txBox="1">
            <a:spLocks noChangeArrowheads="1"/>
          </p:cNvSpPr>
          <p:nvPr/>
        </p:nvSpPr>
        <p:spPr bwMode="auto">
          <a:xfrm>
            <a:off x="7345363" y="4365625"/>
            <a:ext cx="17986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Пространство ядра</a:t>
            </a:r>
          </a:p>
        </p:txBody>
      </p:sp>
      <p:sp>
        <p:nvSpPr>
          <p:cNvPr id="33814" name="Text Box 29"/>
          <p:cNvSpPr txBox="1">
            <a:spLocks noChangeArrowheads="1"/>
          </p:cNvSpPr>
          <p:nvPr/>
        </p:nvSpPr>
        <p:spPr bwMode="auto">
          <a:xfrm>
            <a:off x="7092950" y="5876925"/>
            <a:ext cx="1692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Физические устройства</a:t>
            </a:r>
          </a:p>
        </p:txBody>
      </p:sp>
      <p:sp>
        <p:nvSpPr>
          <p:cNvPr id="33815" name="Line 30"/>
          <p:cNvSpPr>
            <a:spLocks noChangeShapeType="1"/>
          </p:cNvSpPr>
          <p:nvPr/>
        </p:nvSpPr>
        <p:spPr bwMode="auto">
          <a:xfrm>
            <a:off x="1547813" y="6921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3816" name="Line 31"/>
          <p:cNvSpPr>
            <a:spLocks noChangeShapeType="1"/>
          </p:cNvSpPr>
          <p:nvPr/>
        </p:nvSpPr>
        <p:spPr bwMode="auto">
          <a:xfrm>
            <a:off x="3563938" y="6921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3817" name="Line 32"/>
          <p:cNvSpPr>
            <a:spLocks noChangeShapeType="1"/>
          </p:cNvSpPr>
          <p:nvPr/>
        </p:nvSpPr>
        <p:spPr bwMode="auto">
          <a:xfrm>
            <a:off x="5580063" y="6921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3818" name="Line 33"/>
          <p:cNvSpPr>
            <a:spLocks noChangeShapeType="1"/>
          </p:cNvSpPr>
          <p:nvPr/>
        </p:nvSpPr>
        <p:spPr bwMode="auto">
          <a:xfrm>
            <a:off x="2700338" y="54927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3819" name="Line 34"/>
          <p:cNvSpPr>
            <a:spLocks noChangeShapeType="1"/>
          </p:cNvSpPr>
          <p:nvPr/>
        </p:nvSpPr>
        <p:spPr bwMode="auto">
          <a:xfrm>
            <a:off x="4140200" y="5492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3820" name="Line 35"/>
          <p:cNvSpPr>
            <a:spLocks noChangeShapeType="1"/>
          </p:cNvSpPr>
          <p:nvPr/>
        </p:nvSpPr>
        <p:spPr bwMode="auto">
          <a:xfrm>
            <a:off x="1979613" y="12684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3821" name="Line 36"/>
          <p:cNvSpPr>
            <a:spLocks noChangeShapeType="1"/>
          </p:cNvSpPr>
          <p:nvPr/>
        </p:nvSpPr>
        <p:spPr bwMode="auto">
          <a:xfrm>
            <a:off x="3563938" y="12684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3822" name="Line 37"/>
          <p:cNvSpPr>
            <a:spLocks noChangeShapeType="1"/>
          </p:cNvSpPr>
          <p:nvPr/>
        </p:nvSpPr>
        <p:spPr bwMode="auto">
          <a:xfrm>
            <a:off x="5508625" y="12684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3823" name="Line 38"/>
          <p:cNvSpPr>
            <a:spLocks noChangeShapeType="1"/>
          </p:cNvSpPr>
          <p:nvPr/>
        </p:nvSpPr>
        <p:spPr bwMode="auto">
          <a:xfrm>
            <a:off x="1763713" y="38608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3824" name="Line 39"/>
          <p:cNvSpPr>
            <a:spLocks noChangeShapeType="1"/>
          </p:cNvSpPr>
          <p:nvPr/>
        </p:nvSpPr>
        <p:spPr bwMode="auto">
          <a:xfrm>
            <a:off x="5508625" y="38608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3825" name="Line 40"/>
          <p:cNvSpPr>
            <a:spLocks noChangeShapeType="1"/>
          </p:cNvSpPr>
          <p:nvPr/>
        </p:nvSpPr>
        <p:spPr bwMode="auto">
          <a:xfrm>
            <a:off x="2987675" y="4292600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3826" name="Line 41"/>
          <p:cNvSpPr>
            <a:spLocks noChangeShapeType="1"/>
          </p:cNvSpPr>
          <p:nvPr/>
        </p:nvSpPr>
        <p:spPr bwMode="auto">
          <a:xfrm>
            <a:off x="1908175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3827" name="Line 42"/>
          <p:cNvSpPr>
            <a:spLocks noChangeShapeType="1"/>
          </p:cNvSpPr>
          <p:nvPr/>
        </p:nvSpPr>
        <p:spPr bwMode="auto">
          <a:xfrm>
            <a:off x="5508625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3828" name="Line 43"/>
          <p:cNvSpPr>
            <a:spLocks noChangeShapeType="1"/>
          </p:cNvSpPr>
          <p:nvPr/>
        </p:nvSpPr>
        <p:spPr bwMode="auto">
          <a:xfrm>
            <a:off x="3779838" y="5157788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3829" name="Text Box 44"/>
          <p:cNvSpPr txBox="1">
            <a:spLocks noChangeArrowheads="1"/>
          </p:cNvSpPr>
          <p:nvPr/>
        </p:nvSpPr>
        <p:spPr bwMode="auto">
          <a:xfrm>
            <a:off x="250825" y="3141663"/>
            <a:ext cx="1368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/>
              <a:t>Файловые системы</a:t>
            </a:r>
          </a:p>
        </p:txBody>
      </p:sp>
      <p:sp>
        <p:nvSpPr>
          <p:cNvPr id="33830" name="Text Box 45"/>
          <p:cNvSpPr txBox="1">
            <a:spLocks noChangeArrowheads="1"/>
          </p:cNvSpPr>
          <p:nvPr/>
        </p:nvSpPr>
        <p:spPr bwMode="auto">
          <a:xfrm>
            <a:off x="1835150" y="3357563"/>
            <a:ext cx="59055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/>
              <a:t>Управление объектами; библиотека этапа исполнения</a:t>
            </a:r>
          </a:p>
        </p:txBody>
      </p:sp>
      <p:sp>
        <p:nvSpPr>
          <p:cNvPr id="33831" name="Line 46"/>
          <p:cNvSpPr>
            <a:spLocks noChangeShapeType="1"/>
          </p:cNvSpPr>
          <p:nvPr/>
        </p:nvSpPr>
        <p:spPr bwMode="auto">
          <a:xfrm>
            <a:off x="1908175" y="2133600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3832" name="Line 47"/>
          <p:cNvSpPr>
            <a:spLocks noChangeShapeType="1"/>
          </p:cNvSpPr>
          <p:nvPr/>
        </p:nvSpPr>
        <p:spPr bwMode="auto">
          <a:xfrm>
            <a:off x="3348038" y="2133600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3833" name="Line 48"/>
          <p:cNvSpPr>
            <a:spLocks noChangeShapeType="1"/>
          </p:cNvSpPr>
          <p:nvPr/>
        </p:nvSpPr>
        <p:spPr bwMode="auto">
          <a:xfrm>
            <a:off x="4932363" y="2133600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3834" name="Line 49"/>
          <p:cNvSpPr>
            <a:spLocks noChangeShapeType="1"/>
          </p:cNvSpPr>
          <p:nvPr/>
        </p:nvSpPr>
        <p:spPr bwMode="auto">
          <a:xfrm>
            <a:off x="6372225" y="2133600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3835" name="Line 50"/>
          <p:cNvSpPr>
            <a:spLocks noChangeShapeType="1"/>
          </p:cNvSpPr>
          <p:nvPr/>
        </p:nvSpPr>
        <p:spPr bwMode="auto">
          <a:xfrm>
            <a:off x="250825" y="30686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3836" name="Line 51"/>
          <p:cNvSpPr>
            <a:spLocks noChangeShapeType="1"/>
          </p:cNvSpPr>
          <p:nvPr/>
        </p:nvSpPr>
        <p:spPr bwMode="auto">
          <a:xfrm>
            <a:off x="1619250" y="3068638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3837" name="Text Box 52"/>
          <p:cNvSpPr txBox="1">
            <a:spLocks noChangeArrowheads="1"/>
          </p:cNvSpPr>
          <p:nvPr/>
        </p:nvSpPr>
        <p:spPr bwMode="auto">
          <a:xfrm>
            <a:off x="8027988" y="2133600"/>
            <a:ext cx="576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ИС</a:t>
            </a:r>
          </a:p>
        </p:txBody>
      </p:sp>
      <p:sp>
        <p:nvSpPr>
          <p:cNvPr id="33838" name="Номер слайда 4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4048CE-FBE8-4CDD-A18C-DBC7DF5AD4E6}" type="slidenum">
              <a:rPr lang="ru-RU" smtClean="0"/>
              <a:pPr/>
              <a:t>32</a:t>
            </a:fld>
            <a:endParaRPr lang="ru-RU" smtClean="0"/>
          </a:p>
        </p:txBody>
      </p:sp>
    </p:spTree>
  </p:cSld>
  <p:clrMapOvr>
    <a:masterClrMapping/>
  </p:clrMapOvr>
  <p:transition>
    <p:blinds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solidFill>
                  <a:srgbClr val="FF3300"/>
                </a:solidFill>
              </a:rPr>
              <a:t>Архитектура ОС </a:t>
            </a:r>
            <a:r>
              <a:rPr lang="en-US" smtClean="0">
                <a:solidFill>
                  <a:srgbClr val="FF3300"/>
                </a:solidFill>
              </a:rPr>
              <a:t>UNIX</a:t>
            </a:r>
            <a:endParaRPr lang="ru-RU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blinds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ru-RU" sz="2800" smtClean="0"/>
              <a:t>История создания </a:t>
            </a:r>
            <a:r>
              <a:rPr lang="en-US" sz="2800" smtClean="0"/>
              <a:t>UNIX</a:t>
            </a:r>
            <a:endParaRPr lang="ru-RU" sz="2800" smtClean="0"/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111750"/>
          </a:xfrm>
        </p:spPr>
        <p:txBody>
          <a:bodyPr/>
          <a:lstStyle/>
          <a:p>
            <a:pPr eaLnBrk="1" hangingPunct="1"/>
            <a:r>
              <a:rPr lang="ru-RU" sz="2000" smtClean="0"/>
              <a:t>1970 – запуск в эксплуатацию (</a:t>
            </a:r>
            <a:r>
              <a:rPr lang="en-US" sz="2000" smtClean="0"/>
              <a:t>AT&amp;T Bell labs</a:t>
            </a:r>
            <a:r>
              <a:rPr lang="ru-RU" sz="2000" smtClean="0"/>
              <a:t> для </a:t>
            </a:r>
            <a:r>
              <a:rPr lang="en-US" sz="2000" smtClean="0"/>
              <a:t>PDP-7)</a:t>
            </a:r>
            <a:endParaRPr lang="ru-RU" sz="2000" smtClean="0"/>
          </a:p>
          <a:p>
            <a:pPr eaLnBrk="1" hangingPunct="1"/>
            <a:r>
              <a:rPr lang="ru-RU" sz="2000" smtClean="0"/>
              <a:t>1971 – код переписан на языке С</a:t>
            </a:r>
          </a:p>
          <a:p>
            <a:pPr eaLnBrk="1" hangingPunct="1"/>
            <a:r>
              <a:rPr lang="ru-RU" sz="2000" smtClean="0"/>
              <a:t>1972 – официально продается лицензия</a:t>
            </a:r>
          </a:p>
          <a:p>
            <a:pPr eaLnBrk="1" hangingPunct="1"/>
            <a:r>
              <a:rPr lang="ru-RU" sz="2000" smtClean="0"/>
              <a:t>1975 – версия </a:t>
            </a:r>
            <a:r>
              <a:rPr lang="en-US" sz="2000" smtClean="0"/>
              <a:t>BSD (Berkly Software Distribution)</a:t>
            </a:r>
          </a:p>
          <a:p>
            <a:pPr eaLnBrk="1" hangingPunct="1"/>
            <a:r>
              <a:rPr lang="en-US" sz="2000" smtClean="0"/>
              <a:t>1979 – 3BSD (</a:t>
            </a:r>
            <a:r>
              <a:rPr lang="ru-RU" sz="2000" smtClean="0"/>
              <a:t>виртуальная память)</a:t>
            </a:r>
          </a:p>
          <a:p>
            <a:pPr eaLnBrk="1" hangingPunct="1"/>
            <a:r>
              <a:rPr lang="ru-RU" sz="2000" smtClean="0"/>
              <a:t>1982 – </a:t>
            </a:r>
            <a:r>
              <a:rPr lang="en-US" sz="2000" smtClean="0"/>
              <a:t>System III </a:t>
            </a:r>
            <a:r>
              <a:rPr lang="ru-RU" sz="2000" smtClean="0"/>
              <a:t>(</a:t>
            </a:r>
            <a:r>
              <a:rPr lang="en-US" sz="2000" smtClean="0"/>
              <a:t>AT&amp;T)</a:t>
            </a:r>
          </a:p>
          <a:p>
            <a:pPr eaLnBrk="1" hangingPunct="1"/>
            <a:r>
              <a:rPr lang="en-US" sz="2000" smtClean="0"/>
              <a:t>1983 – System V, 4.2BSD</a:t>
            </a:r>
            <a:r>
              <a:rPr lang="ru-RU" sz="2000" smtClean="0"/>
              <a:t> (</a:t>
            </a:r>
            <a:r>
              <a:rPr lang="en-US" sz="2000" smtClean="0"/>
              <a:t>TCP/IP)</a:t>
            </a:r>
          </a:p>
          <a:p>
            <a:pPr eaLnBrk="1" hangingPunct="1"/>
            <a:r>
              <a:rPr lang="en-US" sz="2000" smtClean="0"/>
              <a:t>1987 – System V Release 3  (SVR3)</a:t>
            </a:r>
          </a:p>
          <a:p>
            <a:pPr eaLnBrk="1" hangingPunct="1"/>
            <a:r>
              <a:rPr lang="en-US" sz="2000" smtClean="0"/>
              <a:t>1990 – SVR4, SCO (Santa Crouse Operation)</a:t>
            </a:r>
          </a:p>
          <a:p>
            <a:pPr eaLnBrk="1" hangingPunct="1"/>
            <a:r>
              <a:rPr lang="en-US" sz="2000" smtClean="0"/>
              <a:t>1991 – Linux </a:t>
            </a:r>
          </a:p>
          <a:p>
            <a:pPr eaLnBrk="1" hangingPunct="1"/>
            <a:r>
              <a:rPr lang="en-US" sz="2000" smtClean="0"/>
              <a:t>1994 – 4.4BSD</a:t>
            </a:r>
          </a:p>
          <a:p>
            <a:pPr eaLnBrk="1" hangingPunct="1"/>
            <a:endParaRPr lang="ru-RU" sz="2400" smtClean="0"/>
          </a:p>
          <a:p>
            <a:pPr eaLnBrk="1" hangingPunct="1"/>
            <a:endParaRPr lang="ru-RU" smtClean="0"/>
          </a:p>
          <a:p>
            <a:pPr eaLnBrk="1" hangingPunct="1"/>
            <a:endParaRPr lang="ru-RU" smtClean="0"/>
          </a:p>
        </p:txBody>
      </p:sp>
      <p:sp>
        <p:nvSpPr>
          <p:cNvPr id="3584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D6CEAA-7FF0-41F3-9097-01FA5F88EE58}" type="slidenum">
              <a:rPr lang="ru-RU" smtClean="0"/>
              <a:pPr/>
              <a:t>34</a:t>
            </a:fld>
            <a:endParaRPr lang="ru-RU" smtClean="0"/>
          </a:p>
        </p:txBody>
      </p:sp>
    </p:spTree>
  </p:cSld>
  <p:clrMapOvr>
    <a:masterClrMapping/>
  </p:clrMapOvr>
  <p:transition>
    <p:blinds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88913"/>
            <a:ext cx="8229600" cy="647700"/>
          </a:xfrm>
        </p:spPr>
        <p:txBody>
          <a:bodyPr/>
          <a:lstStyle/>
          <a:p>
            <a:pPr eaLnBrk="1" hangingPunct="1"/>
            <a:r>
              <a:rPr lang="ru-RU" sz="2800" smtClean="0"/>
              <a:t>Семейство </a:t>
            </a:r>
            <a:r>
              <a:rPr lang="en-US" sz="2800" smtClean="0"/>
              <a:t>UNIX</a:t>
            </a:r>
            <a:endParaRPr lang="ru-RU" sz="2800" smtClean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4211638" y="1268413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v1</a:t>
            </a:r>
            <a:endParaRPr lang="ru-RU" b="1"/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4211638" y="1916113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v6</a:t>
            </a:r>
            <a:endParaRPr lang="ru-RU" b="1"/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900113" y="2420938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Xenix</a:t>
            </a:r>
            <a:endParaRPr lang="ru-RU" b="1"/>
          </a:p>
        </p:txBody>
      </p:sp>
      <p:sp>
        <p:nvSpPr>
          <p:cNvPr id="36870" name="Line 7"/>
          <p:cNvSpPr>
            <a:spLocks noChangeShapeType="1"/>
          </p:cNvSpPr>
          <p:nvPr/>
        </p:nvSpPr>
        <p:spPr bwMode="auto">
          <a:xfrm flipH="1">
            <a:off x="1476375" y="2133600"/>
            <a:ext cx="2735263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6804025" y="2492375"/>
            <a:ext cx="792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BSD</a:t>
            </a:r>
            <a:endParaRPr lang="ru-RU" b="1"/>
          </a:p>
        </p:txBody>
      </p:sp>
      <p:sp>
        <p:nvSpPr>
          <p:cNvPr id="36872" name="Line 9"/>
          <p:cNvSpPr>
            <a:spLocks noChangeShapeType="1"/>
          </p:cNvSpPr>
          <p:nvPr/>
        </p:nvSpPr>
        <p:spPr bwMode="auto">
          <a:xfrm>
            <a:off x="4716463" y="2133600"/>
            <a:ext cx="23034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4356100" y="2420938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v7</a:t>
            </a:r>
            <a:endParaRPr lang="ru-RU" b="1"/>
          </a:p>
        </p:txBody>
      </p:sp>
      <p:sp>
        <p:nvSpPr>
          <p:cNvPr id="36874" name="Line 11"/>
          <p:cNvSpPr>
            <a:spLocks noChangeShapeType="1"/>
          </p:cNvSpPr>
          <p:nvPr/>
        </p:nvSpPr>
        <p:spPr bwMode="auto">
          <a:xfrm>
            <a:off x="4572000" y="22764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5" name="Text Box 12"/>
          <p:cNvSpPr txBox="1">
            <a:spLocks noChangeArrowheads="1"/>
          </p:cNvSpPr>
          <p:nvPr/>
        </p:nvSpPr>
        <p:spPr bwMode="auto">
          <a:xfrm>
            <a:off x="755650" y="4005263"/>
            <a:ext cx="865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SCO</a:t>
            </a:r>
            <a:endParaRPr lang="ru-RU" b="1"/>
          </a:p>
        </p:txBody>
      </p:sp>
      <p:sp>
        <p:nvSpPr>
          <p:cNvPr id="36876" name="Line 13"/>
          <p:cNvSpPr>
            <a:spLocks noChangeShapeType="1"/>
          </p:cNvSpPr>
          <p:nvPr/>
        </p:nvSpPr>
        <p:spPr bwMode="auto">
          <a:xfrm>
            <a:off x="1258888" y="278130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7" name="Line 14"/>
          <p:cNvSpPr>
            <a:spLocks noChangeShapeType="1"/>
          </p:cNvSpPr>
          <p:nvPr/>
        </p:nvSpPr>
        <p:spPr bwMode="auto">
          <a:xfrm flipH="1">
            <a:off x="1331913" y="2565400"/>
            <a:ext cx="3024187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8" name="Text Box 16"/>
          <p:cNvSpPr txBox="1">
            <a:spLocks noChangeArrowheads="1"/>
          </p:cNvSpPr>
          <p:nvPr/>
        </p:nvSpPr>
        <p:spPr bwMode="auto">
          <a:xfrm>
            <a:off x="6804025" y="3284538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3BSD</a:t>
            </a:r>
            <a:endParaRPr lang="ru-RU" b="1"/>
          </a:p>
        </p:txBody>
      </p:sp>
      <p:sp>
        <p:nvSpPr>
          <p:cNvPr id="36879" name="Line 17"/>
          <p:cNvSpPr>
            <a:spLocks noChangeShapeType="1"/>
          </p:cNvSpPr>
          <p:nvPr/>
        </p:nvSpPr>
        <p:spPr bwMode="auto">
          <a:xfrm>
            <a:off x="7235825" y="28527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80" name="Text Box 18"/>
          <p:cNvSpPr txBox="1">
            <a:spLocks noChangeArrowheads="1"/>
          </p:cNvSpPr>
          <p:nvPr/>
        </p:nvSpPr>
        <p:spPr bwMode="auto">
          <a:xfrm>
            <a:off x="4284663" y="3068638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v32</a:t>
            </a:r>
            <a:endParaRPr lang="ru-RU" b="1"/>
          </a:p>
        </p:txBody>
      </p:sp>
      <p:sp>
        <p:nvSpPr>
          <p:cNvPr id="36881" name="Text Box 19"/>
          <p:cNvSpPr txBox="1">
            <a:spLocks noChangeArrowheads="1"/>
          </p:cNvSpPr>
          <p:nvPr/>
        </p:nvSpPr>
        <p:spPr bwMode="auto">
          <a:xfrm>
            <a:off x="6804025" y="3933825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4BSD</a:t>
            </a:r>
            <a:endParaRPr lang="ru-RU" b="1"/>
          </a:p>
        </p:txBody>
      </p:sp>
      <p:sp>
        <p:nvSpPr>
          <p:cNvPr id="36882" name="Line 20"/>
          <p:cNvSpPr>
            <a:spLocks noChangeShapeType="1"/>
          </p:cNvSpPr>
          <p:nvPr/>
        </p:nvSpPr>
        <p:spPr bwMode="auto">
          <a:xfrm>
            <a:off x="4572000" y="27813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83" name="Line 21"/>
          <p:cNvSpPr>
            <a:spLocks noChangeShapeType="1"/>
          </p:cNvSpPr>
          <p:nvPr/>
        </p:nvSpPr>
        <p:spPr bwMode="auto">
          <a:xfrm>
            <a:off x="4932363" y="3284538"/>
            <a:ext cx="2016125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84" name="Line 22"/>
          <p:cNvSpPr>
            <a:spLocks noChangeShapeType="1"/>
          </p:cNvSpPr>
          <p:nvPr/>
        </p:nvSpPr>
        <p:spPr bwMode="auto">
          <a:xfrm>
            <a:off x="7235825" y="36449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85" name="Text Box 23"/>
          <p:cNvSpPr txBox="1">
            <a:spLocks noChangeArrowheads="1"/>
          </p:cNvSpPr>
          <p:nvPr/>
        </p:nvSpPr>
        <p:spPr bwMode="auto">
          <a:xfrm>
            <a:off x="6804025" y="4724400"/>
            <a:ext cx="108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4.3BSD</a:t>
            </a:r>
            <a:endParaRPr lang="ru-RU" b="1"/>
          </a:p>
        </p:txBody>
      </p:sp>
      <p:sp>
        <p:nvSpPr>
          <p:cNvPr id="36886" name="Text Box 24"/>
          <p:cNvSpPr txBox="1">
            <a:spLocks noChangeArrowheads="1"/>
          </p:cNvSpPr>
          <p:nvPr/>
        </p:nvSpPr>
        <p:spPr bwMode="auto">
          <a:xfrm>
            <a:off x="6732588" y="5445125"/>
            <a:ext cx="11509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4.4BSD</a:t>
            </a:r>
            <a:endParaRPr lang="ru-RU" b="1"/>
          </a:p>
        </p:txBody>
      </p:sp>
      <p:sp>
        <p:nvSpPr>
          <p:cNvPr id="36887" name="Line 25"/>
          <p:cNvSpPr>
            <a:spLocks noChangeShapeType="1"/>
          </p:cNvSpPr>
          <p:nvPr/>
        </p:nvSpPr>
        <p:spPr bwMode="auto">
          <a:xfrm>
            <a:off x="7308850" y="42926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88" name="Line 26"/>
          <p:cNvSpPr>
            <a:spLocks noChangeShapeType="1"/>
          </p:cNvSpPr>
          <p:nvPr/>
        </p:nvSpPr>
        <p:spPr bwMode="auto">
          <a:xfrm>
            <a:off x="7308850" y="50847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89" name="Text Box 27"/>
          <p:cNvSpPr txBox="1">
            <a:spLocks noChangeArrowheads="1"/>
          </p:cNvSpPr>
          <p:nvPr/>
        </p:nvSpPr>
        <p:spPr bwMode="auto">
          <a:xfrm>
            <a:off x="2627313" y="2565400"/>
            <a:ext cx="792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SIII</a:t>
            </a:r>
            <a:endParaRPr lang="ru-RU" b="1"/>
          </a:p>
        </p:txBody>
      </p:sp>
      <p:sp>
        <p:nvSpPr>
          <p:cNvPr id="36890" name="Line 28"/>
          <p:cNvSpPr>
            <a:spLocks noChangeShapeType="1"/>
          </p:cNvSpPr>
          <p:nvPr/>
        </p:nvSpPr>
        <p:spPr bwMode="auto">
          <a:xfrm flipH="1">
            <a:off x="3276600" y="2205038"/>
            <a:ext cx="10080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91" name="Text Box 29"/>
          <p:cNvSpPr txBox="1">
            <a:spLocks noChangeArrowheads="1"/>
          </p:cNvSpPr>
          <p:nvPr/>
        </p:nvSpPr>
        <p:spPr bwMode="auto">
          <a:xfrm>
            <a:off x="2700338" y="3573463"/>
            <a:ext cx="792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SV</a:t>
            </a:r>
            <a:endParaRPr lang="ru-RU" b="1"/>
          </a:p>
        </p:txBody>
      </p:sp>
      <p:sp>
        <p:nvSpPr>
          <p:cNvPr id="36892" name="Line 30"/>
          <p:cNvSpPr>
            <a:spLocks noChangeShapeType="1"/>
          </p:cNvSpPr>
          <p:nvPr/>
        </p:nvSpPr>
        <p:spPr bwMode="auto">
          <a:xfrm>
            <a:off x="3059113" y="292417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93" name="Line 31"/>
          <p:cNvSpPr>
            <a:spLocks noChangeShapeType="1"/>
          </p:cNvSpPr>
          <p:nvPr/>
        </p:nvSpPr>
        <p:spPr bwMode="auto">
          <a:xfrm flipH="1">
            <a:off x="1547813" y="3789363"/>
            <a:ext cx="12954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94" name="Text Box 32"/>
          <p:cNvSpPr txBox="1">
            <a:spLocks noChangeArrowheads="1"/>
          </p:cNvSpPr>
          <p:nvPr/>
        </p:nvSpPr>
        <p:spPr bwMode="auto">
          <a:xfrm>
            <a:off x="1692275" y="4652963"/>
            <a:ext cx="792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SVR4</a:t>
            </a:r>
            <a:endParaRPr lang="ru-RU" b="1"/>
          </a:p>
        </p:txBody>
      </p:sp>
      <p:sp>
        <p:nvSpPr>
          <p:cNvPr id="36895" name="Line 33"/>
          <p:cNvSpPr>
            <a:spLocks noChangeShapeType="1"/>
          </p:cNvSpPr>
          <p:nvPr/>
        </p:nvSpPr>
        <p:spPr bwMode="auto">
          <a:xfrm>
            <a:off x="1258888" y="4365625"/>
            <a:ext cx="576262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96" name="Line 34"/>
          <p:cNvSpPr>
            <a:spLocks noChangeShapeType="1"/>
          </p:cNvSpPr>
          <p:nvPr/>
        </p:nvSpPr>
        <p:spPr bwMode="auto">
          <a:xfrm flipH="1">
            <a:off x="2268538" y="3933825"/>
            <a:ext cx="719137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97" name="Text Box 35"/>
          <p:cNvSpPr txBox="1">
            <a:spLocks noChangeArrowheads="1"/>
          </p:cNvSpPr>
          <p:nvPr/>
        </p:nvSpPr>
        <p:spPr bwMode="auto">
          <a:xfrm>
            <a:off x="5076825" y="4221163"/>
            <a:ext cx="1150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SunOS</a:t>
            </a:r>
            <a:endParaRPr lang="ru-RU" b="1"/>
          </a:p>
        </p:txBody>
      </p:sp>
      <p:sp>
        <p:nvSpPr>
          <p:cNvPr id="36898" name="Line 36"/>
          <p:cNvSpPr>
            <a:spLocks noChangeShapeType="1"/>
          </p:cNvSpPr>
          <p:nvPr/>
        </p:nvSpPr>
        <p:spPr bwMode="auto">
          <a:xfrm flipH="1">
            <a:off x="6084888" y="4149725"/>
            <a:ext cx="719137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99" name="Line 37"/>
          <p:cNvSpPr>
            <a:spLocks noChangeShapeType="1"/>
          </p:cNvSpPr>
          <p:nvPr/>
        </p:nvSpPr>
        <p:spPr bwMode="auto">
          <a:xfrm flipH="1">
            <a:off x="2484438" y="4437063"/>
            <a:ext cx="259238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900" name="Text Box 38"/>
          <p:cNvSpPr txBox="1">
            <a:spLocks noChangeArrowheads="1"/>
          </p:cNvSpPr>
          <p:nvPr/>
        </p:nvSpPr>
        <p:spPr bwMode="auto">
          <a:xfrm>
            <a:off x="3203575" y="5013325"/>
            <a:ext cx="1368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Solaris</a:t>
            </a:r>
            <a:endParaRPr lang="ru-RU" b="1"/>
          </a:p>
        </p:txBody>
      </p:sp>
      <p:sp>
        <p:nvSpPr>
          <p:cNvPr id="36901" name="Line 39"/>
          <p:cNvSpPr>
            <a:spLocks noChangeShapeType="1"/>
          </p:cNvSpPr>
          <p:nvPr/>
        </p:nvSpPr>
        <p:spPr bwMode="auto">
          <a:xfrm flipH="1">
            <a:off x="4211638" y="4581525"/>
            <a:ext cx="10810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902" name="Line 40"/>
          <p:cNvSpPr>
            <a:spLocks noChangeShapeType="1"/>
          </p:cNvSpPr>
          <p:nvPr/>
        </p:nvSpPr>
        <p:spPr bwMode="auto">
          <a:xfrm>
            <a:off x="2484438" y="4941888"/>
            <a:ext cx="10080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903" name="Text Box 41"/>
          <p:cNvSpPr txBox="1">
            <a:spLocks noChangeArrowheads="1"/>
          </p:cNvSpPr>
          <p:nvPr/>
        </p:nvSpPr>
        <p:spPr bwMode="auto">
          <a:xfrm>
            <a:off x="3276600" y="5805488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Linux</a:t>
            </a:r>
            <a:endParaRPr lang="ru-RU" b="1"/>
          </a:p>
        </p:txBody>
      </p:sp>
      <p:sp>
        <p:nvSpPr>
          <p:cNvPr id="36904" name="Line 42"/>
          <p:cNvSpPr>
            <a:spLocks noChangeShapeType="1"/>
          </p:cNvSpPr>
          <p:nvPr/>
        </p:nvSpPr>
        <p:spPr bwMode="auto">
          <a:xfrm>
            <a:off x="2268538" y="5013325"/>
            <a:ext cx="1366837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905" name="Line 43"/>
          <p:cNvSpPr>
            <a:spLocks noChangeShapeType="1"/>
          </p:cNvSpPr>
          <p:nvPr/>
        </p:nvSpPr>
        <p:spPr bwMode="auto">
          <a:xfrm flipH="1">
            <a:off x="4427538" y="4941888"/>
            <a:ext cx="2449512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906" name="Номер слайда 4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959BF8-06FB-4F76-AB57-91A195C7910A}" type="slidenum">
              <a:rPr lang="ru-RU" smtClean="0"/>
              <a:pPr/>
              <a:t>35</a:t>
            </a:fld>
            <a:endParaRPr lang="ru-RU" smtClean="0"/>
          </a:p>
        </p:txBody>
      </p:sp>
    </p:spTree>
  </p:cSld>
  <p:clrMapOvr>
    <a:masterClrMapping/>
  </p:clrMapOvr>
  <p:transition>
    <p:blinds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63713" y="260350"/>
            <a:ext cx="7380287" cy="504825"/>
          </a:xfrm>
        </p:spPr>
        <p:txBody>
          <a:bodyPr/>
          <a:lstStyle/>
          <a:p>
            <a:pPr eaLnBrk="1" hangingPunct="1"/>
            <a:r>
              <a:rPr lang="ru-RU" sz="3200" smtClean="0"/>
              <a:t>Модель системы</a:t>
            </a:r>
          </a:p>
        </p:txBody>
      </p:sp>
      <p:sp>
        <p:nvSpPr>
          <p:cNvPr id="37891" name="Text Box 1036"/>
          <p:cNvSpPr txBox="1">
            <a:spLocks noChangeArrowheads="1"/>
          </p:cNvSpPr>
          <p:nvPr/>
        </p:nvSpPr>
        <p:spPr bwMode="auto">
          <a:xfrm>
            <a:off x="250825" y="5084763"/>
            <a:ext cx="16557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Система разработки</a:t>
            </a:r>
          </a:p>
        </p:txBody>
      </p:sp>
      <p:grpSp>
        <p:nvGrpSpPr>
          <p:cNvPr id="37892" name="Group 1045"/>
          <p:cNvGrpSpPr>
            <a:grpSpLocks/>
          </p:cNvGrpSpPr>
          <p:nvPr/>
        </p:nvGrpSpPr>
        <p:grpSpPr bwMode="auto">
          <a:xfrm>
            <a:off x="1835150" y="908050"/>
            <a:ext cx="5543550" cy="5262563"/>
            <a:chOff x="975" y="754"/>
            <a:chExt cx="3492" cy="3315"/>
          </a:xfrm>
        </p:grpSpPr>
        <p:sp>
          <p:nvSpPr>
            <p:cNvPr id="37902" name="Oval 1027"/>
            <p:cNvSpPr>
              <a:spLocks noChangeArrowheads="1"/>
            </p:cNvSpPr>
            <p:nvPr/>
          </p:nvSpPr>
          <p:spPr bwMode="auto">
            <a:xfrm>
              <a:off x="1111" y="845"/>
              <a:ext cx="3221" cy="322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7903" name="Line 1032"/>
            <p:cNvSpPr>
              <a:spLocks noChangeShapeType="1"/>
            </p:cNvSpPr>
            <p:nvPr/>
          </p:nvSpPr>
          <p:spPr bwMode="auto">
            <a:xfrm flipV="1">
              <a:off x="1111" y="2523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7904" name="WordArt 1033"/>
            <p:cNvSpPr>
              <a:spLocks noChangeArrowheads="1" noChangeShapeType="1" noTextEdit="1"/>
            </p:cNvSpPr>
            <p:nvPr/>
          </p:nvSpPr>
          <p:spPr bwMode="auto">
            <a:xfrm rot="-2009711">
              <a:off x="975" y="754"/>
              <a:ext cx="948" cy="162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ru-RU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/>
                  <a:cs typeface="Arial"/>
                </a:rPr>
                <a:t>Пользователи</a:t>
              </a:r>
            </a:p>
          </p:txBody>
        </p:sp>
        <p:grpSp>
          <p:nvGrpSpPr>
            <p:cNvPr id="37905" name="Group 1044"/>
            <p:cNvGrpSpPr>
              <a:grpSpLocks/>
            </p:cNvGrpSpPr>
            <p:nvPr/>
          </p:nvGrpSpPr>
          <p:grpSpPr bwMode="auto">
            <a:xfrm>
              <a:off x="1519" y="935"/>
              <a:ext cx="2948" cy="3134"/>
              <a:chOff x="1519" y="935"/>
              <a:chExt cx="2948" cy="3134"/>
            </a:xfrm>
          </p:grpSpPr>
          <p:sp>
            <p:nvSpPr>
              <p:cNvPr id="37906" name="Oval 1026"/>
              <p:cNvSpPr>
                <a:spLocks noChangeArrowheads="1"/>
              </p:cNvSpPr>
              <p:nvPr/>
            </p:nvSpPr>
            <p:spPr bwMode="auto">
              <a:xfrm>
                <a:off x="2200" y="2024"/>
                <a:ext cx="998" cy="99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7907" name="Oval 1024"/>
              <p:cNvSpPr>
                <a:spLocks noChangeArrowheads="1"/>
              </p:cNvSpPr>
              <p:nvPr/>
            </p:nvSpPr>
            <p:spPr bwMode="auto">
              <a:xfrm>
                <a:off x="2336" y="2160"/>
                <a:ext cx="725" cy="72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7908" name="Text Box 1025"/>
              <p:cNvSpPr txBox="1">
                <a:spLocks noChangeArrowheads="1"/>
              </p:cNvSpPr>
              <p:nvPr/>
            </p:nvSpPr>
            <p:spPr bwMode="auto">
              <a:xfrm>
                <a:off x="2426" y="2387"/>
                <a:ext cx="49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ru-RU" b="1"/>
                  <a:t>Ядро</a:t>
                </a:r>
              </a:p>
            </p:txBody>
          </p:sp>
          <p:sp>
            <p:nvSpPr>
              <p:cNvPr id="37909" name="Text Box 1028"/>
              <p:cNvSpPr txBox="1">
                <a:spLocks noChangeArrowheads="1"/>
              </p:cNvSpPr>
              <p:nvPr/>
            </p:nvSpPr>
            <p:spPr bwMode="auto">
              <a:xfrm rot="-5400000">
                <a:off x="2169" y="1328"/>
                <a:ext cx="10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b="1"/>
                  <a:t>Приложения</a:t>
                </a:r>
              </a:p>
            </p:txBody>
          </p:sp>
          <p:sp>
            <p:nvSpPr>
              <p:cNvPr id="37910" name="Line 1029"/>
              <p:cNvSpPr>
                <a:spLocks noChangeShapeType="1"/>
              </p:cNvSpPr>
              <p:nvPr/>
            </p:nvSpPr>
            <p:spPr bwMode="auto">
              <a:xfrm flipV="1">
                <a:off x="2971" y="1071"/>
                <a:ext cx="589" cy="9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911" name="Line 1030"/>
              <p:cNvSpPr>
                <a:spLocks noChangeShapeType="1"/>
              </p:cNvSpPr>
              <p:nvPr/>
            </p:nvSpPr>
            <p:spPr bwMode="auto">
              <a:xfrm flipH="1" flipV="1">
                <a:off x="2200" y="935"/>
                <a:ext cx="272" cy="1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912" name="Text Box 1031"/>
              <p:cNvSpPr txBox="1">
                <a:spLocks noChangeArrowheads="1"/>
              </p:cNvSpPr>
              <p:nvPr/>
            </p:nvSpPr>
            <p:spPr bwMode="auto">
              <a:xfrm rot="3600000">
                <a:off x="1493" y="1506"/>
                <a:ext cx="907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Shell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en-US" b="1"/>
                  <a:t>X</a:t>
                </a:r>
                <a:r>
                  <a:rPr lang="ru-RU" b="1"/>
                  <a:t> </a:t>
                </a:r>
                <a:r>
                  <a:rPr lang="en-US" b="1"/>
                  <a:t>Windows</a:t>
                </a:r>
                <a:endParaRPr lang="ru-RU" b="1"/>
              </a:p>
            </p:txBody>
          </p:sp>
          <p:sp>
            <p:nvSpPr>
              <p:cNvPr id="37913" name="Text Box 1034"/>
              <p:cNvSpPr txBox="1">
                <a:spLocks noChangeArrowheads="1"/>
              </p:cNvSpPr>
              <p:nvPr/>
            </p:nvSpPr>
            <p:spPr bwMode="auto">
              <a:xfrm>
                <a:off x="1519" y="2840"/>
                <a:ext cx="726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cc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en-US" b="1"/>
                  <a:t>make</a:t>
                </a:r>
                <a:endParaRPr lang="ru-RU" b="1"/>
              </a:p>
            </p:txBody>
          </p:sp>
          <p:sp>
            <p:nvSpPr>
              <p:cNvPr id="37914" name="Line 1035"/>
              <p:cNvSpPr>
                <a:spLocks noChangeShapeType="1"/>
              </p:cNvSpPr>
              <p:nvPr/>
            </p:nvSpPr>
            <p:spPr bwMode="auto">
              <a:xfrm flipH="1">
                <a:off x="2064" y="2976"/>
                <a:ext cx="453" cy="9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915" name="Text Box 1037"/>
              <p:cNvSpPr txBox="1">
                <a:spLocks noChangeArrowheads="1"/>
              </p:cNvSpPr>
              <p:nvPr/>
            </p:nvSpPr>
            <p:spPr bwMode="auto">
              <a:xfrm>
                <a:off x="2426" y="3521"/>
                <a:ext cx="40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lp</a:t>
                </a:r>
                <a:endParaRPr lang="ru-RU" b="1"/>
              </a:p>
            </p:txBody>
          </p:sp>
          <p:sp>
            <p:nvSpPr>
              <p:cNvPr id="37916" name="Line 1038"/>
              <p:cNvSpPr>
                <a:spLocks noChangeShapeType="1"/>
              </p:cNvSpPr>
              <p:nvPr/>
            </p:nvSpPr>
            <p:spPr bwMode="auto">
              <a:xfrm>
                <a:off x="2789" y="3022"/>
                <a:ext cx="454" cy="9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917" name="Text Box 1039"/>
              <p:cNvSpPr txBox="1">
                <a:spLocks noChangeArrowheads="1"/>
              </p:cNvSpPr>
              <p:nvPr/>
            </p:nvSpPr>
            <p:spPr bwMode="auto">
              <a:xfrm>
                <a:off x="3016" y="3203"/>
                <a:ext cx="59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gettty</a:t>
                </a:r>
                <a:endParaRPr lang="ru-RU" b="1"/>
              </a:p>
            </p:txBody>
          </p:sp>
          <p:sp>
            <p:nvSpPr>
              <p:cNvPr id="37918" name="Line 1040"/>
              <p:cNvSpPr>
                <a:spLocks noChangeShapeType="1"/>
              </p:cNvSpPr>
              <p:nvPr/>
            </p:nvSpPr>
            <p:spPr bwMode="auto">
              <a:xfrm>
                <a:off x="3198" y="2568"/>
                <a:ext cx="1043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919" name="Text Box 1041"/>
              <p:cNvSpPr txBox="1">
                <a:spLocks noChangeArrowheads="1"/>
              </p:cNvSpPr>
              <p:nvPr/>
            </p:nvSpPr>
            <p:spPr bwMode="auto">
              <a:xfrm>
                <a:off x="3651" y="3838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ru-RU" b="1"/>
                  <a:t>терминал</a:t>
                </a:r>
              </a:p>
            </p:txBody>
          </p:sp>
          <p:sp>
            <p:nvSpPr>
              <p:cNvPr id="37920" name="Text Box 1042"/>
              <p:cNvSpPr txBox="1">
                <a:spLocks noChangeArrowheads="1"/>
              </p:cNvSpPr>
              <p:nvPr/>
            </p:nvSpPr>
            <p:spPr bwMode="auto">
              <a:xfrm>
                <a:off x="3243" y="1842"/>
                <a:ext cx="771" cy="7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init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en-US" b="1"/>
                  <a:t>inetd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en-US" b="1"/>
                  <a:t>routed</a:t>
                </a:r>
                <a:endParaRPr lang="ru-RU" b="1"/>
              </a:p>
            </p:txBody>
          </p:sp>
        </p:grpSp>
      </p:grpSp>
      <p:sp>
        <p:nvSpPr>
          <p:cNvPr id="37893" name="Text Box 1043"/>
          <p:cNvSpPr txBox="1">
            <a:spLocks noChangeArrowheads="1"/>
          </p:cNvSpPr>
          <p:nvPr/>
        </p:nvSpPr>
        <p:spPr bwMode="auto">
          <a:xfrm>
            <a:off x="7019925" y="2133600"/>
            <a:ext cx="1296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сеть</a:t>
            </a:r>
          </a:p>
        </p:txBody>
      </p:sp>
      <p:sp>
        <p:nvSpPr>
          <p:cNvPr id="37894" name="Text Box 1046"/>
          <p:cNvSpPr txBox="1">
            <a:spLocks noChangeArrowheads="1"/>
          </p:cNvSpPr>
          <p:nvPr/>
        </p:nvSpPr>
        <p:spPr bwMode="auto">
          <a:xfrm>
            <a:off x="3492500" y="6381750"/>
            <a:ext cx="172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печать</a:t>
            </a:r>
          </a:p>
        </p:txBody>
      </p:sp>
      <p:sp>
        <p:nvSpPr>
          <p:cNvPr id="37895" name="Line 1047"/>
          <p:cNvSpPr>
            <a:spLocks noChangeShapeType="1"/>
          </p:cNvSpPr>
          <p:nvPr/>
        </p:nvSpPr>
        <p:spPr bwMode="auto">
          <a:xfrm>
            <a:off x="4572000" y="2924175"/>
            <a:ext cx="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7896" name="Line 1048"/>
          <p:cNvSpPr>
            <a:spLocks noChangeShapeType="1"/>
          </p:cNvSpPr>
          <p:nvPr/>
        </p:nvSpPr>
        <p:spPr bwMode="auto">
          <a:xfrm flipH="1">
            <a:off x="5076825" y="3213100"/>
            <a:ext cx="142875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7897" name="Line 1049"/>
          <p:cNvSpPr>
            <a:spLocks noChangeShapeType="1"/>
          </p:cNvSpPr>
          <p:nvPr/>
        </p:nvSpPr>
        <p:spPr bwMode="auto">
          <a:xfrm>
            <a:off x="5148263" y="3716338"/>
            <a:ext cx="21590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7898" name="Line 1050"/>
          <p:cNvSpPr>
            <a:spLocks noChangeShapeType="1"/>
          </p:cNvSpPr>
          <p:nvPr/>
        </p:nvSpPr>
        <p:spPr bwMode="auto">
          <a:xfrm>
            <a:off x="4932363" y="4149725"/>
            <a:ext cx="144462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7899" name="Line 1051"/>
          <p:cNvSpPr>
            <a:spLocks noChangeShapeType="1"/>
          </p:cNvSpPr>
          <p:nvPr/>
        </p:nvSpPr>
        <p:spPr bwMode="auto">
          <a:xfrm flipH="1">
            <a:off x="4140200" y="4221163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7900" name="Line 1052"/>
          <p:cNvSpPr>
            <a:spLocks noChangeShapeType="1"/>
          </p:cNvSpPr>
          <p:nvPr/>
        </p:nvSpPr>
        <p:spPr bwMode="auto">
          <a:xfrm>
            <a:off x="3851275" y="3357563"/>
            <a:ext cx="2159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7901" name="Номер слайда 3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00F945-11D0-4F6B-ACD7-1448B3E1A189}" type="slidenum">
              <a:rPr lang="ru-RU" smtClean="0"/>
              <a:pPr/>
              <a:t>36</a:t>
            </a:fld>
            <a:endParaRPr lang="ru-RU" smtClean="0"/>
          </a:p>
        </p:txBody>
      </p:sp>
    </p:spTree>
  </p:cSld>
  <p:clrMapOvr>
    <a:masterClrMapping/>
  </p:clrMapOvr>
  <p:transition>
    <p:blinds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260350"/>
            <a:ext cx="8229600" cy="576263"/>
          </a:xfrm>
        </p:spPr>
        <p:txBody>
          <a:bodyPr/>
          <a:lstStyle/>
          <a:p>
            <a:pPr eaLnBrk="1" hangingPunct="1"/>
            <a:r>
              <a:rPr lang="ru-RU" sz="3200" smtClean="0"/>
              <a:t>Архитектура </a:t>
            </a:r>
            <a:r>
              <a:rPr lang="en-US" sz="3200" smtClean="0"/>
              <a:t>UNIX</a:t>
            </a:r>
            <a:endParaRPr lang="ru-RU" sz="3200" smtClean="0"/>
          </a:p>
        </p:txBody>
      </p:sp>
      <p:grpSp>
        <p:nvGrpSpPr>
          <p:cNvPr id="38915" name="Group 0"/>
          <p:cNvGrpSpPr>
            <a:grpSpLocks/>
          </p:cNvGrpSpPr>
          <p:nvPr/>
        </p:nvGrpSpPr>
        <p:grpSpPr bwMode="auto">
          <a:xfrm>
            <a:off x="395288" y="1196975"/>
            <a:ext cx="8424862" cy="5400675"/>
            <a:chOff x="2544" y="3872"/>
            <a:chExt cx="6792" cy="4455"/>
          </a:xfrm>
        </p:grpSpPr>
        <p:sp>
          <p:nvSpPr>
            <p:cNvPr id="38917" name="Rectangle 1"/>
            <p:cNvSpPr>
              <a:spLocks noChangeArrowheads="1"/>
            </p:cNvSpPr>
            <p:nvPr/>
          </p:nvSpPr>
          <p:spPr bwMode="auto">
            <a:xfrm>
              <a:off x="2544" y="4682"/>
              <a:ext cx="6792" cy="29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918" name="Rectangle 2"/>
            <p:cNvSpPr>
              <a:spLocks noChangeArrowheads="1"/>
            </p:cNvSpPr>
            <p:nvPr/>
          </p:nvSpPr>
          <p:spPr bwMode="auto">
            <a:xfrm>
              <a:off x="4310" y="3872"/>
              <a:ext cx="2037" cy="4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919" name="Rectangle 3"/>
            <p:cNvSpPr>
              <a:spLocks noChangeArrowheads="1"/>
            </p:cNvSpPr>
            <p:nvPr/>
          </p:nvSpPr>
          <p:spPr bwMode="auto">
            <a:xfrm>
              <a:off x="4491" y="4052"/>
              <a:ext cx="2037" cy="4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920" name="Rectangle 4"/>
            <p:cNvSpPr>
              <a:spLocks noChangeArrowheads="1"/>
            </p:cNvSpPr>
            <p:nvPr/>
          </p:nvSpPr>
          <p:spPr bwMode="auto">
            <a:xfrm>
              <a:off x="4672" y="4232"/>
              <a:ext cx="2037" cy="4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921" name="Rectangle 5"/>
            <p:cNvSpPr>
              <a:spLocks noChangeArrowheads="1"/>
            </p:cNvSpPr>
            <p:nvPr/>
          </p:nvSpPr>
          <p:spPr bwMode="auto">
            <a:xfrm>
              <a:off x="5804" y="5357"/>
              <a:ext cx="3260" cy="16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922" name="Text Box 6"/>
            <p:cNvSpPr txBox="1">
              <a:spLocks noChangeArrowheads="1"/>
            </p:cNvSpPr>
            <p:nvPr/>
          </p:nvSpPr>
          <p:spPr bwMode="auto">
            <a:xfrm>
              <a:off x="2951" y="5492"/>
              <a:ext cx="1359" cy="6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600" b="1"/>
                <a:t>Файловая подсистема</a:t>
              </a:r>
            </a:p>
          </p:txBody>
        </p:sp>
        <p:sp>
          <p:nvSpPr>
            <p:cNvPr id="38923" name="Line 7"/>
            <p:cNvSpPr>
              <a:spLocks noChangeShapeType="1"/>
            </p:cNvSpPr>
            <p:nvPr/>
          </p:nvSpPr>
          <p:spPr bwMode="auto">
            <a:xfrm>
              <a:off x="2680" y="4952"/>
              <a:ext cx="59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924" name="Text Box 8"/>
            <p:cNvSpPr txBox="1">
              <a:spLocks noChangeArrowheads="1"/>
            </p:cNvSpPr>
            <p:nvPr/>
          </p:nvSpPr>
          <p:spPr bwMode="auto">
            <a:xfrm>
              <a:off x="2680" y="4007"/>
              <a:ext cx="1358" cy="4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ru-RU"/>
                <a:t>Процессы</a:t>
              </a:r>
            </a:p>
          </p:txBody>
        </p:sp>
        <p:sp>
          <p:nvSpPr>
            <p:cNvPr id="38925" name="Text Box 9"/>
            <p:cNvSpPr txBox="1">
              <a:spLocks noChangeArrowheads="1"/>
            </p:cNvSpPr>
            <p:nvPr/>
          </p:nvSpPr>
          <p:spPr bwMode="auto">
            <a:xfrm>
              <a:off x="7027" y="4277"/>
              <a:ext cx="2309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600" b="1"/>
                <a:t>Интерфейс системных вызовов</a:t>
              </a:r>
            </a:p>
          </p:txBody>
        </p:sp>
        <p:sp>
          <p:nvSpPr>
            <p:cNvPr id="38926" name="AutoShape 10"/>
            <p:cNvSpPr>
              <a:spLocks noChangeArrowheads="1"/>
            </p:cNvSpPr>
            <p:nvPr/>
          </p:nvSpPr>
          <p:spPr bwMode="auto">
            <a:xfrm>
              <a:off x="5532" y="4682"/>
              <a:ext cx="136" cy="270"/>
            </a:xfrm>
            <a:prstGeom prst="upDownArrow">
              <a:avLst>
                <a:gd name="adj1" fmla="val 50000"/>
                <a:gd name="adj2" fmla="val 3970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927" name="Text Box 11"/>
            <p:cNvSpPr txBox="1">
              <a:spLocks noChangeArrowheads="1"/>
            </p:cNvSpPr>
            <p:nvPr/>
          </p:nvSpPr>
          <p:spPr bwMode="auto">
            <a:xfrm>
              <a:off x="2815" y="6572"/>
              <a:ext cx="1902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600" b="1"/>
                <a:t>Драйверы устройств</a:t>
              </a:r>
            </a:p>
          </p:txBody>
        </p:sp>
        <p:sp>
          <p:nvSpPr>
            <p:cNvPr id="38928" name="Line 12"/>
            <p:cNvSpPr>
              <a:spLocks noChangeShapeType="1"/>
            </p:cNvSpPr>
            <p:nvPr/>
          </p:nvSpPr>
          <p:spPr bwMode="auto">
            <a:xfrm>
              <a:off x="3630" y="4952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929" name="Line 13"/>
            <p:cNvSpPr>
              <a:spLocks noChangeShapeType="1"/>
            </p:cNvSpPr>
            <p:nvPr/>
          </p:nvSpPr>
          <p:spPr bwMode="auto">
            <a:xfrm>
              <a:off x="3630" y="6167"/>
              <a:ext cx="0" cy="4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930" name="Line 14"/>
            <p:cNvSpPr>
              <a:spLocks noChangeShapeType="1"/>
            </p:cNvSpPr>
            <p:nvPr/>
          </p:nvSpPr>
          <p:spPr bwMode="auto">
            <a:xfrm>
              <a:off x="7434" y="4952"/>
              <a:ext cx="1" cy="4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931" name="Line 15"/>
            <p:cNvSpPr>
              <a:spLocks noChangeShapeType="1"/>
            </p:cNvSpPr>
            <p:nvPr/>
          </p:nvSpPr>
          <p:spPr bwMode="auto">
            <a:xfrm>
              <a:off x="4310" y="5897"/>
              <a:ext cx="149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932" name="Text Box 16"/>
            <p:cNvSpPr txBox="1">
              <a:spLocks noChangeArrowheads="1"/>
            </p:cNvSpPr>
            <p:nvPr/>
          </p:nvSpPr>
          <p:spPr bwMode="auto">
            <a:xfrm>
              <a:off x="5940" y="5492"/>
              <a:ext cx="1223" cy="13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ts val="3000"/>
                </a:spcBef>
              </a:pPr>
              <a:r>
                <a:rPr lang="ru-RU" sz="1600" b="1"/>
                <a:t>Управление процессами</a:t>
              </a:r>
            </a:p>
          </p:txBody>
        </p:sp>
        <p:sp>
          <p:nvSpPr>
            <p:cNvPr id="38933" name="Text Box 17"/>
            <p:cNvSpPr txBox="1">
              <a:spLocks noChangeArrowheads="1"/>
            </p:cNvSpPr>
            <p:nvPr/>
          </p:nvSpPr>
          <p:spPr bwMode="auto">
            <a:xfrm>
              <a:off x="7298" y="5492"/>
              <a:ext cx="1632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600" b="1"/>
                <a:t>Планировщик</a:t>
              </a:r>
            </a:p>
          </p:txBody>
        </p:sp>
        <p:sp>
          <p:nvSpPr>
            <p:cNvPr id="38934" name="Text Box 18"/>
            <p:cNvSpPr txBox="1">
              <a:spLocks noChangeArrowheads="1"/>
            </p:cNvSpPr>
            <p:nvPr/>
          </p:nvSpPr>
          <p:spPr bwMode="auto">
            <a:xfrm>
              <a:off x="7298" y="6167"/>
              <a:ext cx="1632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600" b="1"/>
                <a:t>Управление памятью</a:t>
              </a:r>
            </a:p>
          </p:txBody>
        </p:sp>
        <p:sp>
          <p:nvSpPr>
            <p:cNvPr id="38935" name="Text Box 19"/>
            <p:cNvSpPr txBox="1">
              <a:spLocks noChangeArrowheads="1"/>
            </p:cNvSpPr>
            <p:nvPr/>
          </p:nvSpPr>
          <p:spPr bwMode="auto">
            <a:xfrm>
              <a:off x="2815" y="7787"/>
              <a:ext cx="6386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b="1"/>
                <a:t>Аппаратура</a:t>
              </a:r>
            </a:p>
          </p:txBody>
        </p:sp>
        <p:sp>
          <p:nvSpPr>
            <p:cNvPr id="38936" name="Text Box 20"/>
            <p:cNvSpPr txBox="1">
              <a:spLocks noChangeArrowheads="1"/>
            </p:cNvSpPr>
            <p:nvPr/>
          </p:nvSpPr>
          <p:spPr bwMode="auto">
            <a:xfrm>
              <a:off x="7298" y="7112"/>
              <a:ext cx="1360" cy="4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Ядро</a:t>
              </a:r>
              <a:endParaRPr lang="ru-RU"/>
            </a:p>
          </p:txBody>
        </p:sp>
      </p:grpSp>
      <p:sp>
        <p:nvSpPr>
          <p:cNvPr id="38916" name="Номер слайда 2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C6E7AA-CF82-41AC-8EC8-85D1BA20ECFA}" type="slidenum">
              <a:rPr lang="ru-RU" smtClean="0"/>
              <a:pPr/>
              <a:t>37</a:t>
            </a:fld>
            <a:endParaRPr lang="ru-RU" smtClean="0"/>
          </a:p>
        </p:txBody>
      </p:sp>
    </p:spTree>
  </p:cSld>
  <p:clrMapOvr>
    <a:masterClrMapping/>
  </p:clrMapOvr>
  <p:transition>
    <p:blinds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4000" smtClean="0"/>
              <a:t>Командные интерпретаторы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eaLnBrk="1" hangingPunct="1"/>
            <a:r>
              <a:rPr lang="ru-RU" sz="3600" smtClean="0"/>
              <a:t>Основные</a:t>
            </a:r>
            <a:r>
              <a:rPr lang="ru-RU" smtClean="0"/>
              <a:t> </a:t>
            </a:r>
            <a:endParaRPr lang="en-US" smtClean="0"/>
          </a:p>
          <a:p>
            <a:pPr eaLnBrk="1" hangingPunct="1"/>
            <a:r>
              <a:rPr lang="en-US" sz="2800" smtClean="0"/>
              <a:t>Born shell </a:t>
            </a:r>
            <a:r>
              <a:rPr lang="ru-RU" sz="2800" smtClean="0"/>
              <a:t>   </a:t>
            </a:r>
            <a:r>
              <a:rPr lang="en-US" sz="2800" smtClean="0"/>
              <a:t>/bin/sh</a:t>
            </a:r>
          </a:p>
          <a:p>
            <a:pPr eaLnBrk="1" hangingPunct="1"/>
            <a:r>
              <a:rPr lang="en-US" sz="2800" smtClean="0"/>
              <a:t>C shell </a:t>
            </a:r>
            <a:r>
              <a:rPr lang="ru-RU" sz="2800" smtClean="0"/>
              <a:t>       </a:t>
            </a:r>
            <a:r>
              <a:rPr lang="en-US" sz="2800" smtClean="0"/>
              <a:t>/bin/csh</a:t>
            </a:r>
          </a:p>
          <a:p>
            <a:pPr eaLnBrk="1" hangingPunct="1"/>
            <a:r>
              <a:rPr lang="en-US" sz="2800" smtClean="0"/>
              <a:t>Korn shell</a:t>
            </a:r>
            <a:r>
              <a:rPr lang="ru-RU" sz="2800" smtClean="0"/>
              <a:t>  </a:t>
            </a:r>
            <a:r>
              <a:rPr lang="en-US" sz="2800" smtClean="0"/>
              <a:t> /bin/ksh</a:t>
            </a:r>
            <a:endParaRPr lang="ru-RU" sz="2800" smtClean="0"/>
          </a:p>
          <a:p>
            <a:pPr eaLnBrk="1" hangingPunct="1"/>
            <a:r>
              <a:rPr lang="ru-RU" sz="3600" smtClean="0"/>
              <a:t>Дополнительный интерпретатор</a:t>
            </a:r>
          </a:p>
          <a:p>
            <a:pPr eaLnBrk="1" hangingPunct="1"/>
            <a:r>
              <a:rPr lang="en-US" sz="2800" smtClean="0"/>
              <a:t>Born Again shell     /bin/bash</a:t>
            </a:r>
            <a:endParaRPr lang="ru-RU" sz="2800" smtClean="0"/>
          </a:p>
        </p:txBody>
      </p:sp>
      <p:sp>
        <p:nvSpPr>
          <p:cNvPr id="3994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58FD35-153E-48DE-95F9-D184D5AEE464}" type="slidenum">
              <a:rPr lang="ru-RU" smtClean="0"/>
              <a:pPr/>
              <a:t>38</a:t>
            </a:fld>
            <a:endParaRPr lang="ru-RU" smtClean="0"/>
          </a:p>
        </p:txBody>
      </p:sp>
    </p:spTree>
  </p:cSld>
  <p:clrMapOvr>
    <a:masterClrMapping/>
  </p:clrMapOvr>
  <p:transition>
    <p:blinds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eaLnBrk="1" hangingPunct="1"/>
            <a:r>
              <a:rPr lang="ru-RU" sz="3600" smtClean="0"/>
              <a:t>Метасимволы</a:t>
            </a:r>
            <a:r>
              <a:rPr lang="ru-RU" smtClean="0"/>
              <a:t> </a:t>
            </a:r>
          </a:p>
          <a:p>
            <a:pPr eaLnBrk="1" hangingPunct="1"/>
            <a:r>
              <a:rPr lang="ru-RU" smtClean="0"/>
              <a:t>* любая последовательность символов </a:t>
            </a:r>
          </a:p>
          <a:p>
            <a:pPr eaLnBrk="1" hangingPunct="1"/>
            <a:r>
              <a:rPr lang="ru-RU" smtClean="0"/>
              <a:t>? любой символ</a:t>
            </a:r>
          </a:p>
          <a:p>
            <a:pPr eaLnBrk="1" hangingPunct="1"/>
            <a:r>
              <a:rPr lang="en-US" smtClean="0"/>
              <a:t>[ ]</a:t>
            </a:r>
            <a:r>
              <a:rPr lang="ru-RU" smtClean="0"/>
              <a:t> группа символов</a:t>
            </a:r>
          </a:p>
          <a:p>
            <a:pPr eaLnBrk="1" hangingPunct="1"/>
            <a:r>
              <a:rPr lang="ru-RU" smtClean="0"/>
              <a:t>- диапазон символов</a:t>
            </a:r>
          </a:p>
          <a:p>
            <a:pPr eaLnBrk="1" hangingPunct="1"/>
            <a:r>
              <a:rPr lang="en-US" smtClean="0"/>
              <a:t>#</a:t>
            </a:r>
            <a:r>
              <a:rPr lang="ru-RU" smtClean="0"/>
              <a:t> начало комментария</a:t>
            </a:r>
          </a:p>
          <a:p>
            <a:pPr eaLnBrk="1" hangingPunct="1"/>
            <a:endParaRPr lang="ru-RU" sz="2800" smtClean="0"/>
          </a:p>
        </p:txBody>
      </p:sp>
      <p:sp>
        <p:nvSpPr>
          <p:cNvPr id="40963" name="Номер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3B9F41-7EA3-4672-A38A-E9FCFA85382A}" type="slidenum">
              <a:rPr lang="ru-RU" smtClean="0"/>
              <a:pPr/>
              <a:t>39</a:t>
            </a:fld>
            <a:endParaRPr lang="ru-RU" smtClean="0"/>
          </a:p>
        </p:txBody>
      </p:sp>
    </p:spTree>
  </p:cSld>
  <p:clrMapOvr>
    <a:masterClrMapping/>
  </p:clrMapOvr>
  <p:transition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ru-RU" sz="3200" b="1" smtClean="0">
                <a:solidFill>
                  <a:srgbClr val="FF3300"/>
                </a:solidFill>
              </a:rPr>
              <a:t>Ресурсы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eaLnBrk="1" hangingPunct="1"/>
            <a:r>
              <a:rPr lang="ru-RU" sz="2800" smtClean="0"/>
              <a:t>Процессорное время</a:t>
            </a:r>
          </a:p>
          <a:p>
            <a:pPr eaLnBrk="1" hangingPunct="1"/>
            <a:r>
              <a:rPr lang="ru-RU" sz="2800" smtClean="0"/>
              <a:t>Оперативная память</a:t>
            </a:r>
          </a:p>
          <a:p>
            <a:pPr eaLnBrk="1" hangingPunct="1"/>
            <a:r>
              <a:rPr lang="ru-RU" sz="2800" smtClean="0"/>
              <a:t>Внешняя память</a:t>
            </a:r>
          </a:p>
          <a:p>
            <a:pPr eaLnBrk="1" hangingPunct="1"/>
            <a:r>
              <a:rPr lang="ru-RU" sz="2800" smtClean="0"/>
              <a:t>Периферийные устройства</a:t>
            </a:r>
          </a:p>
        </p:txBody>
      </p:sp>
      <p:sp>
        <p:nvSpPr>
          <p:cNvPr id="614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1E4F42-20A0-4E1D-AC94-46867C56C776}" type="slidenum">
              <a:rPr lang="ru-RU" smtClean="0"/>
              <a:pPr/>
              <a:t>4</a:t>
            </a:fld>
            <a:endParaRPr lang="ru-RU" smtClean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ru-RU" sz="3200" smtClean="0"/>
              <a:t>Переменные</a:t>
            </a:r>
            <a:r>
              <a:rPr lang="ru-RU" sz="4000" smtClean="0"/>
              <a:t>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256212"/>
          </a:xfrm>
        </p:spPr>
        <p:txBody>
          <a:bodyPr/>
          <a:lstStyle/>
          <a:p>
            <a:pPr eaLnBrk="1" hangingPunct="1"/>
            <a:r>
              <a:rPr lang="en-US" sz="2800" smtClean="0"/>
              <a:t>my_var = string</a:t>
            </a:r>
          </a:p>
          <a:p>
            <a:pPr eaLnBrk="1" hangingPunct="1"/>
            <a:r>
              <a:rPr lang="en-US" sz="2800" smtClean="0"/>
              <a:t>echo my_var</a:t>
            </a:r>
          </a:p>
          <a:p>
            <a:pPr eaLnBrk="1" hangingPunct="1"/>
            <a:r>
              <a:rPr lang="en-US" sz="2800" smtClean="0"/>
              <a:t>echo $my_var</a:t>
            </a:r>
          </a:p>
          <a:p>
            <a:pPr eaLnBrk="1" hangingPunct="1"/>
            <a:r>
              <a:rPr lang="en-US" sz="2800" smtClean="0"/>
              <a:t>my_var = "My string"</a:t>
            </a:r>
          </a:p>
          <a:p>
            <a:pPr eaLnBrk="1" hangingPunct="1"/>
            <a:r>
              <a:rPr lang="en-US" sz="2800" smtClean="0"/>
              <a:t>echo  "$my_var"</a:t>
            </a:r>
          </a:p>
          <a:p>
            <a:pPr eaLnBrk="1" hangingPunct="1"/>
            <a:r>
              <a:rPr lang="en-US" sz="2800" smtClean="0"/>
              <a:t>echo '$my_var ' </a:t>
            </a:r>
          </a:p>
          <a:p>
            <a:pPr eaLnBrk="1" hangingPunct="1"/>
            <a:r>
              <a:rPr lang="en-US" sz="2800" smtClean="0"/>
              <a:t>my_var = "It's my var"</a:t>
            </a:r>
          </a:p>
          <a:p>
            <a:pPr eaLnBrk="1" hangingPunct="1"/>
            <a:r>
              <a:rPr lang="en-US" sz="2800" smtClean="0"/>
              <a:t>echo $my_var</a:t>
            </a:r>
          </a:p>
          <a:p>
            <a:pPr eaLnBrk="1" hangingPunct="1"/>
            <a:r>
              <a:rPr lang="en-US" sz="2800" smtClean="0"/>
              <a:t>echo The date is `date`</a:t>
            </a:r>
            <a:endParaRPr lang="ru-RU" sz="2800" smtClean="0"/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3492500" y="1773238"/>
            <a:ext cx="792163" cy="288925"/>
          </a:xfrm>
          <a:prstGeom prst="rightArrow">
            <a:avLst>
              <a:gd name="adj1" fmla="val 50000"/>
              <a:gd name="adj2" fmla="val 685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4859338" y="1628775"/>
            <a:ext cx="1655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my_var</a:t>
            </a:r>
            <a:endParaRPr lang="ru-RU" sz="2800"/>
          </a:p>
        </p:txBody>
      </p:sp>
      <p:sp>
        <p:nvSpPr>
          <p:cNvPr id="41990" name="AutoShape 7"/>
          <p:cNvSpPr>
            <a:spLocks noChangeArrowheads="1"/>
          </p:cNvSpPr>
          <p:nvPr/>
        </p:nvSpPr>
        <p:spPr bwMode="auto">
          <a:xfrm>
            <a:off x="3492500" y="2276475"/>
            <a:ext cx="863600" cy="288925"/>
          </a:xfrm>
          <a:prstGeom prst="rightArrow">
            <a:avLst>
              <a:gd name="adj1" fmla="val 50000"/>
              <a:gd name="adj2" fmla="val 747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991" name="Text Box 8"/>
          <p:cNvSpPr txBox="1">
            <a:spLocks noChangeArrowheads="1"/>
          </p:cNvSpPr>
          <p:nvPr/>
        </p:nvSpPr>
        <p:spPr bwMode="auto">
          <a:xfrm>
            <a:off x="4859338" y="2205038"/>
            <a:ext cx="1368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string</a:t>
            </a:r>
            <a:endParaRPr lang="ru-RU" sz="2800"/>
          </a:p>
        </p:txBody>
      </p:sp>
      <p:sp>
        <p:nvSpPr>
          <p:cNvPr id="41992" name="AutoShape 9"/>
          <p:cNvSpPr>
            <a:spLocks noChangeArrowheads="1"/>
          </p:cNvSpPr>
          <p:nvPr/>
        </p:nvSpPr>
        <p:spPr bwMode="auto">
          <a:xfrm>
            <a:off x="3924300" y="3357563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993" name="Text Box 10"/>
          <p:cNvSpPr txBox="1">
            <a:spLocks noChangeArrowheads="1"/>
          </p:cNvSpPr>
          <p:nvPr/>
        </p:nvSpPr>
        <p:spPr bwMode="auto">
          <a:xfrm>
            <a:off x="5076825" y="3141663"/>
            <a:ext cx="1873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My string</a:t>
            </a:r>
            <a:endParaRPr lang="ru-RU" sz="2800"/>
          </a:p>
        </p:txBody>
      </p:sp>
      <p:sp>
        <p:nvSpPr>
          <p:cNvPr id="41994" name="AutoShape 12"/>
          <p:cNvSpPr>
            <a:spLocks noChangeArrowheads="1"/>
          </p:cNvSpPr>
          <p:nvPr/>
        </p:nvSpPr>
        <p:spPr bwMode="auto">
          <a:xfrm>
            <a:off x="3924300" y="3860800"/>
            <a:ext cx="935038" cy="288925"/>
          </a:xfrm>
          <a:prstGeom prst="rightArrow">
            <a:avLst>
              <a:gd name="adj1" fmla="val 50000"/>
              <a:gd name="adj2" fmla="val 809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995" name="Text Box 13"/>
          <p:cNvSpPr txBox="1">
            <a:spLocks noChangeArrowheads="1"/>
          </p:cNvSpPr>
          <p:nvPr/>
        </p:nvSpPr>
        <p:spPr bwMode="auto">
          <a:xfrm>
            <a:off x="5148263" y="3716338"/>
            <a:ext cx="20875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$my_var</a:t>
            </a:r>
            <a:endParaRPr lang="ru-RU" sz="2800"/>
          </a:p>
        </p:txBody>
      </p:sp>
      <p:sp>
        <p:nvSpPr>
          <p:cNvPr id="41996" name="AutoShape 14"/>
          <p:cNvSpPr>
            <a:spLocks noChangeArrowheads="1"/>
          </p:cNvSpPr>
          <p:nvPr/>
        </p:nvSpPr>
        <p:spPr bwMode="auto">
          <a:xfrm>
            <a:off x="3995738" y="4868863"/>
            <a:ext cx="936625" cy="215900"/>
          </a:xfrm>
          <a:prstGeom prst="rightArrow">
            <a:avLst>
              <a:gd name="adj1" fmla="val 50000"/>
              <a:gd name="adj2" fmla="val 108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997" name="Text Box 15"/>
          <p:cNvSpPr txBox="1">
            <a:spLocks noChangeArrowheads="1"/>
          </p:cNvSpPr>
          <p:nvPr/>
        </p:nvSpPr>
        <p:spPr bwMode="auto">
          <a:xfrm>
            <a:off x="5292725" y="4724400"/>
            <a:ext cx="2374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It's my var</a:t>
            </a:r>
            <a:endParaRPr lang="ru-RU" sz="2800"/>
          </a:p>
        </p:txBody>
      </p:sp>
      <p:sp>
        <p:nvSpPr>
          <p:cNvPr id="41998" name="AutoShape 16"/>
          <p:cNvSpPr>
            <a:spLocks noChangeArrowheads="1"/>
          </p:cNvSpPr>
          <p:nvPr/>
        </p:nvSpPr>
        <p:spPr bwMode="auto">
          <a:xfrm>
            <a:off x="684213" y="5949950"/>
            <a:ext cx="792162" cy="287338"/>
          </a:xfrm>
          <a:prstGeom prst="rightArrow">
            <a:avLst>
              <a:gd name="adj1" fmla="val 50000"/>
              <a:gd name="adj2" fmla="val 689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999" name="Text Box 17"/>
          <p:cNvSpPr txBox="1">
            <a:spLocks noChangeArrowheads="1"/>
          </p:cNvSpPr>
          <p:nvPr/>
        </p:nvSpPr>
        <p:spPr bwMode="auto">
          <a:xfrm>
            <a:off x="1692275" y="5876925"/>
            <a:ext cx="7272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The date is Wen Nov 18 20:52:08 GMT 1998</a:t>
            </a:r>
            <a:endParaRPr lang="ru-RU" sz="2800"/>
          </a:p>
        </p:txBody>
      </p:sp>
      <p:sp>
        <p:nvSpPr>
          <p:cNvPr id="42000" name="Номер слайда 1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E90F28-C16E-4F6B-9B0F-577430238850}" type="slidenum">
              <a:rPr lang="ru-RU" smtClean="0"/>
              <a:pPr/>
              <a:t>40</a:t>
            </a:fld>
            <a:endParaRPr lang="ru-RU" smtClean="0"/>
          </a:p>
        </p:txBody>
      </p:sp>
    </p:spTree>
  </p:cSld>
  <p:clrMapOvr>
    <a:masterClrMapping/>
  </p:clrMapOvr>
  <p:transition>
    <p:blinds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ru-RU" sz="4000" smtClean="0"/>
              <a:t>Предопределенные переменные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HOME – </a:t>
            </a:r>
            <a:r>
              <a:rPr lang="ru-RU" smtClean="0"/>
              <a:t>каталог верхнего уровня</a:t>
            </a:r>
          </a:p>
          <a:p>
            <a:pPr eaLnBrk="1" hangingPunct="1"/>
            <a:r>
              <a:rPr lang="en-US" smtClean="0"/>
              <a:t>PATH</a:t>
            </a:r>
            <a:r>
              <a:rPr lang="ru-RU" smtClean="0"/>
              <a:t> – путь поиска</a:t>
            </a:r>
          </a:p>
          <a:p>
            <a:pPr eaLnBrk="1" hangingPunct="1"/>
            <a:r>
              <a:rPr lang="en-US" smtClean="0"/>
              <a:t>MAIL</a:t>
            </a:r>
            <a:r>
              <a:rPr lang="ru-RU" smtClean="0"/>
              <a:t> – имя почтового ящика</a:t>
            </a:r>
          </a:p>
          <a:p>
            <a:pPr eaLnBrk="1" hangingPunct="1"/>
            <a:r>
              <a:rPr lang="en-US" smtClean="0"/>
              <a:t>TERM</a:t>
            </a:r>
            <a:r>
              <a:rPr lang="ru-RU" smtClean="0"/>
              <a:t> – имя терминала</a:t>
            </a:r>
          </a:p>
          <a:p>
            <a:pPr eaLnBrk="1" hangingPunct="1"/>
            <a:r>
              <a:rPr lang="en-US" smtClean="0"/>
              <a:t>PS1</a:t>
            </a:r>
            <a:r>
              <a:rPr lang="ru-RU" smtClean="0"/>
              <a:t> – первичное приглашение</a:t>
            </a:r>
          </a:p>
          <a:p>
            <a:pPr eaLnBrk="1" hangingPunct="1"/>
            <a:r>
              <a:rPr lang="en-US" smtClean="0"/>
              <a:t>PS2</a:t>
            </a:r>
            <a:r>
              <a:rPr lang="ru-RU" smtClean="0"/>
              <a:t> – вторичное приглашение</a:t>
            </a:r>
          </a:p>
        </p:txBody>
      </p:sp>
      <p:sp>
        <p:nvSpPr>
          <p:cNvPr id="4301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D8C40A-338E-4785-8ED3-F443CFABE277}" type="slidenum">
              <a:rPr lang="ru-RU" smtClean="0"/>
              <a:pPr/>
              <a:t>41</a:t>
            </a:fld>
            <a:endParaRPr lang="ru-RU" smtClean="0"/>
          </a:p>
        </p:txBody>
      </p:sp>
    </p:spTree>
  </p:cSld>
  <p:clrMapOvr>
    <a:masterClrMapping/>
  </p:clrMapOvr>
  <p:transition>
    <p:blinds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ru-RU" sz="3200" smtClean="0"/>
              <a:t>Встроенные переменные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111750"/>
          </a:xfrm>
        </p:spPr>
        <p:txBody>
          <a:bodyPr/>
          <a:lstStyle/>
          <a:p>
            <a:pPr eaLnBrk="1" hangingPunct="1"/>
            <a:r>
              <a:rPr lang="en-US" sz="2800" smtClean="0"/>
              <a:t>$1, $2, … - </a:t>
            </a:r>
            <a:r>
              <a:rPr lang="ru-RU" sz="2800" smtClean="0"/>
              <a:t>позиционные параметры сценария</a:t>
            </a:r>
          </a:p>
          <a:p>
            <a:pPr eaLnBrk="1" hangingPunct="1"/>
            <a:r>
              <a:rPr lang="en-US" sz="2800" smtClean="0"/>
              <a:t>$# - </a:t>
            </a:r>
            <a:r>
              <a:rPr lang="ru-RU" sz="2800" smtClean="0"/>
              <a:t>число позиционных параметров</a:t>
            </a:r>
            <a:endParaRPr lang="en-US" sz="2800" smtClean="0"/>
          </a:p>
          <a:p>
            <a:pPr eaLnBrk="1" hangingPunct="1"/>
            <a:r>
              <a:rPr lang="en-US" sz="2800" smtClean="0"/>
              <a:t>$?</a:t>
            </a:r>
            <a:r>
              <a:rPr lang="ru-RU" sz="2800" smtClean="0"/>
              <a:t> – код возврата последнего процесса</a:t>
            </a:r>
            <a:endParaRPr lang="en-US" sz="2800" smtClean="0"/>
          </a:p>
          <a:p>
            <a:pPr eaLnBrk="1" hangingPunct="1"/>
            <a:r>
              <a:rPr lang="en-US" sz="2800" smtClean="0"/>
              <a:t>$$</a:t>
            </a:r>
            <a:r>
              <a:rPr lang="ru-RU" sz="2800" smtClean="0"/>
              <a:t> - идентификатор текущего </a:t>
            </a:r>
            <a:r>
              <a:rPr lang="en-US" sz="2800" smtClean="0"/>
              <a:t>shell</a:t>
            </a:r>
          </a:p>
          <a:p>
            <a:pPr eaLnBrk="1" hangingPunct="1"/>
            <a:r>
              <a:rPr lang="en-US" sz="2800" smtClean="0"/>
              <a:t>$!</a:t>
            </a:r>
            <a:r>
              <a:rPr lang="ru-RU" sz="2800" smtClean="0"/>
              <a:t> – идентификатор последнего запущенного в фоновом режиме процесса</a:t>
            </a:r>
            <a:endParaRPr lang="en-US" sz="2800" smtClean="0"/>
          </a:p>
          <a:p>
            <a:pPr eaLnBrk="1" hangingPunct="1"/>
            <a:r>
              <a:rPr lang="en-US" sz="2800" smtClean="0"/>
              <a:t>$*</a:t>
            </a:r>
            <a:r>
              <a:rPr lang="ru-RU" sz="2800" smtClean="0"/>
              <a:t> - все параметры переданные сценарию как одна строка</a:t>
            </a:r>
            <a:endParaRPr lang="en-US" sz="2800" smtClean="0"/>
          </a:p>
          <a:p>
            <a:pPr eaLnBrk="1" hangingPunct="1"/>
            <a:r>
              <a:rPr lang="en-US" sz="2800" smtClean="0"/>
              <a:t>$@</a:t>
            </a:r>
            <a:r>
              <a:rPr lang="ru-RU" sz="2800" smtClean="0"/>
              <a:t> - то же, но передача в виде отдельных слов</a:t>
            </a:r>
          </a:p>
        </p:txBody>
      </p:sp>
      <p:sp>
        <p:nvSpPr>
          <p:cNvPr id="4403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BA707F-8295-4F06-80DA-DA1EEB0E907E}" type="slidenum">
              <a:rPr lang="ru-RU" smtClean="0"/>
              <a:pPr/>
              <a:t>42</a:t>
            </a:fld>
            <a:endParaRPr lang="ru-RU" smtClean="0"/>
          </a:p>
        </p:txBody>
      </p:sp>
    </p:spTree>
  </p:cSld>
  <p:clrMapOvr>
    <a:masterClrMapping/>
  </p:clrMapOvr>
  <p:transition>
    <p:blinds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ru-RU" sz="3600" smtClean="0"/>
              <a:t>Пользователи </a:t>
            </a:r>
            <a:r>
              <a:rPr lang="en-US" sz="3600" smtClean="0"/>
              <a:t>UNIX</a:t>
            </a:r>
            <a:endParaRPr lang="ru-RU" sz="360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496300" cy="5399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smtClean="0"/>
              <a:t>Атрибуты пользователя (бюджет)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&lt;</a:t>
            </a:r>
            <a:r>
              <a:rPr lang="ru-RU" sz="2000" smtClean="0"/>
              <a:t>имя</a:t>
            </a:r>
            <a:r>
              <a:rPr lang="en-US" sz="2000" smtClean="0"/>
              <a:t>&gt;:&lt;</a:t>
            </a:r>
            <a:r>
              <a:rPr lang="ru-RU" sz="2000" smtClean="0"/>
              <a:t>пароль</a:t>
            </a:r>
            <a:r>
              <a:rPr lang="en-US" sz="2000" smtClean="0"/>
              <a:t>&gt;:UID:GID:&lt;</a:t>
            </a:r>
            <a:r>
              <a:rPr lang="ru-RU" sz="2000" smtClean="0"/>
              <a:t>комментарий</a:t>
            </a:r>
            <a:r>
              <a:rPr lang="en-US" sz="2000" smtClean="0"/>
              <a:t>&gt;:&lt;</a:t>
            </a:r>
            <a:r>
              <a:rPr lang="ru-RU" sz="2000" smtClean="0"/>
              <a:t>домашний каталог</a:t>
            </a:r>
            <a:r>
              <a:rPr lang="en-US" sz="2000" smtClean="0"/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/etc/passwd</a:t>
            </a:r>
            <a:endParaRPr lang="ru-RU" sz="2000" smtClean="0"/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Стандартные пользователи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root</a:t>
            </a:r>
            <a:r>
              <a:rPr lang="ru-RU" sz="2000" smtClean="0"/>
              <a:t> – администратор системы (</a:t>
            </a:r>
            <a:r>
              <a:rPr lang="en-US" sz="2000" smtClean="0"/>
              <a:t>UID=0)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adm</a:t>
            </a:r>
            <a:r>
              <a:rPr lang="ru-RU" sz="2000" smtClean="0"/>
              <a:t> – псевдопользователь, владеющий файлами системных журналов</a:t>
            </a:r>
            <a:endParaRPr 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bin</a:t>
            </a:r>
            <a:r>
              <a:rPr lang="ru-RU" sz="2000" smtClean="0"/>
              <a:t> – владелец файлов, являющихся командами системы</a:t>
            </a:r>
            <a:endParaRPr 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cron</a:t>
            </a:r>
            <a:r>
              <a:rPr lang="ru-RU" sz="2000" smtClean="0"/>
              <a:t> – псевдопользователь, от имени которого выполняются процессы подсистемы запуска программ по расписанию</a:t>
            </a:r>
            <a:endParaRPr 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lp</a:t>
            </a:r>
            <a:r>
              <a:rPr lang="ru-RU" sz="2000" smtClean="0"/>
              <a:t> – псевдопользователь, от имени которого выполняются процессы системы печати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smtClean="0"/>
              <a:t>Стандартные группы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root (wheel)</a:t>
            </a:r>
            <a:r>
              <a:rPr lang="ru-RU" sz="2000" smtClean="0"/>
              <a:t> - административная группа</a:t>
            </a:r>
            <a:endParaRPr 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user (users, staff)</a:t>
            </a:r>
            <a:r>
              <a:rPr lang="ru-RU" sz="2000" smtClean="0"/>
              <a:t> – обычные пользователи</a:t>
            </a:r>
          </a:p>
        </p:txBody>
      </p:sp>
      <p:sp>
        <p:nvSpPr>
          <p:cNvPr id="4506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8DE5EB-8A92-4EA9-8B11-97F5EB7615B6}" type="slidenum">
              <a:rPr lang="ru-RU" smtClean="0"/>
              <a:pPr/>
              <a:t>43</a:t>
            </a:fld>
            <a:endParaRPr lang="ru-RU" smtClean="0"/>
          </a:p>
        </p:txBody>
      </p:sp>
    </p:spTree>
  </p:cSld>
  <p:clrMapOvr>
    <a:masterClrMapping/>
  </p:clrMapOvr>
  <p:transition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492375"/>
            <a:ext cx="8229600" cy="1143000"/>
          </a:xfrm>
        </p:spPr>
        <p:txBody>
          <a:bodyPr/>
          <a:lstStyle/>
          <a:p>
            <a:pPr eaLnBrk="1" hangingPunct="1"/>
            <a:r>
              <a:rPr lang="ru-RU" smtClean="0">
                <a:solidFill>
                  <a:srgbClr val="FF3300"/>
                </a:solidFill>
              </a:rPr>
              <a:t>Принципы построения ОС</a:t>
            </a:r>
          </a:p>
        </p:txBody>
      </p:sp>
      <p:sp>
        <p:nvSpPr>
          <p:cNvPr id="7171" name="Номер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7BA456-1545-4ADD-8655-B2186224AA14}" type="slidenum">
              <a:rPr lang="ru-RU" smtClean="0"/>
              <a:pPr/>
              <a:t>5</a:t>
            </a:fld>
            <a:endParaRPr lang="ru-RU" smtClean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ru-RU" sz="3200" smtClean="0"/>
              <a:t>Принцип модульности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ru-RU" sz="2800" smtClean="0"/>
              <a:t>Модуль – функционально законченный элемент с определенным межмодульным интерфейсом.</a:t>
            </a:r>
          </a:p>
          <a:p>
            <a:pPr eaLnBrk="1" hangingPunct="1">
              <a:spcBef>
                <a:spcPct val="50000"/>
              </a:spcBef>
            </a:pPr>
            <a:r>
              <a:rPr lang="ru-RU" sz="2800" smtClean="0"/>
              <a:t>Модули формируются по функциональному признаку.</a:t>
            </a:r>
          </a:p>
          <a:p>
            <a:pPr eaLnBrk="1" hangingPunct="1">
              <a:spcBef>
                <a:spcPct val="50000"/>
              </a:spcBef>
            </a:pPr>
            <a:r>
              <a:rPr lang="ru-RU" sz="2800" smtClean="0"/>
              <a:t>Реентерабельные модули – допускают повторное многократное прерывание своего исполнения и повторный их запуск из других задач.</a:t>
            </a:r>
            <a:r>
              <a:rPr lang="ru-RU" sz="2400" smtClean="0"/>
              <a:t> </a:t>
            </a:r>
          </a:p>
        </p:txBody>
      </p:sp>
      <p:sp>
        <p:nvSpPr>
          <p:cNvPr id="819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B5AA39-8279-4BD0-A92E-13B7AF73D316}" type="slidenum">
              <a:rPr lang="ru-RU" smtClean="0"/>
              <a:pPr/>
              <a:t>6</a:t>
            </a:fld>
            <a:endParaRPr lang="ru-RU" smtClean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smtClean="0"/>
              <a:t>Принцип функциональной избирательности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Наиболее важные и часто используемые модули должны постоянно находится в оперативной памяти (</a:t>
            </a:r>
            <a:r>
              <a:rPr lang="ru-RU" sz="2800" i="1" smtClean="0"/>
              <a:t>резидентное ядро</a:t>
            </a:r>
            <a:r>
              <a:rPr lang="ru-RU" sz="2800" smtClean="0"/>
              <a:t>).</a:t>
            </a:r>
          </a:p>
          <a:p>
            <a:pPr eaLnBrk="1" hangingPunct="1"/>
            <a:r>
              <a:rPr lang="ru-RU" sz="2800" smtClean="0"/>
              <a:t>Объем занимаемой ядром памяти должен быть минимальным.</a:t>
            </a:r>
          </a:p>
          <a:p>
            <a:pPr eaLnBrk="1" hangingPunct="1"/>
            <a:r>
              <a:rPr lang="ru-RU" sz="2800" smtClean="0"/>
              <a:t>Остальные модули системы должны подгружаться по мере необходимости (</a:t>
            </a:r>
            <a:r>
              <a:rPr lang="ru-RU" sz="2800" i="1" smtClean="0"/>
              <a:t>транзитные модули</a:t>
            </a:r>
            <a:r>
              <a:rPr lang="ru-RU" sz="2800" smtClean="0"/>
              <a:t>).</a:t>
            </a:r>
          </a:p>
        </p:txBody>
      </p:sp>
      <p:sp>
        <p:nvSpPr>
          <p:cNvPr id="922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2E55F6-AF26-4059-9414-843CCDCE4527}" type="slidenum">
              <a:rPr lang="ru-RU" smtClean="0"/>
              <a:pPr/>
              <a:t>7</a:t>
            </a:fld>
            <a:endParaRPr lang="ru-RU" smtClean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ru-RU" sz="3200" smtClean="0"/>
              <a:t>Принцип генерируемости</a:t>
            </a:r>
            <a:br>
              <a:rPr lang="ru-RU" sz="3200" smtClean="0"/>
            </a:br>
            <a:endParaRPr lang="ru-RU" sz="320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ru-RU" sz="2800" smtClean="0"/>
              <a:t>ОС должна иметь возможность настройки на конкретную конфигурацию ЭВМ.</a:t>
            </a:r>
          </a:p>
          <a:p>
            <a:pPr eaLnBrk="1" hangingPunct="1">
              <a:spcBef>
                <a:spcPct val="40000"/>
              </a:spcBef>
            </a:pPr>
            <a:r>
              <a:rPr lang="ru-RU" sz="2800" smtClean="0"/>
              <a:t>При генерации (установке) ОС необходимо настроить ее на определенные функции.</a:t>
            </a:r>
          </a:p>
          <a:p>
            <a:pPr eaLnBrk="1" hangingPunct="1">
              <a:spcBef>
                <a:spcPct val="40000"/>
              </a:spcBef>
            </a:pPr>
            <a:r>
              <a:rPr lang="ru-RU" sz="2800" smtClean="0"/>
              <a:t>Генерация ОС должна предполагать возможность задания параметров и режимов по умолчанию.</a:t>
            </a:r>
          </a:p>
        </p:txBody>
      </p:sp>
      <p:sp>
        <p:nvSpPr>
          <p:cNvPr id="1024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8EF336-B5CA-41F7-A48B-39D621D0A914}" type="slidenum">
              <a:rPr lang="ru-RU" smtClean="0"/>
              <a:pPr/>
              <a:t>8</a:t>
            </a:fld>
            <a:endParaRPr lang="ru-RU" smtClean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ru-RU" sz="3200" smtClean="0"/>
              <a:t>Принцип функциональной избыточности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ru-RU" sz="2800" smtClean="0"/>
              <a:t>Одна и та же работа может выполняться разными способами.</a:t>
            </a:r>
          </a:p>
          <a:p>
            <a:pPr eaLnBrk="1" hangingPunct="1">
              <a:spcBef>
                <a:spcPct val="50000"/>
              </a:spcBef>
            </a:pPr>
            <a:r>
              <a:rPr lang="ru-RU" sz="2800" smtClean="0"/>
              <a:t>В состав ОС могут входить несколько типов мониторов и несколько типов файловых систем.</a:t>
            </a:r>
          </a:p>
        </p:txBody>
      </p:sp>
      <p:sp>
        <p:nvSpPr>
          <p:cNvPr id="1126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808EF3-B3A8-4A0F-92CB-5586CE3B0209}" type="slidenum">
              <a:rPr lang="ru-RU" smtClean="0"/>
              <a:pPr/>
              <a:t>9</a:t>
            </a:fld>
            <a:endParaRPr lang="ru-RU" smtClean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</TotalTime>
  <Words>1319</Words>
  <Application>Microsoft Office PowerPoint</Application>
  <PresentationFormat>Экран (4:3)</PresentationFormat>
  <Paragraphs>381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6" baseType="lpstr">
      <vt:lpstr>Arial</vt:lpstr>
      <vt:lpstr>Calibri</vt:lpstr>
      <vt:lpstr>Оформление по умолчанию</vt:lpstr>
      <vt:lpstr>Презентация PowerPoint</vt:lpstr>
      <vt:lpstr>Вопросы</vt:lpstr>
      <vt:lpstr>Функции ОС</vt:lpstr>
      <vt:lpstr>Ресурсы</vt:lpstr>
      <vt:lpstr>Принципы построения ОС</vt:lpstr>
      <vt:lpstr>Принцип модульности</vt:lpstr>
      <vt:lpstr>Принцип функциональной избирательности</vt:lpstr>
      <vt:lpstr>Принцип генерируемости </vt:lpstr>
      <vt:lpstr>Принцип функциональной избыточности</vt:lpstr>
      <vt:lpstr>Принцип виртуализации</vt:lpstr>
      <vt:lpstr>Принцип перемещаемости</vt:lpstr>
      <vt:lpstr>Принцип защиты</vt:lpstr>
      <vt:lpstr>Принцип открытой и наращиваемой ОС </vt:lpstr>
      <vt:lpstr>Принцип мобильности</vt:lpstr>
      <vt:lpstr>Принцип независимости программ от устройств</vt:lpstr>
      <vt:lpstr>Принцип совместимости</vt:lpstr>
      <vt:lpstr>Архитектура ОС</vt:lpstr>
      <vt:lpstr>Виды ОС</vt:lpstr>
      <vt:lpstr>Однопрограммные ОС</vt:lpstr>
      <vt:lpstr>Пакетная обработка</vt:lpstr>
      <vt:lpstr>Разделение времени</vt:lpstr>
      <vt:lpstr>Двухуровневая модель системы </vt:lpstr>
      <vt:lpstr>Ядро системы </vt:lpstr>
      <vt:lpstr>Монолитная архитектура</vt:lpstr>
      <vt:lpstr>Многоуровневая архитектура</vt:lpstr>
      <vt:lpstr>Презентация PowerPoint</vt:lpstr>
      <vt:lpstr>Микроядерные ОС</vt:lpstr>
      <vt:lpstr>Презентация PowerPoint</vt:lpstr>
      <vt:lpstr>Достоинства</vt:lpstr>
      <vt:lpstr>Презентация PowerPoint</vt:lpstr>
      <vt:lpstr>Архитектура Windows</vt:lpstr>
      <vt:lpstr>Презентация PowerPoint</vt:lpstr>
      <vt:lpstr>Архитектура ОС UNIX</vt:lpstr>
      <vt:lpstr>История создания UNIX</vt:lpstr>
      <vt:lpstr>Семейство UNIX</vt:lpstr>
      <vt:lpstr>Модель системы</vt:lpstr>
      <vt:lpstr>Архитектура UNIX</vt:lpstr>
      <vt:lpstr>Командные интерпретаторы</vt:lpstr>
      <vt:lpstr>Презентация PowerPoint</vt:lpstr>
      <vt:lpstr>Переменные </vt:lpstr>
      <vt:lpstr>Предопределенные переменные</vt:lpstr>
      <vt:lpstr>Встроенные переменные</vt:lpstr>
      <vt:lpstr>Пользователи UNIX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Общие сведения об операционных системах</dc:title>
  <dc:creator>SBD</dc:creator>
  <cp:lastModifiedBy>sbd</cp:lastModifiedBy>
  <cp:revision>34</cp:revision>
  <dcterms:created xsi:type="dcterms:W3CDTF">2005-01-03T11:26:52Z</dcterms:created>
  <dcterms:modified xsi:type="dcterms:W3CDTF">2015-09-11T08:00:08Z</dcterms:modified>
</cp:coreProperties>
</file>