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71" r:id="rId14"/>
    <p:sldId id="260" r:id="rId15"/>
    <p:sldId id="272" r:id="rId16"/>
    <p:sldId id="274" r:id="rId17"/>
    <p:sldId id="273" r:id="rId18"/>
    <p:sldId id="275" r:id="rId19"/>
    <p:sldId id="278" r:id="rId20"/>
    <p:sldId id="279" r:id="rId21"/>
    <p:sldId id="280" r:id="rId22"/>
    <p:sldId id="281" r:id="rId23"/>
    <p:sldId id="261" r:id="rId24"/>
    <p:sldId id="276" r:id="rId25"/>
    <p:sldId id="277" r:id="rId26"/>
    <p:sldId id="286" r:id="rId27"/>
    <p:sldId id="287" r:id="rId28"/>
    <p:sldId id="282" r:id="rId29"/>
    <p:sldId id="291" r:id="rId30"/>
    <p:sldId id="289" r:id="rId31"/>
    <p:sldId id="290" r:id="rId32"/>
    <p:sldId id="283" r:id="rId33"/>
    <p:sldId id="292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284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285" r:id="rId53"/>
    <p:sldId id="300" r:id="rId54"/>
    <p:sldId id="262" r:id="rId55"/>
    <p:sldId id="302" r:id="rId56"/>
    <p:sldId id="301" r:id="rId57"/>
    <p:sldId id="303" r:id="rId58"/>
    <p:sldId id="304" r:id="rId59"/>
    <p:sldId id="305" r:id="rId60"/>
    <p:sldId id="313" r:id="rId61"/>
    <p:sldId id="306" r:id="rId62"/>
    <p:sldId id="307" r:id="rId63"/>
    <p:sldId id="309" r:id="rId64"/>
    <p:sldId id="308" r:id="rId65"/>
    <p:sldId id="310" r:id="rId66"/>
    <p:sldId id="311" r:id="rId67"/>
    <p:sldId id="312" r:id="rId6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576" autoAdjust="0"/>
  </p:normalViewPr>
  <p:slideViewPr>
    <p:cSldViewPr>
      <p:cViewPr>
        <p:scale>
          <a:sx n="106" d="100"/>
          <a:sy n="106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D7E183-3420-4BFC-BDAA-37D74EB6874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2F76E-3730-4127-AFCB-4AD69BA35B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D301A-3F87-4CE4-AE14-D36FE717943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81D4C-9751-4C60-AA71-6B456023659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CFDF9F-8799-40AD-B37E-535818420D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AC6B7B-5886-438A-AD66-F48FD95350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C28D1B-F9CC-4F05-836E-48E7A0D4F26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D8BC5-EF6D-4FD1-923B-2E4369500F0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CFB68-3C01-43C8-B650-8E3E7220814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7ED39-8F0A-41C4-B843-07B0B551ED2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83ED0-3A1C-43CE-BB80-CAD6C7312D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02B90-0130-42A0-9C14-76979081DAA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6D27C-A3BC-4BEC-9047-FB88644428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A3DBA-4474-4801-AF95-C12FB277CEE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268F-F1C6-4C37-A911-822267A6F80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bg1">
                <a:gamma/>
                <a:shade val="79608"/>
                <a:invGamma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0C6AB0-C331-4653-84D9-9D885C898B5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ECE-102F-49AB-BD57-01C295414A20}" type="slidenum">
              <a:rPr lang="ru-RU"/>
              <a:pPr/>
              <a:t>1</a:t>
            </a:fld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989888" cy="1755775"/>
          </a:xfrm>
        </p:spPr>
        <p:txBody>
          <a:bodyPr/>
          <a:lstStyle/>
          <a:p>
            <a:r>
              <a:rPr lang="ru-RU" sz="5400">
                <a:solidFill>
                  <a:schemeClr val="accent2"/>
                </a:solidFill>
              </a:rPr>
              <a:t>Система управления данными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0B2E-4C8A-4712-9D26-A8C0F9843C78}" type="slidenum">
              <a:rPr lang="ru-RU"/>
              <a:pPr/>
              <a:t>10</a:t>
            </a:fld>
            <a:endParaRPr 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/>
              <a:t>Логическая организация файла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Неструктурированный файл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27088" y="2276475"/>
            <a:ext cx="1728787" cy="3960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27088" y="5805488"/>
            <a:ext cx="172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827088" y="5876925"/>
            <a:ext cx="17287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EOF</a:t>
            </a:r>
            <a:endParaRPr lang="ru-RU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419475" y="2205038"/>
            <a:ext cx="1584325" cy="403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92500" y="2420938"/>
            <a:ext cx="1366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419475" y="29972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419475" y="36449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419475" y="42926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419475" y="49418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419475" y="55165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92500" y="3141663"/>
            <a:ext cx="1366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563938" y="3789363"/>
            <a:ext cx="1366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492500" y="4437063"/>
            <a:ext cx="1366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492500" y="5013325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563938" y="5661025"/>
            <a:ext cx="1366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203575" y="1125538"/>
            <a:ext cx="216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Записи фиксированной длины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867400" y="119697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Записи переменной длины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6084888" y="1989138"/>
            <a:ext cx="1295400" cy="424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084888" y="2276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6084888" y="30686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6084888" y="3284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084888" y="3860800"/>
            <a:ext cx="12954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6084888" y="44370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6084888" y="4652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6084888" y="53736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6084888" y="55895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7740650" y="299720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Длина </a:t>
            </a: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H="1" flipV="1">
            <a:off x="6948488" y="2133600"/>
            <a:ext cx="12239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 flipV="1">
            <a:off x="7019925" y="3141663"/>
            <a:ext cx="8651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H="1">
            <a:off x="7092950" y="3357563"/>
            <a:ext cx="9350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H="1">
            <a:off x="7092950" y="3429000"/>
            <a:ext cx="115093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>
            <a:off x="7092950" y="3429000"/>
            <a:ext cx="13668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7667625" y="4941888"/>
            <a:ext cx="1296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 </a:t>
            </a:r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 flipV="1">
            <a:off x="7019925" y="2636838"/>
            <a:ext cx="1223963" cy="223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6659563" y="3500438"/>
            <a:ext cx="1368425" cy="144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H="1" flipV="1">
            <a:off x="6588125" y="4221163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flipH="1">
            <a:off x="7164388" y="5300663"/>
            <a:ext cx="863600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 flipV="1">
            <a:off x="6804025" y="4941888"/>
            <a:ext cx="936625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D40A-AB24-4A33-9CB4-2C204F3DB845}" type="slidenum">
              <a:rPr lang="ru-RU"/>
              <a:pPr/>
              <a:t>11</a:t>
            </a:fld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ru-RU" sz="3200"/>
              <a:t>Распределение цепочками блоков</a:t>
            </a:r>
          </a:p>
        </p:txBody>
      </p:sp>
      <p:sp>
        <p:nvSpPr>
          <p:cNvPr id="20486" name="AutoShape 6"/>
          <p:cNvSpPr>
            <a:spLocks noChangeAspect="1" noChangeArrowheads="1"/>
          </p:cNvSpPr>
          <p:nvPr/>
        </p:nvSpPr>
        <p:spPr bwMode="auto">
          <a:xfrm>
            <a:off x="395288" y="1700213"/>
            <a:ext cx="84978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243013" y="3005138"/>
            <a:ext cx="1828800" cy="1830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258888" y="1844675"/>
            <a:ext cx="1828800" cy="390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ctr"/>
            <a:r>
              <a:rPr lang="ru-RU"/>
              <a:t>Каталог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243013" y="3267075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243013" y="3529013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243013" y="3789363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243013" y="4049713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243013" y="431165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243013" y="457358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3724275" y="2482850"/>
            <a:ext cx="654050" cy="654050"/>
            <a:chOff x="5152" y="2041"/>
            <a:chExt cx="655" cy="655"/>
          </a:xfrm>
        </p:grpSpPr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5152" y="2041"/>
              <a:ext cx="655" cy="6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5152" y="2172"/>
              <a:ext cx="6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4899025" y="2874963"/>
            <a:ext cx="654050" cy="654050"/>
            <a:chOff x="5152" y="2041"/>
            <a:chExt cx="655" cy="655"/>
          </a:xfrm>
        </p:grpSpPr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5152" y="2041"/>
              <a:ext cx="655" cy="6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5152" y="2172"/>
              <a:ext cx="6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5815013" y="3789363"/>
            <a:ext cx="652462" cy="655637"/>
            <a:chOff x="5152" y="2041"/>
            <a:chExt cx="655" cy="655"/>
          </a:xfrm>
        </p:grpSpPr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5152" y="2041"/>
              <a:ext cx="655" cy="6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5152" y="2172"/>
              <a:ext cx="6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157413" y="3005138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2679700" y="2874963"/>
            <a:ext cx="1044575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191000" y="2520950"/>
            <a:ext cx="708025" cy="615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5235575" y="2959100"/>
            <a:ext cx="839788" cy="830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5030788" y="3844925"/>
            <a:ext cx="1287462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995E-163F-4771-8FEA-0021CA1EAAD9}" type="slidenum">
              <a:rPr lang="ru-RU"/>
              <a:pPr/>
              <a:t>12</a:t>
            </a:fld>
            <a:endParaRPr lang="ru-RU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922337"/>
          </a:xfrm>
        </p:spPr>
        <p:txBody>
          <a:bodyPr/>
          <a:lstStyle/>
          <a:p>
            <a:r>
              <a:rPr lang="ru-RU" sz="3200">
                <a:solidFill>
                  <a:schemeClr val="tx1"/>
                </a:solidFill>
              </a:rPr>
              <a:t>Распределение с цепочками индексных блоков</a:t>
            </a:r>
          </a:p>
        </p:txBody>
      </p:sp>
      <p:sp>
        <p:nvSpPr>
          <p:cNvPr id="22534" name="AutoShape 6"/>
          <p:cNvSpPr>
            <a:spLocks noChangeAspect="1" noChangeArrowheads="1"/>
          </p:cNvSpPr>
          <p:nvPr/>
        </p:nvSpPr>
        <p:spPr bwMode="auto">
          <a:xfrm>
            <a:off x="1042988" y="2133600"/>
            <a:ext cx="6553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43013" y="1335088"/>
            <a:ext cx="1625600" cy="366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Каталог</a:t>
            </a: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1258888" y="1971675"/>
            <a:ext cx="1641475" cy="1998663"/>
            <a:chOff x="2762" y="6543"/>
            <a:chExt cx="1875" cy="2285"/>
          </a:xfrm>
        </p:grpSpPr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762" y="6543"/>
              <a:ext cx="1866" cy="2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2762" y="6851"/>
              <a:ext cx="1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2762" y="7159"/>
              <a:ext cx="1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762" y="7466"/>
              <a:ext cx="1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2762" y="7802"/>
              <a:ext cx="1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2772" y="8138"/>
              <a:ext cx="18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762" y="8455"/>
              <a:ext cx="1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3700463" y="1874838"/>
            <a:ext cx="890587" cy="955675"/>
            <a:chOff x="5524" y="6086"/>
            <a:chExt cx="1017" cy="1092"/>
          </a:xfrm>
        </p:grpSpPr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5524" y="6086"/>
              <a:ext cx="1007" cy="10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524" y="6319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5524" y="6543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5524" y="6776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524" y="6982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4113213" y="3160713"/>
            <a:ext cx="890587" cy="955675"/>
            <a:chOff x="5524" y="6086"/>
            <a:chExt cx="1017" cy="1092"/>
          </a:xfrm>
        </p:grpSpPr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5524" y="6086"/>
              <a:ext cx="1007" cy="10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5524" y="6319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5524" y="6543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5524" y="6776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5524" y="6982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5635625" y="1301750"/>
            <a:ext cx="979488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314950" y="2001838"/>
            <a:ext cx="979488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819775" y="2857500"/>
            <a:ext cx="979488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089650" y="3422650"/>
            <a:ext cx="979488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5510213" y="4075113"/>
            <a:ext cx="979487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V="1">
            <a:off x="2476500" y="1963738"/>
            <a:ext cx="1223963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22563" name="AutoShape 35"/>
          <p:cNvCxnSpPr>
            <a:cxnSpLocks noChangeShapeType="1"/>
            <a:stCxn id="22546" idx="0"/>
            <a:endCxn id="22552" idx="1"/>
          </p:cNvCxnSpPr>
          <p:nvPr/>
        </p:nvCxnSpPr>
        <p:spPr bwMode="auto">
          <a:xfrm rot="16200000" flipH="1" flipV="1">
            <a:off x="3245645" y="2742406"/>
            <a:ext cx="1763712" cy="28575"/>
          </a:xfrm>
          <a:prstGeom prst="curvedConnector4">
            <a:avLst>
              <a:gd name="adj1" fmla="val -12954"/>
              <a:gd name="adj2" fmla="val 245116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64" name="Line 36"/>
          <p:cNvSpPr>
            <a:spLocks noChangeShapeType="1"/>
          </p:cNvSpPr>
          <p:nvPr/>
        </p:nvSpPr>
        <p:spPr bwMode="auto">
          <a:xfrm flipV="1">
            <a:off x="4460875" y="1473200"/>
            <a:ext cx="1166813" cy="693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V="1">
            <a:off x="4435475" y="2174875"/>
            <a:ext cx="881063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V="1">
            <a:off x="4876800" y="3057525"/>
            <a:ext cx="938213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4892675" y="3662363"/>
            <a:ext cx="1184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4827588" y="3849688"/>
            <a:ext cx="677862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H="1">
            <a:off x="3479800" y="3270250"/>
            <a:ext cx="800100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3203575" y="4652963"/>
            <a:ext cx="1820863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Индексные блоки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781-597B-4A1B-8DFA-9C8645A3C4BE}" type="slidenum">
              <a:rPr lang="ru-RU"/>
              <a:pPr/>
              <a:t>13</a:t>
            </a:fld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3200">
                <a:solidFill>
                  <a:schemeClr val="tx1"/>
                </a:solidFill>
              </a:rPr>
              <a:t>Распределение с таблицами поблочного отображения</a:t>
            </a:r>
          </a:p>
        </p:txBody>
      </p:sp>
      <p:sp>
        <p:nvSpPr>
          <p:cNvPr id="24582" name="AutoShape 6"/>
          <p:cNvSpPr>
            <a:spLocks noChangeAspect="1" noChangeArrowheads="1"/>
          </p:cNvSpPr>
          <p:nvPr/>
        </p:nvSpPr>
        <p:spPr bwMode="auto">
          <a:xfrm>
            <a:off x="360363" y="1066800"/>
            <a:ext cx="7380287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12775" y="1597025"/>
            <a:ext cx="1608138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200"/>
              <a:t>Каталог</a:t>
            </a:r>
            <a:endParaRPr lang="ru-RU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620713" y="2135188"/>
            <a:ext cx="1657350" cy="1763712"/>
            <a:chOff x="2613" y="2451"/>
            <a:chExt cx="1894" cy="2015"/>
          </a:xfrm>
        </p:grpSpPr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2622" y="2451"/>
              <a:ext cx="1885" cy="20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613" y="2787"/>
              <a:ext cx="18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613" y="3085"/>
              <a:ext cx="18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613" y="3394"/>
              <a:ext cx="18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613" y="3720"/>
              <a:ext cx="18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613" y="4047"/>
              <a:ext cx="18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044825" y="1644650"/>
            <a:ext cx="1243013" cy="3322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036888" y="1938338"/>
            <a:ext cx="1250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644775" y="1677988"/>
            <a:ext cx="303213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0</a:t>
            </a:r>
            <a:endParaRPr lang="ru-RU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36888" y="2257425"/>
            <a:ext cx="1250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036888" y="2551113"/>
            <a:ext cx="1250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036888" y="2852738"/>
            <a:ext cx="1241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3036888" y="3148013"/>
            <a:ext cx="1250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3036888" y="3433763"/>
            <a:ext cx="1266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3036888" y="3751263"/>
            <a:ext cx="1241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3036888" y="4070350"/>
            <a:ext cx="1266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3036888" y="4387850"/>
            <a:ext cx="1241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667000" y="1992313"/>
            <a:ext cx="301625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1</a:t>
            </a:r>
            <a:endParaRPr lang="ru-RU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2667000" y="2278063"/>
            <a:ext cx="301625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2</a:t>
            </a:r>
            <a:endParaRPr lang="ru-RU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659063" y="2571750"/>
            <a:ext cx="301625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3</a:t>
            </a:r>
            <a:endParaRPr lang="ru-RU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643188" y="2882900"/>
            <a:ext cx="301625" cy="252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4</a:t>
            </a:r>
            <a:endParaRPr lang="ru-RU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692400" y="3160713"/>
            <a:ext cx="301625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5</a:t>
            </a:r>
            <a:endParaRPr lang="ru-RU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676525" y="3462338"/>
            <a:ext cx="300038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6</a:t>
            </a:r>
            <a:endParaRPr lang="ru-RU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643188" y="3789363"/>
            <a:ext cx="301625" cy="252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7</a:t>
            </a:r>
            <a:endParaRPr lang="ru-RU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2667000" y="4098925"/>
            <a:ext cx="301625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200"/>
              <a:t>8</a:t>
            </a:r>
            <a:endParaRPr lang="ru-RU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1511300" y="2690813"/>
            <a:ext cx="0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27075" y="2722563"/>
            <a:ext cx="701675" cy="21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r>
              <a:rPr lang="ru-RU" sz="1200"/>
              <a:t>name</a:t>
            </a:r>
            <a:endParaRPr lang="ru-RU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584325" y="2730500"/>
            <a:ext cx="538163" cy="188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/>
          <a:p>
            <a:pPr algn="ctr"/>
            <a:r>
              <a:rPr lang="ru-RU" sz="1200"/>
              <a:t>3</a:t>
            </a:r>
            <a:endParaRPr lang="ru-RU"/>
          </a:p>
        </p:txBody>
      </p:sp>
      <p:cxnSp>
        <p:nvCxnSpPr>
          <p:cNvPr id="24615" name="AutoShape 39"/>
          <p:cNvCxnSpPr>
            <a:cxnSpLocks noChangeShapeType="1"/>
          </p:cNvCxnSpPr>
          <p:nvPr/>
        </p:nvCxnSpPr>
        <p:spPr bwMode="auto">
          <a:xfrm>
            <a:off x="5348288" y="2389188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257550" y="2617788"/>
            <a:ext cx="758825" cy="17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200"/>
              <a:t>1</a:t>
            </a:r>
            <a:endParaRPr lang="ru-RU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3255963" y="2009775"/>
            <a:ext cx="758825" cy="17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200"/>
              <a:t>5</a:t>
            </a:r>
            <a:endParaRPr lang="ru-RU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3282950" y="3186113"/>
            <a:ext cx="758825" cy="17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200"/>
              <a:t>8</a:t>
            </a:r>
            <a:endParaRPr lang="ru-RU"/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3265488" y="4160838"/>
            <a:ext cx="758825" cy="17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200"/>
              <a:t>6</a:t>
            </a:r>
            <a:endParaRPr lang="ru-RU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344863" y="3497263"/>
            <a:ext cx="758825" cy="17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200"/>
              <a:t>Nill</a:t>
            </a:r>
            <a:endParaRPr lang="ru-RU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V="1">
            <a:off x="3181350" y="2055813"/>
            <a:ext cx="52388" cy="623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4106863" y="2128838"/>
            <a:ext cx="103187" cy="1184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4054475" y="3313113"/>
            <a:ext cx="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V="1">
            <a:off x="3243263" y="3541713"/>
            <a:ext cx="104775" cy="71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26" name="AutoShape 50"/>
          <p:cNvSpPr>
            <a:spLocks noChangeArrowheads="1"/>
          </p:cNvSpPr>
          <p:nvPr/>
        </p:nvSpPr>
        <p:spPr bwMode="auto">
          <a:xfrm>
            <a:off x="4865688" y="1300163"/>
            <a:ext cx="1201737" cy="644525"/>
          </a:xfrm>
          <a:prstGeom prst="wedgeRoundRectCallout">
            <a:avLst>
              <a:gd name="adj1" fmla="val -99523"/>
              <a:gd name="adj2" fmla="val 364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200"/>
              <a:t>Таблица отображения</a:t>
            </a:r>
            <a:endParaRPr lang="ru-RU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 flipV="1">
            <a:off x="2179638" y="2719388"/>
            <a:ext cx="498475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DF6-59D8-4CB7-9122-FB3643B7F7C9}" type="slidenum">
              <a:rPr lang="ru-RU"/>
              <a:pPr/>
              <a:t>14</a:t>
            </a:fld>
            <a:endParaRPr lang="ru-RU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555875" y="2852738"/>
            <a:ext cx="3240088" cy="1657350"/>
            <a:chOff x="1655" y="1570"/>
            <a:chExt cx="2041" cy="1044"/>
          </a:xfrm>
        </p:grpSpPr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655" y="1570"/>
              <a:ext cx="2041" cy="1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882" y="1706"/>
              <a:ext cx="1588" cy="7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>
                <a:solidFill>
                  <a:schemeClr val="accent2"/>
                </a:solidFill>
              </a:rPr>
              <a:t>Структура магнитного диска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555875" y="2349500"/>
            <a:ext cx="3240088" cy="1657350"/>
            <a:chOff x="1655" y="1570"/>
            <a:chExt cx="2041" cy="1044"/>
          </a:xfrm>
        </p:grpSpPr>
        <p:sp>
          <p:nvSpPr>
            <p:cNvPr id="25600" name="Oval 0"/>
            <p:cNvSpPr>
              <a:spLocks noChangeArrowheads="1"/>
            </p:cNvSpPr>
            <p:nvPr/>
          </p:nvSpPr>
          <p:spPr bwMode="auto">
            <a:xfrm>
              <a:off x="1655" y="1570"/>
              <a:ext cx="2041" cy="1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24" name="Oval 0"/>
            <p:cNvSpPr>
              <a:spLocks noChangeArrowheads="1"/>
            </p:cNvSpPr>
            <p:nvPr/>
          </p:nvSpPr>
          <p:spPr bwMode="auto">
            <a:xfrm>
              <a:off x="1882" y="1706"/>
              <a:ext cx="1588" cy="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4140200" y="14843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140200" y="45085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331913" y="5300663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Цилиндр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2268538" y="3573463"/>
            <a:ext cx="10795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2268538" y="4076700"/>
            <a:ext cx="115093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187450" y="206057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Дорожка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124075" y="2420938"/>
            <a:ext cx="8636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140200" y="2565400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4140200" y="2924175"/>
            <a:ext cx="1584325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940425" y="220503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Сектор (блок)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5364163" y="2492375"/>
            <a:ext cx="10080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300788" y="3860800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Пластина 1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940425" y="4868863"/>
            <a:ext cx="1871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Пластина 2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795963" y="3213100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364163" y="4292600"/>
            <a:ext cx="12239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3419475" y="2708275"/>
            <a:ext cx="1439863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2339975" y="2276475"/>
            <a:ext cx="12239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7927-EA5D-4BF2-8CF4-2370EF56D8DA}" type="slidenum">
              <a:rPr lang="ru-RU"/>
              <a:pPr/>
              <a:t>15</a:t>
            </a:fld>
            <a:endParaRPr 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/>
              <a:t>Разбиение диска на разделы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785225" cy="2374900"/>
          </a:xfrm>
        </p:spPr>
        <p:txBody>
          <a:bodyPr/>
          <a:lstStyle/>
          <a:p>
            <a:r>
              <a:rPr lang="ru-RU" sz="2000"/>
              <a:t>Физический адрес </a:t>
            </a:r>
            <a:r>
              <a:rPr lang="en-US" sz="2000"/>
              <a:t>[c-h-s]</a:t>
            </a:r>
            <a:endParaRPr lang="ru-RU" sz="2000"/>
          </a:p>
          <a:p>
            <a:r>
              <a:rPr lang="ru-RU" sz="2000"/>
              <a:t>Номер цилиндра - </a:t>
            </a:r>
            <a:r>
              <a:rPr lang="en-US" sz="2000"/>
              <a:t>c</a:t>
            </a:r>
            <a:endParaRPr lang="ru-RU" sz="2000"/>
          </a:p>
          <a:p>
            <a:r>
              <a:rPr lang="ru-RU" sz="2000"/>
              <a:t>Номер головки (рабочей поверхности) – </a:t>
            </a:r>
            <a:r>
              <a:rPr lang="en-US" sz="2000"/>
              <a:t>h</a:t>
            </a:r>
            <a:endParaRPr lang="ru-RU" sz="2000"/>
          </a:p>
          <a:p>
            <a:r>
              <a:rPr lang="ru-RU" sz="2000"/>
              <a:t>Номер сектора – </a:t>
            </a:r>
            <a:r>
              <a:rPr lang="en-US" sz="2000"/>
              <a:t>s</a:t>
            </a:r>
            <a:endParaRPr lang="ru-RU" sz="2000"/>
          </a:p>
          <a:p>
            <a:r>
              <a:rPr lang="ru-RU" sz="2000"/>
              <a:t>Типы разделов – </a:t>
            </a:r>
            <a:r>
              <a:rPr lang="en-US" sz="2000"/>
              <a:t>primary </a:t>
            </a:r>
            <a:r>
              <a:rPr lang="ru-RU" sz="2000"/>
              <a:t>и </a:t>
            </a:r>
            <a:r>
              <a:rPr lang="en-US" sz="2000"/>
              <a:t>extended</a:t>
            </a:r>
            <a:endParaRPr lang="ru-RU" sz="2000"/>
          </a:p>
          <a:p>
            <a:r>
              <a:rPr lang="ru-RU" sz="2000"/>
              <a:t>Главная загрузочная запись – </a:t>
            </a:r>
            <a:r>
              <a:rPr lang="en-US" sz="2000"/>
              <a:t>MBR</a:t>
            </a:r>
            <a:r>
              <a:rPr lang="ru-RU" sz="2000"/>
              <a:t> (</a:t>
            </a:r>
            <a:r>
              <a:rPr lang="en-US" sz="2000"/>
              <a:t>master boot record) – [</a:t>
            </a:r>
            <a:r>
              <a:rPr lang="ru-RU" sz="2000"/>
              <a:t>0-0-1</a:t>
            </a:r>
            <a:r>
              <a:rPr lang="en-US" sz="2000"/>
              <a:t>]</a:t>
            </a:r>
            <a:endParaRPr lang="ru-RU" sz="2000"/>
          </a:p>
        </p:txBody>
      </p:sp>
      <p:graphicFrame>
        <p:nvGraphicFramePr>
          <p:cNvPr id="27684" name="Group 36"/>
          <p:cNvGraphicFramePr>
            <a:graphicFrameLocks noGrp="1"/>
          </p:cNvGraphicFramePr>
          <p:nvPr>
            <p:ph sz="half" idx="2"/>
          </p:nvPr>
        </p:nvGraphicFramePr>
        <p:xfrm>
          <a:off x="1116013" y="3644900"/>
          <a:ext cx="7129462" cy="2620963"/>
        </p:xfrm>
        <a:graphic>
          <a:graphicData uri="http://schemas.openxmlformats.org/drawingml/2006/table">
            <a:tbl>
              <a:tblPr/>
              <a:tblGrid>
                <a:gridCol w="1363662"/>
                <a:gridCol w="57658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Размер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Содержимое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Non-system bootstrap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Partition 1 entry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Partition 2 entry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Partition 3 entry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Partition 4 entry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7D72-A370-430A-9DD4-01822D3ED71D}" type="slidenum">
              <a:rPr lang="ru-RU"/>
              <a:pPr/>
              <a:t>16</a:t>
            </a:fld>
            <a:endParaRPr lang="ru-RU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/>
              <a:t>Формат элемента таблицы разделов</a:t>
            </a:r>
          </a:p>
        </p:txBody>
      </p:sp>
      <p:graphicFrame>
        <p:nvGraphicFramePr>
          <p:cNvPr id="34863" name="Group 47"/>
          <p:cNvGraphicFramePr>
            <a:graphicFrameLocks noGrp="1"/>
          </p:cNvGraphicFramePr>
          <p:nvPr>
            <p:ph type="tbl" idx="1"/>
          </p:nvPr>
        </p:nvGraphicFramePr>
        <p:xfrm>
          <a:off x="468313" y="1125538"/>
          <a:ext cx="8229600" cy="5120960"/>
        </p:xfrm>
        <a:graphic>
          <a:graphicData uri="http://schemas.openxmlformats.org/drawingml/2006/table">
            <a:tbl>
              <a:tblPr/>
              <a:tblGrid>
                <a:gridCol w="6707187"/>
                <a:gridCol w="15224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 записи элемента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Длина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Флаг активности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головки начала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сектора и цилиндра загрузочного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Кодовый идентификатор операционной системы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головки конца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сектора и цилиндра последнего сектора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Младшее и старшее двухбайтовое слово относительного номера начального сектора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Младшее и старшее двухбайтовое слово размера раздела в секторах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8F7A-AE3D-4435-964A-96782E6259D4}" type="slidenum">
              <a:rPr lang="ru-RU"/>
              <a:pPr/>
              <a:t>17</a:t>
            </a:fld>
            <a:endParaRPr 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Типы разделов</a:t>
            </a:r>
          </a:p>
        </p:txBody>
      </p:sp>
      <p:sp>
        <p:nvSpPr>
          <p:cNvPr id="3075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ru-RU" sz="2400"/>
              <a:t>00 </a:t>
            </a:r>
            <a:r>
              <a:rPr lang="en-US" sz="2400"/>
              <a:t>– Empty</a:t>
            </a:r>
          </a:p>
          <a:p>
            <a:r>
              <a:rPr lang="en-US" sz="2400"/>
              <a:t>01 – FAT12</a:t>
            </a:r>
          </a:p>
          <a:p>
            <a:r>
              <a:rPr lang="en-US" sz="2400"/>
              <a:t>04 – FAT16 (&lt;32MB)</a:t>
            </a:r>
          </a:p>
          <a:p>
            <a:r>
              <a:rPr lang="en-US" sz="2400"/>
              <a:t>05 – Extended</a:t>
            </a:r>
          </a:p>
          <a:p>
            <a:r>
              <a:rPr lang="en-US" sz="2400"/>
              <a:t>06 – FAT16</a:t>
            </a:r>
          </a:p>
          <a:p>
            <a:r>
              <a:rPr lang="en-US" sz="2400"/>
              <a:t>07 – NTFS</a:t>
            </a:r>
          </a:p>
          <a:p>
            <a:r>
              <a:rPr lang="en-US" sz="2400"/>
              <a:t>82 – Linux swap</a:t>
            </a:r>
          </a:p>
          <a:p>
            <a:r>
              <a:rPr lang="en-US" sz="2400"/>
              <a:t>83 – Linux native</a:t>
            </a:r>
          </a:p>
          <a:p>
            <a:r>
              <a:rPr lang="en-US" sz="2400"/>
              <a:t>85 – Linux extended</a:t>
            </a:r>
          </a:p>
          <a:p>
            <a:r>
              <a:rPr lang="en-US" sz="2400"/>
              <a:t>86 – NTFS volume set</a:t>
            </a:r>
            <a:endParaRPr lang="ru-R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036C-3D07-4FDC-A231-463CE2C69D04}" type="slidenum">
              <a:rPr lang="ru-RU"/>
              <a:pPr/>
              <a:t>18</a:t>
            </a:fld>
            <a:endParaRPr lang="ru-R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Разбиение диска на разделы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80063" y="1341438"/>
            <a:ext cx="2592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724525" y="981075"/>
            <a:ext cx="2592388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867400" y="981075"/>
            <a:ext cx="237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MBR</a:t>
            </a:r>
            <a:endParaRPr lang="ru-RU" sz="1600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724525" y="1341438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867400" y="1412875"/>
            <a:ext cx="237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Загрузочный сектор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724525" y="1773238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459788" y="18446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С: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724525" y="2997200"/>
            <a:ext cx="2592388" cy="1655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5724525" y="4652963"/>
            <a:ext cx="2592388" cy="18716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8459788" y="357346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D:</a:t>
            </a:r>
            <a:endParaRPr lang="ru-RU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8459788" y="52292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E:</a:t>
            </a:r>
            <a:endParaRPr lang="ru-RU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867400" y="3716338"/>
            <a:ext cx="237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Загрузочный</a:t>
            </a:r>
            <a:r>
              <a:rPr lang="ru-RU"/>
              <a:t> </a:t>
            </a:r>
            <a:r>
              <a:rPr lang="ru-RU" sz="1600"/>
              <a:t>сектор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867400" y="5300663"/>
            <a:ext cx="237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Загрузочный сектор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5724525" y="36449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3068638"/>
            <a:ext cx="23764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Расширенная таблица разделов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5724525" y="40767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5795963" y="4724400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Расширенная таблица разделов</a:t>
            </a:r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724525" y="530066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5724525" y="56610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1692275" y="908050"/>
            <a:ext cx="237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Первичный раздел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3708400" y="1125538"/>
            <a:ext cx="20161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1763713" y="1412875"/>
            <a:ext cx="2376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Расширенный раздел</a:t>
            </a: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3924300" y="1557338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684213" y="11255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MBR</a:t>
            </a:r>
            <a:endParaRPr lang="ru-RU"/>
          </a:p>
        </p:txBody>
      </p:sp>
      <p:sp>
        <p:nvSpPr>
          <p:cNvPr id="36895" name="AutoShape 31"/>
          <p:cNvSpPr>
            <a:spLocks/>
          </p:cNvSpPr>
          <p:nvPr/>
        </p:nvSpPr>
        <p:spPr bwMode="auto">
          <a:xfrm>
            <a:off x="1547813" y="981075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971550" y="29972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Логический диск </a:t>
            </a:r>
            <a:r>
              <a:rPr lang="en-US" sz="1600"/>
              <a:t>D:</a:t>
            </a:r>
            <a:endParaRPr lang="ru-RU" sz="1600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2987675" y="3213100"/>
            <a:ext cx="27368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755650" y="3357563"/>
            <a:ext cx="316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Адрес таблицы для диска </a:t>
            </a:r>
            <a:r>
              <a:rPr lang="en-US" sz="1600"/>
              <a:t>E:</a:t>
            </a:r>
            <a:endParaRPr lang="ru-RU" sz="1600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3563938" y="3573463"/>
            <a:ext cx="21605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95288" y="2276475"/>
            <a:ext cx="3529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Первая расширенная таблица разделов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39750" y="4868863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Логический диск </a:t>
            </a:r>
            <a:r>
              <a:rPr lang="en-US" sz="1600"/>
              <a:t>E:</a:t>
            </a:r>
            <a:endParaRPr lang="ru-RU" sz="1600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2484438" y="5013325"/>
            <a:ext cx="32400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250825" y="4149725"/>
            <a:ext cx="3529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Вторая расширенная таблица разделов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060E-8010-42A5-8551-8913C8E8FCCF}" type="slidenum">
              <a:rPr lang="ru-RU"/>
              <a:pPr/>
              <a:t>19</a:t>
            </a:fld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816350"/>
          </a:xfrm>
        </p:spPr>
        <p:txBody>
          <a:bodyPr/>
          <a:lstStyle/>
          <a:p>
            <a:r>
              <a:rPr lang="ru-RU" sz="2800"/>
              <a:t>Типы файлов:</a:t>
            </a:r>
          </a:p>
          <a:p>
            <a:pPr lvl="1"/>
            <a:r>
              <a:rPr lang="ru-RU" sz="2400"/>
              <a:t>Обычный файл</a:t>
            </a:r>
          </a:p>
          <a:p>
            <a:pPr lvl="1"/>
            <a:r>
              <a:rPr lang="ru-RU" sz="2400"/>
              <a:t>Каталог </a:t>
            </a:r>
          </a:p>
          <a:p>
            <a:pPr lvl="1"/>
            <a:r>
              <a:rPr lang="ru-RU" sz="2400"/>
              <a:t>Специальный файл устройства</a:t>
            </a:r>
          </a:p>
          <a:p>
            <a:pPr lvl="1"/>
            <a:r>
              <a:rPr lang="ru-RU" sz="2400"/>
              <a:t>Именованный канал</a:t>
            </a:r>
          </a:p>
          <a:p>
            <a:pPr lvl="1"/>
            <a:r>
              <a:rPr lang="ru-RU" sz="2400"/>
              <a:t>Связь </a:t>
            </a:r>
          </a:p>
          <a:p>
            <a:pPr lvl="1"/>
            <a:r>
              <a:rPr lang="ru-RU" sz="2400"/>
              <a:t>Сокет</a:t>
            </a:r>
            <a:r>
              <a:rPr lang="ru-RU" sz="2000"/>
              <a:t> 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/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Файловые системы ОС </a:t>
            </a:r>
            <a:r>
              <a:rPr lang="en-US" sz="3200">
                <a:solidFill>
                  <a:schemeClr val="accent2"/>
                </a:solidFill>
              </a:rPr>
              <a:t>UNIX</a:t>
            </a:r>
            <a:endParaRPr lang="ru-RU"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54B9-3BF6-4165-8B56-93FD870A09CB}" type="slidenum">
              <a:rPr lang="ru-RU"/>
              <a:pPr/>
              <a:t>2</a:t>
            </a:fld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endParaRPr lang="ru-RU" sz="2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792788"/>
          </a:xfrm>
        </p:spPr>
        <p:txBody>
          <a:bodyPr/>
          <a:lstStyle/>
          <a:p>
            <a:r>
              <a:rPr lang="ru-RU" sz="2400">
                <a:solidFill>
                  <a:schemeClr val="accent2"/>
                </a:solidFill>
              </a:rPr>
              <a:t>Понятие файла</a:t>
            </a:r>
          </a:p>
          <a:p>
            <a:r>
              <a:rPr lang="ru-RU" sz="2400">
                <a:solidFill>
                  <a:schemeClr val="accent2"/>
                </a:solidFill>
              </a:rPr>
              <a:t>Организация файлов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Логическая организация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Распределение цепочками блоков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Распределение с цепочками индексных блоков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Распределение с табличными поблочного отображения</a:t>
            </a:r>
          </a:p>
          <a:p>
            <a:r>
              <a:rPr lang="ru-RU" sz="2400">
                <a:solidFill>
                  <a:schemeClr val="accent2"/>
                </a:solidFill>
              </a:rPr>
              <a:t>Структура магнитного диска</a:t>
            </a:r>
          </a:p>
          <a:p>
            <a:r>
              <a:rPr lang="ru-RU" sz="2400">
                <a:solidFill>
                  <a:schemeClr val="accent2"/>
                </a:solidFill>
              </a:rPr>
              <a:t>Файловые системы ОС </a:t>
            </a:r>
            <a:r>
              <a:rPr lang="en-US" sz="2400">
                <a:solidFill>
                  <a:schemeClr val="accent2"/>
                </a:solidFill>
              </a:rPr>
              <a:t>UNIX</a:t>
            </a:r>
            <a:endParaRPr lang="ru-RU" sz="2400">
              <a:solidFill>
                <a:schemeClr val="accent2"/>
              </a:solidFill>
            </a:endParaRPr>
          </a:p>
          <a:p>
            <a:pPr lvl="1"/>
            <a:r>
              <a:rPr lang="ru-RU" sz="2000">
                <a:solidFill>
                  <a:schemeClr val="accent2"/>
                </a:solidFill>
              </a:rPr>
              <a:t>Файловый интерфейс</a:t>
            </a:r>
            <a:endParaRPr lang="en-US" sz="2000">
              <a:solidFill>
                <a:schemeClr val="accent2"/>
              </a:solidFill>
            </a:endParaRPr>
          </a:p>
          <a:p>
            <a:pPr lvl="1"/>
            <a:r>
              <a:rPr lang="ru-RU" sz="2000">
                <a:solidFill>
                  <a:schemeClr val="accent2"/>
                </a:solidFill>
              </a:rPr>
              <a:t>Файловая система </a:t>
            </a:r>
            <a:r>
              <a:rPr lang="en-US" sz="2000">
                <a:solidFill>
                  <a:schemeClr val="accent2"/>
                </a:solidFill>
              </a:rPr>
              <a:t>System V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Файловая система </a:t>
            </a:r>
            <a:r>
              <a:rPr lang="en-US" sz="2000">
                <a:solidFill>
                  <a:schemeClr val="accent2"/>
                </a:solidFill>
              </a:rPr>
              <a:t>BSD UNIX</a:t>
            </a:r>
            <a:endParaRPr lang="ru-RU" sz="2000">
              <a:solidFill>
                <a:schemeClr val="accent2"/>
              </a:solidFill>
            </a:endParaRPr>
          </a:p>
          <a:p>
            <a:pPr lvl="1"/>
            <a:r>
              <a:rPr lang="ru-RU" sz="2000">
                <a:solidFill>
                  <a:schemeClr val="accent2"/>
                </a:solidFill>
              </a:rPr>
              <a:t>Виртуальная файловая система</a:t>
            </a:r>
          </a:p>
          <a:p>
            <a:pPr lvl="1"/>
            <a:r>
              <a:rPr lang="ru-RU" sz="2000">
                <a:solidFill>
                  <a:schemeClr val="accent2"/>
                </a:solidFill>
              </a:rPr>
              <a:t>Буферный кэш</a:t>
            </a:r>
          </a:p>
          <a:p>
            <a:r>
              <a:rPr lang="ru-RU" sz="2400">
                <a:solidFill>
                  <a:schemeClr val="accent2"/>
                </a:solidFill>
              </a:rPr>
              <a:t>Файловая система </a:t>
            </a:r>
            <a:r>
              <a:rPr lang="en-US" sz="2400">
                <a:solidFill>
                  <a:schemeClr val="accent2"/>
                </a:solidFill>
              </a:rPr>
              <a:t>NTFS</a:t>
            </a:r>
            <a:endParaRPr lang="ru-RU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91A0-D111-4B5F-995A-70B3FD0F39AE}" type="slidenum">
              <a:rPr lang="ru-RU"/>
              <a:pPr/>
              <a:t>20</a:t>
            </a:fld>
            <a:endParaRPr lang="ru-RU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Структура каталога</a:t>
            </a:r>
          </a:p>
        </p:txBody>
      </p:sp>
      <p:graphicFrame>
        <p:nvGraphicFramePr>
          <p:cNvPr id="42040" name="Group 56"/>
          <p:cNvGraphicFramePr>
            <a:graphicFrameLocks noGrp="1"/>
          </p:cNvGraphicFramePr>
          <p:nvPr/>
        </p:nvGraphicFramePr>
        <p:xfrm>
          <a:off x="2124075" y="2166938"/>
          <a:ext cx="4464050" cy="1493520"/>
        </p:xfrm>
        <a:graphic>
          <a:graphicData uri="http://schemas.openxmlformats.org/drawingml/2006/table">
            <a:tbl>
              <a:tblPr/>
              <a:tblGrid>
                <a:gridCol w="2201863"/>
                <a:gridCol w="2262187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Номер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файла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36" name="Group 52"/>
          <p:cNvGraphicFramePr>
            <a:graphicFrameLocks noGrp="1"/>
          </p:cNvGraphicFramePr>
          <p:nvPr/>
        </p:nvGraphicFramePr>
        <p:xfrm>
          <a:off x="2987675" y="4508500"/>
          <a:ext cx="3384550" cy="457200"/>
        </p:xfrm>
        <a:graphic>
          <a:graphicData uri="http://schemas.openxmlformats.org/drawingml/2006/table">
            <a:tbl>
              <a:tblPr/>
              <a:tblGrid>
                <a:gridCol w="33845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D40-36D5-4B83-A95C-D3CA1578196B}" type="slidenum">
              <a:rPr lang="ru-RU"/>
              <a:pPr/>
              <a:t>21</a:t>
            </a:fld>
            <a:endParaRPr lang="ru-RU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/>
              <a:t>Организация жесткой связи</a:t>
            </a:r>
          </a:p>
        </p:txBody>
      </p:sp>
      <p:sp>
        <p:nvSpPr>
          <p:cNvPr id="64517" name="AutoShape 5"/>
          <p:cNvSpPr>
            <a:spLocks noChangeAspect="1" noChangeArrowheads="1"/>
          </p:cNvSpPr>
          <p:nvPr/>
        </p:nvSpPr>
        <p:spPr bwMode="auto">
          <a:xfrm>
            <a:off x="360363" y="914400"/>
            <a:ext cx="7380287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88988" y="1384300"/>
            <a:ext cx="1606550" cy="395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/home/dir1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602163" y="1400175"/>
            <a:ext cx="160655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/home/dir2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817563" y="1976438"/>
            <a:ext cx="1644650" cy="1071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600"/>
              <a:t>678</a:t>
            </a:r>
          </a:p>
          <a:p>
            <a:pPr algn="r"/>
            <a:r>
              <a:rPr lang="ru-RU" sz="1600"/>
              <a:t>12345</a:t>
            </a:r>
          </a:p>
          <a:p>
            <a:pPr algn="r"/>
            <a:r>
              <a:rPr lang="ru-RU" sz="1600"/>
              <a:t>246</a:t>
            </a:r>
          </a:p>
          <a:p>
            <a:pPr algn="r"/>
            <a:r>
              <a:rPr lang="ru-RU" sz="1600"/>
              <a:t>23567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600575" y="2011363"/>
            <a:ext cx="1646238" cy="1071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600"/>
              <a:t>3121</a:t>
            </a:r>
          </a:p>
          <a:p>
            <a:pPr algn="r"/>
            <a:r>
              <a:rPr lang="ru-RU" sz="1600"/>
              <a:t>223344</a:t>
            </a:r>
          </a:p>
          <a:p>
            <a:pPr algn="r"/>
            <a:r>
              <a:rPr lang="ru-RU" sz="1600"/>
              <a:t>12345</a:t>
            </a:r>
          </a:p>
          <a:p>
            <a:pPr algn="r"/>
            <a:r>
              <a:rPr lang="ru-RU" sz="1600"/>
              <a:t>24667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490788" y="3870325"/>
            <a:ext cx="1817687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12345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2511425" y="4787900"/>
            <a:ext cx="1816100" cy="784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2411413" y="2349500"/>
            <a:ext cx="625475" cy="151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H="1">
            <a:off x="3906838" y="2708275"/>
            <a:ext cx="1673225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419475" y="4329113"/>
            <a:ext cx="1588" cy="45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5054600" y="3592513"/>
            <a:ext cx="1568450" cy="574675"/>
          </a:xfrm>
          <a:prstGeom prst="wedgeRoundRectCallout">
            <a:avLst>
              <a:gd name="adj1" fmla="val -97986"/>
              <a:gd name="adj2" fmla="val 4169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Метаданные (inode)</a:t>
            </a:r>
          </a:p>
        </p:txBody>
      </p:sp>
      <p:sp>
        <p:nvSpPr>
          <p:cNvPr id="64529" name="AutoShape 17"/>
          <p:cNvSpPr>
            <a:spLocks noChangeArrowheads="1"/>
          </p:cNvSpPr>
          <p:nvPr/>
        </p:nvSpPr>
        <p:spPr bwMode="auto">
          <a:xfrm>
            <a:off x="5041900" y="5003800"/>
            <a:ext cx="1570038" cy="458788"/>
          </a:xfrm>
          <a:prstGeom prst="wedgeRoundRectCallout">
            <a:avLst>
              <a:gd name="adj1" fmla="val -95565"/>
              <a:gd name="adj2" fmla="val -3119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827088" y="5949950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ln &lt;</a:t>
            </a:r>
            <a:r>
              <a:rPr lang="ru-RU"/>
              <a:t>имя файла</a:t>
            </a:r>
            <a:r>
              <a:rPr lang="en-US"/>
              <a:t>&gt;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7F0D-C478-43BC-8DA7-0DAA94E84839}" type="slidenum">
              <a:rPr lang="ru-RU"/>
              <a:pPr/>
              <a:t>22</a:t>
            </a:fld>
            <a:endParaRPr lang="ru-RU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/>
              <a:t>Символическая связь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901700" y="914400"/>
            <a:ext cx="7270750" cy="5672138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331913" y="1052513"/>
            <a:ext cx="1584325" cy="390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000"/>
              <a:t>/home/dir1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4500563" y="981075"/>
            <a:ext cx="1584325" cy="38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000"/>
              <a:t>/home/dir2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323975" y="1700213"/>
            <a:ext cx="1663700" cy="130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600"/>
              <a:t>678</a:t>
            </a:r>
          </a:p>
          <a:p>
            <a:pPr algn="r"/>
            <a:r>
              <a:rPr lang="ru-RU" sz="1600"/>
              <a:t>NAME1 12345</a:t>
            </a:r>
          </a:p>
          <a:p>
            <a:pPr algn="r"/>
            <a:r>
              <a:rPr lang="ru-RU" sz="1600"/>
              <a:t>246</a:t>
            </a:r>
          </a:p>
          <a:p>
            <a:pPr algn="r"/>
            <a:r>
              <a:rPr lang="ru-RU" sz="1600"/>
              <a:t>23567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438650" y="1628775"/>
            <a:ext cx="1622425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600"/>
              <a:t>3121</a:t>
            </a:r>
          </a:p>
          <a:p>
            <a:pPr algn="r"/>
            <a:r>
              <a:rPr lang="ru-RU" sz="1600"/>
              <a:t>223344</a:t>
            </a:r>
          </a:p>
          <a:p>
            <a:pPr algn="r"/>
            <a:r>
              <a:rPr lang="ru-RU" sz="1600"/>
              <a:t>NAME2	 3344</a:t>
            </a:r>
          </a:p>
          <a:p>
            <a:pPr algn="r"/>
            <a:r>
              <a:rPr lang="ru-RU" sz="1600"/>
              <a:t>24667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641600" y="3778250"/>
            <a:ext cx="1790700" cy="450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12345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1493838" y="4703763"/>
            <a:ext cx="1790700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2916238" y="2133600"/>
            <a:ext cx="719137" cy="1655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H="1">
            <a:off x="2541588" y="4222750"/>
            <a:ext cx="639762" cy="481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76" name="AutoShape 16"/>
          <p:cNvSpPr>
            <a:spLocks noChangeArrowheads="1"/>
          </p:cNvSpPr>
          <p:nvPr/>
        </p:nvSpPr>
        <p:spPr bwMode="auto">
          <a:xfrm>
            <a:off x="539750" y="3167063"/>
            <a:ext cx="1763713" cy="565150"/>
          </a:xfrm>
          <a:prstGeom prst="wedgeRoundRectCallout">
            <a:avLst>
              <a:gd name="adj1" fmla="val 67282"/>
              <a:gd name="adj2" fmla="val 91852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Метаданные (inode)</a:t>
            </a:r>
          </a:p>
        </p:txBody>
      </p:sp>
      <p:sp>
        <p:nvSpPr>
          <p:cNvPr id="66577" name="AutoShape 17"/>
          <p:cNvSpPr>
            <a:spLocks noChangeArrowheads="1"/>
          </p:cNvSpPr>
          <p:nvPr/>
        </p:nvSpPr>
        <p:spPr bwMode="auto">
          <a:xfrm>
            <a:off x="3995738" y="5661025"/>
            <a:ext cx="1074737" cy="452438"/>
          </a:xfrm>
          <a:prstGeom prst="wedgeRoundRectCallout">
            <a:avLst>
              <a:gd name="adj1" fmla="val -116468"/>
              <a:gd name="adj2" fmla="val -16403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5741988" y="3427413"/>
            <a:ext cx="1789112" cy="450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3344</a:t>
            </a:r>
          </a:p>
        </p:txBody>
      </p:sp>
      <p:sp>
        <p:nvSpPr>
          <p:cNvPr id="66580" name="AutoShape 20"/>
          <p:cNvSpPr>
            <a:spLocks noChangeArrowheads="1"/>
          </p:cNvSpPr>
          <p:nvPr/>
        </p:nvSpPr>
        <p:spPr bwMode="auto">
          <a:xfrm>
            <a:off x="6321425" y="2589213"/>
            <a:ext cx="1563688" cy="563562"/>
          </a:xfrm>
          <a:prstGeom prst="wedgeRoundRectCallout">
            <a:avLst>
              <a:gd name="adj1" fmla="val 1574"/>
              <a:gd name="adj2" fmla="val 9506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Метаданные (inode)</a:t>
            </a:r>
          </a:p>
        </p:txBody>
      </p:sp>
      <p:sp>
        <p:nvSpPr>
          <p:cNvPr id="66581" name="AutoShape 21"/>
          <p:cNvSpPr>
            <a:spLocks noChangeArrowheads="1"/>
          </p:cNvSpPr>
          <p:nvPr/>
        </p:nvSpPr>
        <p:spPr bwMode="auto">
          <a:xfrm>
            <a:off x="6721475" y="4846638"/>
            <a:ext cx="1289050" cy="452437"/>
          </a:xfrm>
          <a:prstGeom prst="wedgeRoundRectCallout">
            <a:avLst>
              <a:gd name="adj1" fmla="val -69782"/>
              <a:gd name="adj2" fmla="val -10202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Данные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961063" y="4146550"/>
            <a:ext cx="2211387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/home/dir1/name1</a:t>
            </a: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6011863" y="2276475"/>
            <a:ext cx="334962" cy="1144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6637338" y="3873500"/>
            <a:ext cx="114300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 flipV="1">
            <a:off x="2987675" y="2133600"/>
            <a:ext cx="2971800" cy="2286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3D3-A013-4DDE-BBDD-66D09DFA9784}" type="slidenum">
              <a:rPr lang="ru-RU"/>
              <a:pPr/>
              <a:t>23</a:t>
            </a:fld>
            <a:endParaRPr lang="ru-RU"/>
          </a:p>
        </p:txBody>
      </p:sp>
      <p:sp>
        <p:nvSpPr>
          <p:cNvPr id="46080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Файловый интерфейс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29600" cy="511333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#include &lt;sys/</a:t>
            </a:r>
            <a:r>
              <a:rPr lang="en-US" sz="2000" dirty="0" err="1"/>
              <a:t>types.h</a:t>
            </a:r>
            <a:r>
              <a:rPr lang="en-US" sz="20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#include &lt;sys/</a:t>
            </a:r>
            <a:r>
              <a:rPr lang="en-US" sz="2000" dirty="0" err="1"/>
              <a:t>stat.h</a:t>
            </a:r>
            <a:r>
              <a:rPr lang="en-US" sz="20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fcntl.h</a:t>
            </a:r>
            <a:r>
              <a:rPr lang="en-US" sz="2000" dirty="0"/>
              <a:t>&gt;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open(const char *path,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mode_t</a:t>
            </a:r>
            <a:r>
              <a:rPr lang="en-US" sz="2000" dirty="0"/>
              <a:t> mode);</a:t>
            </a: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O_RDONLY ‑ открытие файла только для чтения;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O_WRONLY ‑ открытие файла только для записи;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O_RDWR ‑ открытие файла для чтения и записи.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Значение параметра может логически складываться с модификаторами: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O_APPEND ‑ данные добавляются в конец файла;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O_CREAT ‑ создается файл, если он не существует;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O_TRUNC ‑ если файл существует, то его содержимое теряется, а размер устанавливается равным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O_EXCL ‑ используется совместно с флагом O_CREAT, в этом случае попытка создать файл, если он уже существует оканчивается неудачей.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11C-96E9-4112-9184-E38203369086}" type="slidenum">
              <a:rPr lang="ru-RU"/>
              <a:pPr/>
              <a:t>24</a:t>
            </a:fld>
            <a:endParaRPr lang="ru-RU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520" y="692696"/>
            <a:ext cx="80645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sz="2800" dirty="0"/>
              <a:t> Чтение из файла:</a:t>
            </a:r>
          </a:p>
          <a:p>
            <a:pPr algn="ctr"/>
            <a:r>
              <a:rPr lang="en-US" sz="2800" dirty="0" err="1"/>
              <a:t>int</a:t>
            </a:r>
            <a:r>
              <a:rPr lang="en-US" sz="2800" dirty="0"/>
              <a:t> read</a:t>
            </a:r>
            <a:r>
              <a:rPr lang="ru-RU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fdes</a:t>
            </a:r>
            <a:r>
              <a:rPr lang="ru-RU" sz="2800" dirty="0"/>
              <a:t>, </a:t>
            </a:r>
            <a:r>
              <a:rPr lang="en-US" sz="2800" dirty="0"/>
              <a:t>char</a:t>
            </a:r>
            <a:r>
              <a:rPr lang="ru-RU" sz="2800" dirty="0"/>
              <a:t> *</a:t>
            </a:r>
            <a:r>
              <a:rPr lang="en-US" sz="2800" dirty="0" err="1"/>
              <a:t>buf</a:t>
            </a:r>
            <a:r>
              <a:rPr lang="ru-RU" sz="2800" dirty="0"/>
              <a:t>, </a:t>
            </a:r>
            <a:r>
              <a:rPr lang="en-US" sz="2800" dirty="0"/>
              <a:t>size</a:t>
            </a:r>
            <a:r>
              <a:rPr lang="ru-RU" sz="2800" dirty="0"/>
              <a:t>_</a:t>
            </a:r>
            <a:r>
              <a:rPr lang="en-US" sz="2800" dirty="0"/>
              <a:t>t count</a:t>
            </a:r>
            <a:r>
              <a:rPr lang="ru-RU" sz="2800" dirty="0"/>
              <a:t>);</a:t>
            </a:r>
          </a:p>
          <a:p>
            <a:pPr>
              <a:buFontTx/>
              <a:buChar char="•"/>
            </a:pPr>
            <a:r>
              <a:rPr lang="ru-RU" sz="2800" dirty="0"/>
              <a:t> Запись в файл может выполняться по функции:</a:t>
            </a:r>
            <a:endParaRPr lang="en-US" sz="2800" dirty="0"/>
          </a:p>
          <a:p>
            <a:pPr algn="ctr"/>
            <a:r>
              <a:rPr lang="en-US" sz="2800" dirty="0" err="1"/>
              <a:t>int</a:t>
            </a:r>
            <a:r>
              <a:rPr lang="en-US" sz="2800" dirty="0"/>
              <a:t> write(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fdes</a:t>
            </a:r>
            <a:r>
              <a:rPr lang="en-US" sz="2800" dirty="0"/>
              <a:t>, char *</a:t>
            </a:r>
            <a:r>
              <a:rPr lang="en-US" sz="2800" dirty="0" err="1"/>
              <a:t>buf</a:t>
            </a:r>
            <a:r>
              <a:rPr lang="en-US" sz="2800" dirty="0"/>
              <a:t>, </a:t>
            </a:r>
            <a:r>
              <a:rPr lang="en-US" sz="2800" dirty="0" err="1"/>
              <a:t>size_t</a:t>
            </a:r>
            <a:r>
              <a:rPr lang="en-US" sz="2800" dirty="0"/>
              <a:t> count);</a:t>
            </a:r>
            <a:endParaRPr lang="ru-RU" sz="2800" dirty="0"/>
          </a:p>
          <a:p>
            <a:pPr>
              <a:buFontTx/>
              <a:buChar char="•"/>
            </a:pPr>
            <a:r>
              <a:rPr lang="ru-RU" sz="2800" dirty="0" smtClean="0"/>
              <a:t> Первый параметр </a:t>
            </a:r>
            <a:r>
              <a:rPr lang="ru-RU" sz="2800" dirty="0"/>
              <a:t>используется дескриптор файла. </a:t>
            </a:r>
          </a:p>
          <a:p>
            <a:pPr>
              <a:buFontTx/>
              <a:buChar char="•"/>
            </a:pPr>
            <a:r>
              <a:rPr lang="ru-RU" sz="2800" dirty="0"/>
              <a:t> Второй параметр указывает на буфер обмена. </a:t>
            </a:r>
          </a:p>
          <a:p>
            <a:pPr>
              <a:buFontTx/>
              <a:buChar char="•"/>
            </a:pPr>
            <a:r>
              <a:rPr lang="ru-RU" sz="2800" dirty="0"/>
              <a:t> Третий параметр ‑ длина буфера.</a:t>
            </a:r>
          </a:p>
          <a:p>
            <a:pPr>
              <a:buFontTx/>
              <a:buChar char="•"/>
            </a:pPr>
            <a:r>
              <a:rPr lang="ru-RU" sz="2800" dirty="0"/>
              <a:t> Закрывается файл функцией </a:t>
            </a:r>
            <a:endParaRPr lang="en-US" sz="2800" dirty="0"/>
          </a:p>
          <a:p>
            <a:pPr algn="ctr"/>
            <a:r>
              <a:rPr lang="en-US" sz="2800" dirty="0" err="1"/>
              <a:t>int</a:t>
            </a:r>
            <a:r>
              <a:rPr lang="en-US" sz="2800" dirty="0"/>
              <a:t> close</a:t>
            </a:r>
            <a:r>
              <a:rPr lang="ru-RU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fdes</a:t>
            </a:r>
            <a:r>
              <a:rPr lang="ru-RU" sz="2800" dirty="0"/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10E-3C0E-471C-B30F-392ADE86908D}" type="slidenum">
              <a:rPr lang="ru-RU"/>
              <a:pPr/>
              <a:t>25</a:t>
            </a:fld>
            <a:endParaRPr lang="ru-RU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/>
              <a:t>Работа с каталогами</a:t>
            </a:r>
          </a:p>
        </p:txBody>
      </p:sp>
      <p:sp>
        <p:nvSpPr>
          <p:cNvPr id="38912" name="Text Box 0"/>
          <p:cNvSpPr txBox="1">
            <a:spLocks noChangeArrowheads="1"/>
          </p:cNvSpPr>
          <p:nvPr/>
        </p:nvSpPr>
        <p:spPr bwMode="auto">
          <a:xfrm>
            <a:off x="251520" y="1484784"/>
            <a:ext cx="84963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mkdir</a:t>
            </a:r>
            <a:r>
              <a:rPr lang="en-US" sz="2400" dirty="0"/>
              <a:t>(const char *</a:t>
            </a:r>
            <a:r>
              <a:rPr lang="en-US" sz="2400" dirty="0" err="1"/>
              <a:t>path_name</a:t>
            </a:r>
            <a:r>
              <a:rPr lang="en-US" sz="2400" dirty="0"/>
              <a:t>, </a:t>
            </a:r>
            <a:r>
              <a:rPr lang="en-US" sz="2400" dirty="0" err="1"/>
              <a:t>mode_t</a:t>
            </a:r>
            <a:r>
              <a:rPr lang="en-US" sz="2400" dirty="0"/>
              <a:t> mode);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rmdir</a:t>
            </a:r>
            <a:r>
              <a:rPr lang="en-US" sz="2400" dirty="0"/>
              <a:t>(const char *</a:t>
            </a:r>
            <a:r>
              <a:rPr lang="en-US" sz="2400" dirty="0" err="1"/>
              <a:t>path_name</a:t>
            </a:r>
            <a:r>
              <a:rPr lang="en-US" sz="24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chdir</a:t>
            </a:r>
            <a:r>
              <a:rPr lang="en-US" sz="2400" dirty="0"/>
              <a:t>(const char *</a:t>
            </a:r>
            <a:r>
              <a:rPr lang="en-US" sz="2400" dirty="0" err="1"/>
              <a:t>path_name</a:t>
            </a:r>
            <a:r>
              <a:rPr lang="en-US" sz="24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char *</a:t>
            </a:r>
            <a:r>
              <a:rPr lang="en-US" sz="2400" dirty="0" err="1"/>
              <a:t>getcwd</a:t>
            </a:r>
            <a:r>
              <a:rPr lang="en-US" sz="2400" dirty="0"/>
              <a:t>(char *name, </a:t>
            </a:r>
            <a:r>
              <a:rPr lang="en-US" sz="2400" dirty="0" err="1"/>
              <a:t>size_t</a:t>
            </a:r>
            <a:r>
              <a:rPr lang="en-US" sz="2400" dirty="0"/>
              <a:t> size);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chmod</a:t>
            </a:r>
            <a:r>
              <a:rPr lang="en-US" sz="2400" dirty="0"/>
              <a:t>(const char *</a:t>
            </a:r>
            <a:r>
              <a:rPr lang="en-US" sz="2400" dirty="0" err="1"/>
              <a:t>path_name</a:t>
            </a:r>
            <a:r>
              <a:rPr lang="en-US" sz="2400" dirty="0"/>
              <a:t>, </a:t>
            </a:r>
            <a:r>
              <a:rPr lang="en-US" sz="2400" dirty="0" err="1"/>
              <a:t>mode_t</a:t>
            </a:r>
            <a:r>
              <a:rPr lang="en-US" sz="2400" dirty="0"/>
              <a:t> flag);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fchmod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fdesc</a:t>
            </a:r>
            <a:r>
              <a:rPr lang="en-US" sz="2400" dirty="0"/>
              <a:t>, </a:t>
            </a:r>
            <a:r>
              <a:rPr lang="en-US" sz="2400" dirty="0" err="1"/>
              <a:t>mode_t</a:t>
            </a:r>
            <a:r>
              <a:rPr lang="en-US" sz="2400" dirty="0"/>
              <a:t> flag);</a:t>
            </a: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99B0-76BD-46D8-B1E3-BA71EDA7663D}" type="slidenum">
              <a:rPr lang="ru-RU"/>
              <a:pPr/>
              <a:t>26</a:t>
            </a:fld>
            <a:endParaRPr lang="ru-RU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z="3200"/>
              <a:t>POSIX.1, SVR4</a:t>
            </a:r>
            <a:endParaRPr lang="ru-RU" sz="32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23850" y="1773238"/>
            <a:ext cx="842486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#include &lt;sys/</a:t>
            </a:r>
            <a:r>
              <a:rPr lang="en-US" sz="2800" dirty="0" err="1"/>
              <a:t>types.h</a:t>
            </a:r>
            <a:r>
              <a:rPr lang="en-US" sz="28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#include &lt;</a:t>
            </a:r>
            <a:r>
              <a:rPr lang="en-US" sz="2800" dirty="0" err="1"/>
              <a:t>dirent.h</a:t>
            </a:r>
            <a:r>
              <a:rPr lang="en-US" sz="28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DIR *</a:t>
            </a:r>
            <a:r>
              <a:rPr lang="en-US" sz="2800" dirty="0" err="1"/>
              <a:t>opendir</a:t>
            </a:r>
            <a:r>
              <a:rPr lang="en-US" sz="2800" dirty="0"/>
              <a:t>(const char *</a:t>
            </a:r>
            <a:r>
              <a:rPr lang="en-US" sz="2800" dirty="0" err="1"/>
              <a:t>dirname</a:t>
            </a:r>
            <a:r>
              <a:rPr lang="en-US" sz="28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closedir</a:t>
            </a:r>
            <a:r>
              <a:rPr lang="en-US" sz="2800" dirty="0"/>
              <a:t>(DIR *</a:t>
            </a:r>
            <a:r>
              <a:rPr lang="en-US" sz="2800" dirty="0" err="1"/>
              <a:t>dirptr</a:t>
            </a:r>
            <a:r>
              <a:rPr lang="en-US" sz="28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dirent</a:t>
            </a:r>
            <a:r>
              <a:rPr lang="en-US" sz="2800" dirty="0"/>
              <a:t> *</a:t>
            </a:r>
            <a:r>
              <a:rPr lang="en-US" sz="2800" dirty="0" err="1"/>
              <a:t>readdir</a:t>
            </a:r>
            <a:r>
              <a:rPr lang="en-US" sz="2800" dirty="0"/>
              <a:t>(DIR *</a:t>
            </a:r>
            <a:r>
              <a:rPr lang="en-US" sz="2800" dirty="0" err="1"/>
              <a:t>dirptr</a:t>
            </a:r>
            <a:r>
              <a:rPr lang="en-US" sz="28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void </a:t>
            </a:r>
            <a:r>
              <a:rPr lang="en-US" sz="2800" dirty="0" err="1"/>
              <a:t>rewinddir</a:t>
            </a:r>
            <a:r>
              <a:rPr lang="en-US" sz="2800" dirty="0"/>
              <a:t>(DIR *</a:t>
            </a:r>
            <a:r>
              <a:rPr lang="en-US" sz="2800" dirty="0" err="1"/>
              <a:t>dirptr</a:t>
            </a:r>
            <a:r>
              <a:rPr lang="en-US" sz="2800" dirty="0"/>
              <a:t>);</a:t>
            </a:r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39AE-D9BF-4233-A9AB-14BBF36B57E9}" type="slidenum">
              <a:rPr lang="ru-RU"/>
              <a:pPr/>
              <a:t>27</a:t>
            </a:fld>
            <a:endParaRPr lang="ru-RU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424863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000"/>
              <a:t>#include &lt;stdio.h&gt;</a:t>
            </a:r>
          </a:p>
          <a:p>
            <a:r>
              <a:rPr lang="ru-RU" sz="2000"/>
              <a:t>#include &lt;sys/types.h&gt;</a:t>
            </a:r>
          </a:p>
          <a:p>
            <a:r>
              <a:rPr lang="ru-RU" sz="2000"/>
              <a:t>#include &lt;dirent.h&gt;</a:t>
            </a:r>
          </a:p>
          <a:p>
            <a:r>
              <a:rPr lang="ru-RU" sz="2000"/>
              <a:t>main(int argc, char *argv[])</a:t>
            </a:r>
          </a:p>
          <a:p>
            <a:r>
              <a:rPr lang="ru-RU" sz="2000"/>
              <a:t>{</a:t>
            </a:r>
          </a:p>
          <a:p>
            <a:r>
              <a:rPr lang="ru-RU" sz="2000"/>
              <a:t> struct dirent *mydir;</a:t>
            </a:r>
          </a:p>
          <a:p>
            <a:r>
              <a:rPr lang="ru-RU" sz="2000"/>
              <a:t> DIR *dir_ds;</a:t>
            </a:r>
          </a:p>
          <a:p>
            <a:r>
              <a:rPr lang="ru-RU" sz="2000"/>
              <a:t> if((dir_ds = opendir(argv[1])) == NULL) {</a:t>
            </a:r>
          </a:p>
          <a:p>
            <a:r>
              <a:rPr lang="ru-RU" sz="2000"/>
              <a:t>   perror("Ошибка открытия каталога");</a:t>
            </a:r>
          </a:p>
          <a:p>
            <a:r>
              <a:rPr lang="ru-RU" sz="2000"/>
              <a:t>   return 1;</a:t>
            </a:r>
          </a:p>
          <a:p>
            <a:r>
              <a:rPr lang="ru-RU" sz="2000"/>
              <a:t> }</a:t>
            </a:r>
          </a:p>
          <a:p>
            <a:r>
              <a:rPr lang="ru-RU" sz="2000"/>
              <a:t> while((mydir = readdir(dir_ds)) != NULL) </a:t>
            </a:r>
          </a:p>
          <a:p>
            <a:r>
              <a:rPr lang="ru-RU" sz="2000"/>
              <a:t>   printf("Файл - %s, inode = %d\n", mydir-&gt;d_name, mydir-&gt;d_ino);</a:t>
            </a:r>
          </a:p>
          <a:p>
            <a:r>
              <a:rPr lang="ru-RU" sz="2000"/>
              <a:t> puts("Конец каталога");</a:t>
            </a:r>
          </a:p>
          <a:p>
            <a:r>
              <a:rPr lang="ru-RU" sz="2000"/>
              <a:t> closedir(dir_ds);</a:t>
            </a:r>
          </a:p>
          <a:p>
            <a:r>
              <a:rPr lang="ru-RU" sz="2000"/>
              <a:t> return 0;</a:t>
            </a:r>
          </a:p>
          <a:p>
            <a:r>
              <a:rPr lang="ru-RU" sz="200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E9F8-61AF-400F-BB77-5B91C746189E}" type="slidenum">
              <a:rPr lang="ru-RU"/>
              <a:pPr/>
              <a:t>28</a:t>
            </a:fld>
            <a:endParaRPr lang="ru-RU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Файловая система </a:t>
            </a:r>
            <a:r>
              <a:rPr lang="en-US" sz="3200">
                <a:solidFill>
                  <a:schemeClr val="accent2"/>
                </a:solidFill>
              </a:rPr>
              <a:t>System V (s5fs)</a:t>
            </a:r>
            <a:endParaRPr lang="ru-RU" sz="3200">
              <a:solidFill>
                <a:schemeClr val="accent2"/>
              </a:solidFill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ru-RU" sz="2400">
                <a:solidFill>
                  <a:srgbClr val="FF3399"/>
                </a:solidFill>
              </a:rPr>
              <a:t>Суперблок:</a:t>
            </a:r>
          </a:p>
          <a:p>
            <a:pPr>
              <a:lnSpc>
                <a:spcPct val="90000"/>
              </a:lnSpc>
            </a:pPr>
            <a:r>
              <a:rPr lang="ru-RU" sz="2000"/>
              <a:t>Тип файловой системы </a:t>
            </a:r>
            <a:r>
              <a:rPr lang="en-US" sz="2000"/>
              <a:t>(s_type)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Размер файловой системы в логических блоках, включая сам суперблок, </a:t>
            </a:r>
            <a:r>
              <a:rPr lang="en-US" sz="2000"/>
              <a:t>ilist</a:t>
            </a:r>
            <a:r>
              <a:rPr lang="ru-RU" sz="2000"/>
              <a:t> и блоки хранения данных</a:t>
            </a:r>
            <a:r>
              <a:rPr lang="en-US" sz="2000"/>
              <a:t> (s_fsize)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Размер массива индексных дескрипторов</a:t>
            </a:r>
            <a:r>
              <a:rPr lang="en-US" sz="2000"/>
              <a:t> (s_isize)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Число свободных блоков, доступных для размещения</a:t>
            </a:r>
            <a:r>
              <a:rPr lang="en-US" sz="2000"/>
              <a:t> (s_tfree)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Число свободных </a:t>
            </a:r>
            <a:r>
              <a:rPr lang="en-US" sz="2000"/>
              <a:t>inode</a:t>
            </a:r>
            <a:r>
              <a:rPr lang="ru-RU" sz="2000"/>
              <a:t>, доступных для размещения</a:t>
            </a:r>
            <a:r>
              <a:rPr lang="en-US" sz="2000"/>
              <a:t> (s_tinode)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Флаги (флаг модификации </a:t>
            </a:r>
            <a:r>
              <a:rPr lang="en-US" sz="2000"/>
              <a:t>s_fmod</a:t>
            </a:r>
            <a:r>
              <a:rPr lang="ru-RU" sz="2000"/>
              <a:t>, флаг режима монтирования </a:t>
            </a:r>
            <a:r>
              <a:rPr lang="en-US" sz="2000"/>
              <a:t>s_fronly</a:t>
            </a:r>
            <a:r>
              <a:rPr lang="ru-RU" sz="2000"/>
              <a:t>)</a:t>
            </a:r>
          </a:p>
          <a:p>
            <a:pPr>
              <a:lnSpc>
                <a:spcPct val="90000"/>
              </a:lnSpc>
            </a:pPr>
            <a:r>
              <a:rPr lang="ru-RU" sz="2000"/>
              <a:t>Размер физического блока</a:t>
            </a:r>
            <a:r>
              <a:rPr lang="en-US" sz="2000"/>
              <a:t>(512, 1024, 2048)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Список номеров свободных </a:t>
            </a:r>
            <a:r>
              <a:rPr lang="en-US" sz="2000"/>
              <a:t>inode</a:t>
            </a:r>
            <a:endParaRPr lang="ru-RU" sz="2000"/>
          </a:p>
          <a:p>
            <a:pPr>
              <a:lnSpc>
                <a:spcPct val="90000"/>
              </a:lnSpc>
            </a:pPr>
            <a:r>
              <a:rPr lang="ru-RU" sz="2000"/>
              <a:t>Список адресов свободных блоков</a:t>
            </a:r>
          </a:p>
        </p:txBody>
      </p:sp>
      <p:pic>
        <p:nvPicPr>
          <p:cNvPr id="67590" name="Picture 6" descr="2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125538"/>
            <a:ext cx="6205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FA0F-BE7C-44ED-B751-79AE49842074}" type="slidenum">
              <a:rPr lang="ru-RU"/>
              <a:pPr/>
              <a:t>29</a:t>
            </a:fld>
            <a:endParaRPr lang="ru-RU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Структура индексного дескриптора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2804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struct dinode {</a:t>
            </a:r>
          </a:p>
          <a:p>
            <a:pPr>
              <a:spcBef>
                <a:spcPct val="50000"/>
              </a:spcBef>
            </a:pPr>
            <a:r>
              <a:rPr lang="en-US" sz="2000"/>
              <a:t>	unsigned short di_mode; </a:t>
            </a:r>
            <a:r>
              <a:rPr lang="ru-RU" sz="2000"/>
              <a:t>//режим доступа и тип файла</a:t>
            </a: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	short di_nlink;</a:t>
            </a:r>
            <a:r>
              <a:rPr lang="ru-RU" sz="2000"/>
              <a:t>       //счетчик жестких ссылок</a:t>
            </a: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	short di_uid;</a:t>
            </a:r>
            <a:r>
              <a:rPr lang="ru-RU" sz="2000"/>
              <a:t>         //идентификатор владельца</a:t>
            </a: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	short </a:t>
            </a:r>
            <a:r>
              <a:rPr lang="en-US"/>
              <a:t>di_gid;</a:t>
            </a:r>
            <a:r>
              <a:rPr lang="ru-RU"/>
              <a:t>           //идентификатор группы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off_t di_size;</a:t>
            </a:r>
            <a:r>
              <a:rPr lang="ru-RU"/>
              <a:t>           //размер файла в байтах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char di_addr[40];</a:t>
            </a:r>
            <a:r>
              <a:rPr lang="ru-RU"/>
              <a:t>    //указатели на блоки диска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time_t di_atime;</a:t>
            </a:r>
            <a:r>
              <a:rPr lang="ru-RU"/>
              <a:t>      //время последнего доступа к файлу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time_t di_mtime;</a:t>
            </a:r>
            <a:r>
              <a:rPr lang="ru-RU"/>
              <a:t>     //время последней модификации данных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time_t di_ctime;</a:t>
            </a:r>
            <a:r>
              <a:rPr lang="ru-RU"/>
              <a:t>      //время последней модификации </a:t>
            </a:r>
            <a:r>
              <a:rPr lang="en-US"/>
              <a:t>inode</a:t>
            </a:r>
          </a:p>
          <a:p>
            <a:pPr>
              <a:spcBef>
                <a:spcPct val="50000"/>
              </a:spcBef>
            </a:pPr>
            <a:r>
              <a:rPr lang="en-US"/>
              <a:t>};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2741-AF65-46AE-8243-15C838A54E78}" type="slidenum">
              <a:rPr lang="ru-RU"/>
              <a:pPr/>
              <a:t>3</a:t>
            </a:fld>
            <a:endParaRPr lang="ru-R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Понятие файла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ru-RU" sz="2800"/>
              <a:t>Файл – поименованная совокупность данных</a:t>
            </a:r>
          </a:p>
          <a:p>
            <a:r>
              <a:rPr lang="ru-RU" sz="2800"/>
              <a:t>Файл как набор данных на носителе -  физический файл</a:t>
            </a:r>
          </a:p>
          <a:p>
            <a:r>
              <a:rPr lang="ru-RU" sz="2800"/>
              <a:t>Файл как логический объект для работы с данными из программы пользователя – логический файл</a:t>
            </a:r>
          </a:p>
          <a:p>
            <a:r>
              <a:rPr lang="ru-RU" sz="2800"/>
              <a:t>Система управления файлами обеспечивает интерфейс между физическими файлами и программными процессами в ней следует различать физический и логический уровни (подсистемы)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95F7-D62F-484C-A039-03EBDEB8C149}" type="slidenum">
              <a:rPr lang="ru-RU"/>
              <a:pPr/>
              <a:t>30</a:t>
            </a:fld>
            <a:endParaRPr lang="ru-RU"/>
          </a:p>
        </p:txBody>
      </p: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684213" y="2708275"/>
            <a:ext cx="7559675" cy="377825"/>
            <a:chOff x="431" y="1706"/>
            <a:chExt cx="4580" cy="124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431" y="1706"/>
              <a:ext cx="771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тип</a:t>
              </a:r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1202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</a:t>
              </a:r>
              <a:endParaRPr lang="ru-RU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1519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</a:t>
              </a:r>
              <a:endParaRPr lang="ru-RU"/>
            </a:p>
          </p:txBody>
        </p:sp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1837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</a:t>
              </a:r>
              <a:endParaRPr lang="ru-RU"/>
            </a:p>
          </p:txBody>
        </p: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2154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</a:t>
              </a:r>
              <a:endParaRPr lang="ru-RU"/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2472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w</a:t>
              </a:r>
              <a:endParaRPr lang="ru-RU"/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2789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x</a:t>
              </a:r>
              <a:endParaRPr lang="ru-RU"/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3107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</a:t>
              </a:r>
              <a:endParaRPr lang="ru-RU"/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3424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w</a:t>
              </a:r>
              <a:endParaRPr lang="ru-RU"/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3742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x</a:t>
              </a:r>
              <a:endParaRPr lang="ru-RU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4059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</a:t>
              </a:r>
              <a:endParaRPr lang="ru-RU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4377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w</a:t>
              </a:r>
              <a:endParaRPr lang="ru-RU"/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4694" y="1706"/>
              <a:ext cx="31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x</a:t>
              </a:r>
              <a:endParaRPr lang="ru-RU"/>
            </a:p>
          </p:txBody>
        </p:sp>
      </p:grpSp>
      <p:sp>
        <p:nvSpPr>
          <p:cNvPr id="79890" name="AutoShape 18"/>
          <p:cNvSpPr>
            <a:spLocks noChangeArrowheads="1"/>
          </p:cNvSpPr>
          <p:nvPr/>
        </p:nvSpPr>
        <p:spPr bwMode="auto">
          <a:xfrm>
            <a:off x="971550" y="3429000"/>
            <a:ext cx="1152525" cy="431800"/>
          </a:xfrm>
          <a:prstGeom prst="wedgeRoundRectCallout">
            <a:avLst>
              <a:gd name="adj1" fmla="val 61847"/>
              <a:gd name="adj2" fmla="val -133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SUID</a:t>
            </a:r>
            <a:endParaRPr lang="ru-RU"/>
          </a:p>
        </p:txBody>
      </p:sp>
      <p:sp>
        <p:nvSpPr>
          <p:cNvPr id="79891" name="AutoShape 19"/>
          <p:cNvSpPr>
            <a:spLocks noChangeArrowheads="1"/>
          </p:cNvSpPr>
          <p:nvPr/>
        </p:nvSpPr>
        <p:spPr bwMode="auto">
          <a:xfrm>
            <a:off x="2484438" y="3357563"/>
            <a:ext cx="1008062" cy="431800"/>
          </a:xfrm>
          <a:prstGeom prst="wedgeRoundRectCallout">
            <a:avLst>
              <a:gd name="adj1" fmla="val -32361"/>
              <a:gd name="adj2" fmla="val -11323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SGID</a:t>
            </a:r>
            <a:endParaRPr lang="ru-RU"/>
          </a:p>
        </p:txBody>
      </p: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1547813" y="1628775"/>
            <a:ext cx="1728787" cy="504825"/>
          </a:xfrm>
          <a:prstGeom prst="wedgeRoundRectCallout">
            <a:avLst>
              <a:gd name="adj1" fmla="val 48069"/>
              <a:gd name="adj2" fmla="val 165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sticky bit</a:t>
            </a:r>
            <a:endParaRPr lang="ru-RU"/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3779838" y="17732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user</a:t>
            </a:r>
            <a:endParaRPr lang="ru-RU"/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5508625" y="3716338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group</a:t>
            </a:r>
            <a:endParaRPr lang="ru-RU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659563" y="1700213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other</a:t>
            </a:r>
            <a:endParaRPr lang="ru-RU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H="1">
            <a:off x="3779838" y="2133600"/>
            <a:ext cx="431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4211638" y="2133600"/>
            <a:ext cx="730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4211638" y="2133600"/>
            <a:ext cx="57626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5364163" y="3068638"/>
            <a:ext cx="6477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5867400" y="3068638"/>
            <a:ext cx="1444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 flipH="1">
            <a:off x="6011863" y="3068638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6948488" y="2060575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7380288" y="2060575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7380288" y="2060575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987675" y="260350"/>
            <a:ext cx="3529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di_mode</a:t>
            </a:r>
            <a:endParaRPr lang="ru-RU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3BC0-538B-4BD6-8CDC-61FEF9D6AD7F}" type="slidenum">
              <a:rPr lang="ru-RU"/>
              <a:pPr/>
              <a:t>31</a:t>
            </a:fld>
            <a:endParaRPr lang="ru-RU"/>
          </a:p>
        </p:txBody>
      </p:sp>
      <p:pic>
        <p:nvPicPr>
          <p:cNvPr id="80900" name="Picture 4" descr="4_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0"/>
            <a:ext cx="7993062" cy="64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445-4EFB-48C4-89CA-EA81FA979A86}" type="slidenum">
              <a:rPr lang="ru-RU"/>
              <a:pPr/>
              <a:t>32</a:t>
            </a:fld>
            <a:endParaRPr lang="ru-RU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Файловая система </a:t>
            </a:r>
            <a:r>
              <a:rPr lang="en-US" sz="3200">
                <a:solidFill>
                  <a:schemeClr val="accent2"/>
                </a:solidFill>
              </a:rPr>
              <a:t>BSD UNIX (FFS, ufs)</a:t>
            </a:r>
            <a:endParaRPr lang="ru-RU" sz="3200">
              <a:solidFill>
                <a:schemeClr val="accent2"/>
              </a:solidFill>
            </a:endParaRPr>
          </a:p>
        </p:txBody>
      </p:sp>
      <p:sp>
        <p:nvSpPr>
          <p:cNvPr id="86016" name="Text Box 0"/>
          <p:cNvSpPr txBox="1">
            <a:spLocks noChangeArrowheads="1"/>
          </p:cNvSpPr>
          <p:nvPr/>
        </p:nvSpPr>
        <p:spPr bwMode="auto">
          <a:xfrm>
            <a:off x="1258888" y="90805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Физическая организация файловой системы</a:t>
            </a:r>
          </a:p>
        </p:txBody>
      </p:sp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2484438" y="1484313"/>
            <a:ext cx="4392612" cy="4824412"/>
            <a:chOff x="1565" y="1071"/>
            <a:chExt cx="2767" cy="3039"/>
          </a:xfrm>
        </p:grpSpPr>
        <p:sp>
          <p:nvSpPr>
            <p:cNvPr id="86017" name="Rectangle 1"/>
            <p:cNvSpPr>
              <a:spLocks noChangeArrowheads="1"/>
            </p:cNvSpPr>
            <p:nvPr/>
          </p:nvSpPr>
          <p:spPr bwMode="auto">
            <a:xfrm>
              <a:off x="1565" y="1071"/>
              <a:ext cx="2767" cy="30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018" name="Text Box 2"/>
            <p:cNvSpPr txBox="1">
              <a:spLocks noChangeArrowheads="1"/>
            </p:cNvSpPr>
            <p:nvPr/>
          </p:nvSpPr>
          <p:spPr bwMode="auto">
            <a:xfrm>
              <a:off x="1746" y="1117"/>
              <a:ext cx="24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Загрузочный блок</a:t>
              </a:r>
            </a:p>
          </p:txBody>
        </p:sp>
        <p:sp>
          <p:nvSpPr>
            <p:cNvPr id="86019" name="Line 3"/>
            <p:cNvSpPr>
              <a:spLocks noChangeShapeType="1"/>
            </p:cNvSpPr>
            <p:nvPr/>
          </p:nvSpPr>
          <p:spPr bwMode="auto">
            <a:xfrm>
              <a:off x="1565" y="1389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1882" y="1434"/>
              <a:ext cx="2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Суперблок </a:t>
              </a: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1565" y="1661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746" y="1706"/>
              <a:ext cx="24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Блок группы цилиндров</a:t>
              </a:r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1565" y="1933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791" y="1979"/>
              <a:ext cx="2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Список </a:t>
              </a:r>
              <a:r>
                <a:rPr lang="en-US"/>
                <a:t>inode</a:t>
              </a:r>
              <a:endParaRPr lang="ru-RU"/>
            </a:p>
          </p:txBody>
        </p:sp>
        <p:sp>
          <p:nvSpPr>
            <p:cNvPr id="86025" name="Line 9"/>
            <p:cNvSpPr>
              <a:spLocks noChangeShapeType="1"/>
            </p:cNvSpPr>
            <p:nvPr/>
          </p:nvSpPr>
          <p:spPr bwMode="auto">
            <a:xfrm>
              <a:off x="1565" y="2205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1837" y="2341"/>
              <a:ext cx="2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Блоки данных</a:t>
              </a: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1565" y="2750"/>
              <a:ext cx="276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1927" y="2795"/>
              <a:ext cx="2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Суперблок </a:t>
              </a:r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1565" y="3022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1746" y="3022"/>
              <a:ext cx="24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Блок группы цилиндров</a:t>
              </a:r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1565" y="3294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746" y="3294"/>
              <a:ext cx="2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Список </a:t>
              </a:r>
              <a:r>
                <a:rPr lang="en-US"/>
                <a:t>inode</a:t>
              </a:r>
              <a:endParaRPr lang="ru-RU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1565" y="3521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1791" y="3748"/>
              <a:ext cx="2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Блоки данных</a:t>
              </a:r>
            </a:p>
          </p:txBody>
        </p:sp>
      </p:grpSp>
      <p:sp>
        <p:nvSpPr>
          <p:cNvPr id="86036" name="AutoShape 20"/>
          <p:cNvSpPr>
            <a:spLocks noChangeArrowheads="1"/>
          </p:cNvSpPr>
          <p:nvPr/>
        </p:nvSpPr>
        <p:spPr bwMode="auto">
          <a:xfrm>
            <a:off x="4356100" y="6381750"/>
            <a:ext cx="792163" cy="4762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129-1F4E-4E3A-BD13-406A02BF31F7}" type="slidenum">
              <a:rPr lang="ru-RU"/>
              <a:pPr/>
              <a:t>33</a:t>
            </a:fld>
            <a:endParaRPr lang="ru-RU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1511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Адреса блоков / фрагментов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484438" y="476250"/>
            <a:ext cx="935037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484438" y="7651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484438" y="105251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2484438" y="13414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484438" y="16287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2484438" y="191611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484438" y="22050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539750" y="2997200"/>
            <a:ext cx="80645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7019925" y="1916113"/>
            <a:ext cx="194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Блоки хранения данных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580063" y="2997200"/>
            <a:ext cx="129698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5795963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6011863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6227763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6443663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6659563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539750" y="4149725"/>
            <a:ext cx="80645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1187450" y="5084763"/>
            <a:ext cx="7129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Карта свободных блоков/фрагментов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53975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82708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111601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40335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169227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197961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226853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255587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284321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313213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341947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370840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399573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428466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457200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485933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514826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543560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572452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601186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2" name="Text Box 42"/>
          <p:cNvSpPr txBox="1">
            <a:spLocks noChangeArrowheads="1"/>
          </p:cNvSpPr>
          <p:nvPr/>
        </p:nvSpPr>
        <p:spPr bwMode="auto">
          <a:xfrm>
            <a:off x="630078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658812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687705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716438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7451725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7740650" y="4149725"/>
            <a:ext cx="287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8027988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8316913" y="4149725"/>
            <a:ext cx="28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87090" name="Rectangle 50"/>
          <p:cNvSpPr>
            <a:spLocks noChangeArrowheads="1"/>
          </p:cNvSpPr>
          <p:nvPr/>
        </p:nvSpPr>
        <p:spPr bwMode="auto">
          <a:xfrm>
            <a:off x="3492500" y="2997200"/>
            <a:ext cx="2159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3708400" y="2997200"/>
            <a:ext cx="2159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3924300" y="2997200"/>
            <a:ext cx="2159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4140200" y="2997200"/>
            <a:ext cx="2159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>
            <a:off x="539750" y="35734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96" name="Line 56"/>
          <p:cNvSpPr>
            <a:spLocks noChangeShapeType="1"/>
          </p:cNvSpPr>
          <p:nvPr/>
        </p:nvSpPr>
        <p:spPr bwMode="auto">
          <a:xfrm flipH="1">
            <a:off x="2268538" y="3573463"/>
            <a:ext cx="1223962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97" name="Line 57"/>
          <p:cNvSpPr>
            <a:spLocks noChangeShapeType="1"/>
          </p:cNvSpPr>
          <p:nvPr/>
        </p:nvSpPr>
        <p:spPr bwMode="auto">
          <a:xfrm flipH="1">
            <a:off x="3419475" y="3573463"/>
            <a:ext cx="936625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98" name="Line 58"/>
          <p:cNvSpPr>
            <a:spLocks noChangeShapeType="1"/>
          </p:cNvSpPr>
          <p:nvPr/>
        </p:nvSpPr>
        <p:spPr bwMode="auto">
          <a:xfrm flipH="1">
            <a:off x="5435600" y="3573463"/>
            <a:ext cx="144463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6877050" y="3573463"/>
            <a:ext cx="287338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0" name="Line 60"/>
          <p:cNvSpPr>
            <a:spLocks noChangeShapeType="1"/>
          </p:cNvSpPr>
          <p:nvPr/>
        </p:nvSpPr>
        <p:spPr bwMode="auto">
          <a:xfrm>
            <a:off x="3563938" y="27082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3563938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2" name="Line 62"/>
          <p:cNvSpPr>
            <a:spLocks noChangeShapeType="1"/>
          </p:cNvSpPr>
          <p:nvPr/>
        </p:nvSpPr>
        <p:spPr bwMode="auto">
          <a:xfrm>
            <a:off x="3851275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4067175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4284663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3924300" y="119697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3419475" y="1196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6516688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6732588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>
            <a:off x="6516688" y="26368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2" name="Line 72"/>
          <p:cNvSpPr>
            <a:spLocks noChangeShapeType="1"/>
          </p:cNvSpPr>
          <p:nvPr/>
        </p:nvSpPr>
        <p:spPr bwMode="auto">
          <a:xfrm>
            <a:off x="3419475" y="1484313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3" name="Line 73"/>
          <p:cNvSpPr>
            <a:spLocks noChangeShapeType="1"/>
          </p:cNvSpPr>
          <p:nvPr/>
        </p:nvSpPr>
        <p:spPr bwMode="auto">
          <a:xfrm>
            <a:off x="6659563" y="14843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6443663" y="29972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3419475" y="90805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>
            <a:off x="5651500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>
            <a:off x="5867400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084888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>
            <a:off x="6300788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20" name="Line 80"/>
          <p:cNvSpPr>
            <a:spLocks noChangeShapeType="1"/>
          </p:cNvSpPr>
          <p:nvPr/>
        </p:nvSpPr>
        <p:spPr bwMode="auto">
          <a:xfrm>
            <a:off x="5651500" y="26368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7121" name="Line 81"/>
          <p:cNvSpPr>
            <a:spLocks noChangeShapeType="1"/>
          </p:cNvSpPr>
          <p:nvPr/>
        </p:nvSpPr>
        <p:spPr bwMode="auto">
          <a:xfrm>
            <a:off x="6011863" y="9080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060E-8010-42A5-8551-8913C8E8FCCF}" type="slidenum">
              <a:rPr lang="ru-RU"/>
              <a:pPr/>
              <a:t>34</a:t>
            </a:fld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19256" cy="475252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Second Extended File System – ext2 </a:t>
            </a:r>
          </a:p>
          <a:p>
            <a:pPr>
              <a:buNone/>
            </a:pPr>
            <a:r>
              <a:rPr lang="en-US" sz="2800" dirty="0" smtClean="0"/>
              <a:t> ext – 1992 </a:t>
            </a:r>
            <a:r>
              <a:rPr lang="ru-RU" sz="2800" dirty="0" smtClean="0"/>
              <a:t>год</a:t>
            </a:r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en-US" sz="2800" dirty="0" smtClean="0"/>
              <a:t>ext2 – 1993 </a:t>
            </a:r>
            <a:r>
              <a:rPr lang="ru-RU" sz="2800" dirty="0" smtClean="0"/>
              <a:t>год</a:t>
            </a:r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Физическая организация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Блоки 1024, 2048, 4096, 8192 байта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/>
        </p:spPr>
        <p:txBody>
          <a:bodyPr/>
          <a:lstStyle/>
          <a:p>
            <a:r>
              <a:rPr lang="ru-RU" sz="3200" dirty="0">
                <a:solidFill>
                  <a:schemeClr val="accent2"/>
                </a:solidFill>
              </a:rPr>
              <a:t>Файловые системы ОС </a:t>
            </a:r>
            <a:r>
              <a:rPr lang="en-US" sz="3200" dirty="0" smtClean="0">
                <a:solidFill>
                  <a:schemeClr val="accent2"/>
                </a:solidFill>
              </a:rPr>
              <a:t>Linux</a:t>
            </a:r>
            <a:endParaRPr lang="ru-RU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35</a:t>
            </a:fld>
            <a:endParaRPr lang="ru-RU"/>
          </a:p>
        </p:txBody>
      </p:sp>
      <p:grpSp>
        <p:nvGrpSpPr>
          <p:cNvPr id="2" name="Группа 20"/>
          <p:cNvGrpSpPr/>
          <p:nvPr/>
        </p:nvGrpSpPr>
        <p:grpSpPr>
          <a:xfrm>
            <a:off x="899592" y="980728"/>
            <a:ext cx="3960440" cy="5184576"/>
            <a:chOff x="395536" y="980728"/>
            <a:chExt cx="3960440" cy="518457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5536" y="980728"/>
              <a:ext cx="3960440" cy="5184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1196752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err="1" smtClean="0"/>
                <a:t>Суперблок</a:t>
              </a:r>
              <a:endParaRPr lang="ru-RU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1772816"/>
              <a:ext cx="2448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Дескриптор группы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2708920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Битовая карта распределения блоков</a:t>
              </a:r>
              <a:endParaRPr lang="ru-RU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3789040"/>
              <a:ext cx="36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Битовая карта распределения </a:t>
              </a:r>
              <a:r>
                <a:rPr lang="en-US" sz="2400" dirty="0" err="1" smtClean="0"/>
                <a:t>inode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1600" y="4797152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Таблица </a:t>
              </a:r>
              <a:r>
                <a:rPr lang="en-US" sz="2400" dirty="0" err="1" smtClean="0"/>
                <a:t>inode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5373216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Блоки данных</a:t>
              </a:r>
              <a:endParaRPr lang="ru-RU" sz="2400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772816"/>
              <a:ext cx="396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2636912"/>
              <a:ext cx="396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3645024"/>
              <a:ext cx="396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95536" y="4797152"/>
              <a:ext cx="396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395536" y="5301208"/>
              <a:ext cx="3960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868144" y="335699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Структура блочной группы</a:t>
            </a:r>
            <a:endParaRPr lang="ru-RU" sz="2400" dirty="0"/>
          </a:p>
        </p:txBody>
      </p:sp>
      <p:sp>
        <p:nvSpPr>
          <p:cNvPr id="23" name="Скругленная прямоугольная выноска 22"/>
          <p:cNvSpPr/>
          <p:nvPr/>
        </p:nvSpPr>
        <p:spPr>
          <a:xfrm>
            <a:off x="5580112" y="3140968"/>
            <a:ext cx="3168352" cy="1224136"/>
          </a:xfrm>
          <a:prstGeom prst="wedgeRoundRectCallout">
            <a:avLst>
              <a:gd name="adj1" fmla="val -72942"/>
              <a:gd name="adj2" fmla="val -536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3600" dirty="0" err="1" smtClean="0"/>
              <a:t>Суперблок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Общее число блоков </a:t>
            </a:r>
            <a:r>
              <a:rPr lang="en-US" dirty="0" err="1" smtClean="0"/>
              <a:t>inode</a:t>
            </a:r>
            <a:r>
              <a:rPr lang="ru-RU" dirty="0" smtClean="0"/>
              <a:t> в ФС</a:t>
            </a:r>
          </a:p>
          <a:p>
            <a:r>
              <a:rPr lang="ru-RU" dirty="0" smtClean="0"/>
              <a:t>Размер блока ФС</a:t>
            </a:r>
          </a:p>
          <a:p>
            <a:r>
              <a:rPr lang="ru-RU" dirty="0" smtClean="0"/>
              <a:t>Количество блоков и </a:t>
            </a:r>
            <a:r>
              <a:rPr lang="en-US" dirty="0" err="1" smtClean="0"/>
              <a:t>inode</a:t>
            </a:r>
            <a:r>
              <a:rPr lang="ru-RU" dirty="0" smtClean="0"/>
              <a:t> в группе блоков</a:t>
            </a:r>
          </a:p>
          <a:p>
            <a:r>
              <a:rPr lang="ru-RU" dirty="0" smtClean="0"/>
              <a:t>Размер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ru-RU" dirty="0" smtClean="0"/>
              <a:t>Идентификатор ФС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D27C-A3BC-4BEC-9047-FB886444282D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Запись в глобальной дескрипторной таблице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Номера блоков, соответствующих местоположению битовой карты распределения блоков</a:t>
            </a:r>
          </a:p>
          <a:p>
            <a:r>
              <a:rPr lang="ru-RU" dirty="0" smtClean="0"/>
              <a:t>Номер блока для битовой карты расположения </a:t>
            </a:r>
            <a:r>
              <a:rPr lang="en-US" dirty="0" err="1" smtClean="0"/>
              <a:t>inode</a:t>
            </a:r>
            <a:endParaRPr lang="ru-RU" dirty="0" smtClean="0"/>
          </a:p>
          <a:p>
            <a:r>
              <a:rPr lang="ru-RU" dirty="0" smtClean="0"/>
              <a:t>Номер блока в таблице </a:t>
            </a:r>
            <a:r>
              <a:rPr lang="en-US" dirty="0" err="1" smtClean="0"/>
              <a:t>inode</a:t>
            </a:r>
            <a:endParaRPr lang="ru-RU" dirty="0" smtClean="0"/>
          </a:p>
          <a:p>
            <a:r>
              <a:rPr lang="ru-RU" dirty="0" smtClean="0"/>
              <a:t>Число свободных блоков в группе</a:t>
            </a:r>
          </a:p>
          <a:p>
            <a:r>
              <a:rPr lang="ru-RU" dirty="0" smtClean="0"/>
              <a:t>Число </a:t>
            </a:r>
            <a:r>
              <a:rPr lang="en-US" dirty="0" err="1" smtClean="0"/>
              <a:t>inode</a:t>
            </a:r>
            <a:r>
              <a:rPr lang="ru-RU" dirty="0" smtClean="0"/>
              <a:t>, содержащих каталоги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33265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Дескриптор группы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Таблица </a:t>
            </a:r>
            <a:r>
              <a:rPr lang="en-US" dirty="0" err="1" smtClean="0"/>
              <a:t>inode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Блочная группа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052736"/>
            <a:ext cx="2160240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Битовая карта распределения </a:t>
            </a:r>
            <a:r>
              <a:rPr lang="en-US" dirty="0" err="1" smtClean="0"/>
              <a:t>inode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34888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Битовая карта распределения блоков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356992"/>
            <a:ext cx="17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inode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78904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свободных блоков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79715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свободных </a:t>
            </a:r>
            <a:r>
              <a:rPr lang="en-US" dirty="0" err="1" smtClean="0"/>
              <a:t>inode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10800000" flipH="1">
            <a:off x="395536" y="2276872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 flipH="1">
            <a:off x="395536" y="3284984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 flipH="1">
            <a:off x="395536" y="3789040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0800000" flipH="1">
            <a:off x="395536" y="4725144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395536" y="5733256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491880" y="1484784"/>
            <a:ext cx="165618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H="1">
            <a:off x="3491880" y="1916832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0800000" flipH="1">
            <a:off x="3491880" y="2348880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 flipH="1">
            <a:off x="3491880" y="2780928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0800000" flipH="1">
            <a:off x="3491880" y="3212976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 flipH="1">
            <a:off x="3491880" y="4149080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796136" y="2708920"/>
            <a:ext cx="2880320" cy="2952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0800000" flipH="1">
            <a:off x="5796136" y="3356992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10800000" flipH="1">
            <a:off x="5796136" y="38610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10800000" flipH="1">
            <a:off x="5796136" y="436510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10800000" flipH="1">
            <a:off x="5796136" y="501317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16200000" flipH="1">
            <a:off x="4860032" y="4221088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16200000" flipH="1">
            <a:off x="5436096" y="4221088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6200000" flipH="1">
            <a:off x="6012160" y="4221088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16200000" flipH="1">
            <a:off x="6588224" y="4221088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72200" y="2708920"/>
            <a:ext cx="5760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948264" y="3861048"/>
            <a:ext cx="5760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5013176"/>
            <a:ext cx="5760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012160" y="836712"/>
            <a:ext cx="5760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ая прямоугольная выноска 42"/>
          <p:cNvSpPr/>
          <p:nvPr/>
        </p:nvSpPr>
        <p:spPr>
          <a:xfrm>
            <a:off x="7020272" y="620688"/>
            <a:ext cx="1728192" cy="864096"/>
          </a:xfrm>
          <a:prstGeom prst="wedgeRoundRectCallout">
            <a:avLst>
              <a:gd name="adj1" fmla="val -77418"/>
              <a:gd name="adj2" fmla="val 518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164288" y="7647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inode</a:t>
            </a:r>
            <a:endParaRPr lang="ru-RU" sz="2400" dirty="0"/>
          </a:p>
        </p:txBody>
      </p:sp>
      <p:cxnSp>
        <p:nvCxnSpPr>
          <p:cNvPr id="46" name="Shape 45"/>
          <p:cNvCxnSpPr>
            <a:endCxn id="38" idx="0"/>
          </p:cNvCxnSpPr>
          <p:nvPr/>
        </p:nvCxnSpPr>
        <p:spPr>
          <a:xfrm>
            <a:off x="4716016" y="1700808"/>
            <a:ext cx="1944216" cy="100811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>
            <a:off x="4572000" y="2060848"/>
            <a:ext cx="2520280" cy="2088232"/>
          </a:xfrm>
          <a:prstGeom prst="bentConnector3">
            <a:avLst>
              <a:gd name="adj1" fmla="val 414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endCxn id="40" idx="2"/>
          </p:cNvCxnSpPr>
          <p:nvPr/>
        </p:nvCxnSpPr>
        <p:spPr>
          <a:xfrm>
            <a:off x="4644008" y="4293096"/>
            <a:ext cx="3168352" cy="1368152"/>
          </a:xfrm>
          <a:prstGeom prst="bentConnector4">
            <a:avLst>
              <a:gd name="adj1" fmla="val 23008"/>
              <a:gd name="adj2" fmla="val 116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Элемент каталога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Номер </a:t>
            </a:r>
            <a:r>
              <a:rPr lang="en-US" dirty="0" err="1" smtClean="0"/>
              <a:t>inode</a:t>
            </a:r>
            <a:endParaRPr lang="ru-RU" dirty="0" smtClean="0"/>
          </a:p>
          <a:p>
            <a:r>
              <a:rPr lang="ru-RU" dirty="0" smtClean="0"/>
              <a:t>Длина элемента каталога</a:t>
            </a:r>
          </a:p>
          <a:p>
            <a:r>
              <a:rPr lang="ru-RU" dirty="0" smtClean="0"/>
              <a:t>Длина имени файла</a:t>
            </a:r>
          </a:p>
          <a:p>
            <a:r>
              <a:rPr lang="ru-RU" dirty="0" smtClean="0"/>
              <a:t>Тип файла</a:t>
            </a:r>
          </a:p>
          <a:p>
            <a:r>
              <a:rPr lang="ru-RU" dirty="0" smtClean="0"/>
              <a:t>Имя файла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88E4-95F6-47B1-B870-22F6F3B045A7}" type="slidenum">
              <a:rPr lang="ru-RU"/>
              <a:pPr/>
              <a:t>4</a:t>
            </a:fld>
            <a:endParaRPr lang="ru-RU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6732588" y="1412875"/>
            <a:ext cx="0" cy="28082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1692275" y="1557338"/>
            <a:ext cx="0" cy="28797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7524750" y="2708275"/>
            <a:ext cx="1439863" cy="10080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140200" y="2205038"/>
            <a:ext cx="2232025" cy="14398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124075" y="2205038"/>
            <a:ext cx="2016125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68538" y="2708275"/>
            <a:ext cx="165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268538" y="2565400"/>
            <a:ext cx="172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Физический уровень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356100" y="2636838"/>
            <a:ext cx="172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Логический уровень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79388" y="2205038"/>
            <a:ext cx="1081087" cy="1441450"/>
          </a:xfrm>
          <a:prstGeom prst="can">
            <a:avLst>
              <a:gd name="adj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1258888" y="2781300"/>
            <a:ext cx="865187" cy="287338"/>
          </a:xfrm>
          <a:prstGeom prst="leftRightArrow">
            <a:avLst>
              <a:gd name="adj1" fmla="val 50000"/>
              <a:gd name="adj2" fmla="val 60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380288" y="2492375"/>
            <a:ext cx="1439862" cy="10080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164388" y="2276475"/>
            <a:ext cx="1439862" cy="10080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6372225" y="2708275"/>
            <a:ext cx="792163" cy="215900"/>
          </a:xfrm>
          <a:prstGeom prst="leftRightArrow">
            <a:avLst>
              <a:gd name="adj1" fmla="val 50000"/>
              <a:gd name="adj2" fmla="val 7338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195513" y="134143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Файловая система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877050" y="90805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Программные процессы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940425" y="4652963"/>
            <a:ext cx="1800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Интерфейс файловой системы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Ограничения </a:t>
            </a:r>
            <a:r>
              <a:rPr lang="en-US" sz="3600" dirty="0" smtClean="0"/>
              <a:t>ext2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размер файла: 16 Гб – 2 ТБ (в зависимости от размера блока)</a:t>
            </a:r>
          </a:p>
          <a:p>
            <a:r>
              <a:rPr lang="en-US" dirty="0" smtClean="0"/>
              <a:t>Max </a:t>
            </a:r>
            <a:r>
              <a:rPr lang="ru-RU" dirty="0" smtClean="0"/>
              <a:t>число файлов: 10</a:t>
            </a:r>
            <a:r>
              <a:rPr lang="ru-RU" baseline="30000" dirty="0" smtClean="0"/>
              <a:t>18</a:t>
            </a:r>
          </a:p>
          <a:p>
            <a:r>
              <a:rPr lang="en-US" dirty="0" smtClean="0"/>
              <a:t>Max </a:t>
            </a:r>
            <a:r>
              <a:rPr lang="ru-RU" dirty="0" smtClean="0"/>
              <a:t>длина имени файла: 255 байт</a:t>
            </a:r>
          </a:p>
          <a:p>
            <a:r>
              <a:rPr lang="en-US" dirty="0" smtClean="0"/>
              <a:t>Max </a:t>
            </a:r>
            <a:r>
              <a:rPr lang="ru-RU" dirty="0" smtClean="0"/>
              <a:t>размер тома: 2 – 32 ТБ</a:t>
            </a:r>
          </a:p>
          <a:p>
            <a:r>
              <a:rPr lang="ru-RU" dirty="0" smtClean="0"/>
              <a:t>Точность хранения даты: 1 секунда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sz="3600" dirty="0" smtClean="0"/>
              <a:t>Файловая система </a:t>
            </a:r>
            <a:r>
              <a:rPr lang="en-US" sz="3600" dirty="0" smtClean="0"/>
              <a:t>ext3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/>
              <a:t>Режимы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writeback</a:t>
            </a:r>
            <a:r>
              <a:rPr lang="en-US" dirty="0" smtClean="0"/>
              <a:t> – </a:t>
            </a:r>
            <a:r>
              <a:rPr lang="ru-RU" dirty="0" smtClean="0"/>
              <a:t>в журнал записываются только метаданные файловой системы;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ordered –</a:t>
            </a:r>
            <a:r>
              <a:rPr lang="ru-RU" dirty="0" smtClean="0"/>
              <a:t> запись в файл производится до записи об изменении этого файла;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jornal</a:t>
            </a:r>
            <a:r>
              <a:rPr lang="en-US" dirty="0" smtClean="0"/>
              <a:t> – </a:t>
            </a:r>
            <a:r>
              <a:rPr lang="ru-RU" dirty="0" smtClean="0"/>
              <a:t>полное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, как метаданных, так и пользовательских данных.</a:t>
            </a:r>
          </a:p>
          <a:p>
            <a:pPr lvl="1">
              <a:buNone/>
            </a:pPr>
            <a:r>
              <a:rPr lang="en-US" sz="2400" dirty="0" smtClean="0"/>
              <a:t> mount /dev/hda6 /</a:t>
            </a:r>
            <a:r>
              <a:rPr lang="en-US" sz="2400" dirty="0" err="1" smtClean="0"/>
              <a:t>mnt</a:t>
            </a:r>
            <a:r>
              <a:rPr lang="en-US" sz="2400" dirty="0" smtClean="0"/>
              <a:t>/</a:t>
            </a:r>
            <a:r>
              <a:rPr lang="en-US" sz="2400" dirty="0" err="1" smtClean="0"/>
              <a:t>disc_C</a:t>
            </a:r>
            <a:r>
              <a:rPr lang="en-US" sz="2400" dirty="0" smtClean="0"/>
              <a:t> –t ext3 –o data &lt;</a:t>
            </a:r>
            <a:r>
              <a:rPr lang="ru-RU" sz="2400" dirty="0" smtClean="0"/>
              <a:t>режим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Ограничения размеров</a:t>
            </a:r>
            <a:endParaRPr lang="ru-RU" sz="3600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Размер блока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Максимальный размер файла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Максимальный размер файловой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 системы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1024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16 ГБ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 2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2048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256 ГБ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 4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4096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 8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8192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 16 ТБ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8BC5-EF6D-4FD1-923B-2E4369500F0B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3600" dirty="0" smtClean="0"/>
              <a:t>Файловая система </a:t>
            </a:r>
            <a:r>
              <a:rPr lang="en-US" sz="3600" dirty="0" smtClean="0"/>
              <a:t>ext4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165304"/>
            <a:ext cx="2133600" cy="476250"/>
          </a:xfrm>
        </p:spPr>
        <p:txBody>
          <a:bodyPr/>
          <a:lstStyle/>
          <a:p>
            <a:fld id="{06CD8BC5-EF6D-4FD1-923B-2E4369500F0B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Монтируется как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ФС на диске</a:t>
            </a:r>
            <a:endParaRPr lang="ru-RU" dirty="0"/>
          </a:p>
        </p:txBody>
      </p:sp>
      <p:grpSp>
        <p:nvGrpSpPr>
          <p:cNvPr id="3" name="Группа 10"/>
          <p:cNvGrpSpPr/>
          <p:nvPr/>
        </p:nvGrpSpPr>
        <p:grpSpPr>
          <a:xfrm>
            <a:off x="1979712" y="1556792"/>
            <a:ext cx="1512168" cy="3384376"/>
            <a:chOff x="2483768" y="1484784"/>
            <a:chExt cx="2016224" cy="417646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483768" y="2492896"/>
              <a:ext cx="2016224" cy="316835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483768" y="1484784"/>
              <a:ext cx="2016224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177281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ext3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9792" y="36450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ext3</a:t>
              </a:r>
              <a:endParaRPr lang="ru-RU" dirty="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3635896" y="2563963"/>
            <a:ext cx="1584176" cy="23772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635896" y="1556792"/>
            <a:ext cx="1584176" cy="1008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779912" y="1776605"/>
            <a:ext cx="1244710" cy="37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ext4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3644403"/>
            <a:ext cx="1244710" cy="3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ext3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364088" y="2564904"/>
            <a:ext cx="1512168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364088" y="1556792"/>
            <a:ext cx="1512168" cy="10081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526106" y="184482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26106" y="371703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ext4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020272" y="2564904"/>
            <a:ext cx="1368152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020272" y="1556792"/>
            <a:ext cx="1368152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166860" y="1844824"/>
            <a:ext cx="107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166860" y="3717032"/>
            <a:ext cx="107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ext4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54452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Прямая совместимость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558924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Обратная совместимость</a:t>
            </a:r>
            <a:endParaRPr lang="ru-RU" dirty="0"/>
          </a:p>
        </p:txBody>
      </p:sp>
      <p:sp>
        <p:nvSpPr>
          <p:cNvPr id="34" name="Скругленная прямоугольная выноска 33"/>
          <p:cNvSpPr/>
          <p:nvPr/>
        </p:nvSpPr>
        <p:spPr>
          <a:xfrm>
            <a:off x="2123728" y="5373216"/>
            <a:ext cx="2376264" cy="792088"/>
          </a:xfrm>
          <a:prstGeom prst="wedgeRoundRectCallout">
            <a:avLst>
              <a:gd name="adj1" fmla="val 43302"/>
              <a:gd name="adj2" fmla="val -9890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ая прямоугольная выноска 34"/>
          <p:cNvSpPr/>
          <p:nvPr/>
        </p:nvSpPr>
        <p:spPr>
          <a:xfrm>
            <a:off x="5868144" y="5373216"/>
            <a:ext cx="2160240" cy="1008112"/>
          </a:xfrm>
          <a:prstGeom prst="wedgeRoundRectCallout">
            <a:avLst>
              <a:gd name="adj1" fmla="val -48464"/>
              <a:gd name="adj2" fmla="val -9497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30-EF82-486E-BB65-60E462E6E642}" type="slidenum">
              <a:rPr lang="ru-RU"/>
              <a:pPr/>
              <a:t>44</a:t>
            </a:fld>
            <a:endParaRPr lang="ru-RU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3635375" y="1196975"/>
            <a:ext cx="1728788" cy="43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Виртуальная файловая система </a:t>
            </a:r>
            <a:r>
              <a:rPr lang="en-US" sz="3200">
                <a:solidFill>
                  <a:schemeClr val="accent2"/>
                </a:solidFill>
              </a:rPr>
              <a:t>(vfs)</a:t>
            </a:r>
            <a:endParaRPr lang="ru-RU" sz="3200">
              <a:solidFill>
                <a:schemeClr val="accent2"/>
              </a:solidFill>
            </a:endParaRPr>
          </a:p>
        </p:txBody>
      </p:sp>
      <p:sp>
        <p:nvSpPr>
          <p:cNvPr id="69632" name="Text Box 0"/>
          <p:cNvSpPr txBox="1">
            <a:spLocks noChangeArrowheads="1"/>
          </p:cNvSpPr>
          <p:nvPr/>
        </p:nvSpPr>
        <p:spPr bwMode="auto">
          <a:xfrm>
            <a:off x="3348038" y="1412875"/>
            <a:ext cx="18716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Процессы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659563" y="908050"/>
            <a:ext cx="1873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Интерфейс системных вызовов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124075" y="1773238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read(), write() ….</a:t>
            </a:r>
            <a:endParaRPr lang="ru-RU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4356100" y="1773238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900113" y="2636838"/>
            <a:ext cx="748823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763713" y="2852738"/>
            <a:ext cx="612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Интерфейс виртуальной файловой системы </a:t>
            </a:r>
            <a:r>
              <a:rPr lang="en-US"/>
              <a:t>vfs</a:t>
            </a:r>
            <a:endParaRPr lang="ru-RU"/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900113" y="4292600"/>
            <a:ext cx="1584325" cy="1081088"/>
            <a:chOff x="567" y="2568"/>
            <a:chExt cx="998" cy="681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567" y="2568"/>
              <a:ext cx="998" cy="6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657" y="2659"/>
              <a:ext cx="8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Файловая система </a:t>
              </a:r>
              <a:r>
                <a:rPr lang="en-US"/>
                <a:t>s5fs</a:t>
              </a:r>
              <a:endParaRPr lang="ru-RU"/>
            </a:p>
          </p:txBody>
        </p:sp>
      </p:grp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2843213" y="4292600"/>
            <a:ext cx="1584325" cy="1081088"/>
            <a:chOff x="567" y="2568"/>
            <a:chExt cx="998" cy="681"/>
          </a:xfrm>
        </p:grpSpPr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567" y="2568"/>
              <a:ext cx="998" cy="6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657" y="2659"/>
              <a:ext cx="8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Файловая система </a:t>
              </a:r>
              <a:r>
                <a:rPr lang="en-US"/>
                <a:t>FFS</a:t>
              </a:r>
              <a:endParaRPr lang="ru-RU"/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4716463" y="4292600"/>
            <a:ext cx="1584325" cy="1081088"/>
            <a:chOff x="567" y="2568"/>
            <a:chExt cx="998" cy="681"/>
          </a:xfrm>
        </p:grpSpPr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567" y="2568"/>
              <a:ext cx="998" cy="6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auto">
            <a:xfrm>
              <a:off x="657" y="2659"/>
              <a:ext cx="8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Файловая система </a:t>
              </a:r>
              <a:r>
                <a:rPr lang="en-US"/>
                <a:t>DOS</a:t>
              </a:r>
              <a:endParaRPr lang="ru-RU"/>
            </a:p>
          </p:txBody>
        </p: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6588125" y="4292600"/>
            <a:ext cx="1584325" cy="1081088"/>
            <a:chOff x="567" y="2568"/>
            <a:chExt cx="998" cy="681"/>
          </a:xfrm>
        </p:grpSpPr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567" y="2568"/>
              <a:ext cx="998" cy="6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657" y="2659"/>
              <a:ext cx="8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Файловая система </a:t>
              </a:r>
              <a:r>
                <a:rPr lang="en-US"/>
                <a:t>nfs</a:t>
              </a:r>
              <a:endParaRPr lang="ru-RU"/>
            </a:p>
          </p:txBody>
        </p:sp>
      </p:grp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1619250" y="3789363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1619250" y="37893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3563938" y="37893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5435600" y="37893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7308850" y="37893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572000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900113" y="2205038"/>
            <a:ext cx="73437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443-D2F2-45A8-8A96-5569280D5F7B}" type="slidenum">
              <a:rPr lang="ru-RU"/>
              <a:pPr/>
              <a:t>45</a:t>
            </a:fld>
            <a:endParaRPr lang="ru-RU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Основные поля </a:t>
            </a:r>
            <a:r>
              <a:rPr lang="en-US" sz="3200"/>
              <a:t>vnode</a:t>
            </a:r>
            <a:endParaRPr lang="ru-RU" sz="3200"/>
          </a:p>
        </p:txBody>
      </p:sp>
      <p:graphicFrame>
        <p:nvGraphicFramePr>
          <p:cNvPr id="89155" name="Group 67"/>
          <p:cNvGraphicFramePr>
            <a:graphicFrameLocks noGrp="1"/>
          </p:cNvGraphicFramePr>
          <p:nvPr>
            <p:ph idx="1"/>
          </p:nvPr>
        </p:nvGraphicFramePr>
        <p:xfrm>
          <a:off x="457200" y="1196975"/>
          <a:ext cx="8229600" cy="4870769"/>
        </p:xfrm>
        <a:graphic>
          <a:graphicData uri="http://schemas.openxmlformats.org/drawingml/2006/table">
            <a:tbl>
              <a:tblPr/>
              <a:tblGrid>
                <a:gridCol w="3035300"/>
                <a:gridCol w="51943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Поле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u_short vflag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Флаги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u_short v_count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Число ссылок на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filock *v_filocks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Блокировки файла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vfs *v_fsmountedhere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подключаемую файловую систему, если это точка монтирования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vfs *v_vfsp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файловую систему, в которой находится файл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enum vtype v_type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Тип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обычный файл, каталог, файл устройства, символическая связь, сокет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caddr_t v_data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данные, относящиеся к реальной файловой 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vnodeops *v_op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Операции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7394-10BF-4DCD-BE4E-8FFD4F6F4B5E}" type="slidenum">
              <a:rPr lang="ru-RU"/>
              <a:pPr/>
              <a:t>46</a:t>
            </a:fld>
            <a:endParaRPr lang="ru-RU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Операции </a:t>
            </a:r>
            <a:r>
              <a:rPr lang="en-US" sz="3200"/>
              <a:t>vnode</a:t>
            </a:r>
            <a:endParaRPr lang="ru-RU" sz="3200"/>
          </a:p>
        </p:txBody>
      </p:sp>
      <p:graphicFrame>
        <p:nvGraphicFramePr>
          <p:cNvPr id="92210" name="Group 50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4635819"/>
        </p:xfrm>
        <a:graphic>
          <a:graphicData uri="http://schemas.openxmlformats.org/drawingml/2006/table">
            <a:tbl>
              <a:tblPr/>
              <a:tblGrid>
                <a:gridCol w="1811338"/>
                <a:gridCol w="6418262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vn_open)()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Открыть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vn_close)()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Закрыть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vn_read)()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Чтение данных из файла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vn_write)()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Запись данных в файл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vn_ioctl)()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Задание управляющей команды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vn_getaddr)()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Получить атрибуты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vn_setaddr)()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Установить атрибуты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vn_access)()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Проверить права доступа к файлу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vn_lookup)()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Произвести трансляцию имени файла в соответстующий ему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vn_create)()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Создать новый файл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vn_remove)()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Удалить имя файла в указанном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каталоге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62F-8BD9-463D-8668-4AF39BB4B09B}" type="slidenum">
              <a:rPr lang="ru-RU"/>
              <a:pPr/>
              <a:t>47</a:t>
            </a:fld>
            <a:endParaRPr lang="ru-RU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6804025" y="1484313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Независимые метаданные</a:t>
            </a:r>
          </a:p>
        </p:txBody>
      </p:sp>
      <p:grpSp>
        <p:nvGrpSpPr>
          <p:cNvPr id="95267" name="Group 35"/>
          <p:cNvGrpSpPr>
            <a:grpSpLocks/>
          </p:cNvGrpSpPr>
          <p:nvPr/>
        </p:nvGrpSpPr>
        <p:grpSpPr bwMode="auto">
          <a:xfrm>
            <a:off x="179388" y="836613"/>
            <a:ext cx="8569325" cy="5761037"/>
            <a:chOff x="113" y="527"/>
            <a:chExt cx="5398" cy="3629"/>
          </a:xfrm>
        </p:grpSpPr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612" y="527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vnode</a:t>
              </a:r>
              <a:endParaRPr lang="ru-RU"/>
            </a:p>
          </p:txBody>
        </p:sp>
        <p:grpSp>
          <p:nvGrpSpPr>
            <p:cNvPr id="95241" name="Group 9"/>
            <p:cNvGrpSpPr>
              <a:grpSpLocks/>
            </p:cNvGrpSpPr>
            <p:nvPr/>
          </p:nvGrpSpPr>
          <p:grpSpPr bwMode="auto">
            <a:xfrm>
              <a:off x="748" y="935"/>
              <a:ext cx="726" cy="998"/>
              <a:chOff x="748" y="935"/>
              <a:chExt cx="726" cy="998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748" y="935"/>
                <a:ext cx="726" cy="9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38" name="Text Box 6"/>
              <p:cNvSpPr txBox="1">
                <a:spLocks noChangeArrowheads="1"/>
              </p:cNvSpPr>
              <p:nvPr/>
            </p:nvSpPr>
            <p:spPr bwMode="auto">
              <a:xfrm>
                <a:off x="793" y="1253"/>
                <a:ext cx="6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v_data</a:t>
                </a:r>
                <a:endParaRPr lang="ru-RU"/>
              </a:p>
            </p:txBody>
          </p:sp>
          <p:sp>
            <p:nvSpPr>
              <p:cNvPr id="95239" name="Text Box 7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5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v_ops</a:t>
                </a:r>
                <a:endParaRPr lang="ru-RU"/>
              </a:p>
            </p:txBody>
          </p:sp>
        </p:grp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3379" y="618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vnode</a:t>
              </a:r>
              <a:endParaRPr lang="ru-RU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3061" y="845"/>
              <a:ext cx="726" cy="998"/>
              <a:chOff x="748" y="935"/>
              <a:chExt cx="726" cy="998"/>
            </a:xfrm>
          </p:grpSpPr>
          <p:sp>
            <p:nvSpPr>
              <p:cNvPr id="95243" name="Rectangle 11"/>
              <p:cNvSpPr>
                <a:spLocks noChangeArrowheads="1"/>
              </p:cNvSpPr>
              <p:nvPr/>
            </p:nvSpPr>
            <p:spPr bwMode="auto">
              <a:xfrm>
                <a:off x="748" y="935"/>
                <a:ext cx="726" cy="9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44" name="Text Box 12"/>
              <p:cNvSpPr txBox="1">
                <a:spLocks noChangeArrowheads="1"/>
              </p:cNvSpPr>
              <p:nvPr/>
            </p:nvSpPr>
            <p:spPr bwMode="auto">
              <a:xfrm>
                <a:off x="793" y="1253"/>
                <a:ext cx="6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v_data</a:t>
                </a:r>
                <a:endParaRPr lang="ru-RU"/>
              </a:p>
            </p:txBody>
          </p:sp>
          <p:sp>
            <p:nvSpPr>
              <p:cNvPr id="95245" name="Text Box 13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5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v_ops</a:t>
                </a:r>
                <a:endParaRPr lang="ru-RU"/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657" y="2614"/>
              <a:ext cx="817" cy="4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657" y="2296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FFS inode</a:t>
              </a:r>
              <a:endParaRPr lang="ru-RU"/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657" y="3339"/>
              <a:ext cx="1044" cy="8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748" y="3521"/>
              <a:ext cx="113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FFS open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FFS close</a:t>
              </a:r>
              <a:endParaRPr lang="ru-RU"/>
            </a:p>
          </p:txBody>
        </p:sp>
        <p:sp>
          <p:nvSpPr>
            <p:cNvPr id="95251" name="Text Box 19"/>
            <p:cNvSpPr txBox="1">
              <a:spLocks noChangeArrowheads="1"/>
            </p:cNvSpPr>
            <p:nvPr/>
          </p:nvSpPr>
          <p:spPr bwMode="auto">
            <a:xfrm>
              <a:off x="2925" y="2341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s5fs inode</a:t>
              </a:r>
              <a:endParaRPr lang="ru-RU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2925" y="2659"/>
              <a:ext cx="817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2880" y="3339"/>
              <a:ext cx="1270" cy="8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54" name="Text Box 22"/>
            <p:cNvSpPr txBox="1">
              <a:spLocks noChangeArrowheads="1"/>
            </p:cNvSpPr>
            <p:nvPr/>
          </p:nvSpPr>
          <p:spPr bwMode="auto">
            <a:xfrm>
              <a:off x="3016" y="3475"/>
              <a:ext cx="104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S5fs open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S5fs close</a:t>
              </a:r>
              <a:endParaRPr lang="ru-RU"/>
            </a:p>
          </p:txBody>
        </p:sp>
        <p:cxnSp>
          <p:nvCxnSpPr>
            <p:cNvPr id="95255" name="AutoShape 23"/>
            <p:cNvCxnSpPr>
              <a:cxnSpLocks noChangeShapeType="1"/>
              <a:stCxn id="95237" idx="1"/>
              <a:endCxn id="95247" idx="1"/>
            </p:cNvCxnSpPr>
            <p:nvPr/>
          </p:nvCxnSpPr>
          <p:spPr bwMode="auto">
            <a:xfrm rot="10800000" flipV="1">
              <a:off x="657" y="1434"/>
              <a:ext cx="91" cy="1430"/>
            </a:xfrm>
            <a:prstGeom prst="bentConnector3">
              <a:avLst>
                <a:gd name="adj1" fmla="val 258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 flipH="1">
              <a:off x="249" y="170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249" y="1706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249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 flipH="1">
              <a:off x="2562" y="1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0" name="Line 28"/>
            <p:cNvSpPr>
              <a:spLocks noChangeShapeType="1"/>
            </p:cNvSpPr>
            <p:nvPr/>
          </p:nvSpPr>
          <p:spPr bwMode="auto">
            <a:xfrm>
              <a:off x="2562" y="1616"/>
              <a:ext cx="0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1" name="Line 29"/>
            <p:cNvSpPr>
              <a:spLocks noChangeShapeType="1"/>
            </p:cNvSpPr>
            <p:nvPr/>
          </p:nvSpPr>
          <p:spPr bwMode="auto">
            <a:xfrm>
              <a:off x="2562" y="333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2290" y="129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2290" y="1298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290" y="26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13" y="2160"/>
              <a:ext cx="53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5266" name="Text Box 34"/>
            <p:cNvSpPr txBox="1">
              <a:spLocks noChangeArrowheads="1"/>
            </p:cNvSpPr>
            <p:nvPr/>
          </p:nvSpPr>
          <p:spPr bwMode="auto">
            <a:xfrm>
              <a:off x="4468" y="2568"/>
              <a:ext cx="1043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Зависимые от реализации метаданные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34B9-BEF8-41E8-8E3E-544B9D6986EF}" type="slidenum">
              <a:rPr lang="ru-RU"/>
              <a:pPr/>
              <a:t>48</a:t>
            </a:fld>
            <a:endParaRPr lang="ru-RU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/>
              <a:t>Монтирование файловых систем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20161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Коммутатор ФС</a:t>
            </a:r>
          </a:p>
          <a:p>
            <a:pPr algn="ctr">
              <a:spcBef>
                <a:spcPct val="50000"/>
              </a:spcBef>
            </a:pPr>
            <a:r>
              <a:rPr lang="en-US"/>
              <a:t>vfssw</a:t>
            </a:r>
            <a:endParaRPr lang="ru-RU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8313" y="2565400"/>
            <a:ext cx="1727200" cy="3887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39750" y="3789363"/>
            <a:ext cx="15113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vsw_name</a:t>
            </a:r>
          </a:p>
          <a:p>
            <a:pPr>
              <a:spcBef>
                <a:spcPct val="50000"/>
              </a:spcBef>
            </a:pPr>
            <a:r>
              <a:rPr lang="en-US"/>
              <a:t>vsw_init()</a:t>
            </a:r>
          </a:p>
          <a:p>
            <a:pPr>
              <a:spcBef>
                <a:spcPct val="50000"/>
              </a:spcBef>
            </a:pPr>
            <a:r>
              <a:rPr lang="en-US"/>
              <a:t>vsw_vfops</a:t>
            </a:r>
            <a:endParaRPr lang="ru-RU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468313" y="357346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468313" y="501332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3132138" y="2924175"/>
            <a:ext cx="1223962" cy="1617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vfs_next</a:t>
            </a:r>
          </a:p>
          <a:p>
            <a:pPr>
              <a:spcBef>
                <a:spcPct val="50000"/>
              </a:spcBef>
            </a:pPr>
            <a:r>
              <a:rPr lang="en-US"/>
              <a:t>vfs_op</a:t>
            </a:r>
          </a:p>
          <a:p>
            <a:pPr>
              <a:spcBef>
                <a:spcPct val="50000"/>
              </a:spcBef>
            </a:pPr>
            <a:r>
              <a:rPr lang="en-US"/>
              <a:t>vfs_data</a:t>
            </a:r>
          </a:p>
          <a:p>
            <a:pPr>
              <a:spcBef>
                <a:spcPct val="50000"/>
              </a:spcBef>
            </a:pPr>
            <a:r>
              <a:rPr lang="en-US"/>
              <a:t>. . . . . . . . </a:t>
            </a:r>
            <a:endParaRPr lang="ru-RU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148263" y="2924175"/>
            <a:ext cx="1223962" cy="1617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vfs_next</a:t>
            </a:r>
          </a:p>
          <a:p>
            <a:pPr>
              <a:spcBef>
                <a:spcPct val="50000"/>
              </a:spcBef>
            </a:pPr>
            <a:r>
              <a:rPr lang="en-US"/>
              <a:t>vfs_op</a:t>
            </a:r>
          </a:p>
          <a:p>
            <a:pPr>
              <a:spcBef>
                <a:spcPct val="50000"/>
              </a:spcBef>
            </a:pPr>
            <a:r>
              <a:rPr lang="en-US"/>
              <a:t>vfs_data</a:t>
            </a:r>
          </a:p>
          <a:p>
            <a:pPr>
              <a:spcBef>
                <a:spcPct val="50000"/>
              </a:spcBef>
            </a:pPr>
            <a:r>
              <a:rPr lang="en-US"/>
              <a:t>. . . . . . . . </a:t>
            </a:r>
            <a:endParaRPr lang="ru-RU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492500" y="1125538"/>
            <a:ext cx="2447925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851275" y="1341438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Данные реальной ФС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059113" y="24209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vfs</a:t>
            </a:r>
            <a:endParaRPr lang="ru-RU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5364163" y="23495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vfs</a:t>
            </a:r>
            <a:endParaRPr lang="ru-RU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635375" y="486886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s5fs vfsops</a:t>
            </a:r>
            <a:endParaRPr lang="ru-RU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563938" y="5373688"/>
            <a:ext cx="1944687" cy="1204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vfs_mount()</a:t>
            </a:r>
          </a:p>
          <a:p>
            <a:pPr>
              <a:spcBef>
                <a:spcPct val="50000"/>
              </a:spcBef>
            </a:pPr>
            <a:r>
              <a:rPr lang="en-US"/>
              <a:t>vfs_umount()</a:t>
            </a:r>
          </a:p>
          <a:p>
            <a:pPr>
              <a:spcBef>
                <a:spcPct val="50000"/>
              </a:spcBef>
            </a:pPr>
            <a:r>
              <a:rPr lang="en-US"/>
              <a:t>. . . . . . . . . .</a:t>
            </a:r>
            <a:endParaRPr lang="ru-RU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1763713" y="4797425"/>
            <a:ext cx="18002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3995738" y="35734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4643438" y="35734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3851275" y="47974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385127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2700338" y="3933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flipV="1">
            <a:off x="2700338" y="1916113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V="1">
            <a:off x="2700338" y="1628775"/>
            <a:ext cx="7921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 flipV="1">
            <a:off x="4140200" y="2924175"/>
            <a:ext cx="100806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V="1">
            <a:off x="6156325" y="2781300"/>
            <a:ext cx="8636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4932363" y="56610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>
            <a:off x="5076825" y="59499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336-D52C-40D5-93B9-C7F3D8A0141B}" type="slidenum">
              <a:rPr lang="ru-RU"/>
              <a:pPr/>
              <a:t>49</a:t>
            </a:fld>
            <a:endParaRPr lang="ru-RU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Структура </a:t>
            </a:r>
            <a:r>
              <a:rPr lang="en-US" sz="3200"/>
              <a:t>vfs</a:t>
            </a:r>
            <a:endParaRPr lang="ru-RU" sz="3200"/>
          </a:p>
        </p:txBody>
      </p:sp>
      <p:graphicFrame>
        <p:nvGraphicFramePr>
          <p:cNvPr id="98359" name="Group 55"/>
          <p:cNvGraphicFramePr>
            <a:graphicFrameLocks noGrp="1"/>
          </p:cNvGraphicFramePr>
          <p:nvPr>
            <p:ph idx="1"/>
          </p:nvPr>
        </p:nvGraphicFramePr>
        <p:xfrm>
          <a:off x="468313" y="1484313"/>
          <a:ext cx="8229600" cy="3990658"/>
        </p:xfrm>
        <a:graphic>
          <a:graphicData uri="http://schemas.openxmlformats.org/drawingml/2006/table">
            <a:tbl>
              <a:tblPr/>
              <a:tblGrid>
                <a:gridCol w="3743325"/>
                <a:gridCol w="44862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vfs *vfs_next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Следующая файловая система в списке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vfsops *vfs_op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Операции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vnode *vfs_vnjdecovered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vnode,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перекрываемой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vfs_flag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Флаги доступа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vfs_bsize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Размер блока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caddr_t vfs_data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специфические данные, относящиеся к реальной файловой 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A713-D2C6-4646-A848-3EB180B8B72C}" type="slidenum">
              <a:rPr lang="ru-RU"/>
              <a:pPr/>
              <a:t>5</a:t>
            </a:fld>
            <a:endParaRPr 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endParaRPr lang="ru-RU" sz="32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ru-RU"/>
              <a:t>Операции над файлами</a:t>
            </a:r>
          </a:p>
          <a:p>
            <a:r>
              <a:rPr lang="en-GB"/>
              <a:t>Открытие файла</a:t>
            </a:r>
            <a:endParaRPr lang="ru-RU"/>
          </a:p>
          <a:p>
            <a:r>
              <a:rPr lang="en-GB"/>
              <a:t>Закрытие файла</a:t>
            </a:r>
            <a:endParaRPr lang="ru-RU"/>
          </a:p>
          <a:p>
            <a:r>
              <a:rPr lang="en-GB"/>
              <a:t>Создание файла</a:t>
            </a:r>
            <a:endParaRPr lang="ru-RU"/>
          </a:p>
          <a:p>
            <a:r>
              <a:rPr lang="en-GB"/>
              <a:t>Удаление файла</a:t>
            </a:r>
            <a:endParaRPr lang="ru-RU"/>
          </a:p>
          <a:p>
            <a:r>
              <a:rPr lang="en-GB"/>
              <a:t>Копирование файла</a:t>
            </a:r>
            <a:endParaRPr lang="ru-RU"/>
          </a:p>
          <a:p>
            <a:pPr>
              <a:buFontTx/>
              <a:buNone/>
            </a:pPr>
            <a:endParaRPr lang="ru-RU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1600200"/>
            <a:ext cx="3827462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/>
              <a:t>Операции над данными</a:t>
            </a:r>
          </a:p>
          <a:p>
            <a:r>
              <a:rPr lang="ru-RU" sz="2400"/>
              <a:t>Чтение</a:t>
            </a:r>
          </a:p>
          <a:p>
            <a:r>
              <a:rPr lang="ru-RU" sz="2400"/>
              <a:t>Запись</a:t>
            </a:r>
          </a:p>
          <a:p>
            <a:r>
              <a:rPr lang="ru-RU" sz="2400"/>
              <a:t>Обновление</a:t>
            </a:r>
          </a:p>
          <a:p>
            <a:r>
              <a:rPr lang="ru-RU" sz="2400"/>
              <a:t>Вставка</a:t>
            </a:r>
          </a:p>
          <a:p>
            <a:r>
              <a:rPr lang="ru-RU" sz="2400"/>
              <a:t>Исключение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B1B7-D2E2-4439-970C-DAC9455EBE37}" type="slidenum">
              <a:rPr lang="ru-RU"/>
              <a:pPr/>
              <a:t>50</a:t>
            </a:fld>
            <a:endParaRPr lang="ru-RU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Операции файловой системы</a:t>
            </a:r>
          </a:p>
        </p:txBody>
      </p:sp>
      <p:graphicFrame>
        <p:nvGraphicFramePr>
          <p:cNvPr id="101415" name="Group 3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57650"/>
        </p:xfrm>
        <a:graphic>
          <a:graphicData uri="http://schemas.openxmlformats.org/drawingml/2006/table">
            <a:tbl>
              <a:tblPr/>
              <a:tblGrid>
                <a:gridCol w="1954213"/>
                <a:gridCol w="62753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vfs_mount)()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Подключает файловую систему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vfs_umount)()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Отключает файловую систему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vfs_root)()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Возвращает корневой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vfs_statfs)()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Возвращает общую информацию о файловой 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vfs_sync)()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Актуализирует все кэшированные данные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vfs_fid)()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Возвращает файловый идентификатор в данной файловой 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vfs_vget)()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Возвращает указатель на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vnode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файла данной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D63F-7FCD-4B23-B730-FF44581D2284}" type="slidenum">
              <a:rPr lang="ru-RU"/>
              <a:pPr/>
              <a:t>51</a:t>
            </a:fld>
            <a:endParaRPr lang="ru-RU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/>
              <a:t>Доступ к файлу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 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68313" y="2349500"/>
            <a:ext cx="2374900" cy="230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1692275" y="2636838"/>
            <a:ext cx="935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u-area</a:t>
            </a:r>
            <a:endParaRPr lang="ru-RU" sz="1600"/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611188" y="33575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fd[0]</a:t>
            </a:r>
            <a:endParaRPr lang="ru-RU" sz="1600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611188" y="35734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fd[1]</a:t>
            </a:r>
            <a:endParaRPr lang="ru-RU" sz="1600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611188" y="37893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fd[2]</a:t>
            </a:r>
            <a:endParaRPr lang="ru-RU" sz="1600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3635375" y="1341438"/>
            <a:ext cx="17287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Системная файловая таблица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3635375" y="2636838"/>
            <a:ext cx="1584325" cy="3455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3635375" y="31416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3635375" y="36449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635375" y="41497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3635375" y="46529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3635375" y="51577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3635375" y="55895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6227763" y="126841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Таблица </a:t>
            </a:r>
            <a:r>
              <a:rPr lang="en-US"/>
              <a:t>vnode</a:t>
            </a:r>
            <a:endParaRPr lang="ru-RU"/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6732588" y="1989138"/>
            <a:ext cx="1439862" cy="3887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6732588" y="25654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6732588" y="31416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6732588" y="371633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>
            <a:off x="6732588" y="42926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6732588" y="48688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6732588" y="53736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V="1">
            <a:off x="4643438" y="3429000"/>
            <a:ext cx="20891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1619250" y="3213100"/>
            <a:ext cx="7207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1619250" y="34290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1619250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2124075" y="3573463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50CB-F634-4AAC-9389-6BABD6EFBAAF}" type="slidenum">
              <a:rPr lang="ru-RU"/>
              <a:pPr/>
              <a:t>52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Буферный кэш</a:t>
            </a:r>
          </a:p>
        </p:txBody>
      </p:sp>
      <p:grpSp>
        <p:nvGrpSpPr>
          <p:cNvPr id="70673" name="Group 17"/>
          <p:cNvGrpSpPr>
            <a:grpSpLocks/>
          </p:cNvGrpSpPr>
          <p:nvPr/>
        </p:nvGrpSpPr>
        <p:grpSpPr bwMode="auto">
          <a:xfrm>
            <a:off x="3635375" y="1268413"/>
            <a:ext cx="1584325" cy="720725"/>
            <a:chOff x="2290" y="799"/>
            <a:chExt cx="998" cy="454"/>
          </a:xfrm>
        </p:grpSpPr>
        <p:sp>
          <p:nvSpPr>
            <p:cNvPr id="70656" name="Rectangle 0"/>
            <p:cNvSpPr>
              <a:spLocks noChangeArrowheads="1"/>
            </p:cNvSpPr>
            <p:nvPr/>
          </p:nvSpPr>
          <p:spPr bwMode="auto">
            <a:xfrm>
              <a:off x="2290" y="799"/>
              <a:ext cx="998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57" name="Text Box 1"/>
            <p:cNvSpPr txBox="1">
              <a:spLocks noChangeArrowheads="1"/>
            </p:cNvSpPr>
            <p:nvPr/>
          </p:nvSpPr>
          <p:spPr bwMode="auto">
            <a:xfrm>
              <a:off x="2381" y="890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vfs</a:t>
              </a:r>
              <a:endParaRPr lang="ru-RU"/>
            </a:p>
          </p:txBody>
        </p:sp>
      </p:grp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4213" y="2781300"/>
            <a:ext cx="1511300" cy="719138"/>
            <a:chOff x="431" y="1979"/>
            <a:chExt cx="1043" cy="544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431" y="1979"/>
              <a:ext cx="1043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567" y="2115"/>
              <a:ext cx="81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s5fs</a:t>
              </a:r>
              <a:endParaRPr lang="ru-RU"/>
            </a:p>
          </p:txBody>
        </p:sp>
      </p:grp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3276600" y="2708275"/>
            <a:ext cx="1439863" cy="792163"/>
            <a:chOff x="431" y="1979"/>
            <a:chExt cx="1043" cy="544"/>
          </a:xfrm>
        </p:grpSpPr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431" y="1979"/>
              <a:ext cx="1043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567" y="2115"/>
              <a:ext cx="8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ufs</a:t>
              </a:r>
              <a:endParaRPr lang="ru-RU"/>
            </a:p>
          </p:txBody>
        </p:sp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435600" y="2924175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. . . . . . . </a:t>
            </a:r>
            <a:endParaRPr lang="ru-RU"/>
          </a:p>
        </p:txBody>
      </p: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3563938" y="4005263"/>
            <a:ext cx="1512887" cy="719137"/>
            <a:chOff x="2154" y="2750"/>
            <a:chExt cx="1179" cy="544"/>
          </a:xfrm>
        </p:grpSpPr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2154" y="2750"/>
              <a:ext cx="117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2290" y="2886"/>
              <a:ext cx="862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кэш</a:t>
              </a:r>
            </a:p>
          </p:txBody>
        </p:sp>
      </p:grpSp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1547813" y="5229225"/>
            <a:ext cx="1368425" cy="576263"/>
            <a:chOff x="975" y="3430"/>
            <a:chExt cx="998" cy="454"/>
          </a:xfrm>
        </p:grpSpPr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975" y="3430"/>
              <a:ext cx="998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1066" y="3521"/>
              <a:ext cx="81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Драйвер</a:t>
              </a:r>
            </a:p>
          </p:txBody>
        </p:sp>
      </p:grp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5364163" y="5157788"/>
            <a:ext cx="1366837" cy="576262"/>
            <a:chOff x="975" y="3430"/>
            <a:chExt cx="998" cy="454"/>
          </a:xfrm>
        </p:grpSpPr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975" y="3430"/>
              <a:ext cx="998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1067" y="3521"/>
              <a:ext cx="814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Драйвер</a:t>
              </a:r>
            </a:p>
          </p:txBody>
        </p:sp>
      </p:grpSp>
      <p:sp>
        <p:nvSpPr>
          <p:cNvPr id="70675" name="AutoShape 19"/>
          <p:cNvSpPr>
            <a:spLocks noChangeArrowheads="1"/>
          </p:cNvSpPr>
          <p:nvPr/>
        </p:nvSpPr>
        <p:spPr bwMode="auto">
          <a:xfrm>
            <a:off x="1619250" y="6021388"/>
            <a:ext cx="1081088" cy="6477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6" name="AutoShape 20"/>
          <p:cNvSpPr>
            <a:spLocks noChangeArrowheads="1"/>
          </p:cNvSpPr>
          <p:nvPr/>
        </p:nvSpPr>
        <p:spPr bwMode="auto">
          <a:xfrm>
            <a:off x="5508625" y="5949950"/>
            <a:ext cx="1081088" cy="6477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2195513" y="4941888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4284663" y="47244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2195513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156325" y="4941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4211638" y="37893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1331913" y="37893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1331913" y="2276475"/>
            <a:ext cx="532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1331913" y="3500438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3995738" y="35004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659563" y="35004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 flipH="1">
            <a:off x="1331913" y="2276475"/>
            <a:ext cx="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3995738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6659563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4427538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>
            <a:off x="2195513" y="580548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6084888" y="573405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2E8F-9C42-417D-91D7-500C4D9B3677}" type="slidenum">
              <a:rPr lang="ru-RU"/>
              <a:pPr/>
              <a:t>53</a:t>
            </a:fld>
            <a:endParaRPr lang="ru-RU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Заголовок буфера</a:t>
            </a:r>
          </a:p>
        </p:txBody>
      </p:sp>
      <p:graphicFrame>
        <p:nvGraphicFramePr>
          <p:cNvPr id="106530" name="Group 34"/>
          <p:cNvGraphicFramePr>
            <a:graphicFrameLocks noGrp="1"/>
          </p:cNvGraphicFramePr>
          <p:nvPr>
            <p:ph idx="1"/>
          </p:nvPr>
        </p:nvGraphicFramePr>
        <p:xfrm>
          <a:off x="1547813" y="1484313"/>
          <a:ext cx="5832475" cy="4065906"/>
        </p:xfrm>
        <a:graphic>
          <a:graphicData uri="http://schemas.openxmlformats.org/drawingml/2006/table">
            <a:tbl>
              <a:tblPr/>
              <a:tblGrid>
                <a:gridCol w="583247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устройства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блока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Поле состояния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область данных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следующий буфер в очереди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предыдущий буфер в очереди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следующий буфер в списке свободных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предыдущий буфер в списке свободных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9D3-BB3B-48DB-A479-B2EE3A9E6D52}" type="slidenum">
              <a:rPr lang="ru-RU"/>
              <a:pPr/>
              <a:t>54</a:t>
            </a:fld>
            <a:endParaRPr 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600">
                <a:solidFill>
                  <a:schemeClr val="accent2"/>
                </a:solidFill>
              </a:rPr>
              <a:t>Файловая система </a:t>
            </a:r>
            <a:r>
              <a:rPr lang="en-US" sz="3600">
                <a:solidFill>
                  <a:schemeClr val="accent2"/>
                </a:solidFill>
              </a:rPr>
              <a:t>NTFS</a:t>
            </a:r>
            <a:endParaRPr lang="ru-RU" sz="3600">
              <a:solidFill>
                <a:schemeClr val="accent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329238"/>
          </a:xfrm>
        </p:spPr>
        <p:txBody>
          <a:bodyPr/>
          <a:lstStyle/>
          <a:p>
            <a:r>
              <a:rPr lang="ru-RU" sz="2400"/>
              <a:t>Поддержка больших файлов и больших дисков до 2</a:t>
            </a:r>
            <a:r>
              <a:rPr lang="ru-RU" sz="2400" baseline="30000"/>
              <a:t>64</a:t>
            </a:r>
            <a:r>
              <a:rPr lang="ru-RU" sz="2400"/>
              <a:t>Кб</a:t>
            </a:r>
          </a:p>
          <a:p>
            <a:r>
              <a:rPr lang="ru-RU" sz="2400"/>
              <a:t>Восстанавливаемость после сбоев и отказов программ и аппаратуры</a:t>
            </a:r>
          </a:p>
          <a:p>
            <a:r>
              <a:rPr lang="ru-RU" sz="2400"/>
              <a:t>Высокая скорость операций</a:t>
            </a:r>
          </a:p>
          <a:p>
            <a:r>
              <a:rPr lang="ru-RU" sz="2400"/>
              <a:t>Низкий уровень фрагментации</a:t>
            </a:r>
          </a:p>
          <a:p>
            <a:r>
              <a:rPr lang="ru-RU" sz="2400"/>
              <a:t>Гибкая структура, допускающая развитие за счет добавления новых типов записей и атрибутов файлов с сохранением совместимости с предыдущими версиями</a:t>
            </a:r>
          </a:p>
          <a:p>
            <a:r>
              <a:rPr lang="ru-RU" sz="2400"/>
              <a:t>Устойчивость к отказам дисковых накопителей</a:t>
            </a:r>
          </a:p>
          <a:p>
            <a:r>
              <a:rPr lang="ru-RU" sz="2400"/>
              <a:t>Поддержка длинных символьных имен</a:t>
            </a:r>
          </a:p>
          <a:p>
            <a:r>
              <a:rPr lang="ru-RU" sz="2400"/>
              <a:t>Контроль доступа к каталогам и отдельным файлам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E13-B47E-4C9B-AA6C-FFA83E873B60}" type="slidenum">
              <a:rPr lang="ru-RU"/>
              <a:pPr/>
              <a:t>55</a:t>
            </a:fld>
            <a:endParaRPr lang="ru-RU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Основные единицы хранения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608513"/>
          </a:xfrm>
        </p:spPr>
        <p:txBody>
          <a:bodyPr/>
          <a:lstStyle/>
          <a:p>
            <a:r>
              <a:rPr lang="ru-RU" sz="2800" b="1"/>
              <a:t>Сектор</a:t>
            </a:r>
            <a:r>
              <a:rPr lang="ru-RU" sz="2800"/>
              <a:t>. Физическая запись (512 байт).</a:t>
            </a:r>
          </a:p>
          <a:p>
            <a:r>
              <a:rPr lang="ru-RU" sz="2800" b="1"/>
              <a:t>Кластер</a:t>
            </a:r>
            <a:r>
              <a:rPr lang="ru-RU" sz="2800"/>
              <a:t>. Один или несколько последовательных секторов на одной дорожке. Количество секторов в кластере равно степени двойки. Возможный диапазон размера кластера от 512 байт до 64Кбайт.</a:t>
            </a:r>
          </a:p>
          <a:p>
            <a:r>
              <a:rPr lang="ru-RU" sz="2800" b="1"/>
              <a:t>Том</a:t>
            </a:r>
            <a:r>
              <a:rPr lang="ru-RU" sz="2800"/>
              <a:t>. Логический раздел диска. Том может занимать весь диск, его часть или включать в себя несколько дисков.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8BDF-C51F-449D-AADA-808F4B38975A}" type="slidenum">
              <a:rPr lang="ru-RU"/>
              <a:pPr/>
              <a:t>56</a:t>
            </a:fld>
            <a:endParaRPr lang="ru-RU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Структура тома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23850" y="2997200"/>
            <a:ext cx="1584325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95288" y="3500438"/>
            <a:ext cx="1655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Загрузочный сектор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908175" y="2997200"/>
            <a:ext cx="1223963" cy="19446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2051050" y="3644900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MFT</a:t>
            </a:r>
            <a:endParaRPr lang="ru-RU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3132138" y="2997200"/>
            <a:ext cx="1584325" cy="19446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276600" y="357346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Системные файлы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716463" y="2997200"/>
            <a:ext cx="3527425" cy="19446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5076825" y="3716338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Область файлов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1C4-D01B-4F91-AC59-E7A00160B90F}" type="slidenum">
              <a:rPr lang="ru-RU"/>
              <a:pPr/>
              <a:t>57</a:t>
            </a:fld>
            <a:endParaRPr lang="ru-RU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360362"/>
          </a:xfrm>
        </p:spPr>
        <p:txBody>
          <a:bodyPr/>
          <a:lstStyle/>
          <a:p>
            <a:r>
              <a:rPr lang="ru-RU" sz="2400" b="1"/>
              <a:t>Метафайлы </a:t>
            </a:r>
            <a:r>
              <a:rPr lang="en-US" sz="2400" b="1"/>
              <a:t>NTFS</a:t>
            </a:r>
            <a:endParaRPr lang="ru-RU" sz="2400" b="1"/>
          </a:p>
        </p:txBody>
      </p:sp>
      <p:graphicFrame>
        <p:nvGraphicFramePr>
          <p:cNvPr id="112910" name="Group 270"/>
          <p:cNvGraphicFramePr>
            <a:graphicFrameLocks noGrp="1"/>
          </p:cNvGraphicFramePr>
          <p:nvPr>
            <p:ph idx="1"/>
          </p:nvPr>
        </p:nvGraphicFramePr>
        <p:xfrm>
          <a:off x="250825" y="549275"/>
          <a:ext cx="8713788" cy="6007100"/>
        </p:xfrm>
        <a:graphic>
          <a:graphicData uri="http://schemas.openxmlformats.org/drawingml/2006/table">
            <a:tbl>
              <a:tblPr/>
              <a:tblGrid>
                <a:gridCol w="2736850"/>
                <a:gridCol w="1152525"/>
                <a:gridCol w="4824413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Системный файл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Имя файла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Назначение файла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Главная таблица файлов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$Mft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Содержит полный список файлов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Копия главной таблицы файлов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$MftMirr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Зеркальная копия первых трех записей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MFT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Файл журнала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$LogFile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Список транзакций, используемых для восстановления файловой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Том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$Volume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Имя тома, версия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NTFS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Таблица определения атрибутов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$AttrDef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Таблица имен, номеров и описаний атрибутов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Индекс корневого каталога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$.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Корневой каталог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Битовая карта кластера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$Bitmap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Разметка использованных кластеров тома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Загрузочный сектор раздела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$Boot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 загрузочного сектора раздела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Файл плохих кластеров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&amp;BadClus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Файл, содержащий список плохих кластеров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Таблица квот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$Quota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Квоты используемого пространства на диске для каждого пользователя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Таблица преобразований регистра символов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$Upcase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Преобразование регистра для кодировки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Unicode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A6C3-57FD-47A6-881B-7D44FF3F94B8}" type="slidenum">
              <a:rPr lang="ru-RU"/>
              <a:pPr/>
              <a:t>58</a:t>
            </a:fld>
            <a:endParaRPr lang="ru-RU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Системный набор атрибутов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Attribute List (</a:t>
            </a:r>
            <a:r>
              <a:rPr lang="ru-RU" sz="2000"/>
              <a:t>список атрибутов) – ссылки на номер записи </a:t>
            </a:r>
            <a:r>
              <a:rPr lang="en-US" sz="2000"/>
              <a:t>MFT</a:t>
            </a:r>
            <a:r>
              <a:rPr lang="ru-RU" sz="2000"/>
              <a:t>, где расположен каждый атрибут, используется, если атрибуты файла не умещаются в одной записи </a:t>
            </a:r>
            <a:r>
              <a:rPr lang="en-US" sz="2000"/>
              <a:t>MFT</a:t>
            </a:r>
            <a:r>
              <a:rPr lang="ru-RU" sz="2000"/>
              <a:t>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File Name</a:t>
            </a:r>
            <a:r>
              <a:rPr lang="ru-RU" sz="2000"/>
              <a:t> (имя файла) – имя файла в </a:t>
            </a:r>
            <a:r>
              <a:rPr lang="en-US" sz="2000"/>
              <a:t>Unicode</a:t>
            </a:r>
            <a:r>
              <a:rPr lang="ru-RU" sz="2000"/>
              <a:t>, а также номер входа в таблице </a:t>
            </a:r>
            <a:r>
              <a:rPr lang="en-US" sz="2000"/>
              <a:t>MFT</a:t>
            </a:r>
          </a:p>
          <a:p>
            <a:pPr>
              <a:lnSpc>
                <a:spcPct val="90000"/>
              </a:lnSpc>
            </a:pPr>
            <a:r>
              <a:rPr lang="en-US" sz="2000"/>
              <a:t>MS-DOS Name (</a:t>
            </a:r>
            <a:r>
              <a:rPr lang="ru-RU" sz="2000"/>
              <a:t>имя </a:t>
            </a:r>
            <a:r>
              <a:rPr lang="en-US" sz="2000"/>
              <a:t>MS-DOS)</a:t>
            </a:r>
            <a:r>
              <a:rPr lang="ru-RU" sz="2000"/>
              <a:t> – имя файла в формате</a:t>
            </a:r>
            <a:r>
              <a:rPr lang="en-US" sz="2000"/>
              <a:t> MS DOS</a:t>
            </a:r>
          </a:p>
          <a:p>
            <a:pPr>
              <a:lnSpc>
                <a:spcPct val="90000"/>
              </a:lnSpc>
            </a:pPr>
            <a:r>
              <a:rPr lang="en-US" sz="2000"/>
              <a:t>Version (</a:t>
            </a:r>
            <a:r>
              <a:rPr lang="ru-RU" sz="2000"/>
              <a:t>версия) – номер последней версии файла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Security Descriptor</a:t>
            </a:r>
            <a:r>
              <a:rPr lang="ru-RU" sz="2000"/>
              <a:t> (дескриптор безопасности) – информация о защите файла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Volume Version</a:t>
            </a:r>
            <a:r>
              <a:rPr lang="ru-RU" sz="2000"/>
              <a:t> (версия тома) – используется только в системных файлах тома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Volume Name</a:t>
            </a:r>
            <a:r>
              <a:rPr lang="ru-RU" sz="2000"/>
              <a:t> (имя тома) – имя тома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Data</a:t>
            </a:r>
            <a:r>
              <a:rPr lang="ru-RU" sz="2000"/>
              <a:t> (данные) – содержит обычные данные файла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MFT bitmap</a:t>
            </a:r>
            <a:r>
              <a:rPr lang="ru-RU" sz="2000"/>
              <a:t> (битовая карта </a:t>
            </a:r>
            <a:r>
              <a:rPr lang="en-US" sz="2000"/>
              <a:t>MFT</a:t>
            </a:r>
            <a:r>
              <a:rPr lang="ru-RU" sz="2000"/>
              <a:t>) – карта использования блоков на томе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4133-58BB-48A5-8117-32F934B3ADBE}" type="slidenum">
              <a:rPr lang="ru-RU"/>
              <a:pPr/>
              <a:t>59</a:t>
            </a:fld>
            <a:endParaRPr lang="ru-RU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1612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sz="2000"/>
              <a:t>Index Root</a:t>
            </a:r>
            <a:r>
              <a:rPr lang="ru-RU" sz="2000"/>
              <a:t> (корень индекса) – корень В-дерева, используемого для поиска файлов в каталоге</a:t>
            </a:r>
          </a:p>
          <a:p>
            <a:r>
              <a:rPr lang="en-US" sz="2000"/>
              <a:t>Index Allocation</a:t>
            </a:r>
            <a:r>
              <a:rPr lang="ru-RU" sz="2000"/>
              <a:t> (размещение индекса) – нерезидентные части индексного списка В-дерева</a:t>
            </a:r>
            <a:endParaRPr lang="en-US" sz="2000"/>
          </a:p>
          <a:p>
            <a:r>
              <a:rPr lang="en-US" sz="2000"/>
              <a:t>Standard Information</a:t>
            </a:r>
            <a:r>
              <a:rPr lang="ru-RU" sz="2000"/>
              <a:t> (стандартная информация) – время создания, время обновления и т.д.</a:t>
            </a:r>
          </a:p>
          <a:p>
            <a:endParaRPr lang="ru-RU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FC8A-27FE-4A4A-8537-0E7AF3C9C980}" type="slidenum">
              <a:rPr lang="ru-RU"/>
              <a:pPr/>
              <a:t>6</a:t>
            </a:fld>
            <a:endParaRPr 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Функции файловой системы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/>
              <a:t>Создание, модификация и уничтожение файлов.</a:t>
            </a:r>
          </a:p>
          <a:p>
            <a:pPr>
              <a:lnSpc>
                <a:spcPct val="90000"/>
              </a:lnSpc>
            </a:pPr>
            <a:r>
              <a:rPr lang="ru-RU" sz="2800"/>
              <a:t>Разделение файлов. При этом обеспечивается возможность одновременной работы с файлом нескольких процессов.</a:t>
            </a:r>
          </a:p>
          <a:p>
            <a:pPr>
              <a:lnSpc>
                <a:spcPct val="90000"/>
              </a:lnSpc>
            </a:pPr>
            <a:r>
              <a:rPr lang="ru-RU" sz="2800"/>
              <a:t>Защита данных от несанкционированного доступа.</a:t>
            </a:r>
          </a:p>
          <a:p>
            <a:pPr>
              <a:lnSpc>
                <a:spcPct val="90000"/>
              </a:lnSpc>
            </a:pPr>
            <a:r>
              <a:rPr lang="ru-RU" sz="2800"/>
              <a:t>Защита данных от разрушения и обеспечение средств восстановления файла после ошибок.</a:t>
            </a:r>
          </a:p>
          <a:p>
            <a:pPr>
              <a:lnSpc>
                <a:spcPct val="90000"/>
              </a:lnSpc>
            </a:pPr>
            <a:r>
              <a:rPr lang="ru-RU" sz="2800"/>
              <a:t>Обеспечение пользователя интерфейсом на логическом уровне.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/>
              <a:t>Пример записи </a:t>
            </a:r>
            <a:r>
              <a:rPr lang="en-US" sz="3600" dirty="0" smtClean="0"/>
              <a:t>MFT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B7B-5886-438A-AD66-F48FD95350B2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Директория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9807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Запись </a:t>
            </a:r>
            <a:r>
              <a:rPr lang="en-US" dirty="0" smtClean="0"/>
              <a:t>MFT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908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Запись </a:t>
            </a:r>
            <a:r>
              <a:rPr lang="en-US" dirty="0" smtClean="0"/>
              <a:t>MFT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1772816"/>
            <a:ext cx="1152128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27584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4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10800000" flipH="1">
            <a:off x="755576" y="2348880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24208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1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10800000" flipH="1">
            <a:off x="755576" y="2924944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755576" y="3429000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 flipH="1">
            <a:off x="755576" y="4005064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2627784" y="1412776"/>
            <a:ext cx="2736304" cy="4536504"/>
            <a:chOff x="3059832" y="1484784"/>
            <a:chExt cx="2736304" cy="453650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059832" y="1484784"/>
              <a:ext cx="2736304" cy="4536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1880" y="162880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Заголовок 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1840" y="213285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Заголовок атрибута 1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1840" y="270892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Заголовок атрибута 2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1840" y="3212976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Данные атрибута 2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3848" y="414908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Список атрибутов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5856" y="5013176"/>
              <a:ext cx="22322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Размещение 1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75856" y="5517232"/>
              <a:ext cx="22322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Размещение 2</a:t>
              </a:r>
              <a:endParaRPr lang="ru-RU" dirty="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 rot="10800000" flipH="1">
              <a:off x="3059832" y="213285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rot="10800000" flipH="1">
              <a:off x="3059832" y="2636912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rot="10800000" flipH="1">
              <a:off x="3059832" y="321297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rot="10800000" flipH="1">
              <a:off x="3059832" y="4149080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Прямая со стрелкой 35"/>
          <p:cNvCxnSpPr/>
          <p:nvPr/>
        </p:nvCxnSpPr>
        <p:spPr>
          <a:xfrm rot="5400000" flipH="1" flipV="1">
            <a:off x="1763688" y="1844824"/>
            <a:ext cx="1008112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40152" y="1412776"/>
            <a:ext cx="2664296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6084168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атрибута 1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rot="10800000" flipH="1">
            <a:off x="5940152" y="2780928"/>
            <a:ext cx="2664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40152" y="28529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Заголовок атрибута 3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0800000" flipH="1">
            <a:off x="5940152" y="3284984"/>
            <a:ext cx="2664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4168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атрибута 3</a:t>
            </a:r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rot="10800000" flipH="1">
            <a:off x="5940152" y="4077072"/>
            <a:ext cx="2664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12160" y="41490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Заголовок атрибута 4</a:t>
            </a:r>
            <a:endParaRPr lang="ru-RU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10800000" flipH="1">
            <a:off x="5940152" y="4581128"/>
            <a:ext cx="2664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2160" y="51571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атрибута 4</a:t>
            </a:r>
            <a:endParaRPr lang="ru-RU" dirty="0"/>
          </a:p>
        </p:txBody>
      </p:sp>
      <p:cxnSp>
        <p:nvCxnSpPr>
          <p:cNvPr id="54" name="Соединительная линия уступом 53"/>
          <p:cNvCxnSpPr>
            <a:stCxn id="23" idx="3"/>
          </p:cNvCxnSpPr>
          <p:nvPr/>
        </p:nvCxnSpPr>
        <p:spPr>
          <a:xfrm flipV="1">
            <a:off x="5292080" y="1628800"/>
            <a:ext cx="648072" cy="6167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27" idx="3"/>
            <a:endCxn id="41" idx="1"/>
          </p:cNvCxnSpPr>
          <p:nvPr/>
        </p:nvCxnSpPr>
        <p:spPr>
          <a:xfrm flipV="1">
            <a:off x="5076056" y="3037602"/>
            <a:ext cx="864096" cy="20882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28" idx="3"/>
            <a:endCxn id="45" idx="1"/>
          </p:cNvCxnSpPr>
          <p:nvPr/>
        </p:nvCxnSpPr>
        <p:spPr>
          <a:xfrm flipV="1">
            <a:off x="5076056" y="4333746"/>
            <a:ext cx="936104" cy="1296144"/>
          </a:xfrm>
          <a:prstGeom prst="bentConnector3">
            <a:avLst>
              <a:gd name="adj1" fmla="val 67637"/>
            </a:avLst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rot="5400000">
            <a:off x="4644008" y="3212976"/>
            <a:ext cx="648072" cy="216024"/>
          </a:xfrm>
          <a:prstGeom prst="straightConnector1">
            <a:avLst/>
          </a:prstGeom>
          <a:ln w="1905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43" idx="3"/>
          </p:cNvCxnSpPr>
          <p:nvPr/>
        </p:nvCxnSpPr>
        <p:spPr>
          <a:xfrm rot="5400000">
            <a:off x="8116071" y="3341313"/>
            <a:ext cx="616714" cy="72008"/>
          </a:xfrm>
          <a:prstGeom prst="straightConnector1">
            <a:avLst/>
          </a:prstGeom>
          <a:ln w="1905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5400000">
            <a:off x="8028384" y="4653136"/>
            <a:ext cx="648072" cy="216024"/>
          </a:xfrm>
          <a:prstGeom prst="straightConnector1">
            <a:avLst/>
          </a:prstGeom>
          <a:ln w="1905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BB8-DD3E-4630-9EDD-0FB979B9122F}" type="slidenum">
              <a:rPr lang="ru-RU"/>
              <a:pPr/>
              <a:t>61</a:t>
            </a:fld>
            <a:endParaRPr lang="ru-RU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Типы файлов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Небольшой файл (</a:t>
            </a:r>
            <a:r>
              <a:rPr lang="en-US" sz="2400"/>
              <a:t>small)</a:t>
            </a:r>
            <a:r>
              <a:rPr lang="ru-RU" sz="2400"/>
              <a:t> размер менее 1500 байт</a:t>
            </a:r>
          </a:p>
        </p:txBody>
      </p:sp>
      <p:grpSp>
        <p:nvGrpSpPr>
          <p:cNvPr id="115732" name="Group 20"/>
          <p:cNvGrpSpPr>
            <a:grpSpLocks/>
          </p:cNvGrpSpPr>
          <p:nvPr/>
        </p:nvGrpSpPr>
        <p:grpSpPr bwMode="auto">
          <a:xfrm>
            <a:off x="900113" y="1844675"/>
            <a:ext cx="7489825" cy="1946275"/>
            <a:chOff x="793" y="1706"/>
            <a:chExt cx="4718" cy="1226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793" y="1706"/>
              <a:ext cx="340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793" y="2115"/>
              <a:ext cx="3402" cy="4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793" y="2523"/>
              <a:ext cx="3402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884" y="2205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SI</a:t>
              </a:r>
              <a:endParaRPr lang="ru-RU"/>
            </a:p>
          </p:txBody>
        </p:sp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1474" y="2205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FN</a:t>
              </a:r>
              <a:endParaRPr lang="ru-RU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2200" y="2205"/>
              <a:ext cx="8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2381" y="2205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Data</a:t>
              </a:r>
              <a:endParaRPr lang="ru-RU"/>
            </a:p>
          </p:txBody>
        </p:sp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3606" y="2205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SD</a:t>
              </a:r>
              <a:endParaRPr lang="ru-RU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1429" y="211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2018" y="211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3560" y="211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5729" name="AutoShape 17"/>
            <p:cNvSpPr>
              <a:spLocks/>
            </p:cNvSpPr>
            <p:nvPr/>
          </p:nvSpPr>
          <p:spPr bwMode="auto">
            <a:xfrm>
              <a:off x="4468" y="1706"/>
              <a:ext cx="226" cy="1225"/>
            </a:xfrm>
            <a:prstGeom prst="rightBrace">
              <a:avLst>
                <a:gd name="adj1" fmla="val 451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730" name="Text Box 18"/>
            <p:cNvSpPr txBox="1">
              <a:spLocks noChangeArrowheads="1"/>
            </p:cNvSpPr>
            <p:nvPr/>
          </p:nvSpPr>
          <p:spPr bwMode="auto">
            <a:xfrm>
              <a:off x="4876" y="2024"/>
              <a:ext cx="63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Записи </a:t>
              </a:r>
              <a:r>
                <a:rPr lang="en-US"/>
                <a:t>MFT</a:t>
              </a:r>
              <a:endParaRPr lang="ru-RU"/>
            </a:p>
          </p:txBody>
        </p:sp>
      </p:grp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611188" y="4508500"/>
            <a:ext cx="7920037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 – </a:t>
            </a:r>
            <a:r>
              <a:rPr lang="ru-RU"/>
              <a:t>стандартная информация</a:t>
            </a:r>
          </a:p>
          <a:p>
            <a:pPr>
              <a:spcBef>
                <a:spcPct val="50000"/>
              </a:spcBef>
            </a:pPr>
            <a:r>
              <a:rPr lang="en-US"/>
              <a:t>FN –</a:t>
            </a:r>
            <a:r>
              <a:rPr lang="ru-RU"/>
              <a:t> имя файла</a:t>
            </a:r>
          </a:p>
          <a:p>
            <a:pPr>
              <a:spcBef>
                <a:spcPct val="50000"/>
              </a:spcBef>
            </a:pPr>
            <a:r>
              <a:rPr lang="en-US"/>
              <a:t>Data –</a:t>
            </a:r>
            <a:r>
              <a:rPr lang="ru-RU"/>
              <a:t> данные</a:t>
            </a:r>
          </a:p>
          <a:p>
            <a:pPr>
              <a:spcBef>
                <a:spcPct val="50000"/>
              </a:spcBef>
            </a:pPr>
            <a:r>
              <a:rPr lang="en-US"/>
              <a:t>SD</a:t>
            </a:r>
            <a:r>
              <a:rPr lang="ru-RU"/>
              <a:t> – дескриптор безопасности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D07-B23B-431E-BD2F-E4F4A83B9772}" type="slidenum">
              <a:rPr lang="ru-RU"/>
              <a:pPr/>
              <a:t>62</a:t>
            </a:fld>
            <a:endParaRPr lang="ru-RU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55650" y="836613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Большой файл (</a:t>
            </a:r>
            <a:r>
              <a:rPr lang="en-US" sz="2400"/>
              <a:t>large)</a:t>
            </a:r>
            <a:endParaRPr lang="ru-RU" sz="2400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611188" y="1628775"/>
            <a:ext cx="6265862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7308850" y="1628775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Запись </a:t>
            </a:r>
            <a:r>
              <a:rPr lang="en-US"/>
              <a:t>MFT</a:t>
            </a:r>
            <a:endParaRPr lang="ru-RU"/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611188" y="3068638"/>
            <a:ext cx="6265862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11188" y="4292600"/>
            <a:ext cx="6265862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611188" y="5373688"/>
            <a:ext cx="6265862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611188" y="1341438"/>
            <a:ext cx="0" cy="532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6877050" y="1196975"/>
            <a:ext cx="0" cy="540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684213" y="19161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SI</a:t>
            </a:r>
            <a:endParaRPr lang="ru-RU"/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1692275" y="191611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FN</a:t>
            </a:r>
            <a:endParaRPr lang="ru-RU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563938" y="1844675"/>
            <a:ext cx="1296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  <a:endParaRPr lang="ru-RU"/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5795963" y="184467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SD</a:t>
            </a:r>
            <a:endParaRPr lang="ru-RU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1547813" y="16287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2555875" y="16287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>
            <a:off x="5940425" y="16287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900113" y="3357563"/>
            <a:ext cx="215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Отрезок данных 1</a:t>
            </a: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971550" y="4581525"/>
            <a:ext cx="215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Отрезок данных 2</a:t>
            </a: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900113" y="5589588"/>
            <a:ext cx="215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Отрезок данных 3</a:t>
            </a:r>
          </a:p>
        </p:txBody>
      </p:sp>
      <p:sp>
        <p:nvSpPr>
          <p:cNvPr id="117798" name="AutoShape 38"/>
          <p:cNvSpPr>
            <a:spLocks noChangeArrowheads="1"/>
          </p:cNvSpPr>
          <p:nvPr/>
        </p:nvSpPr>
        <p:spPr bwMode="auto">
          <a:xfrm rot="1169752">
            <a:off x="2555875" y="2262188"/>
            <a:ext cx="290513" cy="1081087"/>
          </a:xfrm>
          <a:prstGeom prst="downArrow">
            <a:avLst>
              <a:gd name="adj1" fmla="val 50000"/>
              <a:gd name="adj2" fmla="val 930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799" name="AutoShape 39"/>
          <p:cNvSpPr>
            <a:spLocks noChangeArrowheads="1"/>
          </p:cNvSpPr>
          <p:nvPr/>
        </p:nvSpPr>
        <p:spPr bwMode="auto">
          <a:xfrm rot="440013">
            <a:off x="3059113" y="2166938"/>
            <a:ext cx="290512" cy="2376487"/>
          </a:xfrm>
          <a:prstGeom prst="downArrow">
            <a:avLst>
              <a:gd name="adj1" fmla="val 50000"/>
              <a:gd name="adj2" fmla="val 2045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7800" name="AutoShape 40"/>
          <p:cNvSpPr>
            <a:spLocks noChangeArrowheads="1"/>
          </p:cNvSpPr>
          <p:nvPr/>
        </p:nvSpPr>
        <p:spPr bwMode="auto">
          <a:xfrm rot="-758928">
            <a:off x="4067175" y="2130425"/>
            <a:ext cx="290513" cy="3671888"/>
          </a:xfrm>
          <a:prstGeom prst="downArrow">
            <a:avLst>
              <a:gd name="adj1" fmla="val 50000"/>
              <a:gd name="adj2" fmla="val 315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C0B-772B-4626-89BD-5D94735F9367}" type="slidenum">
              <a:rPr lang="ru-RU"/>
              <a:pPr/>
              <a:t>63</a:t>
            </a:fld>
            <a:endParaRPr lang="ru-RU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ru-RU" sz="2400"/>
              <a:t>Очень большой файл (</a:t>
            </a:r>
            <a:r>
              <a:rPr lang="en-US" sz="2400"/>
              <a:t>huge)</a:t>
            </a:r>
            <a:endParaRPr lang="ru-RU" sz="2400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900113" y="1052513"/>
            <a:ext cx="583247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971550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SI</a:t>
            </a:r>
            <a:endParaRPr lang="ru-RU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763713" y="119697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619250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FN</a:t>
            </a:r>
            <a:endParaRPr lang="ru-RU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724525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SD</a:t>
            </a:r>
            <a:endParaRPr lang="ru-RU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048125" y="3592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348038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</a:t>
            </a:r>
            <a:endParaRPr lang="ru-RU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1619250" y="10525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2268538" y="10525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5724525" y="10525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900113" y="90805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6732588" y="765175"/>
            <a:ext cx="0" cy="547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900113" y="1989138"/>
            <a:ext cx="58324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9826" name="AutoShape 18"/>
          <p:cNvSpPr>
            <a:spLocks/>
          </p:cNvSpPr>
          <p:nvPr/>
        </p:nvSpPr>
        <p:spPr bwMode="auto">
          <a:xfrm>
            <a:off x="7092950" y="908050"/>
            <a:ext cx="287338" cy="1512888"/>
          </a:xfrm>
          <a:prstGeom prst="rightBrace">
            <a:avLst>
              <a:gd name="adj1" fmla="val 43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7667625" y="1341438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Записи </a:t>
            </a:r>
            <a:r>
              <a:rPr lang="en-US"/>
              <a:t>MFT</a:t>
            </a:r>
            <a:endParaRPr lang="ru-RU"/>
          </a:p>
        </p:txBody>
      </p:sp>
      <p:grpSp>
        <p:nvGrpSpPr>
          <p:cNvPr id="119831" name="Group 23"/>
          <p:cNvGrpSpPr>
            <a:grpSpLocks/>
          </p:cNvGrpSpPr>
          <p:nvPr/>
        </p:nvGrpSpPr>
        <p:grpSpPr bwMode="auto">
          <a:xfrm>
            <a:off x="900113" y="2924175"/>
            <a:ext cx="5832475" cy="431800"/>
            <a:chOff x="567" y="1842"/>
            <a:chExt cx="3674" cy="272"/>
          </a:xfrm>
        </p:grpSpPr>
        <p:sp>
          <p:nvSpPr>
            <p:cNvPr id="119828" name="Rectangle 20"/>
            <p:cNvSpPr>
              <a:spLocks noChangeArrowheads="1"/>
            </p:cNvSpPr>
            <p:nvPr/>
          </p:nvSpPr>
          <p:spPr bwMode="auto">
            <a:xfrm>
              <a:off x="567" y="1842"/>
              <a:ext cx="3674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1701" y="1888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Отрезок данных 1</a:t>
              </a:r>
            </a:p>
          </p:txBody>
        </p:sp>
      </p:grp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900113" y="3573463"/>
            <a:ext cx="5832475" cy="431800"/>
            <a:chOff x="567" y="1842"/>
            <a:chExt cx="3674" cy="272"/>
          </a:xfrm>
        </p:grpSpPr>
        <p:sp>
          <p:nvSpPr>
            <p:cNvPr id="119833" name="Rectangle 25"/>
            <p:cNvSpPr>
              <a:spLocks noChangeArrowheads="1"/>
            </p:cNvSpPr>
            <p:nvPr/>
          </p:nvSpPr>
          <p:spPr bwMode="auto">
            <a:xfrm>
              <a:off x="567" y="1842"/>
              <a:ext cx="3674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1701" y="1888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Отрезок данных 2</a:t>
              </a:r>
            </a:p>
          </p:txBody>
        </p:sp>
      </p:grpSp>
      <p:grpSp>
        <p:nvGrpSpPr>
          <p:cNvPr id="119835" name="Group 27"/>
          <p:cNvGrpSpPr>
            <a:grpSpLocks/>
          </p:cNvGrpSpPr>
          <p:nvPr/>
        </p:nvGrpSpPr>
        <p:grpSpPr bwMode="auto">
          <a:xfrm>
            <a:off x="900113" y="4149725"/>
            <a:ext cx="5832475" cy="431800"/>
            <a:chOff x="567" y="1842"/>
            <a:chExt cx="3674" cy="272"/>
          </a:xfrm>
        </p:grpSpPr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567" y="1842"/>
              <a:ext cx="3674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1701" y="1888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Отрезок данных 3</a:t>
              </a:r>
            </a:p>
          </p:txBody>
        </p:sp>
      </p:grpSp>
      <p:grpSp>
        <p:nvGrpSpPr>
          <p:cNvPr id="119838" name="Group 30"/>
          <p:cNvGrpSpPr>
            <a:grpSpLocks/>
          </p:cNvGrpSpPr>
          <p:nvPr/>
        </p:nvGrpSpPr>
        <p:grpSpPr bwMode="auto">
          <a:xfrm>
            <a:off x="900113" y="5229225"/>
            <a:ext cx="5832475" cy="431800"/>
            <a:chOff x="567" y="1842"/>
            <a:chExt cx="3674" cy="272"/>
          </a:xfrm>
        </p:grpSpPr>
        <p:sp>
          <p:nvSpPr>
            <p:cNvPr id="119839" name="Rectangle 31"/>
            <p:cNvSpPr>
              <a:spLocks noChangeArrowheads="1"/>
            </p:cNvSpPr>
            <p:nvPr/>
          </p:nvSpPr>
          <p:spPr bwMode="auto">
            <a:xfrm>
              <a:off x="567" y="1842"/>
              <a:ext cx="3674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1701" y="1888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Отрезок данных </a:t>
              </a:r>
              <a:r>
                <a:rPr lang="en-US" sz="1600"/>
                <a:t>n</a:t>
              </a:r>
              <a:endParaRPr lang="ru-RU" sz="1600"/>
            </a:p>
          </p:txBody>
        </p:sp>
      </p:grpSp>
      <p:sp>
        <p:nvSpPr>
          <p:cNvPr id="119841" name="AutoShape 33"/>
          <p:cNvSpPr>
            <a:spLocks noChangeArrowheads="1"/>
          </p:cNvSpPr>
          <p:nvPr/>
        </p:nvSpPr>
        <p:spPr bwMode="auto">
          <a:xfrm>
            <a:off x="1331913" y="2276475"/>
            <a:ext cx="144462" cy="865188"/>
          </a:xfrm>
          <a:prstGeom prst="downArrow">
            <a:avLst>
              <a:gd name="adj1" fmla="val 50000"/>
              <a:gd name="adj2" fmla="val 14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19842" name="AutoShape 34"/>
          <p:cNvSpPr>
            <a:spLocks noChangeArrowheads="1"/>
          </p:cNvSpPr>
          <p:nvPr/>
        </p:nvSpPr>
        <p:spPr bwMode="auto">
          <a:xfrm>
            <a:off x="2124075" y="2276475"/>
            <a:ext cx="144463" cy="1512888"/>
          </a:xfrm>
          <a:prstGeom prst="downArrow">
            <a:avLst>
              <a:gd name="adj1" fmla="val 50000"/>
              <a:gd name="adj2" fmla="val 2618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19843" name="AutoShape 35"/>
          <p:cNvSpPr>
            <a:spLocks noChangeArrowheads="1"/>
          </p:cNvSpPr>
          <p:nvPr/>
        </p:nvSpPr>
        <p:spPr bwMode="auto">
          <a:xfrm>
            <a:off x="5076825" y="2276475"/>
            <a:ext cx="215900" cy="2089150"/>
          </a:xfrm>
          <a:prstGeom prst="downArrow">
            <a:avLst>
              <a:gd name="adj1" fmla="val 50000"/>
              <a:gd name="adj2" fmla="val 24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19844" name="AutoShape 36"/>
          <p:cNvSpPr>
            <a:spLocks noChangeArrowheads="1"/>
          </p:cNvSpPr>
          <p:nvPr/>
        </p:nvSpPr>
        <p:spPr bwMode="auto">
          <a:xfrm>
            <a:off x="6084888" y="2349500"/>
            <a:ext cx="287337" cy="3095625"/>
          </a:xfrm>
          <a:prstGeom prst="downArrow">
            <a:avLst>
              <a:gd name="adj1" fmla="val 50000"/>
              <a:gd name="adj2" fmla="val 26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H="1">
            <a:off x="3635375" y="1412875"/>
            <a:ext cx="3603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0B5D-B7F4-4105-AECD-F6176DDFFDFC}" type="slidenum">
              <a:rPr lang="ru-RU"/>
              <a:pPr/>
              <a:t>64</a:t>
            </a:fld>
            <a:endParaRPr lang="ru-RU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Сверхбольшой файл (</a:t>
            </a:r>
            <a:r>
              <a:rPr lang="en-US" sz="2400"/>
              <a:t>extremely huge)</a:t>
            </a:r>
            <a:endParaRPr lang="ru-RU" sz="240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684213" y="1125538"/>
            <a:ext cx="6192837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755650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SI</a:t>
            </a:r>
            <a:endParaRPr lang="ru-RU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124075" y="1196975"/>
            <a:ext cx="935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</a:t>
            </a:r>
            <a:endParaRPr lang="ru-RU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067175" y="1196975"/>
            <a:ext cx="935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FN</a:t>
            </a:r>
            <a:endParaRPr lang="ru-RU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5651500" y="12684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SD</a:t>
            </a:r>
            <a:endParaRPr lang="ru-RU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1331913" y="11255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3635375" y="11255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5292725" y="11255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684213" y="908050"/>
            <a:ext cx="0" cy="568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6877050" y="908050"/>
            <a:ext cx="0" cy="568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684213" y="1916113"/>
            <a:ext cx="6192837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684213" y="2565400"/>
            <a:ext cx="6192837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84213" y="3284538"/>
            <a:ext cx="6192837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555875" y="191611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  <a:endParaRPr lang="ru-RU"/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2627313" y="25654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  <a:endParaRPr lang="ru-RU"/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555875" y="328453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  <a:endParaRPr lang="ru-RU"/>
          </a:p>
        </p:txBody>
      </p:sp>
      <p:sp>
        <p:nvSpPr>
          <p:cNvPr id="118805" name="AutoShape 21"/>
          <p:cNvSpPr>
            <a:spLocks/>
          </p:cNvSpPr>
          <p:nvPr/>
        </p:nvSpPr>
        <p:spPr bwMode="auto">
          <a:xfrm>
            <a:off x="7092950" y="1052513"/>
            <a:ext cx="215900" cy="2663825"/>
          </a:xfrm>
          <a:prstGeom prst="rightBrace">
            <a:avLst>
              <a:gd name="adj1" fmla="val 10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7524750" y="1844675"/>
            <a:ext cx="1150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Записи </a:t>
            </a:r>
            <a:r>
              <a:rPr lang="en-US"/>
              <a:t>MFT</a:t>
            </a:r>
            <a:endParaRPr lang="ru-RU"/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684213" y="4292600"/>
            <a:ext cx="61928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684213" y="6021388"/>
            <a:ext cx="61928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684213" y="5373688"/>
            <a:ext cx="61928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684213" y="4797425"/>
            <a:ext cx="61928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11" name="AutoShape 27"/>
          <p:cNvSpPr>
            <a:spLocks/>
          </p:cNvSpPr>
          <p:nvPr/>
        </p:nvSpPr>
        <p:spPr bwMode="auto">
          <a:xfrm>
            <a:off x="7092950" y="4292600"/>
            <a:ext cx="215900" cy="2089150"/>
          </a:xfrm>
          <a:prstGeom prst="rightBrace">
            <a:avLst>
              <a:gd name="adj1" fmla="val 80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667625" y="4581525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Отрезки данных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8FFE-F862-4362-A678-A618F3D51EA1}" type="slidenum">
              <a:rPr lang="ru-RU"/>
              <a:pPr/>
              <a:t>65</a:t>
            </a:fld>
            <a:endParaRPr lang="ru-RU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Каталоги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339975" y="1341438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Небольшой каталог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684213" y="1989138"/>
            <a:ext cx="7416800" cy="792162"/>
            <a:chOff x="431" y="1253"/>
            <a:chExt cx="4672" cy="499"/>
          </a:xfrm>
        </p:grpSpPr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431" y="1253"/>
              <a:ext cx="4672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  <a:r>
                <a:rPr lang="ru-RU"/>
                <a:t>имена файлов</a:t>
              </a:r>
              <a:r>
                <a:rPr lang="en-US"/>
                <a:t>&gt;</a:t>
              </a:r>
              <a:endParaRPr lang="ru-RU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066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655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4604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476" y="1389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SI</a:t>
              </a:r>
              <a:endParaRPr lang="ru-RU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56" y="1389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FN</a:t>
              </a:r>
              <a:endParaRPr lang="ru-RU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791" y="1389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IR</a:t>
              </a:r>
              <a:endParaRPr lang="ru-RU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4649" y="1389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SD</a:t>
              </a:r>
              <a:endParaRPr lang="ru-RU"/>
            </a:p>
          </p:txBody>
        </p:sp>
      </p:grp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2916238" y="2924175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Большой каталог</a:t>
            </a:r>
          </a:p>
        </p:txBody>
      </p:sp>
      <p:grpSp>
        <p:nvGrpSpPr>
          <p:cNvPr id="120849" name="Group 17"/>
          <p:cNvGrpSpPr>
            <a:grpSpLocks/>
          </p:cNvGrpSpPr>
          <p:nvPr/>
        </p:nvGrpSpPr>
        <p:grpSpPr bwMode="auto">
          <a:xfrm>
            <a:off x="684213" y="3573463"/>
            <a:ext cx="7416800" cy="792162"/>
            <a:chOff x="431" y="1253"/>
            <a:chExt cx="4672" cy="499"/>
          </a:xfrm>
        </p:grpSpPr>
        <p:sp>
          <p:nvSpPr>
            <p:cNvPr id="120850" name="Rectangle 18"/>
            <p:cNvSpPr>
              <a:spLocks noChangeArrowheads="1"/>
            </p:cNvSpPr>
            <p:nvPr/>
          </p:nvSpPr>
          <p:spPr bwMode="auto">
            <a:xfrm>
              <a:off x="431" y="1253"/>
              <a:ext cx="4672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1066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>
              <a:off x="1655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4604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476" y="1389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SI</a:t>
              </a:r>
              <a:endParaRPr lang="ru-RU"/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1156" y="1389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FN</a:t>
              </a:r>
              <a:endParaRPr lang="ru-RU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791" y="1389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IR</a:t>
              </a:r>
              <a:endParaRPr lang="ru-RU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4649" y="1389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SD</a:t>
              </a:r>
              <a:endParaRPr lang="ru-RU"/>
            </a:p>
          </p:txBody>
        </p:sp>
      </p:grp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684213" y="4724400"/>
            <a:ext cx="74168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684213" y="5734050"/>
            <a:ext cx="74168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6227763" y="37163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IA</a:t>
            </a:r>
            <a:endParaRPr lang="ru-RU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5940425" y="35734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3492500" y="3789363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&lt;</a:t>
            </a:r>
            <a:r>
              <a:rPr lang="ru-RU"/>
              <a:t>имена файлов</a:t>
            </a:r>
            <a:r>
              <a:rPr lang="en-US"/>
              <a:t>&gt;</a:t>
            </a:r>
            <a:endParaRPr lang="ru-RU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827088" y="49418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IR</a:t>
            </a:r>
            <a:endParaRPr lang="ru-RU"/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900113" y="58769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IR</a:t>
            </a:r>
            <a:endParaRPr lang="ru-RU"/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3276600" y="494188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&lt;</a:t>
            </a:r>
            <a:r>
              <a:rPr lang="ru-RU"/>
              <a:t>имена файлов</a:t>
            </a:r>
            <a:r>
              <a:rPr lang="en-US"/>
              <a:t>&gt;</a:t>
            </a:r>
            <a:endParaRPr lang="ru-RU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3492500" y="5876925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&lt;</a:t>
            </a:r>
            <a:r>
              <a:rPr lang="ru-RU"/>
              <a:t>имена файлов</a:t>
            </a:r>
            <a:r>
              <a:rPr lang="en-US"/>
              <a:t>&gt;</a:t>
            </a:r>
            <a:endParaRPr lang="ru-RU"/>
          </a:p>
        </p:txBody>
      </p:sp>
      <p:sp>
        <p:nvSpPr>
          <p:cNvPr id="120867" name="AutoShape 35"/>
          <p:cNvSpPr>
            <a:spLocks noChangeArrowheads="1"/>
          </p:cNvSpPr>
          <p:nvPr/>
        </p:nvSpPr>
        <p:spPr bwMode="auto">
          <a:xfrm rot="943921">
            <a:off x="5827713" y="4148138"/>
            <a:ext cx="182562" cy="1214437"/>
          </a:xfrm>
          <a:prstGeom prst="downArrow">
            <a:avLst>
              <a:gd name="adj1" fmla="val 50000"/>
              <a:gd name="adj2" fmla="val 1663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20868" name="AutoShape 36"/>
          <p:cNvSpPr>
            <a:spLocks noChangeArrowheads="1"/>
          </p:cNvSpPr>
          <p:nvPr/>
        </p:nvSpPr>
        <p:spPr bwMode="auto">
          <a:xfrm>
            <a:off x="6877050" y="4005263"/>
            <a:ext cx="215900" cy="2160587"/>
          </a:xfrm>
          <a:prstGeom prst="downArrow">
            <a:avLst>
              <a:gd name="adj1" fmla="val 50000"/>
              <a:gd name="adj2" fmla="val 2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771-1786-4866-A288-05A36297DA31}" type="slidenum">
              <a:rPr lang="ru-RU"/>
              <a:pPr/>
              <a:t>66</a:t>
            </a:fld>
            <a:endParaRPr lang="ru-RU"/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011863" y="2060575"/>
            <a:ext cx="2520950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5867400" y="2781300"/>
            <a:ext cx="2592388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Система восстановления данных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47813" y="1557338"/>
            <a:ext cx="1439862" cy="9350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Служба системного журнала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692275" y="2852738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Запись кэша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619250" y="3716338"/>
            <a:ext cx="1439863" cy="660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Диспетчер кэша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79388" y="2565400"/>
            <a:ext cx="12969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Сброс журнала на диск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755650" y="4724400"/>
            <a:ext cx="3384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Обращение к отображенному файлу или сброс кэша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619250" y="5516563"/>
            <a:ext cx="1584325" cy="9350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Диспетчер виртуальной памяти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3924300" y="3284538"/>
            <a:ext cx="15113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Загрузка данных с диска в память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3059113" y="1125538"/>
            <a:ext cx="2160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Запись транзакции</a:t>
            </a: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5508625" y="1196975"/>
            <a:ext cx="3095625" cy="352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5724525" y="3573463"/>
            <a:ext cx="2519363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867400" y="38608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Драйвер диска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6011863" y="2852738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Драйвер отказоустойчивости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6084888" y="213360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Драйвер </a:t>
            </a:r>
            <a:r>
              <a:rPr lang="en-US"/>
              <a:t>NTFS</a:t>
            </a:r>
            <a:endParaRPr lang="ru-RU"/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5651500" y="1268413"/>
            <a:ext cx="2665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Диспетчер ввода-вывода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6443663" y="5157788"/>
            <a:ext cx="1655762" cy="93503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 flipH="1" flipV="1">
            <a:off x="2987675" y="1700213"/>
            <a:ext cx="30241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276600" y="2636838"/>
            <a:ext cx="1657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Чтение/запись файла</a:t>
            </a:r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 flipH="1">
            <a:off x="4067175" y="23495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4067175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 flipH="1">
            <a:off x="2987675" y="3213100"/>
            <a:ext cx="10080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3203575" y="602138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V="1">
            <a:off x="4643438" y="43656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V="1">
            <a:off x="4716463" y="2492375"/>
            <a:ext cx="12954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2268538" y="24923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1" name="Line 31"/>
          <p:cNvSpPr>
            <a:spLocks noChangeShapeType="1"/>
          </p:cNvSpPr>
          <p:nvPr/>
        </p:nvSpPr>
        <p:spPr bwMode="auto">
          <a:xfrm>
            <a:off x="2268538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2" name="Line 32"/>
          <p:cNvSpPr>
            <a:spLocks noChangeShapeType="1"/>
          </p:cNvSpPr>
          <p:nvPr/>
        </p:nvSpPr>
        <p:spPr bwMode="auto">
          <a:xfrm>
            <a:off x="2339975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>
            <a:off x="2339975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H="1">
            <a:off x="82708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5" name="Line 35"/>
          <p:cNvSpPr>
            <a:spLocks noChangeShapeType="1"/>
          </p:cNvSpPr>
          <p:nvPr/>
        </p:nvSpPr>
        <p:spPr bwMode="auto">
          <a:xfrm flipV="1">
            <a:off x="827088" y="3357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6" name="Line 36"/>
          <p:cNvSpPr>
            <a:spLocks noChangeShapeType="1"/>
          </p:cNvSpPr>
          <p:nvPr/>
        </p:nvSpPr>
        <p:spPr bwMode="auto">
          <a:xfrm flipV="1">
            <a:off x="827088" y="18446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>
            <a:off x="827088" y="18446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7164388" y="44370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122920" name="AutoShape 40"/>
          <p:cNvCxnSpPr>
            <a:cxnSpLocks noChangeShapeType="1"/>
          </p:cNvCxnSpPr>
          <p:nvPr/>
        </p:nvCxnSpPr>
        <p:spPr bwMode="auto">
          <a:xfrm flipH="1">
            <a:off x="8243888" y="3429000"/>
            <a:ext cx="73025" cy="831850"/>
          </a:xfrm>
          <a:prstGeom prst="bentConnector3">
            <a:avLst>
              <a:gd name="adj1" fmla="val -6934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122923" name="Line 43"/>
          <p:cNvSpPr>
            <a:spLocks noChangeShapeType="1"/>
          </p:cNvSpPr>
          <p:nvPr/>
        </p:nvSpPr>
        <p:spPr bwMode="auto">
          <a:xfrm>
            <a:off x="8532813" y="23495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24" name="Line 44"/>
          <p:cNvSpPr>
            <a:spLocks noChangeShapeType="1"/>
          </p:cNvSpPr>
          <p:nvPr/>
        </p:nvSpPr>
        <p:spPr bwMode="auto">
          <a:xfrm>
            <a:off x="8893175" y="23495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2925" name="Line 45"/>
          <p:cNvSpPr>
            <a:spLocks noChangeShapeType="1"/>
          </p:cNvSpPr>
          <p:nvPr/>
        </p:nvSpPr>
        <p:spPr bwMode="auto">
          <a:xfrm flipH="1">
            <a:off x="8459788" y="32131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8BF-69D6-4AA2-91AC-A73C0C8F6DC6}" type="slidenum">
              <a:rPr lang="ru-RU"/>
              <a:pPr/>
              <a:t>67</a:t>
            </a:fld>
            <a:endParaRPr lang="ru-RU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/>
              <a:t>Процедура восстановления данных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700462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/>
              <a:t>NTFS</a:t>
            </a:r>
            <a:r>
              <a:rPr lang="ru-RU" sz="2400"/>
              <a:t> вызывает системный журнал для записи в него в кэш-памяти всех транзакций модифицирующих структуру тома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NTFS</a:t>
            </a:r>
            <a:r>
              <a:rPr lang="ru-RU" sz="2400"/>
              <a:t> модифицирует том в кэш-памяти</a:t>
            </a:r>
          </a:p>
          <a:p>
            <a:pPr marL="609600" indent="-609600">
              <a:buFontTx/>
              <a:buAutoNum type="arabicPeriod"/>
            </a:pPr>
            <a:r>
              <a:rPr lang="ru-RU" sz="2400"/>
              <a:t>Диспетчер кэш-памяти сбрасывает системный журнал на диск</a:t>
            </a:r>
          </a:p>
          <a:p>
            <a:pPr marL="609600" indent="-609600">
              <a:buFontTx/>
              <a:buAutoNum type="arabicPeriod"/>
            </a:pPr>
            <a:r>
              <a:rPr lang="ru-RU" sz="2400"/>
              <a:t>После сброса системного журнала диспетчер кэш-памяти перемещает изменения тома на диск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3A0-752B-46D1-B7A9-BA9A19035F7F}" type="slidenum">
              <a:rPr lang="ru-RU"/>
              <a:pPr/>
              <a:t>7</a:t>
            </a:fld>
            <a:endParaRPr lang="ru-R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03238"/>
          </a:xfrm>
        </p:spPr>
        <p:txBody>
          <a:bodyPr/>
          <a:lstStyle/>
          <a:p>
            <a:r>
              <a:rPr lang="en-GB" sz="2800" b="1"/>
              <a:t>Дескриптор файла</a:t>
            </a:r>
            <a:r>
              <a:rPr lang="ru-RU" sz="40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/>
              <a:t>Имя файла (в операционной системе </a:t>
            </a:r>
            <a:r>
              <a:rPr lang="en-US" sz="2800"/>
              <a:t>UNIX</a:t>
            </a:r>
            <a:r>
              <a:rPr lang="ru-RU" sz="2800"/>
              <a:t> имя файла не входит в дескриптор).</a:t>
            </a:r>
          </a:p>
          <a:p>
            <a:pPr>
              <a:lnSpc>
                <a:spcPct val="80000"/>
              </a:lnSpc>
            </a:pPr>
            <a:r>
              <a:rPr lang="ru-RU" sz="2800"/>
              <a:t>Данные, необходимые для указания на размещение файла.</a:t>
            </a:r>
          </a:p>
          <a:p>
            <a:pPr>
              <a:lnSpc>
                <a:spcPct val="80000"/>
              </a:lnSpc>
            </a:pPr>
            <a:r>
              <a:rPr lang="ru-RU" sz="2800"/>
              <a:t>Способ организации файла.</a:t>
            </a:r>
          </a:p>
          <a:p>
            <a:pPr>
              <a:lnSpc>
                <a:spcPct val="80000"/>
              </a:lnSpc>
            </a:pPr>
            <a:r>
              <a:rPr lang="ru-RU" sz="2800"/>
              <a:t>Тип устройства.</a:t>
            </a:r>
          </a:p>
          <a:p>
            <a:pPr>
              <a:lnSpc>
                <a:spcPct val="80000"/>
              </a:lnSpc>
            </a:pPr>
            <a:r>
              <a:rPr lang="ru-RU" sz="2800"/>
              <a:t>Данные для управления доступом к файлу.</a:t>
            </a:r>
          </a:p>
          <a:p>
            <a:pPr>
              <a:lnSpc>
                <a:spcPct val="80000"/>
              </a:lnSpc>
            </a:pPr>
            <a:r>
              <a:rPr lang="ru-RU" sz="2800"/>
              <a:t>Тип файла (текст, объектный модуль и др.).</a:t>
            </a:r>
          </a:p>
          <a:p>
            <a:pPr>
              <a:lnSpc>
                <a:spcPct val="80000"/>
              </a:lnSpc>
            </a:pPr>
            <a:r>
              <a:rPr lang="ru-RU" sz="2800"/>
              <a:t>Время создания, последнего изменения и последнего доступа к файлу.</a:t>
            </a:r>
          </a:p>
          <a:p>
            <a:pPr>
              <a:lnSpc>
                <a:spcPct val="80000"/>
              </a:lnSpc>
            </a:pPr>
            <a:endParaRPr lang="ru-RU" sz="28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В различных операционных системах в дескриптор файла может входить и другая информация.</a:t>
            </a:r>
            <a:r>
              <a:rPr lang="ru-RU" sz="2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4DA1-AE86-42BF-A7DC-6193318BE6FF}" type="slidenum">
              <a:rPr lang="ru-RU"/>
              <a:pPr/>
              <a:t>8</a:t>
            </a:fld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81300"/>
            <a:ext cx="8229600" cy="1143000"/>
          </a:xfrm>
        </p:spPr>
        <p:txBody>
          <a:bodyPr/>
          <a:lstStyle/>
          <a:p>
            <a:r>
              <a:rPr lang="ru-RU" sz="3600">
                <a:solidFill>
                  <a:schemeClr val="accent2"/>
                </a:solidFill>
              </a:rPr>
              <a:t>Организация файлов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7F58-EA75-4D7F-8D87-E18EE1708986}" type="slidenum">
              <a:rPr lang="ru-RU"/>
              <a:pPr/>
              <a:t>9</a:t>
            </a:fld>
            <a:endParaRPr lang="ru-R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r>
              <a:rPr lang="ru-RU" sz="3600">
                <a:solidFill>
                  <a:schemeClr val="accent2"/>
                </a:solidFill>
              </a:rPr>
              <a:t>Логическая организация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29600" cy="5256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Физическая запись</a:t>
            </a:r>
            <a:r>
              <a:rPr lang="ru-RU" sz="2000"/>
              <a:t> – минимальный блок данных при организации обмена с накопителем.</a:t>
            </a:r>
          </a:p>
          <a:p>
            <a:pPr>
              <a:lnSpc>
                <a:spcPct val="80000"/>
              </a:lnSpc>
            </a:pPr>
            <a:r>
              <a:rPr lang="ru-RU" sz="2000" b="1"/>
              <a:t>Логические записи</a:t>
            </a:r>
            <a:r>
              <a:rPr lang="ru-RU" sz="2000"/>
              <a:t> – структуры данных, которая рассматривается как единое целое с точки зрения пользователя.</a:t>
            </a:r>
          </a:p>
          <a:p>
            <a:pPr>
              <a:lnSpc>
                <a:spcPct val="80000"/>
              </a:lnSpc>
            </a:pPr>
            <a:r>
              <a:rPr lang="ru-RU" sz="2000" b="1"/>
              <a:t>Несблокированные записи</a:t>
            </a:r>
            <a:r>
              <a:rPr lang="ru-RU" sz="2000"/>
              <a:t> – каждая логическая запись содержит одну физическую запись.</a:t>
            </a:r>
          </a:p>
          <a:p>
            <a:pPr>
              <a:lnSpc>
                <a:spcPct val="80000"/>
              </a:lnSpc>
            </a:pPr>
            <a:r>
              <a:rPr lang="ru-RU" sz="2000" b="1"/>
              <a:t>Сблокированные записи</a:t>
            </a:r>
            <a:r>
              <a:rPr lang="ru-RU" sz="2000"/>
              <a:t> – логическая запись включает в себя несколько физических записей.</a:t>
            </a:r>
          </a:p>
          <a:p>
            <a:pPr>
              <a:lnSpc>
                <a:spcPct val="80000"/>
              </a:lnSpc>
            </a:pPr>
            <a:r>
              <a:rPr lang="ru-RU" sz="2000" b="1"/>
              <a:t>Записи фиксированной длины.</a:t>
            </a:r>
            <a:r>
              <a:rPr lang="ru-RU" sz="2000"/>
              <a:t> Все записи имеют одинаковую длину.</a:t>
            </a:r>
          </a:p>
          <a:p>
            <a:pPr>
              <a:lnSpc>
                <a:spcPct val="80000"/>
              </a:lnSpc>
            </a:pPr>
            <a:r>
              <a:rPr lang="ru-RU" sz="2000" b="1"/>
              <a:t>Записи переменной длины</a:t>
            </a:r>
            <a:r>
              <a:rPr lang="ru-RU" sz="2000"/>
              <a:t>. В этом случае необходимо явно указывать фактическую длину каждой записи. Для сблокированных записей кроме длины записи указывается длина каждого блока.</a:t>
            </a:r>
            <a:endParaRPr lang="en-GB" sz="2000"/>
          </a:p>
          <a:p>
            <a:pPr>
              <a:lnSpc>
                <a:spcPct val="80000"/>
              </a:lnSpc>
            </a:pPr>
            <a:r>
              <a:rPr lang="ru-RU" sz="2000" b="1"/>
              <a:t>Записи неопределенной длины</a:t>
            </a:r>
            <a:r>
              <a:rPr lang="ru-RU" sz="2000"/>
              <a:t>. Записи имеют различную длину, но длина записи явно не задается, при этом для разделения записей используются специальные маркеры конца записи.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2815</Words>
  <Application>Microsoft Office PowerPoint</Application>
  <PresentationFormat>Экран (4:3)</PresentationFormat>
  <Paragraphs>815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Оформление по умолчанию</vt:lpstr>
      <vt:lpstr>Система управления данными</vt:lpstr>
      <vt:lpstr>Слайд 2</vt:lpstr>
      <vt:lpstr>Понятие файла</vt:lpstr>
      <vt:lpstr>Слайд 4</vt:lpstr>
      <vt:lpstr>Слайд 5</vt:lpstr>
      <vt:lpstr>Функции файловой системы</vt:lpstr>
      <vt:lpstr>Дескриптор файла </vt:lpstr>
      <vt:lpstr>Организация файлов</vt:lpstr>
      <vt:lpstr>Логическая организация</vt:lpstr>
      <vt:lpstr>Логическая организация файла</vt:lpstr>
      <vt:lpstr>Распределение цепочками блоков</vt:lpstr>
      <vt:lpstr>Распределение с цепочками индексных блоков</vt:lpstr>
      <vt:lpstr>Распределение с таблицами поблочного отображения</vt:lpstr>
      <vt:lpstr>Структура магнитного диска</vt:lpstr>
      <vt:lpstr>Разбиение диска на разделы</vt:lpstr>
      <vt:lpstr>Формат элемента таблицы разделов</vt:lpstr>
      <vt:lpstr>Типы разделов</vt:lpstr>
      <vt:lpstr>Разбиение диска на разделы</vt:lpstr>
      <vt:lpstr>Файловые системы ОС UNIX</vt:lpstr>
      <vt:lpstr>Структура каталога</vt:lpstr>
      <vt:lpstr>Организация жесткой связи</vt:lpstr>
      <vt:lpstr>Символическая связь</vt:lpstr>
      <vt:lpstr>Файловый интерфейс</vt:lpstr>
      <vt:lpstr>Слайд 24</vt:lpstr>
      <vt:lpstr>Работа с каталогами</vt:lpstr>
      <vt:lpstr>POSIX.1, SVR4</vt:lpstr>
      <vt:lpstr>Слайд 27</vt:lpstr>
      <vt:lpstr>Файловая система System V (s5fs)</vt:lpstr>
      <vt:lpstr>Структура индексного дескриптора</vt:lpstr>
      <vt:lpstr>Слайд 30</vt:lpstr>
      <vt:lpstr>Слайд 31</vt:lpstr>
      <vt:lpstr>Файловая система BSD UNIX (FFS, ufs)</vt:lpstr>
      <vt:lpstr>Слайд 33</vt:lpstr>
      <vt:lpstr>Файловые системы ОС Linux</vt:lpstr>
      <vt:lpstr>Слайд 35</vt:lpstr>
      <vt:lpstr>Суперблок</vt:lpstr>
      <vt:lpstr>Запись в глобальной дескрипторной таблице</vt:lpstr>
      <vt:lpstr>Слайд 38</vt:lpstr>
      <vt:lpstr>Элемент каталога</vt:lpstr>
      <vt:lpstr>Ограничения ext2</vt:lpstr>
      <vt:lpstr>Файловая система ext3</vt:lpstr>
      <vt:lpstr>Ограничения размеров</vt:lpstr>
      <vt:lpstr>Файловая система ext4</vt:lpstr>
      <vt:lpstr>Виртуальная файловая система (vfs)</vt:lpstr>
      <vt:lpstr>Основные поля vnode</vt:lpstr>
      <vt:lpstr>Операции vnode</vt:lpstr>
      <vt:lpstr>Слайд 47</vt:lpstr>
      <vt:lpstr>Монтирование файловых систем</vt:lpstr>
      <vt:lpstr>Структура vfs</vt:lpstr>
      <vt:lpstr>Операции файловой системы</vt:lpstr>
      <vt:lpstr>Доступ к файлу</vt:lpstr>
      <vt:lpstr>Буферный кэш</vt:lpstr>
      <vt:lpstr>Заголовок буфера</vt:lpstr>
      <vt:lpstr>Файловая система NTFS</vt:lpstr>
      <vt:lpstr>Основные единицы хранения</vt:lpstr>
      <vt:lpstr>Структура тома</vt:lpstr>
      <vt:lpstr>Метафайлы NTFS</vt:lpstr>
      <vt:lpstr>Системный набор атрибутов</vt:lpstr>
      <vt:lpstr>Слайд 59</vt:lpstr>
      <vt:lpstr>Пример записи MFT</vt:lpstr>
      <vt:lpstr>Типы файлов</vt:lpstr>
      <vt:lpstr>Слайд 62</vt:lpstr>
      <vt:lpstr>Слайд 63</vt:lpstr>
      <vt:lpstr>Слайд 64</vt:lpstr>
      <vt:lpstr>Каталоги</vt:lpstr>
      <vt:lpstr>Система восстановления данных</vt:lpstr>
      <vt:lpstr>Процедура восстановления данных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данными</dc:title>
  <dc:creator>SBD</dc:creator>
  <cp:lastModifiedBy>sbd</cp:lastModifiedBy>
  <cp:revision>35</cp:revision>
  <dcterms:created xsi:type="dcterms:W3CDTF">2006-04-04T16:42:55Z</dcterms:created>
  <dcterms:modified xsi:type="dcterms:W3CDTF">2013-11-05T05:53:58Z</dcterms:modified>
</cp:coreProperties>
</file>