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8" r:id="rId10"/>
    <p:sldId id="267" r:id="rId11"/>
    <p:sldId id="270" r:id="rId12"/>
    <p:sldId id="271" r:id="rId13"/>
    <p:sldId id="272" r:id="rId14"/>
    <p:sldId id="26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2178" y="-8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277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8D53560-8262-45BF-A4BD-B8CF3B666E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76D23-0DA2-4FF5-BC58-AD0DAFD9D6D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1E1DB-64F2-45F2-8D9E-33CF1908482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AC48FD-8FB0-4736-94CD-9F0FDBD439B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742C1-4E86-455F-A89C-5791A1BA51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6AEF4-F1CE-4C98-92A4-7FFF023EFD5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6A98CA-03CA-4164-9A5E-BE14BA59C0C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2AFC30-7693-4316-B9C1-7F9F6FE2556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353B8-C8EB-4E7C-BD01-0FD785D2EA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D65679-2669-41A2-BA8C-1BB0A34A93E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E9FC8A-4DF1-4FE7-ADA7-618F7F3222E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CA9F3B-321A-4BD4-996F-901799699AB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A0559B05-3585-46BD-B1B7-3675DA80194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Номер слайда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5023CD-1F57-4461-A412-90F7FAF35A2F}" type="slidenum">
              <a:rPr lang="ru-RU"/>
              <a:pPr/>
              <a:t>1</a:t>
            </a:fld>
            <a:endParaRPr lang="ru-RU"/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565400"/>
            <a:ext cx="8229600" cy="1143000"/>
          </a:xfrm>
        </p:spPr>
        <p:txBody>
          <a:bodyPr/>
          <a:lstStyle/>
          <a:p>
            <a:pPr eaLnBrk="1" hangingPunct="1"/>
            <a:r>
              <a:rPr lang="ru-RU" sz="4000" smtClean="0">
                <a:solidFill>
                  <a:schemeClr val="accent2"/>
                </a:solidFill>
              </a:rPr>
              <a:t>Управление вводом - выводом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1E7C7A-D15D-4FA2-8E3D-3F835CD9A1DE}" type="slidenum">
              <a:rPr lang="ru-RU"/>
              <a:pPr/>
              <a:t>10</a:t>
            </a:fld>
            <a:endParaRPr lang="ru-RU"/>
          </a:p>
        </p:txBody>
      </p:sp>
      <p:pic>
        <p:nvPicPr>
          <p:cNvPr id="11267" name="Picture 10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404813"/>
            <a:ext cx="7704137" cy="604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290D52-9080-4BFE-B709-CCB7B3E7E659}" type="slidenum">
              <a:rPr lang="ru-RU"/>
              <a:pPr/>
              <a:t>11</a:t>
            </a:fld>
            <a:endParaRPr lang="ru-RU"/>
          </a:p>
        </p:txBody>
      </p:sp>
      <p:pic>
        <p:nvPicPr>
          <p:cNvPr id="1229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476250"/>
            <a:ext cx="7272338" cy="583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44D4FB-8FB5-4B6C-A4E7-9DAAAA499161}" type="slidenum">
              <a:rPr lang="ru-RU"/>
              <a:pPr/>
              <a:t>12</a:t>
            </a:fld>
            <a:endParaRPr lang="ru-RU"/>
          </a:p>
        </p:txBody>
      </p:sp>
      <p:pic>
        <p:nvPicPr>
          <p:cNvPr id="1331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260350"/>
            <a:ext cx="7667625" cy="632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800475-CCA6-4EA6-B687-9822FEECE8AC}" type="slidenum">
              <a:rPr lang="ru-RU"/>
              <a:pPr/>
              <a:t>13</a:t>
            </a:fld>
            <a:endParaRPr lang="ru-RU"/>
          </a:p>
        </p:txBody>
      </p:sp>
      <p:grpSp>
        <p:nvGrpSpPr>
          <p:cNvPr id="14339" name="Group 7"/>
          <p:cNvGrpSpPr>
            <a:grpSpLocks/>
          </p:cNvGrpSpPr>
          <p:nvPr/>
        </p:nvGrpSpPr>
        <p:grpSpPr bwMode="auto">
          <a:xfrm>
            <a:off x="827088" y="333375"/>
            <a:ext cx="1728787" cy="647700"/>
            <a:chOff x="521" y="346"/>
            <a:chExt cx="1270" cy="635"/>
          </a:xfrm>
        </p:grpSpPr>
        <p:sp>
          <p:nvSpPr>
            <p:cNvPr id="14380" name="Rectangle 4"/>
            <p:cNvSpPr>
              <a:spLocks noChangeArrowheads="1"/>
            </p:cNvSpPr>
            <p:nvPr/>
          </p:nvSpPr>
          <p:spPr bwMode="auto">
            <a:xfrm>
              <a:off x="521" y="346"/>
              <a:ext cx="1270" cy="63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381" name="Text Box 5"/>
            <p:cNvSpPr txBox="1">
              <a:spLocks noChangeArrowheads="1"/>
            </p:cNvSpPr>
            <p:nvPr/>
          </p:nvSpPr>
          <p:spPr bwMode="auto">
            <a:xfrm>
              <a:off x="566" y="527"/>
              <a:ext cx="1180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b="1"/>
                <a:t>Процесс</a:t>
              </a:r>
            </a:p>
          </p:txBody>
        </p:sp>
      </p:grpSp>
      <p:grpSp>
        <p:nvGrpSpPr>
          <p:cNvPr id="14340" name="Group 8"/>
          <p:cNvGrpSpPr>
            <a:grpSpLocks/>
          </p:cNvGrpSpPr>
          <p:nvPr/>
        </p:nvGrpSpPr>
        <p:grpSpPr bwMode="auto">
          <a:xfrm>
            <a:off x="5364163" y="260350"/>
            <a:ext cx="1800225" cy="647700"/>
            <a:chOff x="521" y="346"/>
            <a:chExt cx="1270" cy="635"/>
          </a:xfrm>
        </p:grpSpPr>
        <p:sp>
          <p:nvSpPr>
            <p:cNvPr id="14378" name="Rectangle 9"/>
            <p:cNvSpPr>
              <a:spLocks noChangeArrowheads="1"/>
            </p:cNvSpPr>
            <p:nvPr/>
          </p:nvSpPr>
          <p:spPr bwMode="auto">
            <a:xfrm>
              <a:off x="521" y="346"/>
              <a:ext cx="1270" cy="63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379" name="Text Box 10"/>
            <p:cNvSpPr txBox="1">
              <a:spLocks noChangeArrowheads="1"/>
            </p:cNvSpPr>
            <p:nvPr/>
          </p:nvSpPr>
          <p:spPr bwMode="auto">
            <a:xfrm>
              <a:off x="567" y="527"/>
              <a:ext cx="1179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b="1"/>
                <a:t>Процесс</a:t>
              </a:r>
            </a:p>
          </p:txBody>
        </p:sp>
      </p:grpSp>
      <p:grpSp>
        <p:nvGrpSpPr>
          <p:cNvPr id="14341" name="Group 13"/>
          <p:cNvGrpSpPr>
            <a:grpSpLocks/>
          </p:cNvGrpSpPr>
          <p:nvPr/>
        </p:nvGrpSpPr>
        <p:grpSpPr bwMode="auto">
          <a:xfrm>
            <a:off x="827088" y="1341438"/>
            <a:ext cx="1800225" cy="863600"/>
            <a:chOff x="521" y="1117"/>
            <a:chExt cx="1134" cy="635"/>
          </a:xfrm>
        </p:grpSpPr>
        <p:sp>
          <p:nvSpPr>
            <p:cNvPr id="14376" name="Rectangle 11"/>
            <p:cNvSpPr>
              <a:spLocks noChangeArrowheads="1"/>
            </p:cNvSpPr>
            <p:nvPr/>
          </p:nvSpPr>
          <p:spPr bwMode="auto">
            <a:xfrm>
              <a:off x="521" y="1117"/>
              <a:ext cx="1134" cy="63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377" name="Text Box 12"/>
            <p:cNvSpPr txBox="1">
              <a:spLocks noChangeArrowheads="1"/>
            </p:cNvSpPr>
            <p:nvPr/>
          </p:nvSpPr>
          <p:spPr bwMode="auto">
            <a:xfrm>
              <a:off x="567" y="1254"/>
              <a:ext cx="998" cy="4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b="1"/>
                <a:t>Головной модуль</a:t>
              </a:r>
            </a:p>
          </p:txBody>
        </p:sp>
      </p:grpSp>
      <p:grpSp>
        <p:nvGrpSpPr>
          <p:cNvPr id="14342" name="Group 14"/>
          <p:cNvGrpSpPr>
            <a:grpSpLocks/>
          </p:cNvGrpSpPr>
          <p:nvPr/>
        </p:nvGrpSpPr>
        <p:grpSpPr bwMode="auto">
          <a:xfrm>
            <a:off x="5435600" y="1268413"/>
            <a:ext cx="1584325" cy="865187"/>
            <a:chOff x="521" y="1117"/>
            <a:chExt cx="1134" cy="635"/>
          </a:xfrm>
        </p:grpSpPr>
        <p:sp>
          <p:nvSpPr>
            <p:cNvPr id="14374" name="Rectangle 15"/>
            <p:cNvSpPr>
              <a:spLocks noChangeArrowheads="1"/>
            </p:cNvSpPr>
            <p:nvPr/>
          </p:nvSpPr>
          <p:spPr bwMode="auto">
            <a:xfrm>
              <a:off x="521" y="1117"/>
              <a:ext cx="1134" cy="63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375" name="Text Box 16"/>
            <p:cNvSpPr txBox="1">
              <a:spLocks noChangeArrowheads="1"/>
            </p:cNvSpPr>
            <p:nvPr/>
          </p:nvSpPr>
          <p:spPr bwMode="auto">
            <a:xfrm>
              <a:off x="566" y="1253"/>
              <a:ext cx="999" cy="4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b="1"/>
                <a:t>Головной модуль</a:t>
              </a:r>
            </a:p>
          </p:txBody>
        </p:sp>
      </p:grpSp>
      <p:grpSp>
        <p:nvGrpSpPr>
          <p:cNvPr id="14343" name="Group 19"/>
          <p:cNvGrpSpPr>
            <a:grpSpLocks/>
          </p:cNvGrpSpPr>
          <p:nvPr/>
        </p:nvGrpSpPr>
        <p:grpSpPr bwMode="auto">
          <a:xfrm>
            <a:off x="900113" y="2492375"/>
            <a:ext cx="1584325" cy="647700"/>
            <a:chOff x="521" y="1933"/>
            <a:chExt cx="1134" cy="590"/>
          </a:xfrm>
        </p:grpSpPr>
        <p:sp>
          <p:nvSpPr>
            <p:cNvPr id="14372" name="Rectangle 17"/>
            <p:cNvSpPr>
              <a:spLocks noChangeArrowheads="1"/>
            </p:cNvSpPr>
            <p:nvPr/>
          </p:nvSpPr>
          <p:spPr bwMode="auto">
            <a:xfrm>
              <a:off x="521" y="1933"/>
              <a:ext cx="1134" cy="59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373" name="Text Box 18"/>
            <p:cNvSpPr txBox="1">
              <a:spLocks noChangeArrowheads="1"/>
            </p:cNvSpPr>
            <p:nvPr/>
          </p:nvSpPr>
          <p:spPr bwMode="auto">
            <a:xfrm>
              <a:off x="612" y="2069"/>
              <a:ext cx="907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b="1"/>
                <a:t>Модуль</a:t>
              </a:r>
            </a:p>
          </p:txBody>
        </p:sp>
      </p:grpSp>
      <p:grpSp>
        <p:nvGrpSpPr>
          <p:cNvPr id="14344" name="Group 20"/>
          <p:cNvGrpSpPr>
            <a:grpSpLocks/>
          </p:cNvGrpSpPr>
          <p:nvPr/>
        </p:nvGrpSpPr>
        <p:grpSpPr bwMode="auto">
          <a:xfrm>
            <a:off x="5435600" y="2420938"/>
            <a:ext cx="1511300" cy="720725"/>
            <a:chOff x="521" y="1933"/>
            <a:chExt cx="1134" cy="590"/>
          </a:xfrm>
        </p:grpSpPr>
        <p:sp>
          <p:nvSpPr>
            <p:cNvPr id="14370" name="Rectangle 21"/>
            <p:cNvSpPr>
              <a:spLocks noChangeArrowheads="1"/>
            </p:cNvSpPr>
            <p:nvPr/>
          </p:nvSpPr>
          <p:spPr bwMode="auto">
            <a:xfrm>
              <a:off x="521" y="1933"/>
              <a:ext cx="1134" cy="59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371" name="Text Box 22"/>
            <p:cNvSpPr txBox="1">
              <a:spLocks noChangeArrowheads="1"/>
            </p:cNvSpPr>
            <p:nvPr/>
          </p:nvSpPr>
          <p:spPr bwMode="auto">
            <a:xfrm>
              <a:off x="612" y="2069"/>
              <a:ext cx="907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b="1"/>
                <a:t>Модуль</a:t>
              </a:r>
            </a:p>
          </p:txBody>
        </p:sp>
      </p:grpSp>
      <p:grpSp>
        <p:nvGrpSpPr>
          <p:cNvPr id="14345" name="Group 24"/>
          <p:cNvGrpSpPr>
            <a:grpSpLocks/>
          </p:cNvGrpSpPr>
          <p:nvPr/>
        </p:nvGrpSpPr>
        <p:grpSpPr bwMode="auto">
          <a:xfrm>
            <a:off x="827088" y="4508500"/>
            <a:ext cx="1584325" cy="649288"/>
            <a:chOff x="521" y="1933"/>
            <a:chExt cx="1134" cy="590"/>
          </a:xfrm>
        </p:grpSpPr>
        <p:sp>
          <p:nvSpPr>
            <p:cNvPr id="14368" name="Rectangle 25"/>
            <p:cNvSpPr>
              <a:spLocks noChangeArrowheads="1"/>
            </p:cNvSpPr>
            <p:nvPr/>
          </p:nvSpPr>
          <p:spPr bwMode="auto">
            <a:xfrm>
              <a:off x="521" y="1933"/>
              <a:ext cx="1134" cy="59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369" name="Text Box 26"/>
            <p:cNvSpPr txBox="1">
              <a:spLocks noChangeArrowheads="1"/>
            </p:cNvSpPr>
            <p:nvPr/>
          </p:nvSpPr>
          <p:spPr bwMode="auto">
            <a:xfrm>
              <a:off x="612" y="2069"/>
              <a:ext cx="907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b="1"/>
                <a:t>Модуль</a:t>
              </a:r>
            </a:p>
          </p:txBody>
        </p:sp>
      </p:grpSp>
      <p:grpSp>
        <p:nvGrpSpPr>
          <p:cNvPr id="14346" name="Group 28"/>
          <p:cNvGrpSpPr>
            <a:grpSpLocks/>
          </p:cNvGrpSpPr>
          <p:nvPr/>
        </p:nvGrpSpPr>
        <p:grpSpPr bwMode="auto">
          <a:xfrm>
            <a:off x="1908175" y="3500438"/>
            <a:ext cx="4897438" cy="647700"/>
            <a:chOff x="1202" y="2795"/>
            <a:chExt cx="3084" cy="590"/>
          </a:xfrm>
        </p:grpSpPr>
        <p:sp>
          <p:nvSpPr>
            <p:cNvPr id="14366" name="Rectangle 23"/>
            <p:cNvSpPr>
              <a:spLocks noChangeArrowheads="1"/>
            </p:cNvSpPr>
            <p:nvPr/>
          </p:nvSpPr>
          <p:spPr bwMode="auto">
            <a:xfrm>
              <a:off x="1202" y="2795"/>
              <a:ext cx="3084" cy="59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367" name="Text Box 27"/>
            <p:cNvSpPr txBox="1">
              <a:spLocks noChangeArrowheads="1"/>
            </p:cNvSpPr>
            <p:nvPr/>
          </p:nvSpPr>
          <p:spPr bwMode="auto">
            <a:xfrm>
              <a:off x="1565" y="2931"/>
              <a:ext cx="2404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b="1"/>
                <a:t>Модуль</a:t>
              </a:r>
            </a:p>
          </p:txBody>
        </p:sp>
      </p:grpSp>
      <p:grpSp>
        <p:nvGrpSpPr>
          <p:cNvPr id="14347" name="Group 31"/>
          <p:cNvGrpSpPr>
            <a:grpSpLocks/>
          </p:cNvGrpSpPr>
          <p:nvPr/>
        </p:nvGrpSpPr>
        <p:grpSpPr bwMode="auto">
          <a:xfrm>
            <a:off x="827088" y="5589588"/>
            <a:ext cx="1441450" cy="719137"/>
            <a:chOff x="521" y="3521"/>
            <a:chExt cx="908" cy="453"/>
          </a:xfrm>
        </p:grpSpPr>
        <p:sp>
          <p:nvSpPr>
            <p:cNvPr id="14364" name="Rectangle 29"/>
            <p:cNvSpPr>
              <a:spLocks noChangeArrowheads="1"/>
            </p:cNvSpPr>
            <p:nvPr/>
          </p:nvSpPr>
          <p:spPr bwMode="auto">
            <a:xfrm>
              <a:off x="521" y="3521"/>
              <a:ext cx="908" cy="453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365" name="Text Box 30"/>
            <p:cNvSpPr txBox="1">
              <a:spLocks noChangeArrowheads="1"/>
            </p:cNvSpPr>
            <p:nvPr/>
          </p:nvSpPr>
          <p:spPr bwMode="auto">
            <a:xfrm>
              <a:off x="567" y="3612"/>
              <a:ext cx="77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b="1"/>
                <a:t>Драйвер</a:t>
              </a:r>
            </a:p>
          </p:txBody>
        </p:sp>
      </p:grpSp>
      <p:grpSp>
        <p:nvGrpSpPr>
          <p:cNvPr id="14348" name="Group 32"/>
          <p:cNvGrpSpPr>
            <a:grpSpLocks/>
          </p:cNvGrpSpPr>
          <p:nvPr/>
        </p:nvGrpSpPr>
        <p:grpSpPr bwMode="auto">
          <a:xfrm>
            <a:off x="5508625" y="5589588"/>
            <a:ext cx="1441450" cy="719137"/>
            <a:chOff x="521" y="3521"/>
            <a:chExt cx="908" cy="453"/>
          </a:xfrm>
        </p:grpSpPr>
        <p:sp>
          <p:nvSpPr>
            <p:cNvPr id="14362" name="Rectangle 33"/>
            <p:cNvSpPr>
              <a:spLocks noChangeArrowheads="1"/>
            </p:cNvSpPr>
            <p:nvPr/>
          </p:nvSpPr>
          <p:spPr bwMode="auto">
            <a:xfrm>
              <a:off x="521" y="3521"/>
              <a:ext cx="908" cy="453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363" name="Text Box 34"/>
            <p:cNvSpPr txBox="1">
              <a:spLocks noChangeArrowheads="1"/>
            </p:cNvSpPr>
            <p:nvPr/>
          </p:nvSpPr>
          <p:spPr bwMode="auto">
            <a:xfrm>
              <a:off x="567" y="3612"/>
              <a:ext cx="77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b="1"/>
                <a:t>Драйвер</a:t>
              </a:r>
            </a:p>
          </p:txBody>
        </p:sp>
      </p:grpSp>
      <p:grpSp>
        <p:nvGrpSpPr>
          <p:cNvPr id="14349" name="Group 35"/>
          <p:cNvGrpSpPr>
            <a:grpSpLocks/>
          </p:cNvGrpSpPr>
          <p:nvPr/>
        </p:nvGrpSpPr>
        <p:grpSpPr bwMode="auto">
          <a:xfrm>
            <a:off x="5364163" y="4508500"/>
            <a:ext cx="1584325" cy="649288"/>
            <a:chOff x="521" y="1933"/>
            <a:chExt cx="1134" cy="590"/>
          </a:xfrm>
        </p:grpSpPr>
        <p:sp>
          <p:nvSpPr>
            <p:cNvPr id="14360" name="Rectangle 36"/>
            <p:cNvSpPr>
              <a:spLocks noChangeArrowheads="1"/>
            </p:cNvSpPr>
            <p:nvPr/>
          </p:nvSpPr>
          <p:spPr bwMode="auto">
            <a:xfrm>
              <a:off x="521" y="1933"/>
              <a:ext cx="1134" cy="59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361" name="Text Box 37"/>
            <p:cNvSpPr txBox="1">
              <a:spLocks noChangeArrowheads="1"/>
            </p:cNvSpPr>
            <p:nvPr/>
          </p:nvSpPr>
          <p:spPr bwMode="auto">
            <a:xfrm>
              <a:off x="612" y="2069"/>
              <a:ext cx="907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b="1"/>
                <a:t>Модуль</a:t>
              </a:r>
            </a:p>
          </p:txBody>
        </p:sp>
      </p:grpSp>
      <p:sp>
        <p:nvSpPr>
          <p:cNvPr id="14350" name="Line 38"/>
          <p:cNvSpPr>
            <a:spLocks noChangeShapeType="1"/>
          </p:cNvSpPr>
          <p:nvPr/>
        </p:nvSpPr>
        <p:spPr bwMode="auto">
          <a:xfrm>
            <a:off x="1619250" y="981075"/>
            <a:ext cx="0" cy="3603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14351" name="Line 39"/>
          <p:cNvSpPr>
            <a:spLocks noChangeShapeType="1"/>
          </p:cNvSpPr>
          <p:nvPr/>
        </p:nvSpPr>
        <p:spPr bwMode="auto">
          <a:xfrm>
            <a:off x="6227763" y="908050"/>
            <a:ext cx="0" cy="3603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14352" name="Line 40"/>
          <p:cNvSpPr>
            <a:spLocks noChangeShapeType="1"/>
          </p:cNvSpPr>
          <p:nvPr/>
        </p:nvSpPr>
        <p:spPr bwMode="auto">
          <a:xfrm>
            <a:off x="1763713" y="2205038"/>
            <a:ext cx="0" cy="2873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14353" name="Line 41"/>
          <p:cNvSpPr>
            <a:spLocks noChangeShapeType="1"/>
          </p:cNvSpPr>
          <p:nvPr/>
        </p:nvSpPr>
        <p:spPr bwMode="auto">
          <a:xfrm>
            <a:off x="6156325" y="2133600"/>
            <a:ext cx="0" cy="287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14354" name="Line 42"/>
          <p:cNvSpPr>
            <a:spLocks noChangeShapeType="1"/>
          </p:cNvSpPr>
          <p:nvPr/>
        </p:nvSpPr>
        <p:spPr bwMode="auto">
          <a:xfrm>
            <a:off x="1692275" y="3141663"/>
            <a:ext cx="647700" cy="358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14355" name="Line 43"/>
          <p:cNvSpPr>
            <a:spLocks noChangeShapeType="1"/>
          </p:cNvSpPr>
          <p:nvPr/>
        </p:nvSpPr>
        <p:spPr bwMode="auto">
          <a:xfrm flipH="1">
            <a:off x="5867400" y="3141663"/>
            <a:ext cx="288925" cy="358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14356" name="Line 44"/>
          <p:cNvSpPr>
            <a:spLocks noChangeShapeType="1"/>
          </p:cNvSpPr>
          <p:nvPr/>
        </p:nvSpPr>
        <p:spPr bwMode="auto">
          <a:xfrm flipH="1">
            <a:off x="1908175" y="4149725"/>
            <a:ext cx="647700" cy="358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14357" name="Line 45"/>
          <p:cNvSpPr>
            <a:spLocks noChangeShapeType="1"/>
          </p:cNvSpPr>
          <p:nvPr/>
        </p:nvSpPr>
        <p:spPr bwMode="auto">
          <a:xfrm>
            <a:off x="5651500" y="4149725"/>
            <a:ext cx="433388" cy="3603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14358" name="Line 46"/>
          <p:cNvSpPr>
            <a:spLocks noChangeShapeType="1"/>
          </p:cNvSpPr>
          <p:nvPr/>
        </p:nvSpPr>
        <p:spPr bwMode="auto">
          <a:xfrm>
            <a:off x="1547813" y="5157788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14359" name="Line 47"/>
          <p:cNvSpPr>
            <a:spLocks noChangeShapeType="1"/>
          </p:cNvSpPr>
          <p:nvPr/>
        </p:nvSpPr>
        <p:spPr bwMode="auto">
          <a:xfrm>
            <a:off x="6156325" y="5157788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stealth" w="lg" len="lg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Номер слайда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95DA90-52AF-4269-8045-70D589783E1C}" type="slidenum">
              <a:rPr lang="ru-RU"/>
              <a:pPr/>
              <a:t>14</a:t>
            </a:fld>
            <a:endParaRPr lang="ru-RU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3200" smtClean="0">
                <a:solidFill>
                  <a:schemeClr val="accent2"/>
                </a:solidFill>
              </a:rPr>
              <a:t>Ввод и вывод </a:t>
            </a:r>
            <a:r>
              <a:rPr lang="en-US" sz="3200" smtClean="0">
                <a:solidFill>
                  <a:schemeClr val="accent2"/>
                </a:solidFill>
              </a:rPr>
              <a:t>Windows 2000</a:t>
            </a:r>
            <a:endParaRPr lang="ru-RU" sz="3200" smtClean="0">
              <a:solidFill>
                <a:schemeClr val="accent2"/>
              </a:solidFill>
            </a:endParaRPr>
          </a:p>
        </p:txBody>
      </p:sp>
      <p:sp>
        <p:nvSpPr>
          <p:cNvPr id="15364" name="Rectangle 0"/>
          <p:cNvSpPr>
            <a:spLocks noChangeArrowheads="1"/>
          </p:cNvSpPr>
          <p:nvPr/>
        </p:nvSpPr>
        <p:spPr bwMode="auto">
          <a:xfrm>
            <a:off x="2268538" y="1412875"/>
            <a:ext cx="4535487" cy="4176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5" name="Text Box 1"/>
          <p:cNvSpPr txBox="1">
            <a:spLocks noChangeArrowheads="1"/>
          </p:cNvSpPr>
          <p:nvPr/>
        </p:nvSpPr>
        <p:spPr bwMode="auto">
          <a:xfrm>
            <a:off x="2484438" y="1628775"/>
            <a:ext cx="4032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b="1"/>
              <a:t>Диспетчер ввода-вывода</a:t>
            </a:r>
          </a:p>
        </p:txBody>
      </p:sp>
      <p:sp>
        <p:nvSpPr>
          <p:cNvPr id="15366" name="Text Box 2"/>
          <p:cNvSpPr txBox="1">
            <a:spLocks noChangeArrowheads="1"/>
          </p:cNvSpPr>
          <p:nvPr/>
        </p:nvSpPr>
        <p:spPr bwMode="auto">
          <a:xfrm>
            <a:off x="2771775" y="2349500"/>
            <a:ext cx="3455988" cy="3921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b="1"/>
              <a:t>Диспетчер кэша</a:t>
            </a:r>
          </a:p>
        </p:txBody>
      </p:sp>
      <p:sp>
        <p:nvSpPr>
          <p:cNvPr id="15367" name="Text Box 3"/>
          <p:cNvSpPr txBox="1">
            <a:spLocks noChangeArrowheads="1"/>
          </p:cNvSpPr>
          <p:nvPr/>
        </p:nvSpPr>
        <p:spPr bwMode="auto">
          <a:xfrm>
            <a:off x="2771775" y="3068638"/>
            <a:ext cx="3529013" cy="6667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b="1"/>
              <a:t>Драйверы файловой системы</a:t>
            </a:r>
          </a:p>
        </p:txBody>
      </p:sp>
      <p:sp>
        <p:nvSpPr>
          <p:cNvPr id="15368" name="Text Box 4"/>
          <p:cNvSpPr txBox="1">
            <a:spLocks noChangeArrowheads="1"/>
          </p:cNvSpPr>
          <p:nvPr/>
        </p:nvSpPr>
        <p:spPr bwMode="auto">
          <a:xfrm>
            <a:off x="2771775" y="3933825"/>
            <a:ext cx="3529013" cy="3921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b="1"/>
              <a:t>Драйверы сети</a:t>
            </a:r>
          </a:p>
        </p:txBody>
      </p:sp>
      <p:sp>
        <p:nvSpPr>
          <p:cNvPr id="15369" name="Text Box 5"/>
          <p:cNvSpPr txBox="1">
            <a:spLocks noChangeArrowheads="1"/>
          </p:cNvSpPr>
          <p:nvPr/>
        </p:nvSpPr>
        <p:spPr bwMode="auto">
          <a:xfrm>
            <a:off x="2771775" y="4652963"/>
            <a:ext cx="3529013" cy="39211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b="1"/>
              <a:t>Драйверы аппаратуры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8AA717-856C-46E4-BF16-C6427A07DA24}" type="slidenum">
              <a:rPr lang="ru-RU"/>
              <a:pPr/>
              <a:t>15</a:t>
            </a:fld>
            <a:endParaRPr lang="ru-RU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pPr eaLnBrk="1" hangingPunct="1"/>
            <a:r>
              <a:rPr lang="ru-RU" sz="3200" smtClean="0"/>
              <a:t>Основные модули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000625"/>
          </a:xfrm>
        </p:spPr>
        <p:txBody>
          <a:bodyPr/>
          <a:lstStyle/>
          <a:p>
            <a:pPr eaLnBrk="1" hangingPunct="1"/>
            <a:r>
              <a:rPr lang="ru-RU" sz="2400" smtClean="0"/>
              <a:t>Диспетчер кэша. Управляет кэшированием всей подсистемы ввода-вывода.</a:t>
            </a:r>
          </a:p>
          <a:p>
            <a:pPr lvl="1" eaLnBrk="1" hangingPunct="1"/>
            <a:r>
              <a:rPr lang="ru-RU" sz="2000" smtClean="0"/>
              <a:t>Отложенная запись. Записи обновляются только в кэше. На диск записывается только последняя версия обновления.</a:t>
            </a:r>
          </a:p>
          <a:p>
            <a:pPr lvl="1" eaLnBrk="1" hangingPunct="1"/>
            <a:r>
              <a:rPr lang="ru-RU" sz="2000" smtClean="0"/>
              <a:t>Отложенное подтверждение. Работа с транзакциями.</a:t>
            </a:r>
          </a:p>
          <a:p>
            <a:pPr eaLnBrk="1" hangingPunct="1"/>
            <a:r>
              <a:rPr lang="ru-RU" sz="2400" smtClean="0"/>
              <a:t>Драйверы файловой системы. Работа с томами.</a:t>
            </a:r>
          </a:p>
          <a:p>
            <a:pPr eaLnBrk="1" hangingPunct="1"/>
            <a:r>
              <a:rPr lang="ru-RU" sz="2400" smtClean="0"/>
              <a:t>Драйверы сети. Интегрированные сетевые возможности и поддержка распределенных приложений.</a:t>
            </a:r>
          </a:p>
          <a:p>
            <a:pPr eaLnBrk="1" hangingPunct="1"/>
            <a:r>
              <a:rPr lang="ru-RU" sz="2400" smtClean="0"/>
              <a:t>Драйверы аппаратуры. Работа с регистрами периферийных устройств.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A96519-23CE-4A18-9FD9-9B8F49EE7654}" type="slidenum">
              <a:rPr lang="ru-RU"/>
              <a:pPr/>
              <a:t>16</a:t>
            </a:fld>
            <a:endParaRPr lang="ru-RU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3200" smtClean="0"/>
              <a:t>Режимы ввода-вывода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5073650"/>
          </a:xfrm>
        </p:spPr>
        <p:txBody>
          <a:bodyPr/>
          <a:lstStyle/>
          <a:p>
            <a:pPr eaLnBrk="1" hangingPunct="1"/>
            <a:r>
              <a:rPr lang="ru-RU" sz="2800" smtClean="0"/>
              <a:t>Асинхронный режим – приложение инициирует операцию и продолжает работу. Способы оповещения о завершении.</a:t>
            </a:r>
          </a:p>
          <a:p>
            <a:pPr lvl="1" eaLnBrk="1" hangingPunct="1"/>
            <a:r>
              <a:rPr lang="ru-RU" sz="2400" smtClean="0"/>
              <a:t>Сигнал объекту устройства ядра.</a:t>
            </a:r>
          </a:p>
          <a:p>
            <a:pPr lvl="1" eaLnBrk="1" hangingPunct="1"/>
            <a:r>
              <a:rPr lang="ru-RU" sz="2400" smtClean="0"/>
              <a:t>Сигнал объекту события ядра.</a:t>
            </a:r>
          </a:p>
          <a:p>
            <a:pPr lvl="1" eaLnBrk="1" hangingPunct="1"/>
            <a:r>
              <a:rPr lang="ru-RU" sz="2400" smtClean="0"/>
              <a:t>Оповещение о вводе-выводе.</a:t>
            </a:r>
          </a:p>
          <a:p>
            <a:pPr lvl="1" eaLnBrk="1" hangingPunct="1"/>
            <a:r>
              <a:rPr lang="ru-RU" sz="2400" smtClean="0"/>
              <a:t>Порты завершения ввода-вывода</a:t>
            </a:r>
          </a:p>
          <a:p>
            <a:pPr eaLnBrk="1" hangingPunct="1"/>
            <a:r>
              <a:rPr lang="ru-RU" sz="2800" smtClean="0"/>
              <a:t>Синхронный режим – приложение блокируется до завершения операции.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pPr eaLnBrk="1" hangingPunct="1"/>
            <a:r>
              <a:rPr lang="ru-RU" sz="3600" smtClean="0"/>
              <a:t>Типы драйверов (</a:t>
            </a:r>
            <a:r>
              <a:rPr lang="en-US" sz="3600" smtClean="0"/>
              <a:t>WDM)</a:t>
            </a:r>
            <a:endParaRPr lang="ru-RU" sz="3600" smtClean="0"/>
          </a:p>
        </p:txBody>
      </p:sp>
      <p:sp>
        <p:nvSpPr>
          <p:cNvPr id="18435" name="Содержимое 2"/>
          <p:cNvSpPr>
            <a:spLocks noGrp="1"/>
          </p:cNvSpPr>
          <p:nvPr>
            <p:ph idx="1"/>
          </p:nvPr>
        </p:nvSpPr>
        <p:spPr>
          <a:xfrm>
            <a:off x="457200" y="1214438"/>
            <a:ext cx="8229600" cy="4911725"/>
          </a:xfrm>
        </p:spPr>
        <p:txBody>
          <a:bodyPr/>
          <a:lstStyle/>
          <a:p>
            <a:pPr eaLnBrk="1" hangingPunct="1"/>
            <a:r>
              <a:rPr lang="ru-RU" sz="2800" smtClean="0"/>
              <a:t>Драйверы пользовательского режима</a:t>
            </a:r>
            <a:r>
              <a:rPr lang="en-US" sz="2800" smtClean="0"/>
              <a:t> (UMD)</a:t>
            </a:r>
          </a:p>
          <a:p>
            <a:pPr lvl="1" eaLnBrk="1" hangingPunct="1"/>
            <a:r>
              <a:rPr lang="ru-RU" sz="2400" smtClean="0"/>
              <a:t>Драйверы виртуальных устройств (</a:t>
            </a:r>
            <a:r>
              <a:rPr lang="en-US" sz="2400" smtClean="0"/>
              <a:t>VDD)</a:t>
            </a:r>
            <a:endParaRPr lang="ru-RU" sz="2400" smtClean="0"/>
          </a:p>
          <a:p>
            <a:pPr lvl="1" eaLnBrk="1" hangingPunct="1"/>
            <a:r>
              <a:rPr lang="ru-RU" sz="2400" smtClean="0"/>
              <a:t>Драйверы принтеров</a:t>
            </a:r>
          </a:p>
          <a:p>
            <a:pPr eaLnBrk="1" hangingPunct="1"/>
            <a:r>
              <a:rPr lang="ru-RU" sz="2800" smtClean="0"/>
              <a:t>Драйверы режима ядра</a:t>
            </a:r>
            <a:r>
              <a:rPr lang="en-US" sz="2800" smtClean="0"/>
              <a:t> (KMD)</a:t>
            </a:r>
            <a:endParaRPr lang="ru-RU" sz="2800" smtClean="0"/>
          </a:p>
          <a:p>
            <a:pPr lvl="1" eaLnBrk="1" hangingPunct="1"/>
            <a:r>
              <a:rPr lang="ru-RU" sz="2400" smtClean="0"/>
              <a:t>Драйверы файловой системы</a:t>
            </a:r>
          </a:p>
          <a:p>
            <a:pPr lvl="1" eaLnBrk="1" hangingPunct="1"/>
            <a:r>
              <a:rPr lang="ru-RU" sz="2400" smtClean="0"/>
              <a:t>Унаследованные драйверы</a:t>
            </a:r>
          </a:p>
          <a:p>
            <a:pPr lvl="1" eaLnBrk="1" hangingPunct="1"/>
            <a:r>
              <a:rPr lang="ru-RU" sz="2400" smtClean="0"/>
              <a:t>Драйверы видеоадаптеров</a:t>
            </a:r>
          </a:p>
          <a:p>
            <a:pPr lvl="1" eaLnBrk="1" hangingPunct="1"/>
            <a:r>
              <a:rPr lang="ru-RU" sz="2400" smtClean="0"/>
              <a:t>Драйверы потоковых устройств</a:t>
            </a:r>
          </a:p>
          <a:p>
            <a:pPr lvl="1" eaLnBrk="1" hangingPunct="1"/>
            <a:r>
              <a:rPr lang="en-US" sz="2400" smtClean="0"/>
              <a:t>WDM</a:t>
            </a:r>
            <a:r>
              <a:rPr lang="ru-RU" sz="2400" smtClean="0"/>
              <a:t> - драйверы</a:t>
            </a:r>
          </a:p>
        </p:txBody>
      </p:sp>
      <p:sp>
        <p:nvSpPr>
          <p:cNvPr id="18436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557FB5-E81D-4E6D-AFCC-6184175316CF}" type="slidenum">
              <a:rPr lang="ru-RU"/>
              <a:pPr/>
              <a:t>17</a:t>
            </a:fld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50"/>
          </a:xfrm>
        </p:spPr>
        <p:txBody>
          <a:bodyPr/>
          <a:lstStyle/>
          <a:p>
            <a:pPr eaLnBrk="1" hangingPunct="1"/>
            <a:r>
              <a:rPr lang="ru-RU" sz="3600" smtClean="0"/>
              <a:t>Уровни драйверов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28688"/>
            <a:ext cx="8229600" cy="519747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ru-RU" dirty="0" smtClean="0"/>
              <a:t>Уровни типа драйверов</a:t>
            </a:r>
          </a:p>
          <a:p>
            <a:pPr lvl="1" eaLnBrk="1" hangingPunct="1">
              <a:defRPr/>
            </a:pPr>
            <a:r>
              <a:rPr lang="ru-RU" dirty="0" smtClean="0"/>
              <a:t>Шинные драйверы</a:t>
            </a:r>
          </a:p>
          <a:p>
            <a:pPr lvl="1" eaLnBrk="1" hangingPunct="1">
              <a:defRPr/>
            </a:pPr>
            <a:r>
              <a:rPr lang="ru-RU" dirty="0" smtClean="0"/>
              <a:t>Фильтр – драйверы</a:t>
            </a:r>
          </a:p>
          <a:p>
            <a:pPr lvl="1" eaLnBrk="1" hangingPunct="1">
              <a:defRPr/>
            </a:pPr>
            <a:r>
              <a:rPr lang="ru-RU" dirty="0" smtClean="0"/>
              <a:t>Функциональные драйверы</a:t>
            </a:r>
          </a:p>
          <a:p>
            <a:pPr eaLnBrk="1" hangingPunct="1">
              <a:defRPr/>
            </a:pPr>
            <a:r>
              <a:rPr lang="ru-RU" dirty="0" smtClean="0"/>
              <a:t>Фильтр – драйверы</a:t>
            </a:r>
          </a:p>
          <a:p>
            <a:pPr lvl="1" eaLnBrk="1" hangingPunct="1">
              <a:defRPr/>
            </a:pPr>
            <a:r>
              <a:rPr lang="ru-RU" dirty="0" err="1" smtClean="0"/>
              <a:t>Фильтр-драйверы</a:t>
            </a:r>
            <a:r>
              <a:rPr lang="ru-RU" dirty="0" smtClean="0"/>
              <a:t> шины</a:t>
            </a:r>
          </a:p>
          <a:p>
            <a:pPr lvl="1" eaLnBrk="1" hangingPunct="1">
              <a:defRPr/>
            </a:pPr>
            <a:r>
              <a:rPr lang="ru-RU" dirty="0" err="1" smtClean="0"/>
              <a:t>Фильтр-драйверы</a:t>
            </a:r>
            <a:r>
              <a:rPr lang="ru-RU" dirty="0" smtClean="0"/>
              <a:t> устройства и классовый фильтр-драйвер</a:t>
            </a:r>
          </a:p>
          <a:p>
            <a:pPr lvl="1" eaLnBrk="1" hangingPunct="1">
              <a:defRPr/>
            </a:pPr>
            <a:r>
              <a:rPr lang="ru-RU" dirty="0" smtClean="0"/>
              <a:t>Функциональный драйвер</a:t>
            </a:r>
          </a:p>
          <a:p>
            <a:pPr lvl="1" eaLnBrk="1" hangingPunct="1">
              <a:defRPr/>
            </a:pPr>
            <a:r>
              <a:rPr lang="ru-RU" dirty="0" smtClean="0"/>
              <a:t>Вышестоящие </a:t>
            </a:r>
            <a:r>
              <a:rPr lang="ru-RU" dirty="0" err="1" smtClean="0"/>
              <a:t>фильтр-драйверы</a:t>
            </a:r>
            <a:r>
              <a:rPr lang="ru-RU" dirty="0" smtClean="0"/>
              <a:t> устройства и классовый фильтр-драйвер</a:t>
            </a:r>
          </a:p>
        </p:txBody>
      </p:sp>
      <p:sp>
        <p:nvSpPr>
          <p:cNvPr id="19460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60DBAE-EF86-4402-989E-EF0A6F7D3EF1}" type="slidenum">
              <a:rPr lang="ru-RU"/>
              <a:pPr/>
              <a:t>18</a:t>
            </a:fld>
            <a:endParaRPr 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pPr eaLnBrk="1" hangingPunct="1"/>
            <a:r>
              <a:rPr lang="ru-RU" sz="3600" smtClean="0"/>
              <a:t>Компоненты подсистемы ввода-вывода</a:t>
            </a:r>
          </a:p>
        </p:txBody>
      </p:sp>
      <p:sp>
        <p:nvSpPr>
          <p:cNvPr id="20483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BE8BB1-5DD2-4EF4-8661-DB2BCAAE0877}" type="slidenum">
              <a:rPr lang="ru-RU"/>
              <a:pPr/>
              <a:t>19</a:t>
            </a:fld>
            <a:endParaRPr lang="ru-RU"/>
          </a:p>
        </p:txBody>
      </p:sp>
      <p:sp>
        <p:nvSpPr>
          <p:cNvPr id="20484" name="TextBox 4"/>
          <p:cNvSpPr txBox="1">
            <a:spLocks noChangeArrowheads="1"/>
          </p:cNvSpPr>
          <p:nvPr/>
        </p:nvSpPr>
        <p:spPr bwMode="auto">
          <a:xfrm>
            <a:off x="1428750" y="1071563"/>
            <a:ext cx="1500188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Приложения</a:t>
            </a:r>
          </a:p>
        </p:txBody>
      </p:sp>
      <p:sp>
        <p:nvSpPr>
          <p:cNvPr id="20485" name="TextBox 5"/>
          <p:cNvSpPr txBox="1">
            <a:spLocks noChangeArrowheads="1"/>
          </p:cNvSpPr>
          <p:nvPr/>
        </p:nvSpPr>
        <p:spPr bwMode="auto">
          <a:xfrm>
            <a:off x="4357688" y="1143000"/>
            <a:ext cx="2071687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Windows </a:t>
            </a:r>
            <a:r>
              <a:rPr lang="ru-RU"/>
              <a:t>сервисы</a:t>
            </a:r>
          </a:p>
        </p:txBody>
      </p:sp>
      <p:sp>
        <p:nvSpPr>
          <p:cNvPr id="20486" name="TextBox 6"/>
          <p:cNvSpPr txBox="1">
            <a:spLocks noChangeArrowheads="1"/>
          </p:cNvSpPr>
          <p:nvPr/>
        </p:nvSpPr>
        <p:spPr bwMode="auto">
          <a:xfrm>
            <a:off x="571500" y="1785938"/>
            <a:ext cx="1500188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Службы </a:t>
            </a:r>
            <a:r>
              <a:rPr lang="en-US"/>
              <a:t>WMI</a:t>
            </a:r>
            <a:endParaRPr lang="ru-RU"/>
          </a:p>
        </p:txBody>
      </p:sp>
      <p:sp>
        <p:nvSpPr>
          <p:cNvPr id="20487" name="TextBox 7"/>
          <p:cNvSpPr txBox="1">
            <a:spLocks noChangeArrowheads="1"/>
          </p:cNvSpPr>
          <p:nvPr/>
        </p:nvSpPr>
        <p:spPr bwMode="auto">
          <a:xfrm>
            <a:off x="2571750" y="1857375"/>
            <a:ext cx="2143125" cy="923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/>
              <a:t>Диспетчер </a:t>
            </a:r>
            <a:r>
              <a:rPr lang="en-US"/>
              <a:t>PnP </a:t>
            </a:r>
            <a:r>
              <a:rPr lang="ru-RU"/>
              <a:t>пользовательского режима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71500" y="2928938"/>
            <a:ext cx="7286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500063" y="3286125"/>
            <a:ext cx="7429500" cy="157162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0490" name="TextBox 11"/>
          <p:cNvSpPr txBox="1">
            <a:spLocks noChangeArrowheads="1"/>
          </p:cNvSpPr>
          <p:nvPr/>
        </p:nvSpPr>
        <p:spPr bwMode="auto">
          <a:xfrm>
            <a:off x="642938" y="3571875"/>
            <a:ext cx="1643062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/>
              <a:t>Процедуры </a:t>
            </a:r>
            <a:r>
              <a:rPr lang="en-US"/>
              <a:t>WDM WMI</a:t>
            </a:r>
            <a:endParaRPr lang="ru-RU"/>
          </a:p>
        </p:txBody>
      </p:sp>
      <p:sp>
        <p:nvSpPr>
          <p:cNvPr id="20491" name="TextBox 12"/>
          <p:cNvSpPr txBox="1">
            <a:spLocks noChangeArrowheads="1"/>
          </p:cNvSpPr>
          <p:nvPr/>
        </p:nvSpPr>
        <p:spPr bwMode="auto">
          <a:xfrm>
            <a:off x="2500313" y="3571875"/>
            <a:ext cx="12858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/>
              <a:t>Диспетчер </a:t>
            </a:r>
            <a:r>
              <a:rPr lang="en-US"/>
              <a:t>PnP</a:t>
            </a:r>
            <a:endParaRPr lang="ru-RU"/>
          </a:p>
        </p:txBody>
      </p:sp>
      <p:sp>
        <p:nvSpPr>
          <p:cNvPr id="20492" name="TextBox 13"/>
          <p:cNvSpPr txBox="1">
            <a:spLocks noChangeArrowheads="1"/>
          </p:cNvSpPr>
          <p:nvPr/>
        </p:nvSpPr>
        <p:spPr bwMode="auto">
          <a:xfrm>
            <a:off x="4000500" y="3571875"/>
            <a:ext cx="1785938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/>
              <a:t>Диспетчер электропитания</a:t>
            </a:r>
          </a:p>
        </p:txBody>
      </p:sp>
      <p:sp>
        <p:nvSpPr>
          <p:cNvPr id="20493" name="TextBox 14"/>
          <p:cNvSpPr txBox="1">
            <a:spLocks noChangeArrowheads="1"/>
          </p:cNvSpPr>
          <p:nvPr/>
        </p:nvSpPr>
        <p:spPr bwMode="auto">
          <a:xfrm>
            <a:off x="6072188" y="3571875"/>
            <a:ext cx="1643062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/>
              <a:t>Диспетчер ввода-вывода</a:t>
            </a:r>
          </a:p>
        </p:txBody>
      </p:sp>
      <p:sp>
        <p:nvSpPr>
          <p:cNvPr id="20494" name="TextBox 15"/>
          <p:cNvSpPr txBox="1">
            <a:spLocks noChangeArrowheads="1"/>
          </p:cNvSpPr>
          <p:nvPr/>
        </p:nvSpPr>
        <p:spPr bwMode="auto">
          <a:xfrm>
            <a:off x="3571875" y="4429125"/>
            <a:ext cx="3714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/>
              <a:t>Подсистема ввода-вывода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428625" y="5072063"/>
            <a:ext cx="7429500" cy="78581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571500" y="5214938"/>
            <a:ext cx="11430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2000250" y="5214938"/>
            <a:ext cx="11430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0498" name="TextBox 19"/>
          <p:cNvSpPr txBox="1">
            <a:spLocks noChangeArrowheads="1"/>
          </p:cNvSpPr>
          <p:nvPr/>
        </p:nvSpPr>
        <p:spPr bwMode="auto">
          <a:xfrm>
            <a:off x="3857625" y="5286375"/>
            <a:ext cx="11922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Драйверы</a:t>
            </a:r>
          </a:p>
        </p:txBody>
      </p:sp>
      <p:sp>
        <p:nvSpPr>
          <p:cNvPr id="20499" name="TextBox 20"/>
          <p:cNvSpPr txBox="1">
            <a:spLocks noChangeArrowheads="1"/>
          </p:cNvSpPr>
          <p:nvPr/>
        </p:nvSpPr>
        <p:spPr bwMode="auto">
          <a:xfrm>
            <a:off x="785813" y="6143625"/>
            <a:ext cx="6786562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HAL</a:t>
            </a:r>
            <a:endParaRPr lang="ru-RU"/>
          </a:p>
        </p:txBody>
      </p:sp>
      <p:sp>
        <p:nvSpPr>
          <p:cNvPr id="20500" name="TextBox 21"/>
          <p:cNvSpPr txBox="1">
            <a:spLocks noChangeArrowheads="1"/>
          </p:cNvSpPr>
          <p:nvPr/>
        </p:nvSpPr>
        <p:spPr bwMode="auto">
          <a:xfrm>
            <a:off x="6215063" y="1857375"/>
            <a:ext cx="20002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/>
              <a:t>Пользовательский режим</a:t>
            </a:r>
          </a:p>
        </p:txBody>
      </p:sp>
      <p:cxnSp>
        <p:nvCxnSpPr>
          <p:cNvPr id="24" name="Прямая со стрелкой 23"/>
          <p:cNvCxnSpPr>
            <a:stCxn id="20486" idx="2"/>
          </p:cNvCxnSpPr>
          <p:nvPr/>
        </p:nvCxnSpPr>
        <p:spPr>
          <a:xfrm rot="16200000" flipH="1">
            <a:off x="631032" y="2845593"/>
            <a:ext cx="1416050" cy="3651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20484" idx="2"/>
          </p:cNvCxnSpPr>
          <p:nvPr/>
        </p:nvCxnSpPr>
        <p:spPr>
          <a:xfrm rot="16200000" flipH="1">
            <a:off x="1273969" y="2345531"/>
            <a:ext cx="1844675" cy="3651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endCxn id="20491" idx="0"/>
          </p:cNvCxnSpPr>
          <p:nvPr/>
        </p:nvCxnSpPr>
        <p:spPr>
          <a:xfrm rot="5400000">
            <a:off x="2748757" y="3178969"/>
            <a:ext cx="787400" cy="158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rot="16200000" flipH="1">
            <a:off x="2571750" y="1571625"/>
            <a:ext cx="428625" cy="14287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rot="5400000">
            <a:off x="4250531" y="1535907"/>
            <a:ext cx="357187" cy="28575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20485" idx="2"/>
          </p:cNvCxnSpPr>
          <p:nvPr/>
        </p:nvCxnSpPr>
        <p:spPr>
          <a:xfrm rot="16200000" flipH="1">
            <a:off x="4525169" y="2382044"/>
            <a:ext cx="1773237" cy="3492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11" idx="2"/>
            <a:endCxn id="17" idx="0"/>
          </p:cNvCxnSpPr>
          <p:nvPr/>
        </p:nvCxnSpPr>
        <p:spPr>
          <a:xfrm rot="5400000">
            <a:off x="4071937" y="4929188"/>
            <a:ext cx="214313" cy="7143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17" idx="2"/>
            <a:endCxn id="20499" idx="0"/>
          </p:cNvCxnSpPr>
          <p:nvPr/>
        </p:nvCxnSpPr>
        <p:spPr>
          <a:xfrm rot="16200000" flipH="1">
            <a:off x="4017963" y="5983287"/>
            <a:ext cx="285750" cy="3492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FD1816-0994-4812-AC46-8B88B4B03558}" type="slidenum">
              <a:rPr lang="ru-RU"/>
              <a:pPr/>
              <a:t>2</a:t>
            </a:fld>
            <a:endParaRPr lang="ru-RU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060575"/>
            <a:ext cx="8229600" cy="3484563"/>
          </a:xfrm>
        </p:spPr>
        <p:txBody>
          <a:bodyPr/>
          <a:lstStyle/>
          <a:p>
            <a:pPr eaLnBrk="1" hangingPunct="1"/>
            <a:r>
              <a:rPr lang="ru-RU" smtClean="0">
                <a:solidFill>
                  <a:schemeClr val="accent2"/>
                </a:solidFill>
              </a:rPr>
              <a:t>Функции подсистемы ввода-вывода</a:t>
            </a:r>
          </a:p>
          <a:p>
            <a:pPr eaLnBrk="1" hangingPunct="1"/>
            <a:r>
              <a:rPr lang="ru-RU" smtClean="0">
                <a:solidFill>
                  <a:schemeClr val="accent2"/>
                </a:solidFill>
              </a:rPr>
              <a:t>Принципы организации ввода-вывода</a:t>
            </a:r>
          </a:p>
          <a:p>
            <a:pPr eaLnBrk="1" hangingPunct="1"/>
            <a:r>
              <a:rPr lang="ru-RU" smtClean="0">
                <a:solidFill>
                  <a:schemeClr val="accent2"/>
                </a:solidFill>
              </a:rPr>
              <a:t>Буферизация </a:t>
            </a:r>
          </a:p>
          <a:p>
            <a:pPr eaLnBrk="1" hangingPunct="1"/>
            <a:r>
              <a:rPr lang="ru-RU" smtClean="0">
                <a:solidFill>
                  <a:schemeClr val="accent2"/>
                </a:solidFill>
              </a:rPr>
              <a:t>Ввод и вывод в ОС </a:t>
            </a:r>
            <a:r>
              <a:rPr lang="en-US" smtClean="0">
                <a:solidFill>
                  <a:schemeClr val="accent2"/>
                </a:solidFill>
              </a:rPr>
              <a:t>UNIX</a:t>
            </a:r>
          </a:p>
          <a:p>
            <a:pPr eaLnBrk="1" hangingPunct="1"/>
            <a:r>
              <a:rPr lang="ru-RU" smtClean="0">
                <a:solidFill>
                  <a:schemeClr val="accent2"/>
                </a:solidFill>
              </a:rPr>
              <a:t>Ввод и вывод </a:t>
            </a:r>
            <a:r>
              <a:rPr lang="en-US" smtClean="0">
                <a:solidFill>
                  <a:schemeClr val="accent2"/>
                </a:solidFill>
              </a:rPr>
              <a:t>Windows 2000</a:t>
            </a:r>
            <a:endParaRPr lang="ru-RU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sz="3600" dirty="0" smtClean="0"/>
              <a:t>Базовая схема обработки запроса ввода-вывода</a:t>
            </a:r>
            <a:endParaRPr lang="ru-RU" sz="3600" dirty="0"/>
          </a:p>
        </p:txBody>
      </p:sp>
      <p:sp>
        <p:nvSpPr>
          <p:cNvPr id="21507" name="Номер слайда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C3E859-5E67-46AE-83C4-54F650678BEB}" type="slidenum">
              <a:rPr lang="ru-RU"/>
              <a:pPr/>
              <a:t>20</a:t>
            </a:fld>
            <a:endParaRPr lang="ru-RU"/>
          </a:p>
        </p:txBody>
      </p:sp>
      <p:sp>
        <p:nvSpPr>
          <p:cNvPr id="21508" name="TextBox 3"/>
          <p:cNvSpPr txBox="1">
            <a:spLocks noChangeArrowheads="1"/>
          </p:cNvSpPr>
          <p:nvPr/>
        </p:nvSpPr>
        <p:spPr bwMode="auto">
          <a:xfrm>
            <a:off x="428625" y="1500188"/>
            <a:ext cx="4357688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API</a:t>
            </a:r>
            <a:r>
              <a:rPr lang="ru-RU" sz="2000"/>
              <a:t> пользовательского режима</a:t>
            </a:r>
          </a:p>
        </p:txBody>
      </p:sp>
      <p:sp>
        <p:nvSpPr>
          <p:cNvPr id="21509" name="TextBox 4"/>
          <p:cNvSpPr txBox="1">
            <a:spLocks noChangeArrowheads="1"/>
          </p:cNvSpPr>
          <p:nvPr/>
        </p:nvSpPr>
        <p:spPr bwMode="auto">
          <a:xfrm>
            <a:off x="428625" y="2286000"/>
            <a:ext cx="4286250" cy="708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000"/>
              <a:t>Системные сервисы ввода-вывода (</a:t>
            </a:r>
            <a:r>
              <a:rPr lang="en-US" sz="2000"/>
              <a:t>Ntxxx)</a:t>
            </a:r>
            <a:endParaRPr lang="ru-RU" sz="2000"/>
          </a:p>
        </p:txBody>
      </p:sp>
      <p:sp>
        <p:nvSpPr>
          <p:cNvPr id="21510" name="TextBox 6"/>
          <p:cNvSpPr txBox="1">
            <a:spLocks noChangeArrowheads="1"/>
          </p:cNvSpPr>
          <p:nvPr/>
        </p:nvSpPr>
        <p:spPr bwMode="auto">
          <a:xfrm>
            <a:off x="357188" y="3429000"/>
            <a:ext cx="4429125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000"/>
              <a:t>Диспетчер ввода-вывода (</a:t>
            </a:r>
            <a:r>
              <a:rPr lang="en-US" sz="2000"/>
              <a:t>IOxxx</a:t>
            </a:r>
            <a:r>
              <a:rPr lang="ru-RU" sz="2000"/>
              <a:t>)</a:t>
            </a:r>
          </a:p>
        </p:txBody>
      </p:sp>
      <p:sp>
        <p:nvSpPr>
          <p:cNvPr id="21511" name="TextBox 7"/>
          <p:cNvSpPr txBox="1">
            <a:spLocks noChangeArrowheads="1"/>
          </p:cNvSpPr>
          <p:nvPr/>
        </p:nvSpPr>
        <p:spPr bwMode="auto">
          <a:xfrm>
            <a:off x="285750" y="4286250"/>
            <a:ext cx="4572000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000"/>
              <a:t>Драйверы устройств режима ядра</a:t>
            </a:r>
          </a:p>
        </p:txBody>
      </p:sp>
      <p:sp>
        <p:nvSpPr>
          <p:cNvPr id="21512" name="TextBox 8"/>
          <p:cNvSpPr txBox="1">
            <a:spLocks noChangeArrowheads="1"/>
          </p:cNvSpPr>
          <p:nvPr/>
        </p:nvSpPr>
        <p:spPr bwMode="auto">
          <a:xfrm>
            <a:off x="285750" y="5143500"/>
            <a:ext cx="4572000" cy="708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HAL</a:t>
            </a:r>
            <a:r>
              <a:rPr lang="ru-RU" sz="2000"/>
              <a:t> функции доступа к устройствам ввода-вывода</a:t>
            </a:r>
          </a:p>
        </p:txBody>
      </p:sp>
      <p:sp>
        <p:nvSpPr>
          <p:cNvPr id="21513" name="TextBox 9"/>
          <p:cNvSpPr txBox="1">
            <a:spLocks noChangeArrowheads="1"/>
          </p:cNvSpPr>
          <p:nvPr/>
        </p:nvSpPr>
        <p:spPr bwMode="auto">
          <a:xfrm>
            <a:off x="6072188" y="3714750"/>
            <a:ext cx="1785937" cy="1477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/>
              <a:t>Функции поддержки драйверов (</a:t>
            </a:r>
            <a:r>
              <a:rPr lang="en-US"/>
              <a:t>IO, Ex, Ke, Mm, Hal, FsRtl </a:t>
            </a:r>
            <a:r>
              <a:rPr lang="ru-RU"/>
              <a:t>и др.</a:t>
            </a:r>
            <a:r>
              <a:rPr lang="en-US"/>
              <a:t>)</a:t>
            </a:r>
            <a:endParaRPr lang="ru-RU"/>
          </a:p>
        </p:txBody>
      </p:sp>
      <p:cxnSp>
        <p:nvCxnSpPr>
          <p:cNvPr id="12" name="Прямая со стрелкой 11"/>
          <p:cNvCxnSpPr>
            <a:stCxn id="21511" idx="3"/>
            <a:endCxn id="21513" idx="1"/>
          </p:cNvCxnSpPr>
          <p:nvPr/>
        </p:nvCxnSpPr>
        <p:spPr>
          <a:xfrm flipV="1">
            <a:off x="4857750" y="4452938"/>
            <a:ext cx="1214438" cy="3333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21508" idx="2"/>
            <a:endCxn id="21509" idx="0"/>
          </p:cNvCxnSpPr>
          <p:nvPr/>
        </p:nvCxnSpPr>
        <p:spPr>
          <a:xfrm rot="5400000">
            <a:off x="2396332" y="2075656"/>
            <a:ext cx="385762" cy="349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21509" idx="2"/>
            <a:endCxn id="21510" idx="0"/>
          </p:cNvCxnSpPr>
          <p:nvPr/>
        </p:nvCxnSpPr>
        <p:spPr>
          <a:xfrm rot="5400000">
            <a:off x="2352675" y="3211513"/>
            <a:ext cx="436563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21510" idx="2"/>
            <a:endCxn id="21511" idx="0"/>
          </p:cNvCxnSpPr>
          <p:nvPr/>
        </p:nvCxnSpPr>
        <p:spPr>
          <a:xfrm rot="5400000">
            <a:off x="2342357" y="4058444"/>
            <a:ext cx="45720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21511" idx="2"/>
            <a:endCxn id="21512" idx="0"/>
          </p:cNvCxnSpPr>
          <p:nvPr/>
        </p:nvCxnSpPr>
        <p:spPr>
          <a:xfrm rot="5400000">
            <a:off x="2342357" y="4915694"/>
            <a:ext cx="45720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pPr eaLnBrk="1" hangingPunct="1"/>
            <a:r>
              <a:rPr lang="ru-RU" sz="3600" smtClean="0"/>
              <a:t>Основные процедуры драйвера</a:t>
            </a:r>
          </a:p>
        </p:txBody>
      </p:sp>
      <p:sp>
        <p:nvSpPr>
          <p:cNvPr id="22531" name="Номер слайда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086986-6B60-4AAA-83C9-76B41F4CC8EC}" type="slidenum">
              <a:rPr lang="ru-RU"/>
              <a:pPr/>
              <a:t>21</a:t>
            </a:fld>
            <a:endParaRPr lang="ru-RU"/>
          </a:p>
        </p:txBody>
      </p:sp>
      <p:sp>
        <p:nvSpPr>
          <p:cNvPr id="22532" name="TextBox 3"/>
          <p:cNvSpPr txBox="1">
            <a:spLocks noChangeArrowheads="1"/>
          </p:cNvSpPr>
          <p:nvPr/>
        </p:nvSpPr>
        <p:spPr bwMode="auto">
          <a:xfrm>
            <a:off x="1071563" y="1571625"/>
            <a:ext cx="2214562" cy="708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000"/>
              <a:t>Процедуры диспетчеризации</a:t>
            </a:r>
          </a:p>
        </p:txBody>
      </p:sp>
      <p:sp>
        <p:nvSpPr>
          <p:cNvPr id="22533" name="TextBox 4"/>
          <p:cNvSpPr txBox="1">
            <a:spLocks noChangeArrowheads="1"/>
          </p:cNvSpPr>
          <p:nvPr/>
        </p:nvSpPr>
        <p:spPr bwMode="auto">
          <a:xfrm>
            <a:off x="642938" y="3071813"/>
            <a:ext cx="1857375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000"/>
              <a:t>Процедура добавления устройства</a:t>
            </a:r>
          </a:p>
        </p:txBody>
      </p:sp>
      <p:sp>
        <p:nvSpPr>
          <p:cNvPr id="22534" name="TextBox 5"/>
          <p:cNvSpPr txBox="1">
            <a:spLocks noChangeArrowheads="1"/>
          </p:cNvSpPr>
          <p:nvPr/>
        </p:nvSpPr>
        <p:spPr bwMode="auto">
          <a:xfrm>
            <a:off x="1071563" y="5000625"/>
            <a:ext cx="2428875" cy="708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000"/>
              <a:t>Инициализирующая процедура</a:t>
            </a:r>
          </a:p>
        </p:txBody>
      </p:sp>
      <p:sp>
        <p:nvSpPr>
          <p:cNvPr id="22535" name="TextBox 6"/>
          <p:cNvSpPr txBox="1">
            <a:spLocks noChangeArrowheads="1"/>
          </p:cNvSpPr>
          <p:nvPr/>
        </p:nvSpPr>
        <p:spPr bwMode="auto">
          <a:xfrm>
            <a:off x="5357813" y="1785938"/>
            <a:ext cx="2357437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000"/>
              <a:t>Процедура инициализации ввода-вывода</a:t>
            </a:r>
          </a:p>
        </p:txBody>
      </p:sp>
      <p:sp>
        <p:nvSpPr>
          <p:cNvPr id="22536" name="TextBox 7"/>
          <p:cNvSpPr txBox="1">
            <a:spLocks noChangeArrowheads="1"/>
          </p:cNvSpPr>
          <p:nvPr/>
        </p:nvSpPr>
        <p:spPr bwMode="auto">
          <a:xfrm>
            <a:off x="5786438" y="3500438"/>
            <a:ext cx="2500312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000"/>
              <a:t>Процедура обслуживания прерываний</a:t>
            </a:r>
          </a:p>
        </p:txBody>
      </p:sp>
      <p:sp>
        <p:nvSpPr>
          <p:cNvPr id="22537" name="TextBox 8"/>
          <p:cNvSpPr txBox="1">
            <a:spLocks noChangeArrowheads="1"/>
          </p:cNvSpPr>
          <p:nvPr/>
        </p:nvSpPr>
        <p:spPr bwMode="auto">
          <a:xfrm>
            <a:off x="5500688" y="5286375"/>
            <a:ext cx="2214562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DPC- </a:t>
            </a:r>
            <a:r>
              <a:rPr lang="ru-RU" sz="2000"/>
              <a:t>процедура</a:t>
            </a:r>
          </a:p>
        </p:txBody>
      </p:sp>
      <p:sp>
        <p:nvSpPr>
          <p:cNvPr id="10" name="Овал 9"/>
          <p:cNvSpPr/>
          <p:nvPr/>
        </p:nvSpPr>
        <p:spPr>
          <a:xfrm>
            <a:off x="3214688" y="3143250"/>
            <a:ext cx="2286000" cy="1143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2539" name="TextBox 10"/>
          <p:cNvSpPr txBox="1">
            <a:spLocks noChangeArrowheads="1"/>
          </p:cNvSpPr>
          <p:nvPr/>
        </p:nvSpPr>
        <p:spPr bwMode="auto">
          <a:xfrm>
            <a:off x="3429000" y="3357563"/>
            <a:ext cx="17859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000"/>
              <a:t>Подсистема ввода-вывода</a:t>
            </a:r>
          </a:p>
        </p:txBody>
      </p:sp>
      <p:cxnSp>
        <p:nvCxnSpPr>
          <p:cNvPr id="13" name="Прямая со стрелкой 12"/>
          <p:cNvCxnSpPr/>
          <p:nvPr/>
        </p:nvCxnSpPr>
        <p:spPr>
          <a:xfrm flipV="1">
            <a:off x="5000625" y="2786063"/>
            <a:ext cx="928688" cy="5000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rot="16200000" flipV="1">
            <a:off x="3000375" y="2357438"/>
            <a:ext cx="928688" cy="7858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10" idx="2"/>
            <a:endCxn id="22533" idx="3"/>
          </p:cNvCxnSpPr>
          <p:nvPr/>
        </p:nvCxnSpPr>
        <p:spPr>
          <a:xfrm rot="10800000">
            <a:off x="2500313" y="3579813"/>
            <a:ext cx="714375" cy="1349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rot="10800000" flipV="1">
            <a:off x="2928938" y="4214813"/>
            <a:ext cx="928687" cy="7858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rot="16200000" flipH="1">
            <a:off x="4929188" y="4286250"/>
            <a:ext cx="1071562" cy="9286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0" idx="6"/>
          </p:cNvCxnSpPr>
          <p:nvPr/>
        </p:nvCxnSpPr>
        <p:spPr>
          <a:xfrm>
            <a:off x="5500688" y="3714750"/>
            <a:ext cx="28575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Номер слайда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C0B2ED-C4F3-490A-A73A-EB5EDE8A3921}" type="slidenum">
              <a:rPr lang="ru-RU"/>
              <a:pPr/>
              <a:t>22</a:t>
            </a:fld>
            <a:endParaRPr lang="ru-RU"/>
          </a:p>
        </p:txBody>
      </p:sp>
      <p:sp>
        <p:nvSpPr>
          <p:cNvPr id="23555" name="TextBox 3"/>
          <p:cNvSpPr txBox="1">
            <a:spLocks noChangeArrowheads="1"/>
          </p:cNvSpPr>
          <p:nvPr/>
        </p:nvSpPr>
        <p:spPr bwMode="auto">
          <a:xfrm>
            <a:off x="714375" y="357188"/>
            <a:ext cx="20716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/>
              <a:t>Объект «драйвер»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714500" y="928688"/>
            <a:ext cx="1714500" cy="5429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3557" name="TextBox 5"/>
          <p:cNvSpPr txBox="1">
            <a:spLocks noChangeArrowheads="1"/>
          </p:cNvSpPr>
          <p:nvPr/>
        </p:nvSpPr>
        <p:spPr bwMode="auto">
          <a:xfrm>
            <a:off x="214313" y="857250"/>
            <a:ext cx="13573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Номер функции 1</a:t>
            </a:r>
          </a:p>
        </p:txBody>
      </p:sp>
      <p:sp>
        <p:nvSpPr>
          <p:cNvPr id="23558" name="TextBox 6"/>
          <p:cNvSpPr txBox="1">
            <a:spLocks noChangeArrowheads="1"/>
          </p:cNvSpPr>
          <p:nvPr/>
        </p:nvSpPr>
        <p:spPr bwMode="auto">
          <a:xfrm>
            <a:off x="214313" y="1428750"/>
            <a:ext cx="13573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Номер функции 2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1714500" y="1500188"/>
            <a:ext cx="1714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1714500" y="2000250"/>
            <a:ext cx="1714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1714500" y="2786063"/>
            <a:ext cx="1714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1714500" y="3357563"/>
            <a:ext cx="1714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3" name="TextBox 12"/>
          <p:cNvSpPr txBox="1">
            <a:spLocks noChangeArrowheads="1"/>
          </p:cNvSpPr>
          <p:nvPr/>
        </p:nvSpPr>
        <p:spPr bwMode="auto">
          <a:xfrm>
            <a:off x="214313" y="2714625"/>
            <a:ext cx="13573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Номер функции </a:t>
            </a:r>
            <a:r>
              <a:rPr lang="en-US"/>
              <a:t>n</a:t>
            </a:r>
            <a:endParaRPr lang="ru-RU"/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1714500" y="3857625"/>
            <a:ext cx="1714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1714500" y="4286250"/>
            <a:ext cx="1714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6" name="TextBox 15"/>
          <p:cNvSpPr txBox="1">
            <a:spLocks noChangeArrowheads="1"/>
          </p:cNvSpPr>
          <p:nvPr/>
        </p:nvSpPr>
        <p:spPr bwMode="auto">
          <a:xfrm>
            <a:off x="3643313" y="3429000"/>
            <a:ext cx="2857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Управление устройством</a:t>
            </a:r>
          </a:p>
        </p:txBody>
      </p:sp>
      <p:sp>
        <p:nvSpPr>
          <p:cNvPr id="23567" name="TextBox 16"/>
          <p:cNvSpPr txBox="1">
            <a:spLocks noChangeArrowheads="1"/>
          </p:cNvSpPr>
          <p:nvPr/>
        </p:nvSpPr>
        <p:spPr bwMode="auto">
          <a:xfrm>
            <a:off x="3571875" y="3929063"/>
            <a:ext cx="32146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Инициализация ввода-вывода </a:t>
            </a:r>
          </a:p>
        </p:txBody>
      </p:sp>
      <p:sp>
        <p:nvSpPr>
          <p:cNvPr id="23568" name="TextBox 17"/>
          <p:cNvSpPr txBox="1">
            <a:spLocks noChangeArrowheads="1"/>
          </p:cNvSpPr>
          <p:nvPr/>
        </p:nvSpPr>
        <p:spPr bwMode="auto">
          <a:xfrm>
            <a:off x="3714750" y="4286250"/>
            <a:ext cx="2857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Выгрузка драйвера</a:t>
            </a:r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1714500" y="4643438"/>
            <a:ext cx="1714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70" name="TextBox 19"/>
          <p:cNvSpPr txBox="1">
            <a:spLocks noChangeArrowheads="1"/>
          </p:cNvSpPr>
          <p:nvPr/>
        </p:nvSpPr>
        <p:spPr bwMode="auto">
          <a:xfrm>
            <a:off x="3786188" y="4643438"/>
            <a:ext cx="18573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Отмена</a:t>
            </a:r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>
            <a:off x="1714500" y="5072063"/>
            <a:ext cx="1714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72" name="Группа 23"/>
          <p:cNvGrpSpPr>
            <a:grpSpLocks/>
          </p:cNvGrpSpPr>
          <p:nvPr/>
        </p:nvGrpSpPr>
        <p:grpSpPr bwMode="auto">
          <a:xfrm>
            <a:off x="3714750" y="5214938"/>
            <a:ext cx="1571625" cy="857250"/>
            <a:chOff x="3929058" y="5429264"/>
            <a:chExt cx="1643074" cy="857256"/>
          </a:xfrm>
        </p:grpSpPr>
        <p:sp>
          <p:nvSpPr>
            <p:cNvPr id="22" name="Скругленный прямоугольник 21"/>
            <p:cNvSpPr/>
            <p:nvPr/>
          </p:nvSpPr>
          <p:spPr>
            <a:xfrm>
              <a:off x="3929058" y="5429264"/>
              <a:ext cx="1643074" cy="85725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3597" name="TextBox 22"/>
            <p:cNvSpPr txBox="1">
              <a:spLocks noChangeArrowheads="1"/>
            </p:cNvSpPr>
            <p:nvPr/>
          </p:nvSpPr>
          <p:spPr bwMode="auto">
            <a:xfrm>
              <a:off x="4000496" y="5500702"/>
              <a:ext cx="1571636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ru-RU"/>
                <a:t>Объект «устройство»</a:t>
              </a:r>
            </a:p>
          </p:txBody>
        </p:sp>
      </p:grpSp>
      <p:grpSp>
        <p:nvGrpSpPr>
          <p:cNvPr id="23573" name="Группа 24"/>
          <p:cNvGrpSpPr>
            <a:grpSpLocks/>
          </p:cNvGrpSpPr>
          <p:nvPr/>
        </p:nvGrpSpPr>
        <p:grpSpPr bwMode="auto">
          <a:xfrm>
            <a:off x="5572125" y="5214938"/>
            <a:ext cx="1571625" cy="928687"/>
            <a:chOff x="3929058" y="5429264"/>
            <a:chExt cx="1643074" cy="857256"/>
          </a:xfrm>
        </p:grpSpPr>
        <p:sp>
          <p:nvSpPr>
            <p:cNvPr id="26" name="Скругленный прямоугольник 25"/>
            <p:cNvSpPr/>
            <p:nvPr/>
          </p:nvSpPr>
          <p:spPr>
            <a:xfrm>
              <a:off x="3929058" y="5429264"/>
              <a:ext cx="1643074" cy="85725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3595" name="TextBox 26"/>
            <p:cNvSpPr txBox="1">
              <a:spLocks noChangeArrowheads="1"/>
            </p:cNvSpPr>
            <p:nvPr/>
          </p:nvSpPr>
          <p:spPr bwMode="auto">
            <a:xfrm>
              <a:off x="4000496" y="5500702"/>
              <a:ext cx="1571636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ru-RU"/>
                <a:t>Объект «устройство»</a:t>
              </a:r>
            </a:p>
          </p:txBody>
        </p:sp>
      </p:grpSp>
      <p:grpSp>
        <p:nvGrpSpPr>
          <p:cNvPr id="23574" name="Группа 27"/>
          <p:cNvGrpSpPr>
            <a:grpSpLocks/>
          </p:cNvGrpSpPr>
          <p:nvPr/>
        </p:nvGrpSpPr>
        <p:grpSpPr bwMode="auto">
          <a:xfrm>
            <a:off x="7358063" y="5214938"/>
            <a:ext cx="1571625" cy="857250"/>
            <a:chOff x="3929058" y="5429264"/>
            <a:chExt cx="1643074" cy="857256"/>
          </a:xfrm>
        </p:grpSpPr>
        <p:sp>
          <p:nvSpPr>
            <p:cNvPr id="29" name="Скругленный прямоугольник 28"/>
            <p:cNvSpPr/>
            <p:nvPr/>
          </p:nvSpPr>
          <p:spPr>
            <a:xfrm>
              <a:off x="3929058" y="5429264"/>
              <a:ext cx="1643074" cy="85725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3593" name="TextBox 29"/>
            <p:cNvSpPr txBox="1">
              <a:spLocks noChangeArrowheads="1"/>
            </p:cNvSpPr>
            <p:nvPr/>
          </p:nvSpPr>
          <p:spPr bwMode="auto">
            <a:xfrm>
              <a:off x="4000496" y="5500702"/>
              <a:ext cx="1571636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ru-RU"/>
                <a:t>Объект «устройство»</a:t>
              </a:r>
            </a:p>
          </p:txBody>
        </p:sp>
      </p:grpSp>
      <p:cxnSp>
        <p:nvCxnSpPr>
          <p:cNvPr id="32" name="Прямая со стрелкой 31"/>
          <p:cNvCxnSpPr>
            <a:endCxn id="22" idx="1"/>
          </p:cNvCxnSpPr>
          <p:nvPr/>
        </p:nvCxnSpPr>
        <p:spPr>
          <a:xfrm>
            <a:off x="3143250" y="5643563"/>
            <a:ext cx="57150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>
            <a:off x="3357563" y="4857750"/>
            <a:ext cx="42862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endCxn id="23568" idx="1"/>
          </p:cNvCxnSpPr>
          <p:nvPr/>
        </p:nvCxnSpPr>
        <p:spPr>
          <a:xfrm>
            <a:off x="3286125" y="4429125"/>
            <a:ext cx="428625" cy="412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23567" idx="1"/>
          </p:cNvCxnSpPr>
          <p:nvPr/>
        </p:nvCxnSpPr>
        <p:spPr>
          <a:xfrm>
            <a:off x="3286125" y="4000500"/>
            <a:ext cx="285750" cy="1127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endCxn id="23566" idx="1"/>
          </p:cNvCxnSpPr>
          <p:nvPr/>
        </p:nvCxnSpPr>
        <p:spPr>
          <a:xfrm>
            <a:off x="3286125" y="3500438"/>
            <a:ext cx="357188" cy="1127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>
            <a:off x="3214688" y="1143000"/>
            <a:ext cx="100012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>
            <a:off x="3214688" y="1785938"/>
            <a:ext cx="928687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82" name="TextBox 44"/>
          <p:cNvSpPr txBox="1">
            <a:spLocks noChangeArrowheads="1"/>
          </p:cNvSpPr>
          <p:nvPr/>
        </p:nvSpPr>
        <p:spPr bwMode="auto">
          <a:xfrm>
            <a:off x="4214813" y="928688"/>
            <a:ext cx="18573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Чтение</a:t>
            </a:r>
          </a:p>
        </p:txBody>
      </p:sp>
      <p:sp>
        <p:nvSpPr>
          <p:cNvPr id="23583" name="TextBox 45"/>
          <p:cNvSpPr txBox="1">
            <a:spLocks noChangeArrowheads="1"/>
          </p:cNvSpPr>
          <p:nvPr/>
        </p:nvSpPr>
        <p:spPr bwMode="auto">
          <a:xfrm>
            <a:off x="4143375" y="1571625"/>
            <a:ext cx="1428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Запись</a:t>
            </a:r>
          </a:p>
        </p:txBody>
      </p:sp>
      <p:cxnSp>
        <p:nvCxnSpPr>
          <p:cNvPr id="48" name="Прямая со стрелкой 47"/>
          <p:cNvCxnSpPr/>
          <p:nvPr/>
        </p:nvCxnSpPr>
        <p:spPr>
          <a:xfrm>
            <a:off x="5286375" y="5429250"/>
            <a:ext cx="28575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>
            <a:off x="7143750" y="5429250"/>
            <a:ext cx="214313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>
            <a:stCxn id="29" idx="2"/>
          </p:cNvCxnSpPr>
          <p:nvPr/>
        </p:nvCxnSpPr>
        <p:spPr>
          <a:xfrm rot="5400000">
            <a:off x="7929562" y="6286501"/>
            <a:ext cx="428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 rot="10800000">
            <a:off x="214313" y="6500813"/>
            <a:ext cx="79295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/>
          <p:nvPr/>
        </p:nvCxnSpPr>
        <p:spPr>
          <a:xfrm rot="5400000" flipH="1" flipV="1">
            <a:off x="-2750343" y="3464719"/>
            <a:ext cx="59293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endCxn id="23555" idx="1"/>
          </p:cNvCxnSpPr>
          <p:nvPr/>
        </p:nvCxnSpPr>
        <p:spPr>
          <a:xfrm>
            <a:off x="214313" y="500063"/>
            <a:ext cx="500062" cy="412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22" idx="2"/>
          </p:cNvCxnSpPr>
          <p:nvPr/>
        </p:nvCxnSpPr>
        <p:spPr>
          <a:xfrm rot="5400000">
            <a:off x="4285456" y="6287294"/>
            <a:ext cx="42862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26" idx="2"/>
          </p:cNvCxnSpPr>
          <p:nvPr/>
        </p:nvCxnSpPr>
        <p:spPr>
          <a:xfrm rot="5400000">
            <a:off x="6180138" y="6323013"/>
            <a:ext cx="357187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pPr eaLnBrk="1" hangingPunct="1"/>
            <a:endParaRPr lang="ru-RU" sz="3200" smtClean="0"/>
          </a:p>
        </p:txBody>
      </p:sp>
      <p:sp>
        <p:nvSpPr>
          <p:cNvPr id="24579" name="Содержимое 2"/>
          <p:cNvSpPr>
            <a:spLocks noGrp="1"/>
          </p:cNvSpPr>
          <p:nvPr>
            <p:ph idx="1"/>
          </p:nvPr>
        </p:nvSpPr>
        <p:spPr>
          <a:xfrm>
            <a:off x="323850" y="1196975"/>
            <a:ext cx="8569325" cy="49291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smtClean="0"/>
              <a:t>NTSTATUS DriverEntry(IN PDRIVER_OBJECT DriverObject,</a:t>
            </a:r>
          </a:p>
          <a:p>
            <a:pPr eaLnBrk="1" hangingPunct="1">
              <a:buFontTx/>
              <a:buNone/>
            </a:pPr>
            <a:r>
              <a:rPr lang="en-US" sz="2400" smtClean="0"/>
              <a:t>                                          IN PUNICODE_STRING RegistryPath);</a:t>
            </a:r>
          </a:p>
          <a:p>
            <a:pPr eaLnBrk="1" hangingPunct="1">
              <a:buFontTx/>
              <a:buNone/>
            </a:pPr>
            <a:r>
              <a:rPr lang="en-US" sz="2400" smtClean="0"/>
              <a:t>{ DriverObject-&gt;DriverUnload = AddDevice;</a:t>
            </a:r>
          </a:p>
          <a:p>
            <a:pPr eaLnBrk="1" hangingPunct="1">
              <a:buFontTx/>
              <a:buNone/>
            </a:pPr>
            <a:r>
              <a:rPr lang="en-US" sz="2400" smtClean="0"/>
              <a:t>  DriverObject-&gt;DriverExtension-&gt;AddDevice = AddDevice;</a:t>
            </a:r>
          </a:p>
          <a:p>
            <a:pPr eaLnBrk="1" hangingPunct="1">
              <a:buFontTx/>
              <a:buNone/>
            </a:pPr>
            <a:r>
              <a:rPr lang="en-US" sz="2400" smtClean="0"/>
              <a:t>  DriverObject-&gt;MajorFunction[IRP_MJ_PNP] = DispatchPnP;</a:t>
            </a:r>
          </a:p>
          <a:p>
            <a:pPr eaLnBrk="1" hangingPunct="1">
              <a:buFontTx/>
              <a:buNone/>
            </a:pPr>
            <a:r>
              <a:rPr lang="en-US" sz="2400" smtClean="0"/>
              <a:t>  DriverObject-&gt; MajorFunction[IRP_MJ_POWER] = DispatchPower;</a:t>
            </a:r>
          </a:p>
          <a:p>
            <a:pPr eaLnBrk="1" hangingPunct="1">
              <a:buFontTx/>
              <a:buNone/>
            </a:pPr>
            <a:r>
              <a:rPr lang="en-US" sz="2400" smtClean="0"/>
              <a:t>.  .  .  .  .  .  .  .  .  .  .</a:t>
            </a:r>
          </a:p>
          <a:p>
            <a:pPr eaLnBrk="1" hangingPunct="1">
              <a:buFontTx/>
              <a:buNone/>
            </a:pPr>
            <a:r>
              <a:rPr lang="en-US" sz="2400" smtClean="0"/>
              <a:t>  return STATUS_SUCCESS;</a:t>
            </a:r>
          </a:p>
          <a:p>
            <a:pPr eaLnBrk="1" hangingPunct="1">
              <a:buFontTx/>
              <a:buNone/>
            </a:pPr>
            <a:r>
              <a:rPr lang="en-US" sz="2400" smtClean="0"/>
              <a:t>}</a:t>
            </a:r>
          </a:p>
          <a:p>
            <a:pPr eaLnBrk="1" hangingPunct="1">
              <a:buFontTx/>
              <a:buNone/>
            </a:pPr>
            <a:r>
              <a:rPr lang="en-US" sz="2400" smtClean="0"/>
              <a:t> </a:t>
            </a:r>
          </a:p>
          <a:p>
            <a:pPr eaLnBrk="1" hangingPunct="1">
              <a:buFontTx/>
              <a:buNone/>
            </a:pPr>
            <a:r>
              <a:rPr lang="en-US" sz="2400" smtClean="0"/>
              <a:t> void XxxUnload(IN PDRIVER_OBJECT DriverObject);</a:t>
            </a:r>
          </a:p>
          <a:p>
            <a:pPr eaLnBrk="1" hangingPunct="1">
              <a:buFontTx/>
              <a:buNone/>
            </a:pPr>
            <a:endParaRPr lang="ru-RU" sz="2400" smtClean="0"/>
          </a:p>
        </p:txBody>
      </p:sp>
      <p:sp>
        <p:nvSpPr>
          <p:cNvPr id="24580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7052D1-A9AB-48D3-8FFB-9FC62B59AFAF}" type="slidenum">
              <a:rPr lang="ru-RU"/>
              <a:pPr/>
              <a:t>23</a:t>
            </a:fld>
            <a:endParaRPr lang="ru-RU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337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sz="2400" dirty="0" smtClean="0"/>
              <a:t>NTSTATUS </a:t>
            </a:r>
            <a:r>
              <a:rPr lang="en-US" sz="2400" dirty="0" err="1" smtClean="0"/>
              <a:t>XxxAddDevice</a:t>
            </a:r>
            <a:r>
              <a:rPr lang="en-US" sz="2400" dirty="0" smtClean="0"/>
              <a:t>(IN PDRIVER_OBJECT </a:t>
            </a:r>
            <a:r>
              <a:rPr lang="en-US" sz="2400" dirty="0" err="1" smtClean="0"/>
              <a:t>DriverObject</a:t>
            </a:r>
            <a:r>
              <a:rPr lang="en-US" sz="2400" dirty="0" smtClean="0"/>
              <a:t>,</a:t>
            </a:r>
            <a:br>
              <a:rPr lang="en-US" sz="2400" dirty="0" smtClean="0"/>
            </a:br>
            <a:r>
              <a:rPr lang="en-US" sz="2400" dirty="0"/>
              <a:t> </a:t>
            </a:r>
            <a:r>
              <a:rPr lang="en-US" sz="2400" dirty="0" smtClean="0"/>
              <a:t>                                              IN PDEVICE_OBJECT </a:t>
            </a:r>
            <a:r>
              <a:rPr lang="en-US" sz="2400" dirty="0" err="1" smtClean="0"/>
              <a:t>PhisicalDeviceObject</a:t>
            </a:r>
            <a:r>
              <a:rPr lang="en-US" sz="2400" dirty="0" smtClean="0"/>
              <a:t>);</a:t>
            </a:r>
            <a:endParaRPr lang="ru-RU" sz="2400" dirty="0"/>
          </a:p>
        </p:txBody>
      </p:sp>
      <p:sp>
        <p:nvSpPr>
          <p:cNvPr id="25603" name="Содержимое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ru-RU" sz="2800" smtClean="0"/>
              <a:t>Основные задачи функции</a:t>
            </a:r>
          </a:p>
          <a:p>
            <a:pPr eaLnBrk="1" hangingPunct="1"/>
            <a:r>
              <a:rPr lang="ru-RU" sz="2400" smtClean="0"/>
              <a:t>Вызывается функция </a:t>
            </a:r>
            <a:r>
              <a:rPr lang="en-US" sz="2400" smtClean="0"/>
              <a:t>IoCreateDevice</a:t>
            </a:r>
          </a:p>
          <a:p>
            <a:pPr eaLnBrk="1" hangingPunct="1"/>
            <a:r>
              <a:rPr lang="ru-RU" sz="2400" smtClean="0"/>
              <a:t>Регистрируются один или несколько интерфейсов устройств</a:t>
            </a:r>
          </a:p>
          <a:p>
            <a:pPr eaLnBrk="1" hangingPunct="1"/>
            <a:r>
              <a:rPr lang="ru-RU" sz="2400" smtClean="0"/>
              <a:t>Инициируется объект расширения устройства и поля </a:t>
            </a:r>
            <a:r>
              <a:rPr lang="en-US" sz="2400" smtClean="0"/>
              <a:t>Flags</a:t>
            </a:r>
            <a:r>
              <a:rPr lang="ru-RU" sz="2400" smtClean="0"/>
              <a:t> объекта устройства</a:t>
            </a:r>
          </a:p>
          <a:p>
            <a:pPr eaLnBrk="1" hangingPunct="1"/>
            <a:r>
              <a:rPr lang="ru-RU" sz="2400" smtClean="0"/>
              <a:t>Вызывается </a:t>
            </a:r>
            <a:r>
              <a:rPr lang="en-US" sz="2400" smtClean="0"/>
              <a:t>IoAttachDeviceToDeviceStack </a:t>
            </a:r>
            <a:r>
              <a:rPr lang="ru-RU" sz="2400" smtClean="0"/>
              <a:t>для включения нового устройства</a:t>
            </a:r>
            <a:br>
              <a:rPr lang="ru-RU" sz="2400" smtClean="0"/>
            </a:br>
            <a:r>
              <a:rPr lang="en-US" sz="2400" smtClean="0"/>
              <a:t>PDEVICE_OBJECT IoAttachDeviceToDeviceStack(</a:t>
            </a:r>
            <a:br>
              <a:rPr lang="en-US" sz="2400" smtClean="0"/>
            </a:br>
            <a:r>
              <a:rPr lang="en-US" sz="2400" smtClean="0"/>
              <a:t>     IN PDEVICE_OBJECT SourceDevice,</a:t>
            </a:r>
            <a:br>
              <a:rPr lang="en-US" sz="2400" smtClean="0"/>
            </a:br>
            <a:r>
              <a:rPr lang="en-US" sz="2400" smtClean="0"/>
              <a:t>     IN PDEVICE_OBJECT TargetDevice);</a:t>
            </a:r>
            <a:endParaRPr lang="ru-RU" sz="2400" smtClean="0"/>
          </a:p>
        </p:txBody>
      </p:sp>
      <p:sp>
        <p:nvSpPr>
          <p:cNvPr id="25604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87FB21-957D-4A66-B71D-30FDAEF522C3}" type="slidenum">
              <a:rPr lang="ru-RU"/>
              <a:pPr/>
              <a:t>24</a:t>
            </a:fld>
            <a:endParaRPr 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3600" smtClean="0"/>
              <a:t>Недостатки </a:t>
            </a:r>
            <a:r>
              <a:rPr lang="en-US" sz="3600" smtClean="0"/>
              <a:t>WDM</a:t>
            </a:r>
            <a:endParaRPr lang="ru-RU" sz="3600" smtClean="0"/>
          </a:p>
        </p:txBody>
      </p:sp>
      <p:sp>
        <p:nvSpPr>
          <p:cNvPr id="26627" name="Содержимое 2"/>
          <p:cNvSpPr>
            <a:spLocks noGrp="1"/>
          </p:cNvSpPr>
          <p:nvPr>
            <p:ph idx="1"/>
          </p:nvPr>
        </p:nvSpPr>
        <p:spPr>
          <a:xfrm>
            <a:off x="457200" y="981075"/>
            <a:ext cx="8229600" cy="5145088"/>
          </a:xfrm>
        </p:spPr>
        <p:txBody>
          <a:bodyPr/>
          <a:lstStyle/>
          <a:p>
            <a:pPr eaLnBrk="1" hangingPunct="1"/>
            <a:r>
              <a:rPr lang="ru-RU" sz="2800" smtClean="0"/>
              <a:t>Сложность написания драйверов</a:t>
            </a:r>
          </a:p>
          <a:p>
            <a:pPr eaLnBrk="1" hangingPunct="1"/>
            <a:r>
              <a:rPr lang="ru-RU" sz="2800" smtClean="0"/>
              <a:t>Большое количество разных моделей минипортов</a:t>
            </a:r>
          </a:p>
          <a:p>
            <a:pPr eaLnBrk="1" hangingPunct="1"/>
            <a:r>
              <a:rPr lang="ru-RU" sz="2800" smtClean="0"/>
              <a:t>Большинство драйверов могут выполняться только в режиме ядра</a:t>
            </a:r>
          </a:p>
          <a:p>
            <a:pPr eaLnBrk="1" hangingPunct="1"/>
            <a:r>
              <a:rPr lang="ru-RU" sz="2800" smtClean="0"/>
              <a:t>Обилие различных драйверных моделей приводит к трудности при тестировании и верификации кода драйверов</a:t>
            </a:r>
          </a:p>
        </p:txBody>
      </p:sp>
      <p:sp>
        <p:nvSpPr>
          <p:cNvPr id="26628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67D7D6-871C-4DE1-B337-B9B6C0D030F1}" type="slidenum">
              <a:rPr lang="ru-RU"/>
              <a:pPr/>
              <a:t>25</a:t>
            </a:fld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3600" smtClean="0"/>
              <a:t>Цели </a:t>
            </a:r>
            <a:r>
              <a:rPr lang="en-US" sz="3600" smtClean="0"/>
              <a:t>WDF</a:t>
            </a:r>
            <a:endParaRPr lang="ru-RU" sz="3600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0006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ru-RU" sz="2800" dirty="0" smtClean="0"/>
              <a:t>Простота написания драйверов и гибкость для быстрой адаптации к новым возможностям системы</a:t>
            </a:r>
          </a:p>
          <a:p>
            <a:pPr eaLnBrk="1" hangingPunct="1">
              <a:defRPr/>
            </a:pPr>
            <a:r>
              <a:rPr lang="ru-RU" sz="2800" dirty="0" smtClean="0"/>
              <a:t>Драйверная модель не должна зависеть от основных компонентов ОС</a:t>
            </a:r>
          </a:p>
          <a:p>
            <a:pPr eaLnBrk="1" hangingPunct="1">
              <a:defRPr/>
            </a:pPr>
            <a:r>
              <a:rPr lang="ru-RU" sz="2800" dirty="0" smtClean="0"/>
              <a:t>Драйверная модель должна обеспечивать, чтобы один исполняемый файл драйвера работал на разных версиях ОС</a:t>
            </a:r>
          </a:p>
          <a:p>
            <a:pPr eaLnBrk="1" hangingPunct="1">
              <a:defRPr/>
            </a:pPr>
            <a:r>
              <a:rPr lang="ru-RU" sz="2800" dirty="0" smtClean="0"/>
              <a:t>Драйверная модель должна быть расширяемой</a:t>
            </a:r>
          </a:p>
          <a:p>
            <a:pPr eaLnBrk="1" hangingPunct="1">
              <a:defRPr/>
            </a:pPr>
            <a:r>
              <a:rPr lang="ru-RU" sz="2800" dirty="0" smtClean="0"/>
              <a:t>Драйверная модель должна позволять большинству драйверов работать в пользовательском режиме</a:t>
            </a:r>
          </a:p>
          <a:p>
            <a:pPr eaLnBrk="1" hangingPunct="1">
              <a:defRPr/>
            </a:pPr>
            <a:r>
              <a:rPr lang="ru-RU" sz="2800" dirty="0" smtClean="0"/>
              <a:t>Драйверная модель должна поддерживать написание драйверов на языке высокого уровня</a:t>
            </a:r>
          </a:p>
          <a:p>
            <a:pPr eaLnBrk="1" hangingPunct="1">
              <a:defRPr/>
            </a:pPr>
            <a:endParaRPr lang="ru-RU" sz="2800" dirty="0"/>
          </a:p>
        </p:txBody>
      </p:sp>
      <p:sp>
        <p:nvSpPr>
          <p:cNvPr id="27652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C9B76C-4386-4190-83F4-201380DBA502}" type="slidenum">
              <a:rPr lang="ru-RU"/>
              <a:pPr/>
              <a:t>26</a:t>
            </a:fld>
            <a:endParaRPr lang="ru-RU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eaLnBrk="1" hangingPunct="1"/>
            <a:r>
              <a:rPr lang="ru-RU" sz="3600" smtClean="0"/>
              <a:t>Объекты </a:t>
            </a:r>
            <a:r>
              <a:rPr lang="en-US" sz="3600" smtClean="0"/>
              <a:t>KMDF</a:t>
            </a:r>
            <a:endParaRPr lang="ru-RU" sz="3600" smtClean="0"/>
          </a:p>
        </p:txBody>
      </p:sp>
      <p:sp>
        <p:nvSpPr>
          <p:cNvPr id="28675" name="Содержимое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784725"/>
          </a:xfrm>
        </p:spPr>
        <p:txBody>
          <a:bodyPr/>
          <a:lstStyle/>
          <a:p>
            <a:pPr eaLnBrk="1" hangingPunct="1"/>
            <a:r>
              <a:rPr lang="en-US" sz="2800" smtClean="0"/>
              <a:t>WDFDRIVER – </a:t>
            </a:r>
            <a:r>
              <a:rPr lang="ru-RU" sz="2800" smtClean="0"/>
              <a:t>объект драйвера</a:t>
            </a:r>
            <a:endParaRPr lang="en-US" sz="2800" smtClean="0"/>
          </a:p>
          <a:p>
            <a:pPr eaLnBrk="1" hangingPunct="1"/>
            <a:r>
              <a:rPr lang="en-US" sz="2800" smtClean="0"/>
              <a:t>WDFDEVICE</a:t>
            </a:r>
            <a:r>
              <a:rPr lang="ru-RU" sz="2800" smtClean="0"/>
              <a:t> – объект устройства</a:t>
            </a:r>
            <a:endParaRPr lang="en-US" sz="2800" smtClean="0"/>
          </a:p>
          <a:p>
            <a:pPr eaLnBrk="1" hangingPunct="1"/>
            <a:r>
              <a:rPr lang="en-US" sz="2800" smtClean="0"/>
              <a:t>WDFQUEUE</a:t>
            </a:r>
            <a:r>
              <a:rPr lang="ru-RU" sz="2800" smtClean="0"/>
              <a:t> – очередь запросов ввода-вывода</a:t>
            </a:r>
            <a:endParaRPr lang="en-US" sz="2800" smtClean="0"/>
          </a:p>
          <a:p>
            <a:pPr eaLnBrk="1" hangingPunct="1"/>
            <a:r>
              <a:rPr lang="en-US" sz="2800" smtClean="0"/>
              <a:t>WDFINTERRUPT</a:t>
            </a:r>
            <a:r>
              <a:rPr lang="ru-RU" sz="2800" smtClean="0"/>
              <a:t> – представляет ресурсы прерывания</a:t>
            </a:r>
            <a:endParaRPr lang="en-US" sz="2800" smtClean="0"/>
          </a:p>
          <a:p>
            <a:pPr eaLnBrk="1" hangingPunct="1"/>
            <a:r>
              <a:rPr lang="en-US" sz="2800" smtClean="0"/>
              <a:t>WDFREQUEST</a:t>
            </a:r>
            <a:r>
              <a:rPr lang="ru-RU" sz="2800" smtClean="0"/>
              <a:t> – запрос ввода-вывода</a:t>
            </a:r>
            <a:endParaRPr lang="en-US" sz="2800" smtClean="0"/>
          </a:p>
          <a:p>
            <a:pPr eaLnBrk="1" hangingPunct="1"/>
            <a:r>
              <a:rPr lang="en-US" sz="2800" smtClean="0"/>
              <a:t>WDFMEMORY</a:t>
            </a:r>
            <a:r>
              <a:rPr lang="ru-RU" sz="2800" smtClean="0"/>
              <a:t> – буфер для запроса ввода вывода</a:t>
            </a:r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091169-3355-4503-A2A0-DBE2D42670A4}" type="slidenum">
              <a:rPr lang="ru-RU"/>
              <a:pPr/>
              <a:t>27</a:t>
            </a:fld>
            <a:endParaRPr 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dirty="0" smtClean="0"/>
              <a:t>UMDF </a:t>
            </a:r>
            <a:r>
              <a:rPr lang="ru-RU" sz="3600" dirty="0" smtClean="0"/>
              <a:t>объекты</a:t>
            </a:r>
            <a:endParaRPr lang="ru-RU" sz="3600" dirty="0"/>
          </a:p>
        </p:txBody>
      </p:sp>
      <p:sp>
        <p:nvSpPr>
          <p:cNvPr id="29699" name="Содержимое 2"/>
          <p:cNvSpPr>
            <a:spLocks noGrp="1"/>
          </p:cNvSpPr>
          <p:nvPr>
            <p:ph idx="1"/>
          </p:nvPr>
        </p:nvSpPr>
        <p:spPr>
          <a:xfrm>
            <a:off x="457200" y="981075"/>
            <a:ext cx="8229600" cy="5145088"/>
          </a:xfrm>
        </p:spPr>
        <p:txBody>
          <a:bodyPr/>
          <a:lstStyle/>
          <a:p>
            <a:pPr eaLnBrk="1" hangingPunct="1"/>
            <a:r>
              <a:rPr lang="en-US" sz="2800" smtClean="0"/>
              <a:t>IWDFObject – </a:t>
            </a:r>
            <a:r>
              <a:rPr lang="ru-RU" sz="2800" smtClean="0"/>
              <a:t>базовый тип </a:t>
            </a:r>
            <a:r>
              <a:rPr lang="en-US" sz="2800" smtClean="0"/>
              <a:t>WDF</a:t>
            </a:r>
            <a:r>
              <a:rPr lang="ru-RU" sz="2800" smtClean="0"/>
              <a:t>-объекта</a:t>
            </a:r>
            <a:endParaRPr lang="en-US" sz="2800" smtClean="0"/>
          </a:p>
          <a:p>
            <a:pPr eaLnBrk="1" hangingPunct="1"/>
            <a:r>
              <a:rPr lang="en-US" sz="2800" smtClean="0"/>
              <a:t>IWDFDriver</a:t>
            </a:r>
            <a:r>
              <a:rPr lang="ru-RU" sz="2800" smtClean="0"/>
              <a:t> – объект драйвера</a:t>
            </a:r>
            <a:endParaRPr lang="en-US" sz="2800" smtClean="0"/>
          </a:p>
          <a:p>
            <a:pPr eaLnBrk="1" hangingPunct="1"/>
            <a:r>
              <a:rPr lang="en-US" sz="2800" smtClean="0"/>
              <a:t>IWDFDevice</a:t>
            </a:r>
            <a:r>
              <a:rPr lang="ru-RU" sz="2800" smtClean="0"/>
              <a:t> – объект устройства</a:t>
            </a:r>
            <a:endParaRPr lang="en-US" sz="2800" smtClean="0"/>
          </a:p>
          <a:p>
            <a:pPr eaLnBrk="1" hangingPunct="1"/>
            <a:r>
              <a:rPr lang="en-US" sz="2800" smtClean="0"/>
              <a:t>IWDFFile</a:t>
            </a:r>
            <a:r>
              <a:rPr lang="ru-RU" sz="2800" smtClean="0"/>
              <a:t> – объект файла</a:t>
            </a:r>
          </a:p>
          <a:p>
            <a:pPr eaLnBrk="1" hangingPunct="1"/>
            <a:r>
              <a:rPr lang="en-US" sz="2800" smtClean="0"/>
              <a:t>IWDFIoQueue</a:t>
            </a:r>
            <a:r>
              <a:rPr lang="ru-RU" sz="2800" smtClean="0"/>
              <a:t> – очередь запросов ввода-вывода</a:t>
            </a:r>
          </a:p>
          <a:p>
            <a:pPr eaLnBrk="1" hangingPunct="1"/>
            <a:r>
              <a:rPr lang="en-US" sz="2800" smtClean="0"/>
              <a:t>IWDFIoTarget</a:t>
            </a:r>
            <a:r>
              <a:rPr lang="ru-RU" sz="2800" smtClean="0"/>
              <a:t> – целевой драйвер запроса ввода-вывода</a:t>
            </a:r>
          </a:p>
          <a:p>
            <a:pPr eaLnBrk="1" hangingPunct="1"/>
            <a:r>
              <a:rPr lang="en-US" sz="2800" smtClean="0"/>
              <a:t>IWDFMemory</a:t>
            </a:r>
            <a:r>
              <a:rPr lang="ru-RU" sz="2800" smtClean="0"/>
              <a:t> – предоставляет доступ к области памяти</a:t>
            </a:r>
          </a:p>
          <a:p>
            <a:pPr eaLnBrk="1" hangingPunct="1"/>
            <a:endParaRPr lang="ru-RU" sz="2800" smtClean="0"/>
          </a:p>
          <a:p>
            <a:pPr eaLnBrk="1" hangingPunct="1"/>
            <a:endParaRPr lang="ru-RU" sz="2800" smtClean="0"/>
          </a:p>
        </p:txBody>
      </p:sp>
      <p:sp>
        <p:nvSpPr>
          <p:cNvPr id="29700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ACA8A3-157A-46AC-8221-65EFB47A1247}" type="slidenum">
              <a:rPr lang="ru-RU"/>
              <a:pPr/>
              <a:t>28</a:t>
            </a:fld>
            <a:endParaRPr lang="ru-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D80EA1-BD64-408F-BD2C-8508E8577A45}" type="slidenum">
              <a:rPr lang="ru-RU"/>
              <a:pPr/>
              <a:t>29</a:t>
            </a:fld>
            <a:endParaRPr lang="ru-RU"/>
          </a:p>
        </p:txBody>
      </p:sp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404813"/>
            <a:ext cx="8493125" cy="569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C72A6B-E416-4053-ACD8-0696907F74D5}" type="slidenum">
              <a:rPr lang="ru-RU"/>
              <a:pPr/>
              <a:t>3</a:t>
            </a:fld>
            <a:endParaRPr lang="ru-RU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pPr eaLnBrk="1" hangingPunct="1"/>
            <a:r>
              <a:rPr lang="ru-RU" sz="3200" smtClean="0">
                <a:solidFill>
                  <a:schemeClr val="accent2"/>
                </a:solidFill>
              </a:rPr>
              <a:t>Функции подсистемы ввода-вывода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642350" cy="47513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400" smtClean="0"/>
              <a:t>Организация параллельной работы устройств ввода-вывода и процессора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smtClean="0"/>
              <a:t>Согласование скоростей обмена и кэширование данных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smtClean="0"/>
              <a:t>Разделение устройств между процессами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smtClean="0"/>
              <a:t>Обеспечение удобного логического интерфейса между устройствами и остальной частью системы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smtClean="0"/>
              <a:t>Поддержка широкого спектра драйверов с возможностью простого включения в систему нового драйвера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smtClean="0"/>
              <a:t>Динамическая загрузка и выгрузка драйверов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smtClean="0"/>
              <a:t>Поддержка нескольких файловых систем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smtClean="0"/>
              <a:t>Поддержка синхронных и асинхронных операций ввода-вывода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800"/>
          </a:xfrm>
        </p:spPr>
        <p:txBody>
          <a:bodyPr/>
          <a:lstStyle/>
          <a:p>
            <a:pPr algn="l" eaLnBrk="1" hangingPunct="1"/>
            <a:r>
              <a:rPr lang="en-US" sz="3200" smtClean="0"/>
              <a:t>KMDF </a:t>
            </a:r>
            <a:r>
              <a:rPr lang="ru-RU" sz="3200" smtClean="0"/>
              <a:t>поддерживает следующие типы драйверов</a:t>
            </a:r>
          </a:p>
        </p:txBody>
      </p:sp>
      <p:sp>
        <p:nvSpPr>
          <p:cNvPr id="31747" name="Содержимое 3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352925"/>
          </a:xfrm>
        </p:spPr>
        <p:txBody>
          <a:bodyPr/>
          <a:lstStyle/>
          <a:p>
            <a:pPr eaLnBrk="1" hangingPunct="1"/>
            <a:r>
              <a:rPr lang="ru-RU" sz="2800" smtClean="0"/>
              <a:t>Шинные драйверы для стека устройств </a:t>
            </a:r>
            <a:r>
              <a:rPr lang="en-US" sz="2800" smtClean="0"/>
              <a:t>PnP</a:t>
            </a:r>
            <a:endParaRPr lang="ru-RU" sz="2800" smtClean="0"/>
          </a:p>
          <a:p>
            <a:pPr eaLnBrk="1" hangingPunct="1"/>
            <a:r>
              <a:rPr lang="ru-RU" sz="2800" smtClean="0"/>
              <a:t>Фильтр – драйверы для устройств </a:t>
            </a:r>
            <a:r>
              <a:rPr lang="en-US" sz="2800" smtClean="0"/>
              <a:t>PnP</a:t>
            </a:r>
            <a:endParaRPr lang="ru-RU" sz="2800" smtClean="0"/>
          </a:p>
          <a:p>
            <a:pPr eaLnBrk="1" hangingPunct="1"/>
            <a:r>
              <a:rPr lang="en-US" sz="2800" smtClean="0"/>
              <a:t>Legacy </a:t>
            </a:r>
            <a:r>
              <a:rPr lang="ru-RU" sz="2800" smtClean="0"/>
              <a:t>– драйверы для устройств, на включенных в стек </a:t>
            </a:r>
            <a:r>
              <a:rPr lang="en-US" sz="2800" smtClean="0"/>
              <a:t>PnP</a:t>
            </a:r>
          </a:p>
          <a:p>
            <a:pPr eaLnBrk="1" hangingPunct="1"/>
            <a:r>
              <a:rPr lang="ru-RU" sz="2800" smtClean="0"/>
              <a:t>Функциональные драйверы для устройств </a:t>
            </a:r>
            <a:r>
              <a:rPr lang="en-US" sz="2800" smtClean="0"/>
              <a:t>PnP</a:t>
            </a:r>
            <a:endParaRPr lang="ru-RU" sz="2800" smtClean="0"/>
          </a:p>
        </p:txBody>
      </p:sp>
      <p:sp>
        <p:nvSpPr>
          <p:cNvPr id="31748" name="Номер слайда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357DB8-362C-43DF-9928-D7E0D1275B31}" type="slidenum">
              <a:rPr lang="ru-RU"/>
              <a:pPr/>
              <a:t>30</a:t>
            </a:fld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86361F-5A06-431E-9CB5-1CBE61DCA92D}" type="slidenum">
              <a:rPr lang="ru-RU"/>
              <a:pPr/>
              <a:t>4</a:t>
            </a:fld>
            <a:endParaRPr lang="ru-RU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pPr eaLnBrk="1" hangingPunct="1"/>
            <a:r>
              <a:rPr lang="ru-RU" sz="3200" smtClean="0">
                <a:solidFill>
                  <a:schemeClr val="accent2"/>
                </a:solidFill>
              </a:rPr>
              <a:t>Принципы организации ввода-вывода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276475"/>
            <a:ext cx="5483225" cy="2836863"/>
          </a:xfrm>
        </p:spPr>
        <p:txBody>
          <a:bodyPr/>
          <a:lstStyle/>
          <a:p>
            <a:pPr eaLnBrk="1" hangingPunct="1"/>
            <a:r>
              <a:rPr lang="ru-RU" sz="2800" smtClean="0"/>
              <a:t>Синхронный обмен</a:t>
            </a:r>
            <a:endParaRPr lang="en-US" sz="2800" smtClean="0"/>
          </a:p>
          <a:p>
            <a:pPr lvl="1" eaLnBrk="1" hangingPunct="1"/>
            <a:r>
              <a:rPr lang="ru-RU" sz="2400" smtClean="0"/>
              <a:t>Обмен по запросу</a:t>
            </a:r>
            <a:endParaRPr lang="en-US" sz="2400" smtClean="0"/>
          </a:p>
          <a:p>
            <a:pPr lvl="1" eaLnBrk="1" hangingPunct="1"/>
            <a:r>
              <a:rPr lang="ru-RU" sz="2400" smtClean="0"/>
              <a:t>Обмен с ожиданием готовности</a:t>
            </a:r>
            <a:endParaRPr lang="en-US" sz="2400" smtClean="0"/>
          </a:p>
          <a:p>
            <a:pPr eaLnBrk="1" hangingPunct="1"/>
            <a:r>
              <a:rPr lang="en-GB" sz="2800" smtClean="0"/>
              <a:t>Асинхронный обмен</a:t>
            </a:r>
          </a:p>
          <a:p>
            <a:pPr eaLnBrk="1" hangingPunct="1"/>
            <a:r>
              <a:rPr lang="ru-RU" sz="2800" smtClean="0"/>
              <a:t>Прямой доступ к памяти</a:t>
            </a:r>
          </a:p>
        </p:txBody>
      </p:sp>
      <p:grpSp>
        <p:nvGrpSpPr>
          <p:cNvPr id="5125" name="Group 7"/>
          <p:cNvGrpSpPr>
            <a:grpSpLocks/>
          </p:cNvGrpSpPr>
          <p:nvPr/>
        </p:nvGrpSpPr>
        <p:grpSpPr bwMode="auto">
          <a:xfrm>
            <a:off x="6516688" y="2133600"/>
            <a:ext cx="1311275" cy="741363"/>
            <a:chOff x="2669" y="4324"/>
            <a:chExt cx="1297" cy="1008"/>
          </a:xfrm>
        </p:grpSpPr>
        <p:sp>
          <p:nvSpPr>
            <p:cNvPr id="5135" name="AutoShape 8"/>
            <p:cNvSpPr>
              <a:spLocks noChangeArrowheads="1"/>
            </p:cNvSpPr>
            <p:nvPr/>
          </p:nvSpPr>
          <p:spPr bwMode="auto">
            <a:xfrm>
              <a:off x="2669" y="4324"/>
              <a:ext cx="1297" cy="1008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36" name="Text Box 9"/>
            <p:cNvSpPr txBox="1">
              <a:spLocks noChangeArrowheads="1"/>
            </p:cNvSpPr>
            <p:nvPr/>
          </p:nvSpPr>
          <p:spPr bwMode="auto">
            <a:xfrm>
              <a:off x="2977" y="4725"/>
              <a:ext cx="728" cy="2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tIns="0" bIns="0"/>
            <a:lstStyle/>
            <a:p>
              <a:r>
                <a:rPr lang="ru-RU" sz="1400"/>
                <a:t>Готов</a:t>
              </a:r>
            </a:p>
          </p:txBody>
        </p:sp>
      </p:grpSp>
      <p:sp>
        <p:nvSpPr>
          <p:cNvPr id="5126" name="AutoShape 10"/>
          <p:cNvSpPr>
            <a:spLocks noChangeArrowheads="1"/>
          </p:cNvSpPr>
          <p:nvPr/>
        </p:nvSpPr>
        <p:spPr bwMode="auto">
          <a:xfrm>
            <a:off x="6516688" y="3357563"/>
            <a:ext cx="1368425" cy="561975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27" name="Line 11"/>
          <p:cNvSpPr>
            <a:spLocks noChangeShapeType="1"/>
          </p:cNvSpPr>
          <p:nvPr/>
        </p:nvSpPr>
        <p:spPr bwMode="auto">
          <a:xfrm>
            <a:off x="7164388" y="2852738"/>
            <a:ext cx="0" cy="523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5128" name="Line 12"/>
          <p:cNvSpPr>
            <a:spLocks noChangeShapeType="1"/>
          </p:cNvSpPr>
          <p:nvPr/>
        </p:nvSpPr>
        <p:spPr bwMode="auto">
          <a:xfrm>
            <a:off x="7164388" y="1557338"/>
            <a:ext cx="0" cy="555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5129" name="Text Box 13"/>
          <p:cNvSpPr txBox="1">
            <a:spLocks noChangeArrowheads="1"/>
          </p:cNvSpPr>
          <p:nvPr/>
        </p:nvSpPr>
        <p:spPr bwMode="auto">
          <a:xfrm>
            <a:off x="6659563" y="3500438"/>
            <a:ext cx="1152525" cy="2889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tIns="0" bIns="0"/>
          <a:lstStyle/>
          <a:p>
            <a:pPr algn="ctr"/>
            <a:r>
              <a:rPr lang="ru-RU" sz="1400"/>
              <a:t>Операция</a:t>
            </a:r>
          </a:p>
        </p:txBody>
      </p:sp>
      <p:sp>
        <p:nvSpPr>
          <p:cNvPr id="5130" name="Text Box 14"/>
          <p:cNvSpPr txBox="1">
            <a:spLocks noChangeArrowheads="1"/>
          </p:cNvSpPr>
          <p:nvPr/>
        </p:nvSpPr>
        <p:spPr bwMode="auto">
          <a:xfrm>
            <a:off x="7596188" y="2924175"/>
            <a:ext cx="492125" cy="2682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ru-RU" sz="1400"/>
              <a:t>да</a:t>
            </a:r>
          </a:p>
        </p:txBody>
      </p:sp>
      <p:sp>
        <p:nvSpPr>
          <p:cNvPr id="5131" name="Line 15"/>
          <p:cNvSpPr>
            <a:spLocks noChangeShapeType="1"/>
          </p:cNvSpPr>
          <p:nvPr/>
        </p:nvSpPr>
        <p:spPr bwMode="auto">
          <a:xfrm flipH="1">
            <a:off x="6084888" y="2492375"/>
            <a:ext cx="4460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32" name="Line 16"/>
          <p:cNvSpPr>
            <a:spLocks noChangeShapeType="1"/>
          </p:cNvSpPr>
          <p:nvPr/>
        </p:nvSpPr>
        <p:spPr bwMode="auto">
          <a:xfrm flipV="1">
            <a:off x="6084888" y="1773238"/>
            <a:ext cx="0" cy="7191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33" name="Line 17"/>
          <p:cNvSpPr>
            <a:spLocks noChangeShapeType="1"/>
          </p:cNvSpPr>
          <p:nvPr/>
        </p:nvSpPr>
        <p:spPr bwMode="auto">
          <a:xfrm>
            <a:off x="6084888" y="1773238"/>
            <a:ext cx="1108075" cy="26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5134" name="Text Box 18"/>
          <p:cNvSpPr txBox="1">
            <a:spLocks noChangeArrowheads="1"/>
          </p:cNvSpPr>
          <p:nvPr/>
        </p:nvSpPr>
        <p:spPr bwMode="auto">
          <a:xfrm>
            <a:off x="5940425" y="2781300"/>
            <a:ext cx="487363" cy="2603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ru-RU" sz="1400"/>
              <a:t>нет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Номер слайда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412C44-2F6F-438C-AE4C-B75207E393FB}" type="slidenum">
              <a:rPr lang="ru-RU"/>
              <a:pPr/>
              <a:t>5</a:t>
            </a:fld>
            <a:endParaRPr lang="ru-RU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pPr eaLnBrk="1" hangingPunct="1"/>
            <a:r>
              <a:rPr lang="ru-RU" sz="3200" smtClean="0">
                <a:solidFill>
                  <a:schemeClr val="accent2"/>
                </a:solidFill>
              </a:rPr>
              <a:t>Буферизация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348038" y="1125538"/>
            <a:ext cx="18716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Операционная система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3203575" y="2133600"/>
            <a:ext cx="2232025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3563938" y="2636838"/>
            <a:ext cx="1439862" cy="3952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Буфер</a:t>
            </a:r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>
            <a:off x="1258888" y="2852738"/>
            <a:ext cx="2305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1258888" y="2133600"/>
            <a:ext cx="936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/>
              <a:t>Ввод</a:t>
            </a:r>
          </a:p>
        </p:txBody>
      </p:sp>
      <p:sp>
        <p:nvSpPr>
          <p:cNvPr id="6153" name="AutoShape 9"/>
          <p:cNvSpPr>
            <a:spLocks noChangeArrowheads="1"/>
          </p:cNvSpPr>
          <p:nvPr/>
        </p:nvSpPr>
        <p:spPr bwMode="auto">
          <a:xfrm>
            <a:off x="6300788" y="2133600"/>
            <a:ext cx="2303462" cy="14398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6372225" y="1484313"/>
            <a:ext cx="20161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Процесс</a:t>
            </a:r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6804025" y="2636838"/>
            <a:ext cx="1296988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>
            <a:off x="5003800" y="2852738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3203575" y="4292600"/>
            <a:ext cx="2232025" cy="1657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158" name="Text Box 15"/>
          <p:cNvSpPr txBox="1">
            <a:spLocks noChangeArrowheads="1"/>
          </p:cNvSpPr>
          <p:nvPr/>
        </p:nvSpPr>
        <p:spPr bwMode="auto">
          <a:xfrm>
            <a:off x="3635375" y="4508500"/>
            <a:ext cx="1439863" cy="39528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Буфер</a:t>
            </a:r>
          </a:p>
        </p:txBody>
      </p:sp>
      <p:sp>
        <p:nvSpPr>
          <p:cNvPr id="6159" name="Text Box 16"/>
          <p:cNvSpPr txBox="1">
            <a:spLocks noChangeArrowheads="1"/>
          </p:cNvSpPr>
          <p:nvPr/>
        </p:nvSpPr>
        <p:spPr bwMode="auto">
          <a:xfrm>
            <a:off x="3635375" y="5229225"/>
            <a:ext cx="1439863" cy="39528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Буфер</a:t>
            </a:r>
          </a:p>
        </p:txBody>
      </p:sp>
      <p:sp>
        <p:nvSpPr>
          <p:cNvPr id="6160" name="AutoShape 17"/>
          <p:cNvSpPr>
            <a:spLocks noChangeArrowheads="1"/>
          </p:cNvSpPr>
          <p:nvPr/>
        </p:nvSpPr>
        <p:spPr bwMode="auto">
          <a:xfrm>
            <a:off x="6300788" y="4292600"/>
            <a:ext cx="2303462" cy="14398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161" name="Rectangle 18"/>
          <p:cNvSpPr>
            <a:spLocks noChangeArrowheads="1"/>
          </p:cNvSpPr>
          <p:nvPr/>
        </p:nvSpPr>
        <p:spPr bwMode="auto">
          <a:xfrm>
            <a:off x="6877050" y="4797425"/>
            <a:ext cx="1296988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162" name="Line 19"/>
          <p:cNvSpPr>
            <a:spLocks noChangeShapeType="1"/>
          </p:cNvSpPr>
          <p:nvPr/>
        </p:nvSpPr>
        <p:spPr bwMode="auto">
          <a:xfrm>
            <a:off x="1258888" y="5084763"/>
            <a:ext cx="1081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63" name="Line 20"/>
          <p:cNvSpPr>
            <a:spLocks noChangeShapeType="1"/>
          </p:cNvSpPr>
          <p:nvPr/>
        </p:nvSpPr>
        <p:spPr bwMode="auto">
          <a:xfrm flipV="1">
            <a:off x="2339975" y="4652963"/>
            <a:ext cx="12954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164" name="Line 21"/>
          <p:cNvSpPr>
            <a:spLocks noChangeShapeType="1"/>
          </p:cNvSpPr>
          <p:nvPr/>
        </p:nvSpPr>
        <p:spPr bwMode="auto">
          <a:xfrm flipV="1">
            <a:off x="5076825" y="5013325"/>
            <a:ext cx="79057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65" name="Line 22"/>
          <p:cNvSpPr>
            <a:spLocks noChangeShapeType="1"/>
          </p:cNvSpPr>
          <p:nvPr/>
        </p:nvSpPr>
        <p:spPr bwMode="auto">
          <a:xfrm flipV="1">
            <a:off x="5867400" y="5013325"/>
            <a:ext cx="1009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166" name="AutoShape 23"/>
          <p:cNvSpPr>
            <a:spLocks noChangeArrowheads="1"/>
          </p:cNvSpPr>
          <p:nvPr/>
        </p:nvSpPr>
        <p:spPr bwMode="auto">
          <a:xfrm>
            <a:off x="2627313" y="4581525"/>
            <a:ext cx="288925" cy="935038"/>
          </a:xfrm>
          <a:prstGeom prst="curvedLeftArrow">
            <a:avLst>
              <a:gd name="adj1" fmla="val 64725"/>
              <a:gd name="adj2" fmla="val 129451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167" name="AutoShape 24"/>
          <p:cNvSpPr>
            <a:spLocks noChangeArrowheads="1"/>
          </p:cNvSpPr>
          <p:nvPr/>
        </p:nvSpPr>
        <p:spPr bwMode="auto">
          <a:xfrm flipV="1">
            <a:off x="5580063" y="4581525"/>
            <a:ext cx="433387" cy="936625"/>
          </a:xfrm>
          <a:prstGeom prst="curvedRightArrow">
            <a:avLst>
              <a:gd name="adj1" fmla="val 43223"/>
              <a:gd name="adj2" fmla="val 86447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52FCB8-CB21-49B7-AE10-0BEC2A0D3101}" type="slidenum">
              <a:rPr lang="ru-RU"/>
              <a:pPr/>
              <a:t>6</a:t>
            </a:fld>
            <a:endParaRPr lang="ru-RU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865188"/>
          </a:xfrm>
        </p:spPr>
        <p:txBody>
          <a:bodyPr/>
          <a:lstStyle/>
          <a:p>
            <a:pPr eaLnBrk="1" hangingPunct="1"/>
            <a:r>
              <a:rPr lang="ru-RU" sz="3200" smtClean="0">
                <a:solidFill>
                  <a:schemeClr val="accent2"/>
                </a:solidFill>
              </a:rPr>
              <a:t>Ввод и вывод в ОС </a:t>
            </a:r>
            <a:r>
              <a:rPr lang="en-US" sz="3200" smtClean="0">
                <a:solidFill>
                  <a:schemeClr val="accent2"/>
                </a:solidFill>
              </a:rPr>
              <a:t>UNIX</a:t>
            </a:r>
            <a:endParaRPr lang="ru-RU" sz="3200" smtClean="0">
              <a:solidFill>
                <a:schemeClr val="accent2"/>
              </a:solidFill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4464050"/>
          </a:xfrm>
        </p:spPr>
        <p:txBody>
          <a:bodyPr/>
          <a:lstStyle/>
          <a:p>
            <a:pPr eaLnBrk="1" hangingPunct="1"/>
            <a:r>
              <a:rPr lang="ru-RU" sz="2800" smtClean="0"/>
              <a:t>Типы драйверов</a:t>
            </a:r>
          </a:p>
          <a:p>
            <a:pPr lvl="1" eaLnBrk="1" hangingPunct="1"/>
            <a:r>
              <a:rPr lang="ru-RU" sz="2400" smtClean="0"/>
              <a:t>Символьные драйверы</a:t>
            </a:r>
          </a:p>
          <a:p>
            <a:pPr lvl="1" eaLnBrk="1" hangingPunct="1"/>
            <a:r>
              <a:rPr lang="ru-RU" sz="2400" smtClean="0"/>
              <a:t>Блочные драйверы</a:t>
            </a:r>
          </a:p>
          <a:p>
            <a:pPr lvl="1" eaLnBrk="1" hangingPunct="1"/>
            <a:r>
              <a:rPr lang="ru-RU" sz="2400" smtClean="0"/>
              <a:t>Драйверы низкого уровня</a:t>
            </a:r>
          </a:p>
          <a:p>
            <a:pPr lvl="1" eaLnBrk="1" hangingPunct="1"/>
            <a:r>
              <a:rPr lang="ru-RU" sz="2400" smtClean="0"/>
              <a:t>Драйверы псевдоустройств (</a:t>
            </a:r>
            <a:r>
              <a:rPr lang="en-US" sz="2400" smtClean="0"/>
              <a:t>/dev/kmem, /dev/ksyms, /dev/mem, /dev/null, /dev/zero)</a:t>
            </a:r>
            <a:endParaRPr lang="ru-RU" sz="2400" smtClean="0"/>
          </a:p>
          <a:p>
            <a:pPr eaLnBrk="1" hangingPunct="1"/>
            <a:r>
              <a:rPr lang="ru-RU" sz="2800" smtClean="0"/>
              <a:t>Адресация драйвера</a:t>
            </a:r>
          </a:p>
          <a:p>
            <a:pPr lvl="1" eaLnBrk="1" hangingPunct="1"/>
            <a:r>
              <a:rPr lang="ru-RU" sz="2400" smtClean="0"/>
              <a:t>Старший номер </a:t>
            </a:r>
            <a:r>
              <a:rPr lang="en-US" sz="2400" smtClean="0"/>
              <a:t>– major number</a:t>
            </a:r>
          </a:p>
          <a:p>
            <a:pPr lvl="1" eaLnBrk="1" hangingPunct="1"/>
            <a:r>
              <a:rPr lang="ru-RU" sz="2400" smtClean="0"/>
              <a:t>Младший номер</a:t>
            </a:r>
            <a:r>
              <a:rPr lang="en-US" sz="2400" smtClean="0"/>
              <a:t> – minor number</a:t>
            </a:r>
          </a:p>
          <a:p>
            <a:pPr eaLnBrk="1" hangingPunct="1"/>
            <a:r>
              <a:rPr lang="ru-RU" sz="2400" smtClean="0"/>
              <a:t>Коммутаторы устройств – </a:t>
            </a:r>
            <a:r>
              <a:rPr lang="en-US" sz="2400" smtClean="0"/>
              <a:t>bdevsw</a:t>
            </a:r>
            <a:r>
              <a:rPr lang="ru-RU" sz="2400" smtClean="0"/>
              <a:t> и</a:t>
            </a:r>
            <a:r>
              <a:rPr lang="en-US" sz="2400" smtClean="0"/>
              <a:t> cdevsw</a:t>
            </a:r>
            <a:endParaRPr lang="ru-RU" sz="240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92F0DE-A6E6-4FA9-BF3F-097B2E20BFCC}" type="slidenum">
              <a:rPr lang="ru-RU"/>
              <a:pPr/>
              <a:t>7</a:t>
            </a:fld>
            <a:endParaRPr lang="ru-RU"/>
          </a:p>
        </p:txBody>
      </p:sp>
      <p:sp>
        <p:nvSpPr>
          <p:cNvPr id="8195" name="Rectangle 0"/>
          <p:cNvSpPr>
            <a:spLocks noChangeArrowheads="1"/>
          </p:cNvSpPr>
          <p:nvPr/>
        </p:nvSpPr>
        <p:spPr bwMode="auto">
          <a:xfrm>
            <a:off x="539750" y="620713"/>
            <a:ext cx="806450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196" name="Text Box 1"/>
          <p:cNvSpPr txBox="1">
            <a:spLocks noChangeArrowheads="1"/>
          </p:cNvSpPr>
          <p:nvPr/>
        </p:nvSpPr>
        <p:spPr bwMode="auto">
          <a:xfrm>
            <a:off x="684213" y="765175"/>
            <a:ext cx="7777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000"/>
              <a:t>Файловая подсистема</a:t>
            </a:r>
          </a:p>
        </p:txBody>
      </p:sp>
      <p:grpSp>
        <p:nvGrpSpPr>
          <p:cNvPr id="8197" name="Group 7"/>
          <p:cNvGrpSpPr>
            <a:grpSpLocks/>
          </p:cNvGrpSpPr>
          <p:nvPr/>
        </p:nvGrpSpPr>
        <p:grpSpPr bwMode="auto">
          <a:xfrm>
            <a:off x="611188" y="1844675"/>
            <a:ext cx="2663825" cy="576263"/>
            <a:chOff x="295" y="1797"/>
            <a:chExt cx="1678" cy="363"/>
          </a:xfrm>
        </p:grpSpPr>
        <p:sp>
          <p:nvSpPr>
            <p:cNvPr id="8219" name="Rectangle 2"/>
            <p:cNvSpPr>
              <a:spLocks noChangeArrowheads="1"/>
            </p:cNvSpPr>
            <p:nvPr/>
          </p:nvSpPr>
          <p:spPr bwMode="auto">
            <a:xfrm>
              <a:off x="295" y="1797"/>
              <a:ext cx="1678" cy="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220" name="Text Box 3"/>
            <p:cNvSpPr txBox="1">
              <a:spLocks noChangeArrowheads="1"/>
            </p:cNvSpPr>
            <p:nvPr/>
          </p:nvSpPr>
          <p:spPr bwMode="auto">
            <a:xfrm>
              <a:off x="431" y="1842"/>
              <a:ext cx="140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sz="2000"/>
                <a:t>Буферный кэш</a:t>
              </a:r>
            </a:p>
          </p:txBody>
        </p:sp>
      </p:grpSp>
      <p:grpSp>
        <p:nvGrpSpPr>
          <p:cNvPr id="8198" name="Group 8"/>
          <p:cNvGrpSpPr>
            <a:grpSpLocks/>
          </p:cNvGrpSpPr>
          <p:nvPr/>
        </p:nvGrpSpPr>
        <p:grpSpPr bwMode="auto">
          <a:xfrm>
            <a:off x="539750" y="3141663"/>
            <a:ext cx="7920038" cy="649287"/>
            <a:chOff x="295" y="2568"/>
            <a:chExt cx="4989" cy="408"/>
          </a:xfrm>
        </p:grpSpPr>
        <p:sp>
          <p:nvSpPr>
            <p:cNvPr id="8216" name="Rectangle 4"/>
            <p:cNvSpPr>
              <a:spLocks noChangeArrowheads="1"/>
            </p:cNvSpPr>
            <p:nvPr/>
          </p:nvSpPr>
          <p:spPr bwMode="auto">
            <a:xfrm>
              <a:off x="295" y="2568"/>
              <a:ext cx="4989" cy="40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217" name="Text Box 5"/>
            <p:cNvSpPr txBox="1">
              <a:spLocks noChangeArrowheads="1"/>
            </p:cNvSpPr>
            <p:nvPr/>
          </p:nvSpPr>
          <p:spPr bwMode="auto">
            <a:xfrm>
              <a:off x="385" y="2659"/>
              <a:ext cx="476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ru-RU"/>
            </a:p>
          </p:txBody>
        </p:sp>
        <p:sp>
          <p:nvSpPr>
            <p:cNvPr id="8218" name="Text Box 6"/>
            <p:cNvSpPr txBox="1">
              <a:spLocks noChangeArrowheads="1"/>
            </p:cNvSpPr>
            <p:nvPr/>
          </p:nvSpPr>
          <p:spPr bwMode="auto">
            <a:xfrm>
              <a:off x="385" y="2659"/>
              <a:ext cx="4718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sz="2000"/>
                <a:t>Подсистема ввода-вывода</a:t>
              </a:r>
            </a:p>
          </p:txBody>
        </p:sp>
      </p:grpSp>
      <p:sp>
        <p:nvSpPr>
          <p:cNvPr id="8199" name="Rectangle 9"/>
          <p:cNvSpPr>
            <a:spLocks noChangeArrowheads="1"/>
          </p:cNvSpPr>
          <p:nvPr/>
        </p:nvSpPr>
        <p:spPr bwMode="auto">
          <a:xfrm>
            <a:off x="611188" y="4365625"/>
            <a:ext cx="1368425" cy="863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200" name="Rectangle 10"/>
          <p:cNvSpPr>
            <a:spLocks noChangeArrowheads="1"/>
          </p:cNvSpPr>
          <p:nvPr/>
        </p:nvSpPr>
        <p:spPr bwMode="auto">
          <a:xfrm>
            <a:off x="2339975" y="4365625"/>
            <a:ext cx="1368425" cy="863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201" name="Rectangle 11"/>
          <p:cNvSpPr>
            <a:spLocks noChangeArrowheads="1"/>
          </p:cNvSpPr>
          <p:nvPr/>
        </p:nvSpPr>
        <p:spPr bwMode="auto">
          <a:xfrm>
            <a:off x="3995738" y="4365625"/>
            <a:ext cx="1368425" cy="863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202" name="Rectangle 12"/>
          <p:cNvSpPr>
            <a:spLocks noChangeArrowheads="1"/>
          </p:cNvSpPr>
          <p:nvPr/>
        </p:nvSpPr>
        <p:spPr bwMode="auto">
          <a:xfrm>
            <a:off x="5651500" y="4365625"/>
            <a:ext cx="1368425" cy="863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203" name="Text Box 13"/>
          <p:cNvSpPr txBox="1">
            <a:spLocks noChangeArrowheads="1"/>
          </p:cNvSpPr>
          <p:nvPr/>
        </p:nvSpPr>
        <p:spPr bwMode="auto">
          <a:xfrm>
            <a:off x="1258888" y="5876925"/>
            <a:ext cx="61928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000"/>
              <a:t>Устройства</a:t>
            </a:r>
          </a:p>
        </p:txBody>
      </p:sp>
      <p:sp>
        <p:nvSpPr>
          <p:cNvPr id="8204" name="Text Box 14"/>
          <p:cNvSpPr txBox="1">
            <a:spLocks noChangeArrowheads="1"/>
          </p:cNvSpPr>
          <p:nvPr/>
        </p:nvSpPr>
        <p:spPr bwMode="auto">
          <a:xfrm>
            <a:off x="7380288" y="4508500"/>
            <a:ext cx="15128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000"/>
              <a:t>Драйверы</a:t>
            </a:r>
          </a:p>
        </p:txBody>
      </p:sp>
      <p:sp>
        <p:nvSpPr>
          <p:cNvPr id="8205" name="AutoShape 15"/>
          <p:cNvSpPr>
            <a:spLocks noChangeArrowheads="1"/>
          </p:cNvSpPr>
          <p:nvPr/>
        </p:nvSpPr>
        <p:spPr bwMode="auto">
          <a:xfrm>
            <a:off x="1835150" y="1268413"/>
            <a:ext cx="215900" cy="576262"/>
          </a:xfrm>
          <a:prstGeom prst="upDownArrow">
            <a:avLst>
              <a:gd name="adj1" fmla="val 50000"/>
              <a:gd name="adj2" fmla="val 5338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206" name="AutoShape 16"/>
          <p:cNvSpPr>
            <a:spLocks noChangeArrowheads="1"/>
          </p:cNvSpPr>
          <p:nvPr/>
        </p:nvSpPr>
        <p:spPr bwMode="auto">
          <a:xfrm>
            <a:off x="1835150" y="2420938"/>
            <a:ext cx="215900" cy="720725"/>
          </a:xfrm>
          <a:prstGeom prst="upDownArrow">
            <a:avLst>
              <a:gd name="adj1" fmla="val 50000"/>
              <a:gd name="adj2" fmla="val 6676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207" name="AutoShape 17"/>
          <p:cNvSpPr>
            <a:spLocks noChangeArrowheads="1"/>
          </p:cNvSpPr>
          <p:nvPr/>
        </p:nvSpPr>
        <p:spPr bwMode="auto">
          <a:xfrm>
            <a:off x="4427538" y="1268413"/>
            <a:ext cx="288925" cy="1873250"/>
          </a:xfrm>
          <a:prstGeom prst="upDownArrow">
            <a:avLst>
              <a:gd name="adj1" fmla="val 50000"/>
              <a:gd name="adj2" fmla="val 1296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208" name="AutoShape 18"/>
          <p:cNvSpPr>
            <a:spLocks noChangeArrowheads="1"/>
          </p:cNvSpPr>
          <p:nvPr/>
        </p:nvSpPr>
        <p:spPr bwMode="auto">
          <a:xfrm>
            <a:off x="1258888" y="3789363"/>
            <a:ext cx="217487" cy="576262"/>
          </a:xfrm>
          <a:prstGeom prst="upDownArrow">
            <a:avLst>
              <a:gd name="adj1" fmla="val 50000"/>
              <a:gd name="adj2" fmla="val 5299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209" name="AutoShape 19"/>
          <p:cNvSpPr>
            <a:spLocks noChangeArrowheads="1"/>
          </p:cNvSpPr>
          <p:nvPr/>
        </p:nvSpPr>
        <p:spPr bwMode="auto">
          <a:xfrm>
            <a:off x="2843213" y="3789363"/>
            <a:ext cx="217487" cy="576262"/>
          </a:xfrm>
          <a:prstGeom prst="upDownArrow">
            <a:avLst>
              <a:gd name="adj1" fmla="val 50000"/>
              <a:gd name="adj2" fmla="val 5299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210" name="AutoShape 20"/>
          <p:cNvSpPr>
            <a:spLocks noChangeArrowheads="1"/>
          </p:cNvSpPr>
          <p:nvPr/>
        </p:nvSpPr>
        <p:spPr bwMode="auto">
          <a:xfrm>
            <a:off x="4572000" y="3789363"/>
            <a:ext cx="217488" cy="576262"/>
          </a:xfrm>
          <a:prstGeom prst="upDownArrow">
            <a:avLst>
              <a:gd name="adj1" fmla="val 50000"/>
              <a:gd name="adj2" fmla="val 5299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211" name="AutoShape 21"/>
          <p:cNvSpPr>
            <a:spLocks noChangeArrowheads="1"/>
          </p:cNvSpPr>
          <p:nvPr/>
        </p:nvSpPr>
        <p:spPr bwMode="auto">
          <a:xfrm>
            <a:off x="6156325" y="3789363"/>
            <a:ext cx="217488" cy="576262"/>
          </a:xfrm>
          <a:prstGeom prst="upDownArrow">
            <a:avLst>
              <a:gd name="adj1" fmla="val 50000"/>
              <a:gd name="adj2" fmla="val 5299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212" name="AutoShape 22"/>
          <p:cNvSpPr>
            <a:spLocks noChangeArrowheads="1"/>
          </p:cNvSpPr>
          <p:nvPr/>
        </p:nvSpPr>
        <p:spPr bwMode="auto">
          <a:xfrm>
            <a:off x="1187450" y="5229225"/>
            <a:ext cx="217488" cy="576263"/>
          </a:xfrm>
          <a:prstGeom prst="upDownArrow">
            <a:avLst>
              <a:gd name="adj1" fmla="val 50000"/>
              <a:gd name="adj2" fmla="val 5299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213" name="AutoShape 23"/>
          <p:cNvSpPr>
            <a:spLocks noChangeArrowheads="1"/>
          </p:cNvSpPr>
          <p:nvPr/>
        </p:nvSpPr>
        <p:spPr bwMode="auto">
          <a:xfrm>
            <a:off x="2843213" y="5229225"/>
            <a:ext cx="217487" cy="576263"/>
          </a:xfrm>
          <a:prstGeom prst="upDownArrow">
            <a:avLst>
              <a:gd name="adj1" fmla="val 50000"/>
              <a:gd name="adj2" fmla="val 5299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214" name="AutoShape 24"/>
          <p:cNvSpPr>
            <a:spLocks noChangeArrowheads="1"/>
          </p:cNvSpPr>
          <p:nvPr/>
        </p:nvSpPr>
        <p:spPr bwMode="auto">
          <a:xfrm>
            <a:off x="4500563" y="5229225"/>
            <a:ext cx="217487" cy="576263"/>
          </a:xfrm>
          <a:prstGeom prst="upDownArrow">
            <a:avLst>
              <a:gd name="adj1" fmla="val 50000"/>
              <a:gd name="adj2" fmla="val 5299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215" name="AutoShape 25"/>
          <p:cNvSpPr>
            <a:spLocks noChangeArrowheads="1"/>
          </p:cNvSpPr>
          <p:nvPr/>
        </p:nvSpPr>
        <p:spPr bwMode="auto">
          <a:xfrm>
            <a:off x="6227763" y="5229225"/>
            <a:ext cx="217487" cy="576263"/>
          </a:xfrm>
          <a:prstGeom prst="upDownArrow">
            <a:avLst>
              <a:gd name="adj1" fmla="val 50000"/>
              <a:gd name="adj2" fmla="val 5299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34CB1D-2429-4230-9A78-FFBDF108A917}" type="slidenum">
              <a:rPr lang="ru-RU"/>
              <a:pPr/>
              <a:t>8</a:t>
            </a:fld>
            <a:endParaRPr lang="ru-RU"/>
          </a:p>
        </p:txBody>
      </p:sp>
      <p:sp>
        <p:nvSpPr>
          <p:cNvPr id="9219" name="Text Box 5"/>
          <p:cNvSpPr txBox="1">
            <a:spLocks noChangeArrowheads="1"/>
          </p:cNvSpPr>
          <p:nvPr/>
        </p:nvSpPr>
        <p:spPr bwMode="auto">
          <a:xfrm>
            <a:off x="900113" y="692150"/>
            <a:ext cx="18716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000"/>
              <a:t>Коммутатор устройств</a:t>
            </a:r>
          </a:p>
        </p:txBody>
      </p:sp>
      <p:sp>
        <p:nvSpPr>
          <p:cNvPr id="9220" name="Rectangle 6"/>
          <p:cNvSpPr>
            <a:spLocks noChangeArrowheads="1"/>
          </p:cNvSpPr>
          <p:nvPr/>
        </p:nvSpPr>
        <p:spPr bwMode="auto">
          <a:xfrm>
            <a:off x="1547813" y="1773238"/>
            <a:ext cx="1728787" cy="40322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9221" name="Text Box 7"/>
          <p:cNvSpPr txBox="1">
            <a:spLocks noChangeArrowheads="1"/>
          </p:cNvSpPr>
          <p:nvPr/>
        </p:nvSpPr>
        <p:spPr bwMode="auto">
          <a:xfrm>
            <a:off x="5219700" y="836613"/>
            <a:ext cx="19446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000"/>
              <a:t>Драйвер</a:t>
            </a:r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5003800" y="1700213"/>
            <a:ext cx="1800225" cy="39608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9223" name="Line 9"/>
          <p:cNvSpPr>
            <a:spLocks noChangeShapeType="1"/>
          </p:cNvSpPr>
          <p:nvPr/>
        </p:nvSpPr>
        <p:spPr bwMode="auto">
          <a:xfrm>
            <a:off x="1547813" y="2565400"/>
            <a:ext cx="172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224" name="Text Box 10"/>
          <p:cNvSpPr txBox="1">
            <a:spLocks noChangeArrowheads="1"/>
          </p:cNvSpPr>
          <p:nvPr/>
        </p:nvSpPr>
        <p:spPr bwMode="auto">
          <a:xfrm>
            <a:off x="1547813" y="2708275"/>
            <a:ext cx="19446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d_open()</a:t>
            </a:r>
            <a:endParaRPr lang="ru-RU" b="1"/>
          </a:p>
        </p:txBody>
      </p:sp>
      <p:sp>
        <p:nvSpPr>
          <p:cNvPr id="9225" name="Text Box 11"/>
          <p:cNvSpPr txBox="1">
            <a:spLocks noChangeArrowheads="1"/>
          </p:cNvSpPr>
          <p:nvPr/>
        </p:nvSpPr>
        <p:spPr bwMode="auto">
          <a:xfrm>
            <a:off x="1547813" y="3141663"/>
            <a:ext cx="19446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d_close()</a:t>
            </a:r>
            <a:endParaRPr lang="ru-RU" b="1"/>
          </a:p>
        </p:txBody>
      </p:sp>
      <p:sp>
        <p:nvSpPr>
          <p:cNvPr id="9226" name="Text Box 12"/>
          <p:cNvSpPr txBox="1">
            <a:spLocks noChangeArrowheads="1"/>
          </p:cNvSpPr>
          <p:nvPr/>
        </p:nvSpPr>
        <p:spPr bwMode="auto">
          <a:xfrm>
            <a:off x="1547813" y="3500438"/>
            <a:ext cx="19446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d_read()</a:t>
            </a:r>
            <a:endParaRPr lang="ru-RU" b="1"/>
          </a:p>
        </p:txBody>
      </p:sp>
      <p:sp>
        <p:nvSpPr>
          <p:cNvPr id="9227" name="Text Box 13"/>
          <p:cNvSpPr txBox="1">
            <a:spLocks noChangeArrowheads="1"/>
          </p:cNvSpPr>
          <p:nvPr/>
        </p:nvSpPr>
        <p:spPr bwMode="auto">
          <a:xfrm>
            <a:off x="1547813" y="3860800"/>
            <a:ext cx="19446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d_write()</a:t>
            </a:r>
            <a:endParaRPr lang="ru-RU" b="1"/>
          </a:p>
        </p:txBody>
      </p:sp>
      <p:sp>
        <p:nvSpPr>
          <p:cNvPr id="9228" name="Text Box 14"/>
          <p:cNvSpPr txBox="1">
            <a:spLocks noChangeArrowheads="1"/>
          </p:cNvSpPr>
          <p:nvPr/>
        </p:nvSpPr>
        <p:spPr bwMode="auto">
          <a:xfrm>
            <a:off x="1619250" y="4365625"/>
            <a:ext cx="15128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. . . . . .. . </a:t>
            </a:r>
            <a:endParaRPr lang="ru-RU" b="1"/>
          </a:p>
        </p:txBody>
      </p:sp>
      <p:sp>
        <p:nvSpPr>
          <p:cNvPr id="9229" name="Line 15"/>
          <p:cNvSpPr>
            <a:spLocks noChangeShapeType="1"/>
          </p:cNvSpPr>
          <p:nvPr/>
        </p:nvSpPr>
        <p:spPr bwMode="auto">
          <a:xfrm>
            <a:off x="1547813" y="4797425"/>
            <a:ext cx="172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230" name="Line 16"/>
          <p:cNvSpPr>
            <a:spLocks noChangeShapeType="1"/>
          </p:cNvSpPr>
          <p:nvPr/>
        </p:nvSpPr>
        <p:spPr bwMode="auto">
          <a:xfrm>
            <a:off x="611188" y="1628775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231" name="Line 17"/>
          <p:cNvSpPr>
            <a:spLocks noChangeShapeType="1"/>
          </p:cNvSpPr>
          <p:nvPr/>
        </p:nvSpPr>
        <p:spPr bwMode="auto">
          <a:xfrm>
            <a:off x="611188" y="2565400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9232" name="Text Box 18"/>
          <p:cNvSpPr txBox="1">
            <a:spLocks noChangeArrowheads="1"/>
          </p:cNvSpPr>
          <p:nvPr/>
        </p:nvSpPr>
        <p:spPr bwMode="auto">
          <a:xfrm>
            <a:off x="179388" y="2708275"/>
            <a:ext cx="12588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000"/>
              <a:t>Старшее</a:t>
            </a:r>
            <a:r>
              <a:rPr lang="ru-RU"/>
              <a:t> </a:t>
            </a:r>
            <a:r>
              <a:rPr lang="ru-RU" sz="2000"/>
              <a:t>число</a:t>
            </a:r>
          </a:p>
        </p:txBody>
      </p:sp>
      <p:sp>
        <p:nvSpPr>
          <p:cNvPr id="9233" name="Text Box 19"/>
          <p:cNvSpPr txBox="1">
            <a:spLocks noChangeArrowheads="1"/>
          </p:cNvSpPr>
          <p:nvPr/>
        </p:nvSpPr>
        <p:spPr bwMode="auto">
          <a:xfrm>
            <a:off x="5076825" y="1989138"/>
            <a:ext cx="23034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/>
              <a:t> </a:t>
            </a:r>
            <a:r>
              <a:rPr lang="en-US" b="1"/>
              <a:t>xx_open()</a:t>
            </a:r>
            <a:endParaRPr lang="ru-RU" b="1"/>
          </a:p>
        </p:txBody>
      </p:sp>
      <p:sp>
        <p:nvSpPr>
          <p:cNvPr id="9234" name="Text Box 20"/>
          <p:cNvSpPr txBox="1">
            <a:spLocks noChangeArrowheads="1"/>
          </p:cNvSpPr>
          <p:nvPr/>
        </p:nvSpPr>
        <p:spPr bwMode="auto">
          <a:xfrm>
            <a:off x="5076825" y="2492375"/>
            <a:ext cx="1800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{ . . . . . . . . . . }</a:t>
            </a:r>
            <a:endParaRPr lang="ru-RU" b="1"/>
          </a:p>
        </p:txBody>
      </p:sp>
      <p:sp>
        <p:nvSpPr>
          <p:cNvPr id="9235" name="Text Box 21"/>
          <p:cNvSpPr txBox="1">
            <a:spLocks noChangeArrowheads="1"/>
          </p:cNvSpPr>
          <p:nvPr/>
        </p:nvSpPr>
        <p:spPr bwMode="auto">
          <a:xfrm>
            <a:off x="5148263" y="3141663"/>
            <a:ext cx="1584325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 </a:t>
            </a:r>
            <a:r>
              <a:rPr lang="en-US" b="1"/>
              <a:t>xx_read()</a:t>
            </a:r>
          </a:p>
          <a:p>
            <a:pPr>
              <a:spcBef>
                <a:spcPct val="50000"/>
              </a:spcBef>
            </a:pPr>
            <a:r>
              <a:rPr lang="en-US" b="1"/>
              <a:t>{. . . . . .. . . . }</a:t>
            </a:r>
            <a:endParaRPr lang="ru-RU" b="1"/>
          </a:p>
        </p:txBody>
      </p:sp>
      <p:sp>
        <p:nvSpPr>
          <p:cNvPr id="9236" name="Line 23"/>
          <p:cNvSpPr>
            <a:spLocks noChangeShapeType="1"/>
          </p:cNvSpPr>
          <p:nvPr/>
        </p:nvSpPr>
        <p:spPr bwMode="auto">
          <a:xfrm>
            <a:off x="2700338" y="292417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237" name="Line 24"/>
          <p:cNvSpPr>
            <a:spLocks noChangeShapeType="1"/>
          </p:cNvSpPr>
          <p:nvPr/>
        </p:nvSpPr>
        <p:spPr bwMode="auto">
          <a:xfrm flipV="1">
            <a:off x="3563938" y="2133600"/>
            <a:ext cx="0" cy="790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238" name="Line 25"/>
          <p:cNvSpPr>
            <a:spLocks noChangeShapeType="1"/>
          </p:cNvSpPr>
          <p:nvPr/>
        </p:nvSpPr>
        <p:spPr bwMode="auto">
          <a:xfrm>
            <a:off x="3563938" y="2133600"/>
            <a:ext cx="1439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9239" name="Line 26"/>
          <p:cNvSpPr>
            <a:spLocks noChangeShapeType="1"/>
          </p:cNvSpPr>
          <p:nvPr/>
        </p:nvSpPr>
        <p:spPr bwMode="auto">
          <a:xfrm>
            <a:off x="2627313" y="3716338"/>
            <a:ext cx="1223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240" name="Line 27"/>
          <p:cNvSpPr>
            <a:spLocks noChangeShapeType="1"/>
          </p:cNvSpPr>
          <p:nvPr/>
        </p:nvSpPr>
        <p:spPr bwMode="auto">
          <a:xfrm flipV="1">
            <a:off x="3851275" y="328453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241" name="Line 28"/>
          <p:cNvSpPr>
            <a:spLocks noChangeShapeType="1"/>
          </p:cNvSpPr>
          <p:nvPr/>
        </p:nvSpPr>
        <p:spPr bwMode="auto">
          <a:xfrm>
            <a:off x="3851275" y="3284538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9242" name="Text Box 29"/>
          <p:cNvSpPr txBox="1">
            <a:spLocks noChangeArrowheads="1"/>
          </p:cNvSpPr>
          <p:nvPr/>
        </p:nvSpPr>
        <p:spPr bwMode="auto">
          <a:xfrm>
            <a:off x="7235825" y="3357563"/>
            <a:ext cx="1657350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000"/>
              <a:t>Устройство</a:t>
            </a:r>
          </a:p>
        </p:txBody>
      </p:sp>
      <p:sp>
        <p:nvSpPr>
          <p:cNvPr id="9243" name="AutoShape 30"/>
          <p:cNvSpPr>
            <a:spLocks noChangeArrowheads="1"/>
          </p:cNvSpPr>
          <p:nvPr/>
        </p:nvSpPr>
        <p:spPr bwMode="auto">
          <a:xfrm>
            <a:off x="6804025" y="3500438"/>
            <a:ext cx="431800" cy="144462"/>
          </a:xfrm>
          <a:prstGeom prst="leftRightArrow">
            <a:avLst>
              <a:gd name="adj1" fmla="val 50000"/>
              <a:gd name="adj2" fmla="val 5978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D5B5B6-4483-4EF6-BCF9-196D9834A130}" type="slidenum">
              <a:rPr lang="ru-RU"/>
              <a:pPr/>
              <a:t>9</a:t>
            </a:fld>
            <a:endParaRPr lang="ru-RU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pPr eaLnBrk="1" hangingPunct="1"/>
            <a:r>
              <a:rPr lang="ru-RU" sz="3200" smtClean="0"/>
              <a:t>Точки входа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000625"/>
          </a:xfrm>
        </p:spPr>
        <p:txBody>
          <a:bodyPr/>
          <a:lstStyle/>
          <a:p>
            <a:pPr eaLnBrk="1" hangingPunct="1"/>
            <a:r>
              <a:rPr lang="en-US" sz="2400" smtClean="0"/>
              <a:t>xxopen() – </a:t>
            </a:r>
            <a:r>
              <a:rPr lang="ru-RU" sz="2400" smtClean="0"/>
              <a:t>открытие устройства</a:t>
            </a:r>
            <a:endParaRPr lang="en-US" sz="2400" smtClean="0"/>
          </a:p>
          <a:p>
            <a:pPr eaLnBrk="1" hangingPunct="1"/>
            <a:r>
              <a:rPr lang="en-US" sz="2400" smtClean="0"/>
              <a:t>xxclose()</a:t>
            </a:r>
            <a:r>
              <a:rPr lang="ru-RU" sz="2400" smtClean="0"/>
              <a:t> – закрытие устройства</a:t>
            </a:r>
            <a:endParaRPr lang="en-US" sz="2400" smtClean="0"/>
          </a:p>
          <a:p>
            <a:pPr eaLnBrk="1" hangingPunct="1"/>
            <a:r>
              <a:rPr lang="en-US" sz="2400" smtClean="0"/>
              <a:t>xxread()</a:t>
            </a:r>
            <a:r>
              <a:rPr lang="ru-RU" sz="2400" smtClean="0"/>
              <a:t> – чтение данных для символьного устройства</a:t>
            </a:r>
            <a:endParaRPr lang="en-US" sz="2400" smtClean="0"/>
          </a:p>
          <a:p>
            <a:pPr eaLnBrk="1" hangingPunct="1"/>
            <a:r>
              <a:rPr lang="en-US" sz="2400" smtClean="0"/>
              <a:t>xxwrite()</a:t>
            </a:r>
            <a:r>
              <a:rPr lang="ru-RU" sz="2400" smtClean="0"/>
              <a:t> – запись данных для символьного устройства</a:t>
            </a:r>
            <a:endParaRPr lang="en-US" sz="2400" smtClean="0"/>
          </a:p>
          <a:p>
            <a:pPr eaLnBrk="1" hangingPunct="1"/>
            <a:r>
              <a:rPr lang="en-US" sz="2400" smtClean="0"/>
              <a:t>xxioctl()</a:t>
            </a:r>
            <a:r>
              <a:rPr lang="ru-RU" sz="2400" smtClean="0"/>
              <a:t> – управление символьным устройством</a:t>
            </a:r>
            <a:endParaRPr lang="en-US" sz="2400" smtClean="0"/>
          </a:p>
          <a:p>
            <a:pPr eaLnBrk="1" hangingPunct="1"/>
            <a:r>
              <a:rPr lang="en-US" sz="2400" smtClean="0"/>
              <a:t>xxintr()</a:t>
            </a:r>
            <a:r>
              <a:rPr lang="ru-RU" sz="2400" smtClean="0"/>
              <a:t> – обработка прерываний</a:t>
            </a:r>
            <a:endParaRPr lang="en-US" sz="2400" smtClean="0"/>
          </a:p>
          <a:p>
            <a:pPr eaLnBrk="1" hangingPunct="1"/>
            <a:r>
              <a:rPr lang="en-US" sz="2400" smtClean="0"/>
              <a:t>xxsrategy()</a:t>
            </a:r>
            <a:r>
              <a:rPr lang="ru-RU" sz="2400" smtClean="0"/>
              <a:t> – общая точка входа для операций блочного ввода-вывода, ввод-вывод инициируются прерываниями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925</Words>
  <Application>Microsoft Office PowerPoint</Application>
  <PresentationFormat>Экран (4:3)</PresentationFormat>
  <Paragraphs>239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2" baseType="lpstr">
      <vt:lpstr>Arial</vt:lpstr>
      <vt:lpstr>Оформление по умолчанию</vt:lpstr>
      <vt:lpstr>Управление вводом - выводом</vt:lpstr>
      <vt:lpstr>Слайд 2</vt:lpstr>
      <vt:lpstr>Функции подсистемы ввода-вывода</vt:lpstr>
      <vt:lpstr>Принципы организации ввода-вывода</vt:lpstr>
      <vt:lpstr>Буферизация</vt:lpstr>
      <vt:lpstr>Ввод и вывод в ОС UNIX</vt:lpstr>
      <vt:lpstr>Слайд 7</vt:lpstr>
      <vt:lpstr>Слайд 8</vt:lpstr>
      <vt:lpstr>Точки входа</vt:lpstr>
      <vt:lpstr>Слайд 10</vt:lpstr>
      <vt:lpstr>Слайд 11</vt:lpstr>
      <vt:lpstr>Слайд 12</vt:lpstr>
      <vt:lpstr>Слайд 13</vt:lpstr>
      <vt:lpstr>Ввод и вывод Windows 2000</vt:lpstr>
      <vt:lpstr>Основные модули</vt:lpstr>
      <vt:lpstr>Режимы ввода-вывода</vt:lpstr>
      <vt:lpstr>Типы драйверов (WDM)</vt:lpstr>
      <vt:lpstr>Уровни драйверов</vt:lpstr>
      <vt:lpstr>Компоненты подсистемы ввода-вывода</vt:lpstr>
      <vt:lpstr>Базовая схема обработки запроса ввода-вывода</vt:lpstr>
      <vt:lpstr>Основные процедуры драйвера</vt:lpstr>
      <vt:lpstr>Слайд 22</vt:lpstr>
      <vt:lpstr>Слайд 23</vt:lpstr>
      <vt:lpstr>NTSTATUS XxxAddDevice(IN PDRIVER_OBJECT DriverObject,                                                IN PDEVICE_OBJECT PhisicalDeviceObject);</vt:lpstr>
      <vt:lpstr>Недостатки WDM</vt:lpstr>
      <vt:lpstr>Цели WDF</vt:lpstr>
      <vt:lpstr>Объекты KMDF</vt:lpstr>
      <vt:lpstr>UMDF объекты</vt:lpstr>
      <vt:lpstr>Слайд 29</vt:lpstr>
      <vt:lpstr>KMDF поддерживает следующие типы драйверов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Управление вводом - выводом</dc:title>
  <dc:creator>SBD</dc:creator>
  <cp:lastModifiedBy>sbd</cp:lastModifiedBy>
  <cp:revision>10</cp:revision>
  <dcterms:created xsi:type="dcterms:W3CDTF">2006-04-17T18:57:52Z</dcterms:created>
  <dcterms:modified xsi:type="dcterms:W3CDTF">2012-04-23T16:12:20Z</dcterms:modified>
</cp:coreProperties>
</file>