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72" r:id="rId15"/>
    <p:sldId id="267" r:id="rId16"/>
    <p:sldId id="268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69" r:id="rId25"/>
    <p:sldId id="286" r:id="rId26"/>
    <p:sldId id="287" r:id="rId27"/>
    <p:sldId id="290" r:id="rId28"/>
    <p:sldId id="288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  <a:srgbClr val="FFFF00"/>
    <a:srgbClr val="0033CC"/>
    <a:srgbClr val="FF33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39037A-DD6B-4D29-B79E-E070F6983FE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F0BBA-E513-468B-BA70-96F501B63B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4B085-51B1-4E94-BE14-20B79AD61C6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0F2BA-A168-4142-BB24-D7695660578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D075C4-E581-44D6-B401-2A6F6D8DF9A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F0887-58EE-46D0-BCC3-AFEBB180C94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77ED1-FB48-4B7A-AB02-983BC9E6BF9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B92AB-670A-42FA-9D53-AE10C56BB89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4DDD6-7860-470E-AC04-0729A82B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649A-BDD1-485A-861D-010CD09043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942D2-5B8E-4B73-BF67-63654B5352A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43967-48E0-4A4E-A479-9390C42858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12F0D-9211-46FD-8436-C765B0D8A8D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F8CCA5-A270-4BA4-A923-C1D92117E7E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DB36-EBBF-4520-9ACE-4AA28E90299D}" type="slidenum">
              <a:rPr lang="ru-RU"/>
              <a:pPr/>
              <a:t>1</a:t>
            </a:fld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492375"/>
            <a:ext cx="8229600" cy="1143000"/>
          </a:xfrm>
        </p:spPr>
        <p:txBody>
          <a:bodyPr/>
          <a:lstStyle/>
          <a:p>
            <a:r>
              <a:rPr lang="ru-RU" sz="6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Управление</a:t>
            </a:r>
            <a:r>
              <a:rPr lang="ru-RU" sz="6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uturaBlack BT" pitchFamily="82" charset="0"/>
              </a:rPr>
              <a:t> </a:t>
            </a:r>
            <a:r>
              <a:rPr lang="ru-RU" sz="6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памятью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CA9A-2858-4942-BACC-BE3E1BD77161}" type="slidenum">
              <a:rPr lang="ru-RU"/>
              <a:pPr/>
              <a:t>10</a:t>
            </a:fld>
            <a:endParaRPr lang="ru-RU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Свопинг</a:t>
            </a:r>
          </a:p>
        </p:txBody>
      </p:sp>
      <p:sp>
        <p:nvSpPr>
          <p:cNvPr id="152579" name="AutoShape 3"/>
          <p:cNvSpPr>
            <a:spLocks noChangeArrowheads="1"/>
          </p:cNvSpPr>
          <p:nvPr/>
        </p:nvSpPr>
        <p:spPr bwMode="auto">
          <a:xfrm>
            <a:off x="900113" y="1341438"/>
            <a:ext cx="4319587" cy="43926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2484438" y="25654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2051050" y="34290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1547813" y="4508500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2583" name="AutoShape 7"/>
          <p:cNvSpPr>
            <a:spLocks noChangeArrowheads="1"/>
          </p:cNvSpPr>
          <p:nvPr/>
        </p:nvSpPr>
        <p:spPr bwMode="auto">
          <a:xfrm>
            <a:off x="179388" y="1268413"/>
            <a:ext cx="1655762" cy="647700"/>
          </a:xfrm>
          <a:prstGeom prst="wedgeRoundRectCallout">
            <a:avLst>
              <a:gd name="adj1" fmla="val 125935"/>
              <a:gd name="adj2" fmla="val 84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/>
              <a:t>Регистры</a:t>
            </a:r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179388" y="2420938"/>
            <a:ext cx="1439862" cy="576262"/>
          </a:xfrm>
          <a:prstGeom prst="wedgeRoundRectCallout">
            <a:avLst>
              <a:gd name="adj1" fmla="val 140407"/>
              <a:gd name="adj2" fmla="val 72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/>
              <a:t>Кэш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051050" y="37893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ОП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1908175" y="494188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ВЗУ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51500" y="3357563"/>
            <a:ext cx="647700" cy="2376487"/>
          </a:xfrm>
          <a:prstGeom prst="upDownArrow">
            <a:avLst>
              <a:gd name="adj1" fmla="val 50000"/>
              <a:gd name="adj2" fmla="val 73382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5435600" y="4149725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6588125" y="4005263"/>
            <a:ext cx="1368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rgbClr val="009900"/>
                </a:solidFill>
              </a:rPr>
              <a:t>Рабочая область памяти</a:t>
            </a:r>
          </a:p>
        </p:txBody>
      </p:sp>
      <p:sp>
        <p:nvSpPr>
          <p:cNvPr id="152590" name="AutoShape 14"/>
          <p:cNvSpPr>
            <a:spLocks noChangeArrowheads="1"/>
          </p:cNvSpPr>
          <p:nvPr/>
        </p:nvSpPr>
        <p:spPr bwMode="auto">
          <a:xfrm>
            <a:off x="1763713" y="4076700"/>
            <a:ext cx="431800" cy="1296988"/>
          </a:xfrm>
          <a:prstGeom prst="curvedRightArrow">
            <a:avLst>
              <a:gd name="adj1" fmla="val 60074"/>
              <a:gd name="adj2" fmla="val 120147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2592" name="AutoShape 16"/>
          <p:cNvSpPr>
            <a:spLocks noChangeArrowheads="1"/>
          </p:cNvSpPr>
          <p:nvPr/>
        </p:nvSpPr>
        <p:spPr bwMode="auto">
          <a:xfrm rot="10181107">
            <a:off x="3635375" y="3933825"/>
            <a:ext cx="649288" cy="1366838"/>
          </a:xfrm>
          <a:prstGeom prst="curvedRightArrow">
            <a:avLst>
              <a:gd name="adj1" fmla="val 42103"/>
              <a:gd name="adj2" fmla="val 84205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2593" name="AutoShape 17"/>
          <p:cNvSpPr>
            <a:spLocks/>
          </p:cNvSpPr>
          <p:nvPr/>
        </p:nvSpPr>
        <p:spPr bwMode="auto">
          <a:xfrm>
            <a:off x="6084888" y="1412875"/>
            <a:ext cx="2444750" cy="977900"/>
          </a:xfrm>
          <a:prstGeom prst="borderCallout2">
            <a:avLst>
              <a:gd name="adj1" fmla="val 11690"/>
              <a:gd name="adj2" fmla="val -3116"/>
              <a:gd name="adj3" fmla="val 11690"/>
              <a:gd name="adj4" fmla="val -40648"/>
              <a:gd name="adj5" fmla="val 284093"/>
              <a:gd name="adj6" fmla="val -79676"/>
            </a:avLst>
          </a:prstGeom>
          <a:solidFill>
            <a:srgbClr val="3366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1600" b="1">
                <a:solidFill>
                  <a:schemeClr val="bg1"/>
                </a:solidFill>
              </a:rPr>
              <a:t>Обмен процессов или страниц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C1A-E1F9-4247-9EA5-F9FA6FBD9190}" type="slidenum">
              <a:rPr lang="ru-RU"/>
              <a:pPr/>
              <a:t>11</a:t>
            </a:fld>
            <a:endParaRPr lang="ru-RU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ru-RU" sz="3200">
                <a:solidFill>
                  <a:srgbClr val="0033CC"/>
                </a:solidFill>
              </a:rPr>
              <a:t>Виртуальная</a:t>
            </a:r>
            <a:r>
              <a:rPr lang="en-US" sz="3200">
                <a:solidFill>
                  <a:srgbClr val="0033CC"/>
                </a:solidFill>
              </a:rPr>
              <a:t> </a:t>
            </a:r>
            <a:r>
              <a:rPr lang="ru-RU" sz="3200">
                <a:solidFill>
                  <a:srgbClr val="0033CC"/>
                </a:solidFill>
              </a:rPr>
              <a:t>память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827088" y="1916113"/>
            <a:ext cx="2089150" cy="3817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827088" y="1916113"/>
            <a:ext cx="2089150" cy="10080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042988" y="2205038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Пространство ядра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971550" y="3716338"/>
            <a:ext cx="1800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Пространство задачи</a:t>
            </a: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3924300" y="1700213"/>
            <a:ext cx="2376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Каталог таблиц страниц</a:t>
            </a: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140200" y="3068638"/>
            <a:ext cx="1295400" cy="16557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4140200" y="36449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6877050" y="1341438"/>
            <a:ext cx="187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Физическая память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7164388" y="2060575"/>
            <a:ext cx="1295400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7164388" y="2708275"/>
            <a:ext cx="1295400" cy="9366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7164388" y="3644900"/>
            <a:ext cx="1295400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54" name="Rectangle 18"/>
          <p:cNvSpPr>
            <a:spLocks noChangeArrowheads="1"/>
          </p:cNvSpPr>
          <p:nvPr/>
        </p:nvSpPr>
        <p:spPr bwMode="auto">
          <a:xfrm>
            <a:off x="7164388" y="5373688"/>
            <a:ext cx="1295400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>
            <a:off x="2916238" y="1916113"/>
            <a:ext cx="12239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2916238" y="2924175"/>
            <a:ext cx="12239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2916238" y="4724400"/>
            <a:ext cx="1223962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 flipV="1">
            <a:off x="5364163" y="2708275"/>
            <a:ext cx="18002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5435600" y="36449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>
            <a:off x="5435600" y="4724400"/>
            <a:ext cx="17287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569-9B59-4E63-B1F8-AD37258DDD78}" type="slidenum">
              <a:rPr lang="ru-RU"/>
              <a:pPr/>
              <a:t>12</a:t>
            </a:fld>
            <a:endParaRPr lang="ru-RU"/>
          </a:p>
        </p:txBody>
      </p:sp>
      <p:sp>
        <p:nvSpPr>
          <p:cNvPr id="153601" name="AutoShape 1"/>
          <p:cNvSpPr>
            <a:spLocks noChangeAspect="1" noChangeArrowheads="1"/>
          </p:cNvSpPr>
          <p:nvPr/>
        </p:nvSpPr>
        <p:spPr bwMode="auto">
          <a:xfrm>
            <a:off x="1979613" y="1125538"/>
            <a:ext cx="539591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04" name="Oval 4"/>
          <p:cNvSpPr>
            <a:spLocks noChangeArrowheads="1"/>
          </p:cNvSpPr>
          <p:nvPr/>
        </p:nvSpPr>
        <p:spPr bwMode="auto">
          <a:xfrm>
            <a:off x="4140200" y="2852738"/>
            <a:ext cx="776288" cy="374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1930400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 b="1" i="1"/>
              <a:t>a</a:t>
            </a:r>
            <a:endParaRPr lang="ru-RU" sz="1600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611188" y="3068638"/>
            <a:ext cx="2322512" cy="18335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611188" y="3357563"/>
            <a:ext cx="2322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611188" y="3644900"/>
            <a:ext cx="2322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611188" y="4005263"/>
            <a:ext cx="2322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611188" y="4292600"/>
            <a:ext cx="2322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611188" y="4581525"/>
            <a:ext cx="2322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319713" y="2036763"/>
            <a:ext cx="2322512" cy="33004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5319713" y="3452813"/>
            <a:ext cx="23225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3348038" y="1557338"/>
            <a:ext cx="2517775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4572000" y="1557338"/>
            <a:ext cx="31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563938" y="1628775"/>
            <a:ext cx="776287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1600" b="1" i="1"/>
              <a:t>b</a:t>
            </a:r>
            <a:endParaRPr lang="ru-RU" sz="1600"/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5003800" y="1628775"/>
            <a:ext cx="773113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1600" b="1" i="1"/>
              <a:t>d</a:t>
            </a:r>
            <a:endParaRPr lang="ru-RU" sz="1600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 flipH="1">
            <a:off x="971550" y="2492375"/>
            <a:ext cx="360363" cy="576263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1" name="Oval 21"/>
          <p:cNvSpPr>
            <a:spLocks noChangeArrowheads="1"/>
          </p:cNvSpPr>
          <p:nvPr/>
        </p:nvSpPr>
        <p:spPr bwMode="auto">
          <a:xfrm>
            <a:off x="3059113" y="2852738"/>
            <a:ext cx="577850" cy="2809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ru-RU" sz="1600" b="1"/>
              <a:t>+</a:t>
            </a:r>
            <a:endParaRPr lang="ru-RU" sz="1600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 flipH="1">
            <a:off x="3419475" y="1700213"/>
            <a:ext cx="792163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>
            <a:off x="2268538" y="2349500"/>
            <a:ext cx="86360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4356100" y="2924175"/>
            <a:ext cx="387350" cy="187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1600" b="1"/>
              <a:t>+</a:t>
            </a:r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 flipH="1">
            <a:off x="4643438" y="1700213"/>
            <a:ext cx="360362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 flipV="1">
            <a:off x="2771775" y="3068638"/>
            <a:ext cx="1368425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5319713" y="4014788"/>
            <a:ext cx="2322512" cy="936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>
            <a:off x="4716463" y="3213100"/>
            <a:ext cx="576262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29" name="Line 29"/>
          <p:cNvSpPr>
            <a:spLocks noChangeShapeType="1"/>
          </p:cNvSpPr>
          <p:nvPr/>
        </p:nvSpPr>
        <p:spPr bwMode="auto">
          <a:xfrm>
            <a:off x="7100888" y="3452813"/>
            <a:ext cx="3841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30" name="Line 30"/>
          <p:cNvSpPr>
            <a:spLocks noChangeShapeType="1"/>
          </p:cNvSpPr>
          <p:nvPr/>
        </p:nvSpPr>
        <p:spPr bwMode="auto">
          <a:xfrm flipV="1">
            <a:off x="7100888" y="4014788"/>
            <a:ext cx="3841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31" name="Line 31"/>
          <p:cNvSpPr>
            <a:spLocks noChangeShapeType="1"/>
          </p:cNvSpPr>
          <p:nvPr/>
        </p:nvSpPr>
        <p:spPr bwMode="auto">
          <a:xfrm>
            <a:off x="6732588" y="3429000"/>
            <a:ext cx="31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900113" y="5734050"/>
            <a:ext cx="2808287" cy="503238"/>
          </a:xfrm>
          <a:prstGeom prst="wedgeRoundRectCallout">
            <a:avLst>
              <a:gd name="adj1" fmla="val -51245"/>
              <a:gd name="adj2" fmla="val -22192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Таблица</a:t>
            </a:r>
            <a:r>
              <a:rPr lang="ru-RU" sz="1200"/>
              <a:t> </a:t>
            </a:r>
            <a:r>
              <a:rPr lang="ru-RU" sz="1600"/>
              <a:t>отображения</a:t>
            </a:r>
          </a:p>
        </p:txBody>
      </p:sp>
      <p:sp>
        <p:nvSpPr>
          <p:cNvPr id="153633" name="AutoShape 33"/>
          <p:cNvSpPr>
            <a:spLocks/>
          </p:cNvSpPr>
          <p:nvPr/>
        </p:nvSpPr>
        <p:spPr bwMode="auto">
          <a:xfrm>
            <a:off x="250825" y="1125538"/>
            <a:ext cx="1935163" cy="555625"/>
          </a:xfrm>
          <a:prstGeom prst="borderCallout3">
            <a:avLst>
              <a:gd name="adj1" fmla="val 20569"/>
              <a:gd name="adj2" fmla="val -3940"/>
              <a:gd name="adj3" fmla="val 20569"/>
              <a:gd name="adj4" fmla="val -4676"/>
              <a:gd name="adj5" fmla="val 93713"/>
              <a:gd name="adj6" fmla="val -4676"/>
              <a:gd name="adj7" fmla="val 179713"/>
              <a:gd name="adj8" fmla="val 60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Адрес таблицы отображения</a:t>
            </a:r>
          </a:p>
        </p:txBody>
      </p:sp>
      <p:sp>
        <p:nvSpPr>
          <p:cNvPr id="153634" name="AutoShape 34"/>
          <p:cNvSpPr>
            <a:spLocks/>
          </p:cNvSpPr>
          <p:nvPr/>
        </p:nvSpPr>
        <p:spPr bwMode="auto">
          <a:xfrm>
            <a:off x="6516688" y="1196975"/>
            <a:ext cx="1943100" cy="647700"/>
          </a:xfrm>
          <a:prstGeom prst="borderCallout2">
            <a:avLst>
              <a:gd name="adj1" fmla="val 17648"/>
              <a:gd name="adj2" fmla="val -3921"/>
              <a:gd name="adj3" fmla="val 17648"/>
              <a:gd name="adj4" fmla="val -18056"/>
              <a:gd name="adj5" fmla="val 76472"/>
              <a:gd name="adj6" fmla="val -3227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Виртуальный адрес</a:t>
            </a:r>
          </a:p>
        </p:txBody>
      </p:sp>
      <p:sp>
        <p:nvSpPr>
          <p:cNvPr id="153635" name="AutoShape 35"/>
          <p:cNvSpPr>
            <a:spLocks noChangeArrowheads="1"/>
          </p:cNvSpPr>
          <p:nvPr/>
        </p:nvSpPr>
        <p:spPr bwMode="auto">
          <a:xfrm>
            <a:off x="6443663" y="5876925"/>
            <a:ext cx="2322512" cy="431800"/>
          </a:xfrm>
          <a:prstGeom prst="wedgeRoundRectCallout">
            <a:avLst>
              <a:gd name="adj1" fmla="val -37356"/>
              <a:gd name="adj2" fmla="val -16801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600"/>
              <a:t>Реальная память</a:t>
            </a:r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5795963" y="3573463"/>
            <a:ext cx="77311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ru-RU" sz="1600" b="1" i="1"/>
              <a:t>d</a:t>
            </a:r>
            <a:endParaRPr lang="ru-RU" sz="1600"/>
          </a:p>
        </p:txBody>
      </p:sp>
      <p:sp>
        <p:nvSpPr>
          <p:cNvPr id="153638" name="Line 38"/>
          <p:cNvSpPr>
            <a:spLocks noChangeShapeType="1"/>
          </p:cNvSpPr>
          <p:nvPr/>
        </p:nvSpPr>
        <p:spPr bwMode="auto">
          <a:xfrm>
            <a:off x="46831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0" y="3284538"/>
            <a:ext cx="3603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b="1" i="1"/>
              <a:t>b</a:t>
            </a:r>
            <a:endParaRPr lang="ru-RU" sz="1600"/>
          </a:p>
        </p:txBody>
      </p:sp>
      <p:sp>
        <p:nvSpPr>
          <p:cNvPr id="153600" name="Line 0"/>
          <p:cNvSpPr>
            <a:spLocks noChangeShapeType="1"/>
          </p:cNvSpPr>
          <p:nvPr/>
        </p:nvSpPr>
        <p:spPr bwMode="auto">
          <a:xfrm>
            <a:off x="395288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323850" y="3644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602" name="Line 2"/>
          <p:cNvSpPr>
            <a:spLocks noChangeShapeType="1"/>
          </p:cNvSpPr>
          <p:nvPr/>
        </p:nvSpPr>
        <p:spPr bwMode="auto">
          <a:xfrm flipH="1">
            <a:off x="2916238" y="3141663"/>
            <a:ext cx="287337" cy="50323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 flipV="1">
            <a:off x="2700338" y="3429000"/>
            <a:ext cx="2592387" cy="431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E6F-752A-4788-B874-2A6F1648BCCE}" type="slidenum">
              <a:rPr lang="ru-RU"/>
              <a:pPr/>
              <a:t>13</a:t>
            </a:fld>
            <a:endParaRPr lang="ru-RU"/>
          </a:p>
        </p:txBody>
      </p:sp>
      <p:sp>
        <p:nvSpPr>
          <p:cNvPr id="154624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Страничная организация</a:t>
            </a:r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1547813" y="1628775"/>
            <a:ext cx="4897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Виртуальный адрес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187450" y="2276475"/>
            <a:ext cx="252095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/>
              <a:t>Номер страницы</a:t>
            </a:r>
            <a:r>
              <a:rPr lang="ru-RU"/>
              <a:t>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708400" y="2276475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708400" y="2276475"/>
            <a:ext cx="280828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/>
              <a:t>Смещение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692275" y="3500438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Запись таблицы страниц </a:t>
            </a:r>
          </a:p>
        </p:txBody>
      </p:sp>
      <p:grpSp>
        <p:nvGrpSpPr>
          <p:cNvPr id="154639" name="Group 15"/>
          <p:cNvGrpSpPr>
            <a:grpSpLocks/>
          </p:cNvGrpSpPr>
          <p:nvPr/>
        </p:nvGrpSpPr>
        <p:grpSpPr bwMode="auto">
          <a:xfrm>
            <a:off x="1258888" y="4076700"/>
            <a:ext cx="6985000" cy="720725"/>
            <a:chOff x="793" y="2568"/>
            <a:chExt cx="4400" cy="45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793" y="2568"/>
              <a:ext cx="4400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793" y="2659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Р</a:t>
              </a:r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1111" y="2659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/>
                <a:t>М</a:t>
              </a:r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1066" y="256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1383" y="256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606" y="2659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Номер кадра</a:t>
              </a: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3651" y="256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1519" y="2659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Управляющие биты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B77E-F238-463F-8685-7F9F30805188}" type="slidenum">
              <a:rPr lang="ru-RU"/>
              <a:pPr/>
              <a:t>14</a:t>
            </a:fld>
            <a:endParaRPr lang="ru-RU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Сегментная организация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547813" y="1628775"/>
            <a:ext cx="4897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Виртуальный адрес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187450" y="2276475"/>
            <a:ext cx="252095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/>
              <a:t>Номер сегмента</a:t>
            </a:r>
            <a:r>
              <a:rPr lang="ru-RU"/>
              <a:t> 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08400" y="2276475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3708400" y="2276475"/>
            <a:ext cx="280828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/>
              <a:t>Смещение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835150" y="3284538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Запись таблицы страниц </a:t>
            </a: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323850" y="4292600"/>
            <a:ext cx="8424863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468313" y="44370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Р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971550" y="443706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М</a:t>
            </a: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900113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1403350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5219700" y="4437063"/>
            <a:ext cx="3348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Начальный адрес сегмента</a:t>
            </a:r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5148263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1476375" y="4437063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Управляющие биты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24300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1028" name="Text Box 20"/>
          <p:cNvSpPr txBox="1">
            <a:spLocks noChangeArrowheads="1"/>
          </p:cNvSpPr>
          <p:nvPr/>
        </p:nvSpPr>
        <p:spPr bwMode="auto">
          <a:xfrm>
            <a:off x="3995738" y="4437063"/>
            <a:ext cx="1296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Длина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C7AC-B59A-4EB7-BD14-F85167168FA6}" type="slidenum">
              <a:rPr lang="ru-RU"/>
              <a:pPr/>
              <a:t>15</a:t>
            </a:fld>
            <a:endParaRPr lang="ru-RU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Стратегии размещения и замещения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73700"/>
          </a:xfrm>
        </p:spPr>
        <p:txBody>
          <a:bodyPr/>
          <a:lstStyle/>
          <a:p>
            <a:r>
              <a:rPr lang="ru-RU" sz="2400"/>
              <a:t>Стратегии выборки – определяет какие блоки загружать из ВЗУ</a:t>
            </a:r>
          </a:p>
          <a:p>
            <a:pPr lvl="1"/>
            <a:r>
              <a:rPr lang="ru-RU" sz="2000"/>
              <a:t>По требованию</a:t>
            </a:r>
          </a:p>
          <a:p>
            <a:pPr lvl="1"/>
            <a:r>
              <a:rPr lang="ru-RU" sz="2000"/>
              <a:t>Предварительно   </a:t>
            </a:r>
          </a:p>
          <a:p>
            <a:r>
              <a:rPr lang="ru-RU" sz="2400"/>
              <a:t>Стратегии размещения  - где размещать подгружаемые блоки (сегментная организация)</a:t>
            </a:r>
          </a:p>
          <a:p>
            <a:pPr lvl="1"/>
            <a:r>
              <a:rPr lang="ru-RU" sz="2000"/>
              <a:t>Первый подходящий</a:t>
            </a:r>
          </a:p>
          <a:p>
            <a:pPr lvl="1"/>
            <a:r>
              <a:rPr lang="ru-RU" sz="2000"/>
              <a:t>Очередной подходящий</a:t>
            </a:r>
          </a:p>
          <a:p>
            <a:pPr lvl="1"/>
            <a:r>
              <a:rPr lang="ru-RU" sz="2000"/>
              <a:t>Наименее подходящий</a:t>
            </a:r>
          </a:p>
          <a:p>
            <a:r>
              <a:rPr lang="ru-RU" sz="2400"/>
              <a:t>Стратегии замещения –  какие блоки выгружать из оперативной памяти на диск</a:t>
            </a:r>
          </a:p>
          <a:p>
            <a:pPr lvl="1"/>
            <a:r>
              <a:rPr lang="ru-RU" sz="2000"/>
              <a:t>Самая старая страница</a:t>
            </a:r>
          </a:p>
          <a:p>
            <a:pPr lvl="1"/>
            <a:r>
              <a:rPr lang="ru-RU" sz="2000"/>
              <a:t>Не использовавшаяся в последнее время страница</a:t>
            </a:r>
          </a:p>
          <a:p>
            <a:pPr lvl="1"/>
            <a:r>
              <a:rPr lang="ru-RU" sz="2000"/>
              <a:t>Страница, не использовавшаяся дольше всего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CEA8-38C2-4C3A-BEA8-37361C5C8E5D}" type="slidenum">
              <a:rPr lang="ru-RU"/>
              <a:pPr/>
              <a:t>16</a:t>
            </a:fld>
            <a:endParaRPr lang="ru-RU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>
                <a:solidFill>
                  <a:srgbClr val="0033CC"/>
                </a:solidFill>
              </a:rPr>
              <a:t>Управление памятью в </a:t>
            </a:r>
            <a:r>
              <a:rPr lang="en-US" sz="3200">
                <a:solidFill>
                  <a:srgbClr val="0033CC"/>
                </a:solidFill>
              </a:rPr>
              <a:t>UNIX</a:t>
            </a:r>
            <a:endParaRPr lang="ru-RU" sz="3200">
              <a:solidFill>
                <a:srgbClr val="0033CC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US"/>
              <a:t>SVR</a:t>
            </a:r>
            <a:r>
              <a:rPr lang="ru-RU"/>
              <a:t>4 использует две раздельные схемы управления памятью.</a:t>
            </a:r>
            <a:endParaRPr lang="en-US"/>
          </a:p>
          <a:p>
            <a:r>
              <a:rPr lang="ru-RU"/>
              <a:t>Страничная система распределяет кадры основной памяти среди процессов.</a:t>
            </a:r>
            <a:endParaRPr lang="en-US"/>
          </a:p>
          <a:p>
            <a:r>
              <a:rPr lang="ru-RU"/>
              <a:t>Для управления памятью ядра используется другой механизм.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6C5A-B55A-449F-A0DB-CB20AF1DFEE2}" type="slidenum">
              <a:rPr lang="ru-RU"/>
              <a:pPr/>
              <a:t>17</a:t>
            </a:fld>
            <a:endParaRPr lang="ru-RU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sz="3200"/>
              <a:t>Страничная система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 smtClean="0">
                <a:solidFill>
                  <a:srgbClr val="009900"/>
                </a:solidFill>
              </a:rPr>
              <a:t>Таблица страниц</a:t>
            </a:r>
            <a:endParaRPr lang="ru-RU" sz="2800" b="1" dirty="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/>
              <a:t>Для каждого процесса используется одна таблица страниц, в которой каждой странице виртуальной памяти процесса соответствует одна запись. Эта запись имеет следующую структуру. 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Номер кадра</a:t>
            </a:r>
            <a:r>
              <a:rPr lang="ru-RU" sz="2000" dirty="0"/>
              <a:t>. Указывает кадр в физической памяти.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Возраст</a:t>
            </a:r>
            <a:r>
              <a:rPr lang="ru-RU" sz="2000" dirty="0"/>
              <a:t>. Указывает, как долго страница находится в памяти без обращения к ней.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Копирование при записи</a:t>
            </a:r>
            <a:r>
              <a:rPr lang="ru-RU" sz="2000" dirty="0"/>
              <a:t>. Устанавливается, когда страница разделяется несколькими процессами. Если один из процессов производит запись в страницу, сначала должны быть сделаны отдельные копии страницы для каждого из совместно использующих ее процессов.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Модифицирована</a:t>
            </a:r>
            <a:r>
              <a:rPr lang="ru-RU" sz="2000" dirty="0"/>
              <a:t>. Указывает, изменено ли содержимое страницы.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Обращения</a:t>
            </a:r>
            <a:r>
              <a:rPr lang="ru-RU" sz="2000" dirty="0"/>
              <a:t>. Указывает, что к странице было обращение.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В памяти</a:t>
            </a:r>
            <a:r>
              <a:rPr lang="ru-RU" sz="2000" dirty="0"/>
              <a:t>. Указывает, что страница находится в оперативной памяти.</a:t>
            </a:r>
            <a:endParaRPr lang="ru-RU" sz="2000" b="1" dirty="0"/>
          </a:p>
          <a:p>
            <a:pPr lvl="1">
              <a:lnSpc>
                <a:spcPct val="80000"/>
              </a:lnSpc>
            </a:pPr>
            <a:r>
              <a:rPr lang="ru-RU" sz="2000" b="1" dirty="0"/>
              <a:t>Защита</a:t>
            </a:r>
            <a:r>
              <a:rPr lang="ru-RU" sz="2000" dirty="0"/>
              <a:t>. Указывает, что разрешена запись.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BBEF-66D0-4B71-8EC5-4C91858AA44B}" type="slidenum">
              <a:rPr lang="ru-RU"/>
              <a:pPr/>
              <a:t>18</a:t>
            </a:fld>
            <a:endParaRPr lang="ru-RU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ru-RU" sz="2800" b="1">
                <a:solidFill>
                  <a:srgbClr val="009900"/>
                </a:solidFill>
              </a:rPr>
              <a:t>Дескриптор дискового блока</a:t>
            </a:r>
          </a:p>
          <a:p>
            <a:r>
              <a:rPr lang="ru-RU" sz="2400"/>
              <a:t>В этой таблице каждой странице процесса соответствует запись, описывающая дисковую копию этой страницы.</a:t>
            </a:r>
            <a:endParaRPr lang="ru-RU" sz="2400" b="1"/>
          </a:p>
          <a:p>
            <a:pPr lvl="1"/>
            <a:r>
              <a:rPr lang="ru-RU" sz="2000" b="1"/>
              <a:t>Номер устройства свопинга</a:t>
            </a:r>
            <a:r>
              <a:rPr lang="ru-RU" sz="2000"/>
              <a:t>. Номер логического устройства вторичной памяти, хранящего соответствующую страницу.</a:t>
            </a:r>
            <a:endParaRPr lang="ru-RU" sz="2000" b="1"/>
          </a:p>
          <a:p>
            <a:pPr lvl="1"/>
            <a:r>
              <a:rPr lang="ru-RU" sz="2000" b="1"/>
              <a:t>Номер блока устройства</a:t>
            </a:r>
            <a:r>
              <a:rPr lang="ru-RU" sz="2000"/>
              <a:t>. Расположение блока страницы на устройстве вторичной памяти.</a:t>
            </a:r>
            <a:endParaRPr lang="ru-RU" sz="2000" b="1"/>
          </a:p>
          <a:p>
            <a:pPr lvl="1"/>
            <a:r>
              <a:rPr lang="ru-RU" sz="2000" b="1"/>
              <a:t>Тип памяти</a:t>
            </a:r>
            <a:r>
              <a:rPr lang="ru-RU" sz="2000"/>
              <a:t>. Вторичная память может представлять модуль свопинга или исполнимый файл. В последнем случае имеется признак, указывающий, должна ли распределяемая виртуальная память быть предварительной очищенной.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B63-E3EF-4C31-98AB-F3742554E5F9}" type="slidenum">
              <a:rPr lang="ru-RU"/>
              <a:pPr/>
              <a:t>19</a:t>
            </a:fld>
            <a:endParaRPr lang="ru-RU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b="1">
                <a:solidFill>
                  <a:srgbClr val="009900"/>
                </a:solidFill>
              </a:rPr>
              <a:t>Запись таблицы кадров</a:t>
            </a:r>
            <a:endParaRPr lang="ru-RU">
              <a:solidFill>
                <a:srgbClr val="009900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400"/>
              <a:t>Описывает каждый кадр реальной памяти, таблица проиндексирована номерами кадров.</a:t>
            </a:r>
            <a:endParaRPr lang="ru-RU" sz="2400" b="1"/>
          </a:p>
          <a:p>
            <a:pPr lvl="1">
              <a:lnSpc>
                <a:spcPct val="90000"/>
              </a:lnSpc>
            </a:pPr>
            <a:r>
              <a:rPr lang="ru-RU" sz="2000" b="1"/>
              <a:t>Состояние страницы</a:t>
            </a:r>
            <a:r>
              <a:rPr lang="ru-RU" sz="2000"/>
              <a:t>. Указывает свободен ли кадр или содержит страницу. В этом случае указывает статус страницы: на устройстве свопинга, в выполнимом файле или выполняется прямое обращение к памяти.</a:t>
            </a:r>
            <a:endParaRPr lang="ru-RU" sz="2000" b="1"/>
          </a:p>
          <a:p>
            <a:pPr lvl="1">
              <a:lnSpc>
                <a:spcPct val="90000"/>
              </a:lnSpc>
            </a:pPr>
            <a:r>
              <a:rPr lang="ru-RU" sz="2000" b="1"/>
              <a:t>Количество ссылок</a:t>
            </a:r>
            <a:r>
              <a:rPr lang="ru-RU" sz="2000"/>
              <a:t>. Количество процессов, использующих страницу.</a:t>
            </a:r>
            <a:endParaRPr lang="ru-RU" sz="2000" b="1"/>
          </a:p>
          <a:p>
            <a:pPr lvl="1">
              <a:lnSpc>
                <a:spcPct val="90000"/>
              </a:lnSpc>
            </a:pPr>
            <a:r>
              <a:rPr lang="ru-RU" sz="2000" b="1"/>
              <a:t>Логическое устройство</a:t>
            </a:r>
            <a:r>
              <a:rPr lang="ru-RU" sz="2000"/>
              <a:t>. Логическое устройство, содержащее копию страницы.</a:t>
            </a:r>
            <a:endParaRPr lang="ru-RU" sz="2000" b="1"/>
          </a:p>
          <a:p>
            <a:pPr lvl="1">
              <a:lnSpc>
                <a:spcPct val="90000"/>
              </a:lnSpc>
            </a:pPr>
            <a:r>
              <a:rPr lang="ru-RU" sz="2000" b="1"/>
              <a:t>Номер блока</a:t>
            </a:r>
            <a:r>
              <a:rPr lang="ru-RU" sz="2000"/>
              <a:t>. Расположение блока копии страницы на логическом устройстве.</a:t>
            </a:r>
            <a:endParaRPr lang="ru-RU" sz="2000" b="1"/>
          </a:p>
          <a:p>
            <a:pPr lvl="1">
              <a:lnSpc>
                <a:spcPct val="90000"/>
              </a:lnSpc>
            </a:pPr>
            <a:r>
              <a:rPr lang="ru-RU" sz="2000" b="1"/>
              <a:t>Указатель на данные кадра</a:t>
            </a:r>
            <a:r>
              <a:rPr lang="ru-RU" sz="2000"/>
              <a:t>. Указатель на другие записи таблицы в списке свободных страниц или в хэш-таблице.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195E-0C79-47D7-924A-E5F3E5CB87A9}" type="slidenum">
              <a:rPr lang="ru-RU"/>
              <a:pPr/>
              <a:t>2</a:t>
            </a:fld>
            <a:endParaRPr lang="ru-RU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ru-RU" sz="2800">
                <a:solidFill>
                  <a:srgbClr val="0033CC"/>
                </a:solidFill>
              </a:rPr>
              <a:t>Требования к управлению памятью</a:t>
            </a:r>
          </a:p>
          <a:p>
            <a:r>
              <a:rPr lang="ru-RU" sz="2800">
                <a:solidFill>
                  <a:srgbClr val="0033CC"/>
                </a:solidFill>
              </a:rPr>
              <a:t>Распределение памяти</a:t>
            </a:r>
          </a:p>
          <a:p>
            <a:pPr lvl="1"/>
            <a:r>
              <a:rPr lang="ru-RU" sz="2400">
                <a:solidFill>
                  <a:srgbClr val="0033CC"/>
                </a:solidFill>
              </a:rPr>
              <a:t>Фиксированное распределение</a:t>
            </a:r>
          </a:p>
          <a:p>
            <a:pPr lvl="1"/>
            <a:r>
              <a:rPr lang="ru-RU" sz="2400">
                <a:solidFill>
                  <a:srgbClr val="0033CC"/>
                </a:solidFill>
              </a:rPr>
              <a:t>Распределение разделами переменной длины</a:t>
            </a:r>
          </a:p>
          <a:p>
            <a:pPr lvl="1"/>
            <a:r>
              <a:rPr lang="ru-RU" sz="2400">
                <a:solidFill>
                  <a:srgbClr val="0033CC"/>
                </a:solidFill>
              </a:rPr>
              <a:t>Страничная организация</a:t>
            </a:r>
          </a:p>
          <a:p>
            <a:pPr lvl="1"/>
            <a:r>
              <a:rPr lang="ru-RU" sz="2400">
                <a:solidFill>
                  <a:srgbClr val="0033CC"/>
                </a:solidFill>
              </a:rPr>
              <a:t>Свопинг </a:t>
            </a:r>
          </a:p>
          <a:p>
            <a:r>
              <a:rPr lang="ru-RU" sz="2800">
                <a:solidFill>
                  <a:srgbClr val="0033CC"/>
                </a:solidFill>
              </a:rPr>
              <a:t>Виртуальная</a:t>
            </a:r>
            <a:r>
              <a:rPr lang="en-US" sz="2800">
                <a:solidFill>
                  <a:srgbClr val="0033CC"/>
                </a:solidFill>
              </a:rPr>
              <a:t> </a:t>
            </a:r>
            <a:r>
              <a:rPr lang="ru-RU" sz="2800">
                <a:solidFill>
                  <a:srgbClr val="0033CC"/>
                </a:solidFill>
              </a:rPr>
              <a:t>память</a:t>
            </a:r>
            <a:endParaRPr lang="ru-RU" sz="2400">
              <a:solidFill>
                <a:srgbClr val="0033CC"/>
              </a:solidFill>
            </a:endParaRPr>
          </a:p>
          <a:p>
            <a:pPr lvl="1"/>
            <a:r>
              <a:rPr lang="ru-RU" sz="2400">
                <a:solidFill>
                  <a:srgbClr val="0033CC"/>
                </a:solidFill>
              </a:rPr>
              <a:t>Понятие и организация</a:t>
            </a:r>
          </a:p>
          <a:p>
            <a:pPr lvl="1"/>
            <a:r>
              <a:rPr lang="ru-RU" sz="2400">
                <a:solidFill>
                  <a:srgbClr val="0033CC"/>
                </a:solidFill>
              </a:rPr>
              <a:t>Стратегии размещения и замещения</a:t>
            </a:r>
          </a:p>
          <a:p>
            <a:r>
              <a:rPr lang="ru-RU" sz="2800">
                <a:solidFill>
                  <a:srgbClr val="0033CC"/>
                </a:solidFill>
              </a:rPr>
              <a:t>Управление памятью в </a:t>
            </a:r>
            <a:r>
              <a:rPr lang="en-US" sz="2800">
                <a:solidFill>
                  <a:srgbClr val="0033CC"/>
                </a:solidFill>
              </a:rPr>
              <a:t>UNIX </a:t>
            </a:r>
            <a:r>
              <a:rPr lang="ru-RU" sz="2800">
                <a:solidFill>
                  <a:srgbClr val="0033CC"/>
                </a:solidFill>
              </a:rPr>
              <a:t>и </a:t>
            </a:r>
            <a:r>
              <a:rPr lang="en-US" sz="2800">
                <a:solidFill>
                  <a:srgbClr val="0033CC"/>
                </a:solidFill>
              </a:rPr>
              <a:t>Linux</a:t>
            </a:r>
          </a:p>
          <a:p>
            <a:r>
              <a:rPr lang="ru-RU" sz="2800">
                <a:solidFill>
                  <a:srgbClr val="0033CC"/>
                </a:solidFill>
              </a:rPr>
              <a:t>Управление памятью в </a:t>
            </a:r>
            <a:r>
              <a:rPr lang="en-US" sz="2800">
                <a:solidFill>
                  <a:srgbClr val="0033CC"/>
                </a:solidFill>
              </a:rPr>
              <a:t>Windows</a:t>
            </a:r>
            <a:endParaRPr lang="ru-RU" sz="28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A8DC-C306-4FF0-AA15-3BC60340C85A}" type="slidenum">
              <a:rPr lang="ru-RU"/>
              <a:pPr/>
              <a:t>20</a:t>
            </a:fld>
            <a:endParaRPr lang="ru-RU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3671888"/>
          </a:xfrm>
        </p:spPr>
        <p:txBody>
          <a:bodyPr/>
          <a:lstStyle/>
          <a:p>
            <a:r>
              <a:rPr lang="ru-RU" sz="2800" b="1">
                <a:solidFill>
                  <a:srgbClr val="009900"/>
                </a:solidFill>
              </a:rPr>
              <a:t>Таблица использования свопинга</a:t>
            </a:r>
            <a:endParaRPr lang="ru-RU" sz="2800">
              <a:solidFill>
                <a:srgbClr val="009900"/>
              </a:solidFill>
            </a:endParaRPr>
          </a:p>
          <a:p>
            <a:r>
              <a:rPr lang="ru-RU" sz="2400"/>
              <a:t>Для каждого устройства свопинга имеется своя таблица, в которой для каждой страницы на этом устройстве имеется своя запись.</a:t>
            </a:r>
            <a:endParaRPr lang="ru-RU" sz="2400" b="1"/>
          </a:p>
          <a:p>
            <a:pPr lvl="1"/>
            <a:r>
              <a:rPr lang="ru-RU" sz="2000" b="1"/>
              <a:t>Количество ссылок</a:t>
            </a:r>
            <a:r>
              <a:rPr lang="ru-RU" sz="2000"/>
              <a:t>. Количество записей таблицы страниц, указывающих на страницы на устройстве свопинга.</a:t>
            </a:r>
            <a:endParaRPr lang="ru-RU" sz="2000" b="1"/>
          </a:p>
          <a:p>
            <a:pPr lvl="1"/>
            <a:r>
              <a:rPr lang="ru-RU" sz="2000" b="1"/>
              <a:t>Идентификатор страницы</a:t>
            </a:r>
            <a:r>
              <a:rPr lang="ru-RU" sz="2000"/>
              <a:t>. Идентификатор страницы в модуле страничной памяти.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2A99-CC76-40B7-95B5-FC1659403DC6}" type="slidenum">
              <a:rPr lang="ru-RU"/>
              <a:pPr/>
              <a:t>21</a:t>
            </a:fld>
            <a:endParaRPr lang="ru-RU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53425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ru-RU" sz="2400"/>
              <a:t> Откачку страниц, не входящих в рабочие наборы процессов, производит специальный системный процесс - stealer. Он начинает работать, когда количество страниц в списке свободных страниц достигает установленного нижнего порога.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sz="2400"/>
              <a:t> Алгоритм замещения в </a:t>
            </a:r>
            <a:r>
              <a:rPr lang="en-US" sz="2400"/>
              <a:t>SVR</a:t>
            </a:r>
            <a:r>
              <a:rPr lang="ru-RU" sz="2400"/>
              <a:t>4 представляет собой      усовершенствованный часовой алгоритм (алгоритм с двумя стрелками). Алгоритм использует бит обращений для каждой из страниц памяти.</a:t>
            </a:r>
          </a:p>
          <a:p>
            <a:pPr lvl="4">
              <a:buFontTx/>
              <a:buChar char="•"/>
            </a:pPr>
            <a:r>
              <a:rPr lang="ru-RU" sz="2400"/>
              <a:t> </a:t>
            </a:r>
            <a:r>
              <a:rPr lang="ru-RU" sz="2000"/>
              <a:t>Работа алгоритма характеризуется двумя параметрами.</a:t>
            </a:r>
            <a:endParaRPr lang="ru-RU" sz="2000" b="1"/>
          </a:p>
          <a:p>
            <a:r>
              <a:rPr lang="ru-RU" sz="2000" b="1"/>
              <a:t> Частота сканирования</a:t>
            </a:r>
            <a:r>
              <a:rPr lang="ru-RU" sz="2000"/>
              <a:t>. Частота, с которой указатели сканируют список страниц (кадров в секунду).</a:t>
            </a:r>
            <a:endParaRPr lang="ru-RU" sz="2000" b="1"/>
          </a:p>
          <a:p>
            <a:r>
              <a:rPr lang="ru-RU" sz="2000" b="1"/>
              <a:t> Охват</a:t>
            </a:r>
            <a:r>
              <a:rPr lang="ru-RU" sz="2000"/>
              <a:t>. Интервал между передним и задним указателями.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BED-6B66-4D73-9442-7D1FDE4CD16B}" type="slidenum">
              <a:rPr lang="ru-RU"/>
              <a:pPr/>
              <a:t>22</a:t>
            </a:fld>
            <a:endParaRPr lang="ru-RU"/>
          </a:p>
        </p:txBody>
      </p:sp>
      <p:grpSp>
        <p:nvGrpSpPr>
          <p:cNvPr id="199684" name="Group 4"/>
          <p:cNvGrpSpPr>
            <a:grpSpLocks noChangeAspect="1"/>
          </p:cNvGrpSpPr>
          <p:nvPr/>
        </p:nvGrpSpPr>
        <p:grpSpPr bwMode="auto">
          <a:xfrm>
            <a:off x="323850" y="720725"/>
            <a:ext cx="8496300" cy="5281613"/>
            <a:chOff x="2353" y="2903"/>
            <a:chExt cx="7200" cy="4476"/>
          </a:xfrm>
        </p:grpSpPr>
        <p:sp>
          <p:nvSpPr>
            <p:cNvPr id="199685" name="AutoShape 5"/>
            <p:cNvSpPr>
              <a:spLocks noChangeAspect="1" noChangeArrowheads="1"/>
            </p:cNvSpPr>
            <p:nvPr/>
          </p:nvSpPr>
          <p:spPr bwMode="auto">
            <a:xfrm>
              <a:off x="2353" y="2903"/>
              <a:ext cx="7200" cy="4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9686" name="AutoShape 6"/>
            <p:cNvSpPr>
              <a:spLocks noChangeArrowheads="1"/>
            </p:cNvSpPr>
            <p:nvPr/>
          </p:nvSpPr>
          <p:spPr bwMode="auto">
            <a:xfrm>
              <a:off x="3311" y="3341"/>
              <a:ext cx="4097" cy="4000"/>
            </a:xfrm>
            <a:custGeom>
              <a:avLst/>
              <a:gdLst>
                <a:gd name="G0" fmla="+- 2427 0 0"/>
                <a:gd name="G1" fmla="+- 21600 0 2427"/>
                <a:gd name="G2" fmla="+- 21600 0 2427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27" y="10800"/>
                  </a:moveTo>
                  <a:cubicBezTo>
                    <a:pt x="2427" y="15424"/>
                    <a:pt x="6176" y="19173"/>
                    <a:pt x="10800" y="19173"/>
                  </a:cubicBezTo>
                  <a:cubicBezTo>
                    <a:pt x="15424" y="19173"/>
                    <a:pt x="19173" y="15424"/>
                    <a:pt x="19173" y="10800"/>
                  </a:cubicBezTo>
                  <a:cubicBezTo>
                    <a:pt x="19173" y="6176"/>
                    <a:pt x="15424" y="2427"/>
                    <a:pt x="10800" y="2427"/>
                  </a:cubicBezTo>
                  <a:cubicBezTo>
                    <a:pt x="6176" y="2427"/>
                    <a:pt x="2427" y="6176"/>
                    <a:pt x="2427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9687" name="Line 7"/>
            <p:cNvSpPr>
              <a:spLocks noChangeShapeType="1"/>
            </p:cNvSpPr>
            <p:nvPr/>
          </p:nvSpPr>
          <p:spPr bwMode="auto">
            <a:xfrm>
              <a:off x="5684" y="6856"/>
              <a:ext cx="92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9688" name="Line 8"/>
            <p:cNvSpPr>
              <a:spLocks noChangeShapeType="1"/>
            </p:cNvSpPr>
            <p:nvPr/>
          </p:nvSpPr>
          <p:spPr bwMode="auto">
            <a:xfrm>
              <a:off x="5282" y="6896"/>
              <a:ext cx="1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99689" name="Group 9"/>
            <p:cNvGrpSpPr>
              <a:grpSpLocks/>
            </p:cNvGrpSpPr>
            <p:nvPr/>
          </p:nvGrpSpPr>
          <p:grpSpPr bwMode="auto">
            <a:xfrm>
              <a:off x="3317" y="3140"/>
              <a:ext cx="5922" cy="4088"/>
              <a:chOff x="3317" y="3140"/>
              <a:chExt cx="5922" cy="4088"/>
            </a:xfrm>
          </p:grpSpPr>
          <p:sp>
            <p:nvSpPr>
              <p:cNvPr id="199690" name="Line 10"/>
              <p:cNvSpPr>
                <a:spLocks noChangeShapeType="1"/>
              </p:cNvSpPr>
              <p:nvPr/>
            </p:nvSpPr>
            <p:spPr bwMode="auto">
              <a:xfrm flipV="1">
                <a:off x="3840" y="6361"/>
                <a:ext cx="352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1" name="Line 11"/>
              <p:cNvSpPr>
                <a:spLocks noChangeShapeType="1"/>
              </p:cNvSpPr>
              <p:nvPr/>
            </p:nvSpPr>
            <p:spPr bwMode="auto">
              <a:xfrm flipV="1">
                <a:off x="3558" y="6039"/>
                <a:ext cx="402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2" name="Line 12"/>
              <p:cNvSpPr>
                <a:spLocks noChangeShapeType="1"/>
              </p:cNvSpPr>
              <p:nvPr/>
            </p:nvSpPr>
            <p:spPr bwMode="auto">
              <a:xfrm flipV="1">
                <a:off x="3377" y="5716"/>
                <a:ext cx="45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3" name="Line 13"/>
              <p:cNvSpPr>
                <a:spLocks noChangeShapeType="1"/>
              </p:cNvSpPr>
              <p:nvPr/>
            </p:nvSpPr>
            <p:spPr bwMode="auto">
              <a:xfrm flipV="1">
                <a:off x="3317" y="5314"/>
                <a:ext cx="463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4" name="Line 14"/>
              <p:cNvSpPr>
                <a:spLocks noChangeShapeType="1"/>
              </p:cNvSpPr>
              <p:nvPr/>
            </p:nvSpPr>
            <p:spPr bwMode="auto">
              <a:xfrm>
                <a:off x="3397" y="4790"/>
                <a:ext cx="443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5" name="Line 15"/>
              <p:cNvSpPr>
                <a:spLocks noChangeShapeType="1"/>
              </p:cNvSpPr>
              <p:nvPr/>
            </p:nvSpPr>
            <p:spPr bwMode="auto">
              <a:xfrm>
                <a:off x="3608" y="4278"/>
                <a:ext cx="413" cy="2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6" name="Line 16"/>
              <p:cNvSpPr>
                <a:spLocks noChangeShapeType="1"/>
              </p:cNvSpPr>
              <p:nvPr/>
            </p:nvSpPr>
            <p:spPr bwMode="auto">
              <a:xfrm>
                <a:off x="3981" y="3864"/>
                <a:ext cx="292" cy="3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7" name="Line 17"/>
              <p:cNvSpPr>
                <a:spLocks noChangeShapeType="1"/>
              </p:cNvSpPr>
              <p:nvPr/>
            </p:nvSpPr>
            <p:spPr bwMode="auto">
              <a:xfrm>
                <a:off x="4374" y="3593"/>
                <a:ext cx="231" cy="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8" name="Line 18"/>
              <p:cNvSpPr>
                <a:spLocks noChangeShapeType="1"/>
              </p:cNvSpPr>
              <p:nvPr/>
            </p:nvSpPr>
            <p:spPr bwMode="auto">
              <a:xfrm>
                <a:off x="4786" y="3432"/>
                <a:ext cx="121" cy="4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699" name="Line 19"/>
              <p:cNvSpPr>
                <a:spLocks noChangeShapeType="1"/>
              </p:cNvSpPr>
              <p:nvPr/>
            </p:nvSpPr>
            <p:spPr bwMode="auto">
              <a:xfrm>
                <a:off x="5229" y="3331"/>
                <a:ext cx="20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0" name="Line 20"/>
              <p:cNvSpPr>
                <a:spLocks noChangeShapeType="1"/>
              </p:cNvSpPr>
              <p:nvPr/>
            </p:nvSpPr>
            <p:spPr bwMode="auto">
              <a:xfrm flipH="1">
                <a:off x="5581" y="3351"/>
                <a:ext cx="71" cy="4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1" name="Line 21"/>
              <p:cNvSpPr>
                <a:spLocks noChangeShapeType="1"/>
              </p:cNvSpPr>
              <p:nvPr/>
            </p:nvSpPr>
            <p:spPr bwMode="auto">
              <a:xfrm flipH="1">
                <a:off x="5967" y="3505"/>
                <a:ext cx="21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2" name="Line 22"/>
              <p:cNvSpPr>
                <a:spLocks noChangeShapeType="1"/>
              </p:cNvSpPr>
              <p:nvPr/>
            </p:nvSpPr>
            <p:spPr bwMode="auto">
              <a:xfrm flipH="1">
                <a:off x="6340" y="3776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3" name="Line 23"/>
              <p:cNvSpPr>
                <a:spLocks noChangeShapeType="1"/>
              </p:cNvSpPr>
              <p:nvPr/>
            </p:nvSpPr>
            <p:spPr bwMode="auto">
              <a:xfrm flipH="1">
                <a:off x="4216" y="6645"/>
                <a:ext cx="270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4" name="Line 24"/>
              <p:cNvSpPr>
                <a:spLocks noChangeShapeType="1"/>
              </p:cNvSpPr>
              <p:nvPr/>
            </p:nvSpPr>
            <p:spPr bwMode="auto">
              <a:xfrm flipH="1">
                <a:off x="6864" y="4692"/>
                <a:ext cx="401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5" name="Line 25"/>
              <p:cNvSpPr>
                <a:spLocks noChangeShapeType="1"/>
              </p:cNvSpPr>
              <p:nvPr/>
            </p:nvSpPr>
            <p:spPr bwMode="auto">
              <a:xfrm flipH="1">
                <a:off x="6944" y="5255"/>
                <a:ext cx="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6" name="Line 26"/>
              <p:cNvSpPr>
                <a:spLocks noChangeShapeType="1"/>
              </p:cNvSpPr>
              <p:nvPr/>
            </p:nvSpPr>
            <p:spPr bwMode="auto">
              <a:xfrm>
                <a:off x="6922" y="5608"/>
                <a:ext cx="434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7" name="Line 27"/>
              <p:cNvSpPr>
                <a:spLocks noChangeShapeType="1"/>
              </p:cNvSpPr>
              <p:nvPr/>
            </p:nvSpPr>
            <p:spPr bwMode="auto">
              <a:xfrm>
                <a:off x="6842" y="5910"/>
                <a:ext cx="393" cy="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8" name="Line 28"/>
              <p:cNvSpPr>
                <a:spLocks noChangeShapeType="1"/>
              </p:cNvSpPr>
              <p:nvPr/>
            </p:nvSpPr>
            <p:spPr bwMode="auto">
              <a:xfrm>
                <a:off x="6611" y="6243"/>
                <a:ext cx="383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09" name="Line 29"/>
              <p:cNvSpPr>
                <a:spLocks noChangeShapeType="1"/>
              </p:cNvSpPr>
              <p:nvPr/>
            </p:nvSpPr>
            <p:spPr bwMode="auto">
              <a:xfrm>
                <a:off x="6369" y="6534"/>
                <a:ext cx="253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0" name="Line 30"/>
              <p:cNvSpPr>
                <a:spLocks noChangeShapeType="1"/>
              </p:cNvSpPr>
              <p:nvPr/>
            </p:nvSpPr>
            <p:spPr bwMode="auto">
              <a:xfrm>
                <a:off x="6057" y="6736"/>
                <a:ext cx="192" cy="4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1" name="Line 31"/>
              <p:cNvSpPr>
                <a:spLocks noChangeShapeType="1"/>
              </p:cNvSpPr>
              <p:nvPr/>
            </p:nvSpPr>
            <p:spPr bwMode="auto">
              <a:xfrm flipH="1">
                <a:off x="4679" y="6805"/>
                <a:ext cx="181" cy="4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2" name="Line 32"/>
              <p:cNvSpPr>
                <a:spLocks noChangeShapeType="1"/>
              </p:cNvSpPr>
              <p:nvPr/>
            </p:nvSpPr>
            <p:spPr bwMode="auto">
              <a:xfrm flipH="1">
                <a:off x="6651" y="4128"/>
                <a:ext cx="35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3" name="Line 33"/>
              <p:cNvSpPr>
                <a:spLocks noChangeShapeType="1"/>
              </p:cNvSpPr>
              <p:nvPr/>
            </p:nvSpPr>
            <p:spPr bwMode="auto">
              <a:xfrm>
                <a:off x="4726" y="3925"/>
                <a:ext cx="614" cy="14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lg" len="lg"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4" name="Line 34"/>
              <p:cNvSpPr>
                <a:spLocks noChangeShapeType="1"/>
              </p:cNvSpPr>
              <p:nvPr/>
            </p:nvSpPr>
            <p:spPr bwMode="auto">
              <a:xfrm flipV="1">
                <a:off x="3897" y="5391"/>
                <a:ext cx="1439" cy="4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lg" len="lg"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715" name="Text Box 35"/>
              <p:cNvSpPr txBox="1">
                <a:spLocks noChangeArrowheads="1"/>
              </p:cNvSpPr>
              <p:nvPr/>
            </p:nvSpPr>
            <p:spPr bwMode="auto">
              <a:xfrm>
                <a:off x="5208" y="4287"/>
                <a:ext cx="1058" cy="5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200"/>
                  <a:t>Передний указатель</a:t>
                </a:r>
                <a:endParaRPr lang="ru-RU"/>
              </a:p>
            </p:txBody>
          </p:sp>
          <p:sp>
            <p:nvSpPr>
              <p:cNvPr id="199716" name="Text Box 36"/>
              <p:cNvSpPr txBox="1">
                <a:spLocks noChangeArrowheads="1"/>
              </p:cNvSpPr>
              <p:nvPr/>
            </p:nvSpPr>
            <p:spPr bwMode="auto">
              <a:xfrm>
                <a:off x="4414" y="5867"/>
                <a:ext cx="1036" cy="5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200"/>
                  <a:t>Задний указатель</a:t>
                </a:r>
                <a:endParaRPr lang="ru-RU"/>
              </a:p>
            </p:txBody>
          </p:sp>
          <p:sp>
            <p:nvSpPr>
              <p:cNvPr id="199717" name="AutoShape 37"/>
              <p:cNvSpPr>
                <a:spLocks/>
              </p:cNvSpPr>
              <p:nvPr/>
            </p:nvSpPr>
            <p:spPr bwMode="auto">
              <a:xfrm>
                <a:off x="7563" y="3140"/>
                <a:ext cx="1127" cy="752"/>
              </a:xfrm>
              <a:prstGeom prst="borderCallout1">
                <a:avLst>
                  <a:gd name="adj1" fmla="val 18731"/>
                  <a:gd name="adj2" fmla="val -8333"/>
                  <a:gd name="adj3" fmla="val 120500"/>
                  <a:gd name="adj4" fmla="val -761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200"/>
                  <a:t>Конец списка страниц</a:t>
                </a:r>
                <a:endParaRPr lang="ru-RU"/>
              </a:p>
            </p:txBody>
          </p:sp>
          <p:sp>
            <p:nvSpPr>
              <p:cNvPr id="199718" name="AutoShape 38"/>
              <p:cNvSpPr>
                <a:spLocks/>
              </p:cNvSpPr>
              <p:nvPr/>
            </p:nvSpPr>
            <p:spPr bwMode="auto">
              <a:xfrm>
                <a:off x="8112" y="4418"/>
                <a:ext cx="1127" cy="752"/>
              </a:xfrm>
              <a:prstGeom prst="borderCallout1">
                <a:avLst>
                  <a:gd name="adj1" fmla="val 18750"/>
                  <a:gd name="adj2" fmla="val -8338"/>
                  <a:gd name="adj3" fmla="val 8023"/>
                  <a:gd name="adj4" fmla="val -9763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200"/>
                  <a:t>Начало списка страниц</a:t>
                </a:r>
                <a:endParaRPr lang="ru-RU"/>
              </a:p>
            </p:txBody>
          </p:sp>
          <p:sp>
            <p:nvSpPr>
              <p:cNvPr id="199719" name="Text Box 39"/>
              <p:cNvSpPr txBox="1">
                <a:spLocks noChangeArrowheads="1"/>
              </p:cNvSpPr>
              <p:nvPr/>
            </p:nvSpPr>
            <p:spPr bwMode="auto">
              <a:xfrm>
                <a:off x="4072" y="4873"/>
                <a:ext cx="78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200"/>
                  <a:t>Охват</a:t>
                </a:r>
                <a:endParaRPr lang="ru-RU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707C-5B56-4099-A647-C1CABAB7BE5B}" type="slidenum">
              <a:rPr lang="ru-RU"/>
              <a:pPr/>
              <a:t>23</a:t>
            </a:fld>
            <a:endParaRPr lang="ru-RU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 b="1"/>
              <a:t>Распределение памяти ядра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/>
              <a:t>В системе двойников память распределяется блоками длиной 2</a:t>
            </a:r>
            <a:r>
              <a:rPr lang="en-US" sz="2400" i="1" baseline="30000"/>
              <a:t>K</a:t>
            </a:r>
            <a:r>
              <a:rPr lang="ru-RU" sz="2400"/>
              <a:t>.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i="1"/>
              <a:t>L&lt;=K&lt;=U,</a:t>
            </a:r>
            <a:endParaRPr lang="ru-RU" sz="2400" i="1"/>
          </a:p>
          <a:p>
            <a:pPr lvl="1">
              <a:lnSpc>
                <a:spcPct val="80000"/>
              </a:lnSpc>
              <a:buFontTx/>
              <a:buNone/>
            </a:pPr>
            <a:r>
              <a:rPr lang="ru-RU" sz="2400"/>
              <a:t>где 2</a:t>
            </a:r>
            <a:r>
              <a:rPr lang="en-US" sz="2400" i="1" baseline="30000"/>
              <a:t>L</a:t>
            </a:r>
            <a:r>
              <a:rPr lang="ru-RU" sz="2400"/>
              <a:t> – </a:t>
            </a:r>
            <a:r>
              <a:rPr lang="en-US" sz="2400"/>
              <a:t>min </a:t>
            </a:r>
            <a:r>
              <a:rPr lang="ru-RU" sz="2400"/>
              <a:t>размер выделяемого блока памяти,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/>
              <a:t>      </a:t>
            </a:r>
            <a:r>
              <a:rPr lang="ru-RU" sz="2400"/>
              <a:t>2</a:t>
            </a:r>
            <a:r>
              <a:rPr lang="en-US" sz="2400" i="1" baseline="30000"/>
              <a:t>U</a:t>
            </a:r>
            <a:r>
              <a:rPr lang="ru-RU" sz="2400"/>
              <a:t> – </a:t>
            </a:r>
            <a:r>
              <a:rPr lang="en-US" sz="2400"/>
              <a:t>max</a:t>
            </a:r>
            <a:r>
              <a:rPr lang="ru-RU" sz="2400"/>
              <a:t> распределяемый блок (2</a:t>
            </a:r>
            <a:r>
              <a:rPr lang="en-US" sz="2400" i="1" baseline="30000"/>
              <a:t>U</a:t>
            </a:r>
            <a:r>
              <a:rPr lang="ru-RU" sz="2400"/>
              <a:t> – размер всей</a:t>
            </a:r>
            <a:r>
              <a:rPr lang="en-US" sz="2400"/>
              <a:t> </a:t>
            </a:r>
            <a:r>
              <a:rPr lang="ru-RU" sz="2400"/>
              <a:t>доступной для распределения памяти).</a:t>
            </a:r>
            <a:r>
              <a:rPr lang="ru-RU" sz="2000"/>
              <a:t> </a:t>
            </a:r>
          </a:p>
          <a:p>
            <a:pPr>
              <a:lnSpc>
                <a:spcPct val="80000"/>
              </a:lnSpc>
            </a:pPr>
            <a:r>
              <a:rPr lang="ru-RU" sz="2400"/>
              <a:t>При запросе памяти размером </a:t>
            </a:r>
            <a:r>
              <a:rPr lang="en-US" sz="2400"/>
              <a:t>S</a:t>
            </a:r>
            <a:r>
              <a:rPr lang="ru-RU" sz="2400"/>
              <a:t>, таким, что  </a:t>
            </a:r>
            <a:endParaRPr lang="en-US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i="1"/>
              <a:t>2</a:t>
            </a:r>
            <a:r>
              <a:rPr lang="en-US" sz="2400" i="1" baseline="30000"/>
              <a:t>U-1</a:t>
            </a:r>
            <a:r>
              <a:rPr lang="en-US" sz="2400" i="1"/>
              <a:t>&lt;S&lt;=2</a:t>
            </a:r>
            <a:r>
              <a:rPr lang="en-US" sz="2400" i="1" baseline="30000"/>
              <a:t>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выделяется весь блок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/>
              <a:t>В противном случае, блок разделяется на два эквивалентных двойника с размерами 2</a:t>
            </a:r>
            <a:r>
              <a:rPr lang="en-US" sz="2400" i="1" baseline="30000"/>
              <a:t>U</a:t>
            </a:r>
            <a:r>
              <a:rPr lang="ru-RU" sz="2400" i="1" baseline="30000"/>
              <a:t>-1</a:t>
            </a:r>
            <a:endParaRPr lang="en-US" sz="2400" i="1" baseline="30000"/>
          </a:p>
          <a:p>
            <a:pPr>
              <a:lnSpc>
                <a:spcPct val="80000"/>
              </a:lnSpc>
            </a:pPr>
            <a:r>
              <a:rPr lang="ru-RU" sz="2400"/>
              <a:t>Если </a:t>
            </a:r>
            <a:r>
              <a:rPr lang="ru-RU" sz="2400" i="1"/>
              <a:t>2</a:t>
            </a:r>
            <a:r>
              <a:rPr lang="en-US" sz="2400" i="1" baseline="30000"/>
              <a:t>U-2</a:t>
            </a:r>
            <a:r>
              <a:rPr lang="en-US" sz="2400" i="1"/>
              <a:t>&lt;S&lt;=2</a:t>
            </a:r>
            <a:r>
              <a:rPr lang="en-US" sz="2400" i="1" baseline="30000"/>
              <a:t>U-1</a:t>
            </a:r>
            <a:r>
              <a:rPr lang="en-US" sz="2400"/>
              <a:t> </a:t>
            </a:r>
            <a:r>
              <a:rPr lang="ru-RU" sz="2400"/>
              <a:t>то по запросу выделяется один из двойников, в противном случае один из двойников снова делится пополам. Этот процесс продолжается до тех пор, пока не будет сгенерирован наименьший блок, размер которого не меньше </a:t>
            </a:r>
            <a:r>
              <a:rPr lang="en-US" sz="2400"/>
              <a:t>S</a:t>
            </a:r>
            <a:r>
              <a:rPr lang="ru-RU" sz="240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E2C9-C42C-4433-8FA9-0FF1629EB674}" type="slidenum">
              <a:rPr lang="ru-RU"/>
              <a:pPr/>
              <a:t>24</a:t>
            </a:fld>
            <a:endParaRPr lang="ru-RU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>
                <a:solidFill>
                  <a:srgbClr val="0033CC"/>
                </a:solidFill>
              </a:rPr>
              <a:t>Управление памятью в </a:t>
            </a:r>
            <a:r>
              <a:rPr lang="en-US" sz="3200">
                <a:solidFill>
                  <a:srgbClr val="0033CC"/>
                </a:solidFill>
              </a:rPr>
              <a:t>Windows</a:t>
            </a:r>
            <a:endParaRPr lang="ru-RU" sz="3200">
              <a:solidFill>
                <a:srgbClr val="0033CC"/>
              </a:solidFill>
            </a:endParaRPr>
          </a:p>
        </p:txBody>
      </p:sp>
      <p:sp>
        <p:nvSpPr>
          <p:cNvPr id="179203" name="AutoShape 3"/>
          <p:cNvSpPr>
            <a:spLocks noChangeAspect="1" noChangeArrowheads="1"/>
          </p:cNvSpPr>
          <p:nvPr/>
        </p:nvSpPr>
        <p:spPr bwMode="auto">
          <a:xfrm>
            <a:off x="1503363" y="1154113"/>
            <a:ext cx="535146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274888" y="1052513"/>
            <a:ext cx="2354262" cy="554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2268538" y="1196975"/>
            <a:ext cx="2354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 flipV="1">
            <a:off x="2268538" y="1700213"/>
            <a:ext cx="23542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V="1">
            <a:off x="2309813" y="2387600"/>
            <a:ext cx="2354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 flipV="1">
            <a:off x="2274888" y="2917825"/>
            <a:ext cx="2354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 flipV="1">
            <a:off x="2314575" y="3773488"/>
            <a:ext cx="2354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 flipV="1">
            <a:off x="2274888" y="4383088"/>
            <a:ext cx="23542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 flipV="1">
            <a:off x="2268538" y="6308725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 flipV="1">
            <a:off x="2301875" y="4848225"/>
            <a:ext cx="2354263" cy="158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V="1">
            <a:off x="2287588" y="5453063"/>
            <a:ext cx="2354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2339975" y="1773238"/>
            <a:ext cx="2127250" cy="433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Невыгружаемый пул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2400300" y="2441575"/>
            <a:ext cx="2078038" cy="44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Выгружаемый пул</a:t>
            </a: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2449513" y="2962275"/>
            <a:ext cx="2016125" cy="71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Таблицы страниц процесса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2382838" y="3843338"/>
            <a:ext cx="2116137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Стек, данные и т.д.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2393950" y="4459288"/>
            <a:ext cx="2103438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HAL+OS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2393950" y="4913313"/>
            <a:ext cx="2052638" cy="506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Системные данные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2484438" y="5516563"/>
            <a:ext cx="1816100" cy="652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Приватные данные и программа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1331913" y="6021388"/>
            <a:ext cx="673100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0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1258888" y="4797425"/>
            <a:ext cx="674687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2 Гб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1331913" y="1268413"/>
            <a:ext cx="674687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400"/>
              <a:t>4 </a:t>
            </a:r>
            <a:r>
              <a:rPr lang="ru-RU" sz="1600"/>
              <a:t>Гб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5000625" y="5884863"/>
            <a:ext cx="2524125" cy="584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Нижние и верхние 64 Кб не действительны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4437063" y="6165850"/>
            <a:ext cx="620712" cy="195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9227" name="Line 27"/>
          <p:cNvSpPr>
            <a:spLocks noChangeShapeType="1"/>
          </p:cNvSpPr>
          <p:nvPr/>
        </p:nvSpPr>
        <p:spPr bwMode="auto">
          <a:xfrm flipH="1" flipV="1">
            <a:off x="4645025" y="1357313"/>
            <a:ext cx="595313" cy="454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5364163" y="2205038"/>
            <a:ext cx="3529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Виртуальное адресное пространство процесса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41D9-2483-4F39-9ABE-1271C8E318CF}" type="slidenum">
              <a:rPr lang="ru-RU"/>
              <a:pPr/>
              <a:t>25</a:t>
            </a:fld>
            <a:endParaRPr lang="ru-RU"/>
          </a:p>
        </p:txBody>
      </p:sp>
      <p:sp>
        <p:nvSpPr>
          <p:cNvPr id="205843" name="AutoShape 19"/>
          <p:cNvSpPr>
            <a:spLocks noChangeAspect="1" noChangeArrowheads="1"/>
          </p:cNvSpPr>
          <p:nvPr/>
        </p:nvSpPr>
        <p:spPr bwMode="auto">
          <a:xfrm>
            <a:off x="179388" y="620713"/>
            <a:ext cx="8532812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05844" name="Group 20"/>
          <p:cNvGrpSpPr>
            <a:grpSpLocks/>
          </p:cNvGrpSpPr>
          <p:nvPr/>
        </p:nvGrpSpPr>
        <p:grpSpPr bwMode="auto">
          <a:xfrm>
            <a:off x="815975" y="735013"/>
            <a:ext cx="1538288" cy="5199062"/>
            <a:chOff x="2751" y="14455"/>
            <a:chExt cx="1403" cy="4580"/>
          </a:xfrm>
        </p:grpSpPr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2783" y="14455"/>
              <a:ext cx="1075" cy="3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Процесс А</a:t>
              </a:r>
            </a:p>
          </p:txBody>
        </p:sp>
        <p:grpSp>
          <p:nvGrpSpPr>
            <p:cNvPr id="205846" name="Group 22"/>
            <p:cNvGrpSpPr>
              <a:grpSpLocks/>
            </p:cNvGrpSpPr>
            <p:nvPr/>
          </p:nvGrpSpPr>
          <p:grpSpPr bwMode="auto">
            <a:xfrm>
              <a:off x="2751" y="14952"/>
              <a:ext cx="1403" cy="4083"/>
              <a:chOff x="2751" y="14952"/>
              <a:chExt cx="1403" cy="4083"/>
            </a:xfrm>
          </p:grpSpPr>
          <p:sp>
            <p:nvSpPr>
              <p:cNvPr id="205847" name="Rectangle 23"/>
              <p:cNvSpPr>
                <a:spLocks noChangeArrowheads="1"/>
              </p:cNvSpPr>
              <p:nvPr/>
            </p:nvSpPr>
            <p:spPr bwMode="auto">
              <a:xfrm>
                <a:off x="2753" y="14952"/>
                <a:ext cx="1374" cy="40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48" name="Text Box 24"/>
              <p:cNvSpPr txBox="1">
                <a:spLocks noChangeArrowheads="1"/>
              </p:cNvSpPr>
              <p:nvPr/>
            </p:nvSpPr>
            <p:spPr bwMode="auto">
              <a:xfrm>
                <a:off x="2878" y="15060"/>
                <a:ext cx="1096" cy="3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1600"/>
                  <a:t>Стек</a:t>
                </a:r>
              </a:p>
            </p:txBody>
          </p:sp>
          <p:sp>
            <p:nvSpPr>
              <p:cNvPr id="205849" name="Text Box 25"/>
              <p:cNvSpPr txBox="1">
                <a:spLocks noChangeArrowheads="1"/>
              </p:cNvSpPr>
              <p:nvPr/>
            </p:nvSpPr>
            <p:spPr bwMode="auto">
              <a:xfrm>
                <a:off x="2963" y="15699"/>
                <a:ext cx="1009" cy="3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1600"/>
                  <a:t>Данные</a:t>
                </a:r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2771" y="15429"/>
                <a:ext cx="13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51" name="Line 27"/>
              <p:cNvSpPr>
                <a:spLocks noChangeShapeType="1"/>
              </p:cNvSpPr>
              <p:nvPr/>
            </p:nvSpPr>
            <p:spPr bwMode="auto">
              <a:xfrm>
                <a:off x="2762" y="15621"/>
                <a:ext cx="1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52" name="Text Box 28"/>
              <p:cNvSpPr txBox="1">
                <a:spLocks noChangeArrowheads="1"/>
              </p:cNvSpPr>
              <p:nvPr/>
            </p:nvSpPr>
            <p:spPr bwMode="auto">
              <a:xfrm>
                <a:off x="2829" y="16372"/>
                <a:ext cx="1269" cy="73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1400"/>
                  <a:t>Совместно используемая библиотека</a:t>
                </a:r>
              </a:p>
            </p:txBody>
          </p:sp>
          <p:sp>
            <p:nvSpPr>
              <p:cNvPr id="205853" name="Line 29"/>
              <p:cNvSpPr>
                <a:spLocks noChangeShapeType="1"/>
              </p:cNvSpPr>
              <p:nvPr/>
            </p:nvSpPr>
            <p:spPr bwMode="auto">
              <a:xfrm>
                <a:off x="2761" y="16053"/>
                <a:ext cx="13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2771" y="17188"/>
                <a:ext cx="138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2751" y="16304"/>
                <a:ext cx="1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856" name="Text Box 32"/>
              <p:cNvSpPr txBox="1">
                <a:spLocks noChangeArrowheads="1"/>
              </p:cNvSpPr>
              <p:nvPr/>
            </p:nvSpPr>
            <p:spPr bwMode="auto">
              <a:xfrm>
                <a:off x="2838" y="18271"/>
                <a:ext cx="1220" cy="3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1600"/>
                  <a:t>Программа</a:t>
                </a:r>
              </a:p>
            </p:txBody>
          </p:sp>
          <p:sp>
            <p:nvSpPr>
              <p:cNvPr id="205857" name="Line 33"/>
              <p:cNvSpPr>
                <a:spLocks noChangeShapeType="1"/>
              </p:cNvSpPr>
              <p:nvPr/>
            </p:nvSpPr>
            <p:spPr bwMode="auto">
              <a:xfrm>
                <a:off x="2771" y="17984"/>
                <a:ext cx="136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205858" name="Group 34"/>
          <p:cNvGrpSpPr>
            <a:grpSpLocks/>
          </p:cNvGrpSpPr>
          <p:nvPr/>
        </p:nvGrpSpPr>
        <p:grpSpPr bwMode="auto">
          <a:xfrm>
            <a:off x="6024563" y="760413"/>
            <a:ext cx="1560512" cy="5180012"/>
            <a:chOff x="7100" y="14478"/>
            <a:chExt cx="1425" cy="4563"/>
          </a:xfrm>
        </p:grpSpPr>
        <p:sp>
          <p:nvSpPr>
            <p:cNvPr id="205859" name="Text Box 35"/>
            <p:cNvSpPr txBox="1">
              <a:spLocks noChangeArrowheads="1"/>
            </p:cNvSpPr>
            <p:nvPr/>
          </p:nvSpPr>
          <p:spPr bwMode="auto">
            <a:xfrm>
              <a:off x="7152" y="14478"/>
              <a:ext cx="1373" cy="3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Процесс В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7102" y="14958"/>
              <a:ext cx="1374" cy="40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7227" y="15066"/>
              <a:ext cx="1096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Стек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7302" y="15821"/>
              <a:ext cx="1009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Данные</a:t>
              </a:r>
            </a:p>
          </p:txBody>
        </p:sp>
        <p:sp>
          <p:nvSpPr>
            <p:cNvPr id="205863" name="Line 39"/>
            <p:cNvSpPr>
              <a:spLocks noChangeShapeType="1"/>
            </p:cNvSpPr>
            <p:nvPr/>
          </p:nvSpPr>
          <p:spPr bwMode="auto">
            <a:xfrm>
              <a:off x="7120" y="15435"/>
              <a:ext cx="1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4" name="Line 40"/>
            <p:cNvSpPr>
              <a:spLocks noChangeShapeType="1"/>
            </p:cNvSpPr>
            <p:nvPr/>
          </p:nvSpPr>
          <p:spPr bwMode="auto">
            <a:xfrm>
              <a:off x="7120" y="15790"/>
              <a:ext cx="13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7158" y="16906"/>
              <a:ext cx="1270" cy="7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/>
                <a:t>Совместно используемая библиотека</a:t>
              </a:r>
            </a:p>
          </p:txBody>
        </p:sp>
        <p:sp>
          <p:nvSpPr>
            <p:cNvPr id="205866" name="Line 42"/>
            <p:cNvSpPr>
              <a:spLocks noChangeShapeType="1"/>
            </p:cNvSpPr>
            <p:nvPr/>
          </p:nvSpPr>
          <p:spPr bwMode="auto">
            <a:xfrm>
              <a:off x="7110" y="16270"/>
              <a:ext cx="13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7100" y="17723"/>
              <a:ext cx="13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7110" y="16838"/>
              <a:ext cx="13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7187" y="18565"/>
              <a:ext cx="1220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/>
                <a:t>Программа</a:t>
              </a:r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7120" y="18441"/>
              <a:ext cx="13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5871" name="Text Box 47"/>
          <p:cNvSpPr txBox="1">
            <a:spLocks noChangeArrowheads="1"/>
          </p:cNvSpPr>
          <p:nvPr/>
        </p:nvSpPr>
        <p:spPr bwMode="auto">
          <a:xfrm>
            <a:off x="3132138" y="549275"/>
            <a:ext cx="2600325" cy="414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Backing store on disk</a:t>
            </a:r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3851275" y="1230313"/>
            <a:ext cx="1430338" cy="209391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3522663" y="3346450"/>
            <a:ext cx="2136775" cy="327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Файл подкачки</a:t>
            </a:r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3921125" y="3790950"/>
            <a:ext cx="1338263" cy="67786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75" name="Text Box 51"/>
          <p:cNvSpPr txBox="1">
            <a:spLocks noChangeArrowheads="1"/>
          </p:cNvSpPr>
          <p:nvPr/>
        </p:nvSpPr>
        <p:spPr bwMode="auto">
          <a:xfrm>
            <a:off x="3879850" y="4556125"/>
            <a:ext cx="1525588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lib.dll</a:t>
            </a:r>
          </a:p>
        </p:txBody>
      </p:sp>
      <p:sp>
        <p:nvSpPr>
          <p:cNvPr id="205876" name="Text Box 52"/>
          <p:cNvSpPr txBox="1">
            <a:spLocks noChangeArrowheads="1"/>
          </p:cNvSpPr>
          <p:nvPr/>
        </p:nvSpPr>
        <p:spPr bwMode="auto">
          <a:xfrm>
            <a:off x="2481263" y="4741863"/>
            <a:ext cx="1211262" cy="119856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ru-RU" sz="1200"/>
          </a:p>
          <a:p>
            <a:pPr algn="ctr"/>
            <a:r>
              <a:rPr lang="ru-RU" sz="1600"/>
              <a:t>Prog1.exe</a:t>
            </a:r>
          </a:p>
        </p:txBody>
      </p:sp>
      <p:sp>
        <p:nvSpPr>
          <p:cNvPr id="205877" name="Text Box 53"/>
          <p:cNvSpPr txBox="1">
            <a:spLocks noChangeArrowheads="1"/>
          </p:cNvSpPr>
          <p:nvPr/>
        </p:nvSpPr>
        <p:spPr bwMode="auto">
          <a:xfrm>
            <a:off x="4284663" y="5286375"/>
            <a:ext cx="1206500" cy="6778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Prog2.exe</a:t>
            </a:r>
          </a:p>
        </p:txBody>
      </p:sp>
      <p:sp>
        <p:nvSpPr>
          <p:cNvPr id="205878" name="Line 54"/>
          <p:cNvSpPr>
            <a:spLocks noChangeShapeType="1"/>
          </p:cNvSpPr>
          <p:nvPr/>
        </p:nvSpPr>
        <p:spPr bwMode="auto">
          <a:xfrm flipH="1" flipV="1">
            <a:off x="5313363" y="3051175"/>
            <a:ext cx="115887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79" name="Line 55"/>
          <p:cNvSpPr>
            <a:spLocks noChangeShapeType="1"/>
          </p:cNvSpPr>
          <p:nvPr/>
        </p:nvSpPr>
        <p:spPr bwMode="auto">
          <a:xfrm flipH="1" flipV="1">
            <a:off x="5070475" y="4468813"/>
            <a:ext cx="1588" cy="28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80" name="Line 56"/>
          <p:cNvSpPr>
            <a:spLocks noChangeShapeType="1"/>
          </p:cNvSpPr>
          <p:nvPr/>
        </p:nvSpPr>
        <p:spPr bwMode="auto">
          <a:xfrm>
            <a:off x="2333625" y="1306513"/>
            <a:ext cx="1506538" cy="968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1" name="Line 57"/>
          <p:cNvSpPr>
            <a:spLocks noChangeShapeType="1"/>
          </p:cNvSpPr>
          <p:nvPr/>
        </p:nvSpPr>
        <p:spPr bwMode="auto">
          <a:xfrm>
            <a:off x="2330450" y="1825625"/>
            <a:ext cx="1506538" cy="984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2" name="Line 58"/>
          <p:cNvSpPr>
            <a:spLocks noChangeShapeType="1"/>
          </p:cNvSpPr>
          <p:nvPr/>
        </p:nvSpPr>
        <p:spPr bwMode="auto">
          <a:xfrm flipV="1">
            <a:off x="5287963" y="1301750"/>
            <a:ext cx="768350" cy="7000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3" name="Line 59"/>
          <p:cNvSpPr>
            <a:spLocks noChangeShapeType="1"/>
          </p:cNvSpPr>
          <p:nvPr/>
        </p:nvSpPr>
        <p:spPr bwMode="auto">
          <a:xfrm flipV="1">
            <a:off x="5284788" y="1854200"/>
            <a:ext cx="747712" cy="5127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4" name="Line 60"/>
          <p:cNvSpPr>
            <a:spLocks noChangeShapeType="1"/>
          </p:cNvSpPr>
          <p:nvPr/>
        </p:nvSpPr>
        <p:spPr bwMode="auto">
          <a:xfrm flipV="1">
            <a:off x="5287963" y="2273300"/>
            <a:ext cx="757237" cy="2190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5" name="Line 61"/>
          <p:cNvSpPr>
            <a:spLocks noChangeShapeType="1"/>
          </p:cNvSpPr>
          <p:nvPr/>
        </p:nvSpPr>
        <p:spPr bwMode="auto">
          <a:xfrm flipV="1">
            <a:off x="5319713" y="2806700"/>
            <a:ext cx="715962" cy="238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6" name="Line 62"/>
          <p:cNvSpPr>
            <a:spLocks noChangeShapeType="1"/>
          </p:cNvSpPr>
          <p:nvPr/>
        </p:nvSpPr>
        <p:spPr bwMode="auto">
          <a:xfrm>
            <a:off x="2319338" y="2065338"/>
            <a:ext cx="1517650" cy="817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7" name="Line 63"/>
          <p:cNvSpPr>
            <a:spLocks noChangeShapeType="1"/>
          </p:cNvSpPr>
          <p:nvPr/>
        </p:nvSpPr>
        <p:spPr bwMode="auto">
          <a:xfrm>
            <a:off x="2308225" y="2555875"/>
            <a:ext cx="1538288" cy="5667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8" name="Line 64"/>
          <p:cNvSpPr>
            <a:spLocks noChangeShapeType="1"/>
          </p:cNvSpPr>
          <p:nvPr/>
        </p:nvSpPr>
        <p:spPr bwMode="auto">
          <a:xfrm>
            <a:off x="3865563" y="1411288"/>
            <a:ext cx="142240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89" name="Line 65"/>
          <p:cNvSpPr>
            <a:spLocks noChangeShapeType="1"/>
          </p:cNvSpPr>
          <p:nvPr/>
        </p:nvSpPr>
        <p:spPr bwMode="auto">
          <a:xfrm>
            <a:off x="3846513" y="1933575"/>
            <a:ext cx="1420812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0" name="Line 66"/>
          <p:cNvSpPr>
            <a:spLocks noChangeShapeType="1"/>
          </p:cNvSpPr>
          <p:nvPr/>
        </p:nvSpPr>
        <p:spPr bwMode="auto">
          <a:xfrm>
            <a:off x="3846513" y="1989138"/>
            <a:ext cx="1473200" cy="111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1" name="Line 67"/>
          <p:cNvSpPr>
            <a:spLocks noChangeShapeType="1"/>
          </p:cNvSpPr>
          <p:nvPr/>
        </p:nvSpPr>
        <p:spPr bwMode="auto">
          <a:xfrm flipV="1">
            <a:off x="3856038" y="2370138"/>
            <a:ext cx="1443037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2" name="Line 68"/>
          <p:cNvSpPr>
            <a:spLocks noChangeShapeType="1"/>
          </p:cNvSpPr>
          <p:nvPr/>
        </p:nvSpPr>
        <p:spPr bwMode="auto">
          <a:xfrm>
            <a:off x="3857625" y="2481263"/>
            <a:ext cx="1473200" cy="111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3" name="Line 69"/>
          <p:cNvSpPr>
            <a:spLocks noChangeShapeType="1"/>
          </p:cNvSpPr>
          <p:nvPr/>
        </p:nvSpPr>
        <p:spPr bwMode="auto">
          <a:xfrm>
            <a:off x="3844925" y="2786063"/>
            <a:ext cx="1454150" cy="428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4" name="Line 70"/>
          <p:cNvSpPr>
            <a:spLocks noChangeShapeType="1"/>
          </p:cNvSpPr>
          <p:nvPr/>
        </p:nvSpPr>
        <p:spPr bwMode="auto">
          <a:xfrm>
            <a:off x="3889375" y="2884488"/>
            <a:ext cx="1379538" cy="412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5" name="Line 71"/>
          <p:cNvSpPr>
            <a:spLocks noChangeShapeType="1"/>
          </p:cNvSpPr>
          <p:nvPr/>
        </p:nvSpPr>
        <p:spPr bwMode="auto">
          <a:xfrm>
            <a:off x="3856038" y="3113088"/>
            <a:ext cx="1420812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6" name="Line 72"/>
          <p:cNvSpPr>
            <a:spLocks noChangeShapeType="1"/>
          </p:cNvSpPr>
          <p:nvPr/>
        </p:nvSpPr>
        <p:spPr bwMode="auto">
          <a:xfrm>
            <a:off x="2330450" y="2840038"/>
            <a:ext cx="1579563" cy="9382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7" name="Line 73"/>
          <p:cNvSpPr>
            <a:spLocks noChangeShapeType="1"/>
          </p:cNvSpPr>
          <p:nvPr/>
        </p:nvSpPr>
        <p:spPr bwMode="auto">
          <a:xfrm>
            <a:off x="2351088" y="3843338"/>
            <a:ext cx="1560512" cy="622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8" name="Line 74"/>
          <p:cNvSpPr>
            <a:spLocks noChangeShapeType="1"/>
          </p:cNvSpPr>
          <p:nvPr/>
        </p:nvSpPr>
        <p:spPr bwMode="auto">
          <a:xfrm flipV="1">
            <a:off x="5235575" y="3451225"/>
            <a:ext cx="811213" cy="3397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99" name="Line 75"/>
          <p:cNvSpPr>
            <a:spLocks noChangeShapeType="1"/>
          </p:cNvSpPr>
          <p:nvPr/>
        </p:nvSpPr>
        <p:spPr bwMode="auto">
          <a:xfrm flipV="1">
            <a:off x="5235575" y="4452938"/>
            <a:ext cx="811213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900" name="Line 76"/>
          <p:cNvSpPr>
            <a:spLocks noChangeShapeType="1"/>
          </p:cNvSpPr>
          <p:nvPr/>
        </p:nvSpPr>
        <p:spPr bwMode="auto">
          <a:xfrm flipV="1">
            <a:off x="2287588" y="4738688"/>
            <a:ext cx="158750" cy="111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901" name="Line 77"/>
          <p:cNvSpPr>
            <a:spLocks noChangeShapeType="1"/>
          </p:cNvSpPr>
          <p:nvPr/>
        </p:nvSpPr>
        <p:spPr bwMode="auto">
          <a:xfrm>
            <a:off x="2330450" y="5937250"/>
            <a:ext cx="14763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902" name="Line 78"/>
          <p:cNvSpPr>
            <a:spLocks noChangeShapeType="1"/>
          </p:cNvSpPr>
          <p:nvPr/>
        </p:nvSpPr>
        <p:spPr bwMode="auto">
          <a:xfrm flipV="1">
            <a:off x="5487988" y="5260975"/>
            <a:ext cx="579437" cy="333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903" name="Line 79"/>
          <p:cNvSpPr>
            <a:spLocks noChangeShapeType="1"/>
          </p:cNvSpPr>
          <p:nvPr/>
        </p:nvSpPr>
        <p:spPr bwMode="auto">
          <a:xfrm flipV="1">
            <a:off x="5487988" y="5937250"/>
            <a:ext cx="557212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272-C503-4E70-A5F7-28D422067843}" type="slidenum">
              <a:rPr lang="ru-RU"/>
              <a:pPr/>
              <a:t>26</a:t>
            </a:fld>
            <a:endParaRPr lang="ru-RU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/>
          <a:lstStyle/>
          <a:p>
            <a:r>
              <a:rPr lang="ru-RU" sz="3200" dirty="0"/>
              <a:t>Системные вызовы</a:t>
            </a:r>
          </a:p>
        </p:txBody>
      </p:sp>
      <p:graphicFrame>
        <p:nvGraphicFramePr>
          <p:cNvPr id="206985" name="Group 137"/>
          <p:cNvGraphicFramePr>
            <a:graphicFrameLocks noGrp="1"/>
          </p:cNvGraphicFramePr>
          <p:nvPr>
            <p:ph idx="1"/>
          </p:nvPr>
        </p:nvGraphicFramePr>
        <p:xfrm>
          <a:off x="323528" y="764704"/>
          <a:ext cx="8569325" cy="5774691"/>
        </p:xfrm>
        <a:graphic>
          <a:graphicData uri="http://schemas.openxmlformats.org/drawingml/2006/table">
            <a:tbl>
              <a:tblPr/>
              <a:tblGrid>
                <a:gridCol w="2232025"/>
                <a:gridCol w="6337300"/>
              </a:tblGrid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VirtualAlloc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Зарезервировать или фиксировать область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VirtualFree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Освободить область или отменить фиксацию области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VirtualProtect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Изменить режим доступа (чтение/запись/выполнение) к области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VirtualQuery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Узнать состояние области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VirtualLock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Сделать область резидентной в памяти (то есть запретить ее выгрузку)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VirtualUnlock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Разрешить выгрузку области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CreateFileMapping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Создать объект отображаемого файла и (по желанию) присвоить ему имя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MapViewOfFile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Отобразить файл (часть файла) на адресное пространство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UnmapViewOfFile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Удалить отображаемый файл из адресного пространства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OpenFileMapping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Открыть созданный ранее объект отображаемого файла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75C4-E581-44D6-B401-2A6F6D8DF9A1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640937" cy="55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595E-4B53-4552-BE2F-A31BFB06314D}" type="slidenum">
              <a:rPr lang="ru-RU"/>
              <a:pPr/>
              <a:t>28</a:t>
            </a:fld>
            <a:endParaRPr lang="ru-RU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200" dirty="0"/>
              <a:t>Запись таблицы </a:t>
            </a:r>
            <a:r>
              <a:rPr lang="ru-RU" sz="3200" dirty="0" smtClean="0"/>
              <a:t>страниц</a:t>
            </a:r>
            <a:r>
              <a:rPr lang="en-US" sz="3200" dirty="0" smtClean="0"/>
              <a:t> (PTE)</a:t>
            </a:r>
            <a:endParaRPr lang="ru-RU" sz="3200" dirty="0"/>
          </a:p>
        </p:txBody>
      </p:sp>
      <p:grpSp>
        <p:nvGrpSpPr>
          <p:cNvPr id="210950" name="Group 6"/>
          <p:cNvGrpSpPr>
            <a:grpSpLocks noChangeAspect="1"/>
          </p:cNvGrpSpPr>
          <p:nvPr/>
        </p:nvGrpSpPr>
        <p:grpSpPr bwMode="auto">
          <a:xfrm>
            <a:off x="323850" y="1052513"/>
            <a:ext cx="8424863" cy="2312987"/>
            <a:chOff x="2353" y="7809"/>
            <a:chExt cx="7200" cy="1977"/>
          </a:xfrm>
        </p:grpSpPr>
        <p:sp>
          <p:nvSpPr>
            <p:cNvPr id="210951" name="AutoShape 7"/>
            <p:cNvSpPr>
              <a:spLocks noChangeAspect="1" noChangeArrowheads="1"/>
            </p:cNvSpPr>
            <p:nvPr/>
          </p:nvSpPr>
          <p:spPr bwMode="auto">
            <a:xfrm>
              <a:off x="2353" y="7809"/>
              <a:ext cx="7200" cy="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2399" y="8576"/>
              <a:ext cx="7031" cy="8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2417" y="8138"/>
              <a:ext cx="625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/>
                <a:t>Биты</a:t>
              </a:r>
              <a:endParaRPr lang="ru-RU"/>
            </a:p>
          </p:txBody>
        </p:sp>
        <p:sp>
          <p:nvSpPr>
            <p:cNvPr id="210954" name="Text Box 10"/>
            <p:cNvSpPr txBox="1">
              <a:spLocks noChangeArrowheads="1"/>
            </p:cNvSpPr>
            <p:nvPr/>
          </p:nvSpPr>
          <p:spPr bwMode="auto">
            <a:xfrm>
              <a:off x="3196" y="8155"/>
              <a:ext cx="711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20</a:t>
              </a:r>
              <a:endParaRPr lang="ru-RU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2475" y="8839"/>
              <a:ext cx="1787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Страничный блок</a:t>
              </a:r>
              <a:endParaRPr lang="ru-RU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4673" y="8732"/>
              <a:ext cx="1309" cy="5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Не используется</a:t>
              </a:r>
              <a:endParaRPr lang="ru-RU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4858" y="8198"/>
              <a:ext cx="545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3</a:t>
              </a:r>
              <a:endParaRPr lang="ru-RU"/>
            </a:p>
          </p:txBody>
        </p:sp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9064" y="8811"/>
              <a:ext cx="366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V</a:t>
              </a:r>
              <a:endParaRPr lang="ru-RU"/>
            </a:p>
          </p:txBody>
        </p:sp>
        <p:sp>
          <p:nvSpPr>
            <p:cNvPr id="210959" name="Text Box 15"/>
            <p:cNvSpPr txBox="1">
              <a:spLocks noChangeArrowheads="1"/>
            </p:cNvSpPr>
            <p:nvPr/>
          </p:nvSpPr>
          <p:spPr bwMode="auto">
            <a:xfrm>
              <a:off x="8450" y="8809"/>
              <a:ext cx="365" cy="4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W</a:t>
              </a:r>
              <a:endParaRPr lang="ru-RU"/>
            </a:p>
          </p:txBody>
        </p:sp>
        <p:sp>
          <p:nvSpPr>
            <p:cNvPr id="210960" name="Text Box 16"/>
            <p:cNvSpPr txBox="1">
              <a:spLocks noChangeArrowheads="1"/>
            </p:cNvSpPr>
            <p:nvPr/>
          </p:nvSpPr>
          <p:spPr bwMode="auto">
            <a:xfrm>
              <a:off x="7959" y="8821"/>
              <a:ext cx="520" cy="4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Wt</a:t>
              </a:r>
              <a:endParaRPr lang="ru-RU"/>
            </a:p>
          </p:txBody>
        </p:sp>
        <p:sp>
          <p:nvSpPr>
            <p:cNvPr id="210961" name="Text Box 17"/>
            <p:cNvSpPr txBox="1">
              <a:spLocks noChangeArrowheads="1"/>
            </p:cNvSpPr>
            <p:nvPr/>
          </p:nvSpPr>
          <p:spPr bwMode="auto">
            <a:xfrm>
              <a:off x="8757" y="8821"/>
              <a:ext cx="405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U</a:t>
              </a:r>
              <a:endParaRPr lang="ru-RU"/>
            </a:p>
          </p:txBody>
        </p:sp>
        <p:sp>
          <p:nvSpPr>
            <p:cNvPr id="210962" name="Text Box 18"/>
            <p:cNvSpPr txBox="1">
              <a:spLocks noChangeArrowheads="1"/>
            </p:cNvSpPr>
            <p:nvPr/>
          </p:nvSpPr>
          <p:spPr bwMode="auto">
            <a:xfrm>
              <a:off x="7250" y="8801"/>
              <a:ext cx="412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 dirty="0"/>
                <a:t>A</a:t>
              </a:r>
              <a:endParaRPr lang="ru-RU" dirty="0"/>
            </a:p>
          </p:txBody>
        </p:sp>
        <p:sp>
          <p:nvSpPr>
            <p:cNvPr id="210963" name="Text Box 19"/>
            <p:cNvSpPr txBox="1">
              <a:spLocks noChangeArrowheads="1"/>
            </p:cNvSpPr>
            <p:nvPr/>
          </p:nvSpPr>
          <p:spPr bwMode="auto">
            <a:xfrm>
              <a:off x="7614" y="8820"/>
              <a:ext cx="404" cy="3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C</a:t>
              </a:r>
              <a:endParaRPr lang="ru-RU"/>
            </a:p>
          </p:txBody>
        </p:sp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6901" y="8847"/>
              <a:ext cx="413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D</a:t>
              </a:r>
              <a:endParaRPr lang="ru-RU"/>
            </a:p>
          </p:txBody>
        </p:sp>
        <p:sp>
          <p:nvSpPr>
            <p:cNvPr id="210965" name="Text Box 21"/>
            <p:cNvSpPr txBox="1">
              <a:spLocks noChangeArrowheads="1"/>
            </p:cNvSpPr>
            <p:nvPr/>
          </p:nvSpPr>
          <p:spPr bwMode="auto">
            <a:xfrm>
              <a:off x="6479" y="8818"/>
              <a:ext cx="489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L</a:t>
              </a:r>
              <a:endParaRPr lang="ru-RU"/>
            </a:p>
          </p:txBody>
        </p:sp>
        <p:sp>
          <p:nvSpPr>
            <p:cNvPr id="210966" name="Text Box 22"/>
            <p:cNvSpPr txBox="1">
              <a:spLocks noChangeArrowheads="1"/>
            </p:cNvSpPr>
            <p:nvPr/>
          </p:nvSpPr>
          <p:spPr bwMode="auto">
            <a:xfrm>
              <a:off x="6018" y="8817"/>
              <a:ext cx="508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G</a:t>
              </a:r>
              <a:endParaRPr lang="ru-RU"/>
            </a:p>
          </p:txBody>
        </p:sp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>
              <a:off x="6134" y="8580"/>
              <a:ext cx="1" cy="8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68" name="Line 24"/>
            <p:cNvSpPr>
              <a:spLocks noChangeShapeType="1"/>
            </p:cNvSpPr>
            <p:nvPr/>
          </p:nvSpPr>
          <p:spPr bwMode="auto">
            <a:xfrm flipH="1">
              <a:off x="4559" y="8580"/>
              <a:ext cx="9" cy="8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69" name="Line 25"/>
            <p:cNvSpPr>
              <a:spLocks noChangeShapeType="1"/>
            </p:cNvSpPr>
            <p:nvPr/>
          </p:nvSpPr>
          <p:spPr bwMode="auto">
            <a:xfrm>
              <a:off x="9103" y="8580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0" name="Line 26"/>
            <p:cNvSpPr>
              <a:spLocks noChangeShapeType="1"/>
            </p:cNvSpPr>
            <p:nvPr/>
          </p:nvSpPr>
          <p:spPr bwMode="auto">
            <a:xfrm>
              <a:off x="8825" y="8580"/>
              <a:ext cx="9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1" name="Line 27"/>
            <p:cNvSpPr>
              <a:spLocks noChangeShapeType="1"/>
            </p:cNvSpPr>
            <p:nvPr/>
          </p:nvSpPr>
          <p:spPr bwMode="auto">
            <a:xfrm>
              <a:off x="8459" y="8570"/>
              <a:ext cx="0" cy="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2" name="Line 28"/>
            <p:cNvSpPr>
              <a:spLocks noChangeShapeType="1"/>
            </p:cNvSpPr>
            <p:nvPr/>
          </p:nvSpPr>
          <p:spPr bwMode="auto">
            <a:xfrm>
              <a:off x="7950" y="8570"/>
              <a:ext cx="1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3" name="Line 29"/>
            <p:cNvSpPr>
              <a:spLocks noChangeShapeType="1"/>
            </p:cNvSpPr>
            <p:nvPr/>
          </p:nvSpPr>
          <p:spPr bwMode="auto">
            <a:xfrm>
              <a:off x="7634" y="8580"/>
              <a:ext cx="0" cy="8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4" name="Line 30"/>
            <p:cNvSpPr>
              <a:spLocks noChangeShapeType="1"/>
            </p:cNvSpPr>
            <p:nvPr/>
          </p:nvSpPr>
          <p:spPr bwMode="auto">
            <a:xfrm>
              <a:off x="7268" y="8580"/>
              <a:ext cx="0" cy="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>
              <a:off x="6904" y="8590"/>
              <a:ext cx="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6" name="Line 32"/>
            <p:cNvSpPr>
              <a:spLocks noChangeShapeType="1"/>
            </p:cNvSpPr>
            <p:nvPr/>
          </p:nvSpPr>
          <p:spPr bwMode="auto">
            <a:xfrm flipH="1">
              <a:off x="6500" y="8580"/>
              <a:ext cx="9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6068" y="8186"/>
              <a:ext cx="413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6468" y="8183"/>
              <a:ext cx="413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6862" y="8183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7236" y="8173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7602" y="8154"/>
              <a:ext cx="413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7976" y="8174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3" name="Text Box 39"/>
            <p:cNvSpPr txBox="1">
              <a:spLocks noChangeArrowheads="1"/>
            </p:cNvSpPr>
            <p:nvPr/>
          </p:nvSpPr>
          <p:spPr bwMode="auto">
            <a:xfrm>
              <a:off x="8447" y="8164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8802" y="8163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  <p:sp>
          <p:nvSpPr>
            <p:cNvPr id="210985" name="Text Box 41"/>
            <p:cNvSpPr txBox="1">
              <a:spLocks noChangeArrowheads="1"/>
            </p:cNvSpPr>
            <p:nvPr/>
          </p:nvSpPr>
          <p:spPr bwMode="auto">
            <a:xfrm>
              <a:off x="9109" y="8164"/>
              <a:ext cx="413" cy="3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1</a:t>
              </a:r>
              <a:endParaRPr lang="ru-RU"/>
            </a:p>
          </p:txBody>
        </p:sp>
      </p:grpSp>
      <p:graphicFrame>
        <p:nvGraphicFramePr>
          <p:cNvPr id="211059" name="Group 115"/>
          <p:cNvGraphicFramePr>
            <a:graphicFrameLocks noGrp="1"/>
          </p:cNvGraphicFramePr>
          <p:nvPr>
            <p:ph idx="1"/>
          </p:nvPr>
        </p:nvGraphicFramePr>
        <p:xfrm>
          <a:off x="395288" y="3429000"/>
          <a:ext cx="8424862" cy="2936240"/>
        </p:xfrm>
        <a:graphic>
          <a:graphicData uri="http://schemas.openxmlformats.org/drawingml/2006/table">
            <a:tbl>
              <a:tblPr/>
              <a:tblGrid>
                <a:gridCol w="3313112"/>
                <a:gridCol w="5111750"/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G: Глобальная страница для всех процессов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Сквозная запись (без кэширования)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L: Большая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(4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Мбайт)  страница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U: К странице возможен доступ в режиме пользователя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D: Страница «грязная»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W: Запись в страницу разрешена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А: К странице были обращения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V: Действительная запись таблицы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С: Кэширование разрешено/запрещено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6B86-24B1-428C-BC01-3E1FF9FF5E52}" type="slidenum">
              <a:rPr lang="ru-RU"/>
              <a:pPr/>
              <a:t>3</a:t>
            </a:fld>
            <a:endParaRPr lang="ru-RU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600">
                <a:solidFill>
                  <a:srgbClr val="0033CC"/>
                </a:solidFill>
              </a:rPr>
              <a:t>Требования к управлению памятью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929187"/>
          </a:xfrm>
        </p:spPr>
        <p:txBody>
          <a:bodyPr/>
          <a:lstStyle/>
          <a:p>
            <a:r>
              <a:rPr lang="ru-RU"/>
              <a:t>Перемещение</a:t>
            </a:r>
          </a:p>
          <a:p>
            <a:r>
              <a:rPr lang="ru-RU"/>
              <a:t>Защита</a:t>
            </a:r>
          </a:p>
          <a:p>
            <a:r>
              <a:rPr lang="ru-RU"/>
              <a:t>Совместное использование</a:t>
            </a:r>
          </a:p>
          <a:p>
            <a:r>
              <a:rPr lang="ru-RU"/>
              <a:t>Логическая организация</a:t>
            </a:r>
          </a:p>
          <a:p>
            <a:r>
              <a:rPr lang="ru-RU"/>
              <a:t>Физическая организация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2DA-381E-4A2B-B4A3-A1EF055D70CC}" type="slidenum">
              <a:rPr lang="ru-RU"/>
              <a:pPr/>
              <a:t>4</a:t>
            </a:fld>
            <a:endParaRPr lang="ru-RU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</p:spPr>
        <p:txBody>
          <a:bodyPr/>
          <a:lstStyle/>
          <a:p>
            <a:r>
              <a:rPr lang="ru-RU" sz="4000">
                <a:solidFill>
                  <a:srgbClr val="0033CC"/>
                </a:solidFill>
              </a:rPr>
              <a:t>Распределение памяти</a:t>
            </a:r>
          </a:p>
        </p:txBody>
      </p:sp>
      <p:sp>
        <p:nvSpPr>
          <p:cNvPr id="147456" name="Rectangle 0"/>
          <p:cNvSpPr>
            <a:spLocks noChangeArrowheads="1"/>
          </p:cNvSpPr>
          <p:nvPr/>
        </p:nvSpPr>
        <p:spPr bwMode="auto">
          <a:xfrm>
            <a:off x="827088" y="2276475"/>
            <a:ext cx="1871662" cy="3097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3779838" y="3141663"/>
            <a:ext cx="1944687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04025" y="3141663"/>
            <a:ext cx="1871663" cy="215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619250" y="1125538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Однозадачная система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50825" y="6092825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0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276600" y="60213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0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300788" y="594995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0</a:t>
            </a:r>
          </a:p>
        </p:txBody>
      </p:sp>
      <p:grpSp>
        <p:nvGrpSpPr>
          <p:cNvPr id="147471" name="Group 15"/>
          <p:cNvGrpSpPr>
            <a:grpSpLocks/>
          </p:cNvGrpSpPr>
          <p:nvPr/>
        </p:nvGrpSpPr>
        <p:grpSpPr bwMode="auto">
          <a:xfrm>
            <a:off x="827088" y="5373688"/>
            <a:ext cx="1873250" cy="863600"/>
            <a:chOff x="521" y="3385"/>
            <a:chExt cx="1180" cy="544"/>
          </a:xfrm>
        </p:grpSpPr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521" y="3385"/>
              <a:ext cx="1180" cy="5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5" name="Text Box 9"/>
            <p:cNvSpPr txBox="1">
              <a:spLocks noChangeArrowheads="1"/>
            </p:cNvSpPr>
            <p:nvPr/>
          </p:nvSpPr>
          <p:spPr bwMode="auto">
            <a:xfrm>
              <a:off x="612" y="3521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ОС</a:t>
              </a:r>
            </a:p>
          </p:txBody>
        </p:sp>
      </p:grp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79838" y="2276475"/>
            <a:ext cx="1944687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3924300" y="2492375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ОС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827088" y="3429000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Программа пользователя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3851275" y="3933825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Программа пользователя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6877050" y="3860800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Программа пользователя</a:t>
            </a:r>
          </a:p>
        </p:txBody>
      </p:sp>
      <p:grpSp>
        <p:nvGrpSpPr>
          <p:cNvPr id="147472" name="Group 16"/>
          <p:cNvGrpSpPr>
            <a:grpSpLocks/>
          </p:cNvGrpSpPr>
          <p:nvPr/>
        </p:nvGrpSpPr>
        <p:grpSpPr bwMode="auto">
          <a:xfrm>
            <a:off x="6804025" y="5300663"/>
            <a:ext cx="1873250" cy="863600"/>
            <a:chOff x="521" y="3385"/>
            <a:chExt cx="1180" cy="544"/>
          </a:xfrm>
        </p:grpSpPr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521" y="3385"/>
              <a:ext cx="1180" cy="5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612" y="3521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ОС</a:t>
              </a:r>
            </a:p>
          </p:txBody>
        </p:sp>
      </p:grpSp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6804025" y="2205038"/>
            <a:ext cx="1871663" cy="936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877050" y="2420938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Драйверы в ПЗУ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2A47-7EF3-424E-84DF-0853FD2CCDAB}" type="slidenum">
              <a:rPr lang="ru-RU"/>
              <a:pPr/>
              <a:t>5</a:t>
            </a:fld>
            <a:endParaRPr lang="ru-RU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>
                <a:solidFill>
                  <a:schemeClr val="tx1"/>
                </a:solidFill>
              </a:rPr>
              <a:t>Распределение статическими разделами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ru-RU" sz="3200">
                <a:solidFill>
                  <a:schemeClr val="tx1"/>
                </a:solidFill>
              </a:rPr>
              <a:t>одинаковой длины</a:t>
            </a: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1403350" y="1484313"/>
            <a:ext cx="6286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48503" name="Group 23"/>
          <p:cNvGrpSpPr>
            <a:grpSpLocks/>
          </p:cNvGrpSpPr>
          <p:nvPr/>
        </p:nvGrpSpPr>
        <p:grpSpPr bwMode="auto">
          <a:xfrm>
            <a:off x="941388" y="1773238"/>
            <a:ext cx="6438900" cy="3638550"/>
            <a:chOff x="593" y="1117"/>
            <a:chExt cx="4056" cy="2292"/>
          </a:xfrm>
        </p:grpSpPr>
        <p:sp>
          <p:nvSpPr>
            <p:cNvPr id="148484" name="Text Box 4"/>
            <p:cNvSpPr txBox="1">
              <a:spLocks noChangeArrowheads="1"/>
            </p:cNvSpPr>
            <p:nvPr/>
          </p:nvSpPr>
          <p:spPr bwMode="auto">
            <a:xfrm>
              <a:off x="593" y="1826"/>
              <a:ext cx="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600" b="1"/>
                <a:t>Раздел 2</a:t>
              </a:r>
            </a:p>
          </p:txBody>
        </p:sp>
        <p:sp>
          <p:nvSpPr>
            <p:cNvPr id="148485" name="Text Box 5"/>
            <p:cNvSpPr txBox="1">
              <a:spLocks noChangeArrowheads="1"/>
            </p:cNvSpPr>
            <p:nvPr/>
          </p:nvSpPr>
          <p:spPr bwMode="auto">
            <a:xfrm>
              <a:off x="593" y="2690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600" b="1"/>
                <a:t>Раздел 3</a:t>
              </a:r>
            </a:p>
          </p:txBody>
        </p:sp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1673" y="1117"/>
              <a:ext cx="1525" cy="207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>
              <a:off x="1673" y="1754"/>
              <a:ext cx="15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>
              <a:off x="1673" y="2618"/>
              <a:ext cx="15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1673" y="1610"/>
              <a:ext cx="15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1673" y="2258"/>
              <a:ext cx="15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2033" y="1250"/>
              <a:ext cx="863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b="1"/>
                <a:t>Процесс</a:t>
              </a:r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2018" y="1888"/>
              <a:ext cx="864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b="1"/>
                <a:t>Процесс</a:t>
              </a:r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2033" y="2690"/>
              <a:ext cx="863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b="1"/>
                <a:t>Процесс</a:t>
              </a:r>
            </a:p>
          </p:txBody>
        </p:sp>
        <p:sp>
          <p:nvSpPr>
            <p:cNvPr id="148495" name="Text Box 15"/>
            <p:cNvSpPr txBox="1">
              <a:spLocks noChangeArrowheads="1"/>
            </p:cNvSpPr>
            <p:nvPr/>
          </p:nvSpPr>
          <p:spPr bwMode="auto">
            <a:xfrm>
              <a:off x="593" y="1178"/>
              <a:ext cx="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600" b="1"/>
                <a:t>Раздел 1</a:t>
              </a:r>
            </a:p>
          </p:txBody>
        </p:sp>
        <p:sp>
          <p:nvSpPr>
            <p:cNvPr id="148496" name="AutoShape 16"/>
            <p:cNvSpPr>
              <a:spLocks noChangeArrowheads="1"/>
            </p:cNvSpPr>
            <p:nvPr/>
          </p:nvSpPr>
          <p:spPr bwMode="auto">
            <a:xfrm>
              <a:off x="3328" y="1250"/>
              <a:ext cx="1230" cy="431"/>
            </a:xfrm>
            <a:prstGeom prst="wedgeEllipseCallout">
              <a:avLst>
                <a:gd name="adj1" fmla="val -65773"/>
                <a:gd name="adj2" fmla="val 49769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/>
                <a:t>Свободный фрагмент</a:t>
              </a:r>
            </a:p>
          </p:txBody>
        </p:sp>
        <p:sp>
          <p:nvSpPr>
            <p:cNvPr id="148497" name="AutoShape 17"/>
            <p:cNvSpPr>
              <a:spLocks noChangeArrowheads="1"/>
            </p:cNvSpPr>
            <p:nvPr/>
          </p:nvSpPr>
          <p:spPr bwMode="auto">
            <a:xfrm>
              <a:off x="3328" y="1970"/>
              <a:ext cx="1230" cy="431"/>
            </a:xfrm>
            <a:prstGeom prst="wedgeEllipseCallout">
              <a:avLst>
                <a:gd name="adj1" fmla="val -60245"/>
                <a:gd name="adj2" fmla="val 62065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/>
                <a:t>Свободный фрагмент</a:t>
              </a:r>
            </a:p>
          </p:txBody>
        </p:sp>
        <p:sp>
          <p:nvSpPr>
            <p:cNvPr id="148498" name="AutoShape 18"/>
            <p:cNvSpPr>
              <a:spLocks noChangeArrowheads="1"/>
            </p:cNvSpPr>
            <p:nvPr/>
          </p:nvSpPr>
          <p:spPr bwMode="auto">
            <a:xfrm>
              <a:off x="3400" y="2978"/>
              <a:ext cx="1249" cy="431"/>
            </a:xfrm>
            <a:prstGeom prst="wedgeEllipseCallout">
              <a:avLst>
                <a:gd name="adj1" fmla="val -70097"/>
                <a:gd name="adj2" fmla="val -1705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/>
                <a:t>Свободный фрагмент</a:t>
              </a:r>
            </a:p>
          </p:txBody>
        </p:sp>
        <p:sp>
          <p:nvSpPr>
            <p:cNvPr id="148500" name="Rectangle 20"/>
            <p:cNvSpPr>
              <a:spLocks noChangeArrowheads="1"/>
            </p:cNvSpPr>
            <p:nvPr/>
          </p:nvSpPr>
          <p:spPr bwMode="auto">
            <a:xfrm>
              <a:off x="1655" y="1616"/>
              <a:ext cx="154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8501" name="Rectangle 21"/>
            <p:cNvSpPr>
              <a:spLocks noChangeArrowheads="1"/>
            </p:cNvSpPr>
            <p:nvPr/>
          </p:nvSpPr>
          <p:spPr bwMode="auto">
            <a:xfrm>
              <a:off x="1655" y="2251"/>
              <a:ext cx="154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8502" name="Rectangle 22"/>
            <p:cNvSpPr>
              <a:spLocks noChangeArrowheads="1"/>
            </p:cNvSpPr>
            <p:nvPr/>
          </p:nvSpPr>
          <p:spPr bwMode="auto">
            <a:xfrm>
              <a:off x="1655" y="3067"/>
              <a:ext cx="154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5AD1-8FF2-4BC3-8970-626BA15EFC93}" type="slidenum">
              <a:rPr lang="ru-RU"/>
              <a:pPr/>
              <a:t>6</a:t>
            </a:fld>
            <a:endParaRPr lang="ru-RU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908175" y="981075"/>
            <a:ext cx="1800225" cy="4824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1908175" y="23495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908175" y="32131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1908175" y="41497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1908175" y="515778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6011863" y="981075"/>
            <a:ext cx="1800225" cy="4824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6011863" y="22764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6011863" y="32131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>
            <a:off x="6011863" y="41497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6011863" y="515778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63862" name="Group 22"/>
          <p:cNvGrpSpPr>
            <a:grpSpLocks/>
          </p:cNvGrpSpPr>
          <p:nvPr/>
        </p:nvGrpSpPr>
        <p:grpSpPr bwMode="auto">
          <a:xfrm>
            <a:off x="468313" y="1341438"/>
            <a:ext cx="1150937" cy="287337"/>
            <a:chOff x="295" y="845"/>
            <a:chExt cx="725" cy="181"/>
          </a:xfrm>
        </p:grpSpPr>
        <p:sp>
          <p:nvSpPr>
            <p:cNvPr id="163857" name="Rectangle 17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61" name="Line 21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3863" name="Group 23"/>
          <p:cNvGrpSpPr>
            <a:grpSpLocks/>
          </p:cNvGrpSpPr>
          <p:nvPr/>
        </p:nvGrpSpPr>
        <p:grpSpPr bwMode="auto">
          <a:xfrm>
            <a:off x="395288" y="2420938"/>
            <a:ext cx="1150937" cy="287337"/>
            <a:chOff x="295" y="845"/>
            <a:chExt cx="725" cy="181"/>
          </a:xfrm>
        </p:grpSpPr>
        <p:sp>
          <p:nvSpPr>
            <p:cNvPr id="163864" name="Rectangle 24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66" name="Line 26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67" name="Line 27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68" name="Line 28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3869" name="Group 29"/>
          <p:cNvGrpSpPr>
            <a:grpSpLocks/>
          </p:cNvGrpSpPr>
          <p:nvPr/>
        </p:nvGrpSpPr>
        <p:grpSpPr bwMode="auto">
          <a:xfrm>
            <a:off x="395288" y="3573463"/>
            <a:ext cx="1150937" cy="287337"/>
            <a:chOff x="295" y="845"/>
            <a:chExt cx="725" cy="181"/>
          </a:xfrm>
        </p:grpSpPr>
        <p:sp>
          <p:nvSpPr>
            <p:cNvPr id="163870" name="Rectangle 30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71" name="Line 31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72" name="Line 32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3875" name="Group 35"/>
          <p:cNvGrpSpPr>
            <a:grpSpLocks/>
          </p:cNvGrpSpPr>
          <p:nvPr/>
        </p:nvGrpSpPr>
        <p:grpSpPr bwMode="auto">
          <a:xfrm>
            <a:off x="395288" y="4508500"/>
            <a:ext cx="1150937" cy="287338"/>
            <a:chOff x="295" y="845"/>
            <a:chExt cx="725" cy="181"/>
          </a:xfrm>
        </p:grpSpPr>
        <p:sp>
          <p:nvSpPr>
            <p:cNvPr id="163876" name="Rectangle 36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0" name="Line 40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3881" name="Group 41"/>
          <p:cNvGrpSpPr>
            <a:grpSpLocks/>
          </p:cNvGrpSpPr>
          <p:nvPr/>
        </p:nvGrpSpPr>
        <p:grpSpPr bwMode="auto">
          <a:xfrm>
            <a:off x="395288" y="5300663"/>
            <a:ext cx="1150937" cy="287337"/>
            <a:chOff x="295" y="845"/>
            <a:chExt cx="725" cy="181"/>
          </a:xfrm>
        </p:grpSpPr>
        <p:sp>
          <p:nvSpPr>
            <p:cNvPr id="163882" name="Rectangle 42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83" name="Line 43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5" name="Line 45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6" name="Line 46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3887" name="Line 47"/>
          <p:cNvSpPr>
            <a:spLocks noChangeShapeType="1"/>
          </p:cNvSpPr>
          <p:nvPr/>
        </p:nvSpPr>
        <p:spPr bwMode="auto">
          <a:xfrm>
            <a:off x="1619250" y="14843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88" name="Line 48"/>
          <p:cNvSpPr>
            <a:spLocks noChangeShapeType="1"/>
          </p:cNvSpPr>
          <p:nvPr/>
        </p:nvSpPr>
        <p:spPr bwMode="auto">
          <a:xfrm>
            <a:off x="1547813" y="2565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89" name="Line 49"/>
          <p:cNvSpPr>
            <a:spLocks noChangeShapeType="1"/>
          </p:cNvSpPr>
          <p:nvPr/>
        </p:nvSpPr>
        <p:spPr bwMode="auto">
          <a:xfrm>
            <a:off x="154781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90" name="Line 50"/>
          <p:cNvSpPr>
            <a:spLocks noChangeShapeType="1"/>
          </p:cNvSpPr>
          <p:nvPr/>
        </p:nvSpPr>
        <p:spPr bwMode="auto">
          <a:xfrm>
            <a:off x="1547813" y="46529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91" name="Line 51"/>
          <p:cNvSpPr>
            <a:spLocks noChangeShapeType="1"/>
          </p:cNvSpPr>
          <p:nvPr/>
        </p:nvSpPr>
        <p:spPr bwMode="auto">
          <a:xfrm>
            <a:off x="1547813" y="54451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63892" name="Group 52"/>
          <p:cNvGrpSpPr>
            <a:grpSpLocks/>
          </p:cNvGrpSpPr>
          <p:nvPr/>
        </p:nvGrpSpPr>
        <p:grpSpPr bwMode="auto">
          <a:xfrm>
            <a:off x="4284663" y="2924175"/>
            <a:ext cx="1150937" cy="287338"/>
            <a:chOff x="295" y="845"/>
            <a:chExt cx="725" cy="181"/>
          </a:xfrm>
        </p:grpSpPr>
        <p:sp>
          <p:nvSpPr>
            <p:cNvPr id="163893" name="Rectangle 53"/>
            <p:cNvSpPr>
              <a:spLocks noChangeArrowheads="1"/>
            </p:cNvSpPr>
            <p:nvPr/>
          </p:nvSpPr>
          <p:spPr bwMode="auto">
            <a:xfrm>
              <a:off x="295" y="845"/>
              <a:ext cx="725" cy="18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3894" name="Line 54"/>
            <p:cNvSpPr>
              <a:spLocks noChangeShapeType="1"/>
            </p:cNvSpPr>
            <p:nvPr/>
          </p:nvSpPr>
          <p:spPr bwMode="auto">
            <a:xfrm>
              <a:off x="431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95" name="Line 55"/>
            <p:cNvSpPr>
              <a:spLocks noChangeShapeType="1"/>
            </p:cNvSpPr>
            <p:nvPr/>
          </p:nvSpPr>
          <p:spPr bwMode="auto">
            <a:xfrm>
              <a:off x="567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96" name="Line 56"/>
            <p:cNvSpPr>
              <a:spLocks noChangeShapeType="1"/>
            </p:cNvSpPr>
            <p:nvPr/>
          </p:nvSpPr>
          <p:spPr bwMode="auto">
            <a:xfrm>
              <a:off x="703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97" name="Line 57"/>
            <p:cNvSpPr>
              <a:spLocks noChangeShapeType="1"/>
            </p:cNvSpPr>
            <p:nvPr/>
          </p:nvSpPr>
          <p:spPr bwMode="auto">
            <a:xfrm>
              <a:off x="839" y="8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3898" name="Line 58"/>
          <p:cNvSpPr>
            <a:spLocks noChangeShapeType="1"/>
          </p:cNvSpPr>
          <p:nvPr/>
        </p:nvSpPr>
        <p:spPr bwMode="auto">
          <a:xfrm flipV="1">
            <a:off x="5435600" y="1412875"/>
            <a:ext cx="576263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899" name="Line 59"/>
          <p:cNvSpPr>
            <a:spLocks noChangeShapeType="1"/>
          </p:cNvSpPr>
          <p:nvPr/>
        </p:nvSpPr>
        <p:spPr bwMode="auto">
          <a:xfrm flipV="1">
            <a:off x="5435600" y="2565400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00" name="Line 60"/>
          <p:cNvSpPr>
            <a:spLocks noChangeShapeType="1"/>
          </p:cNvSpPr>
          <p:nvPr/>
        </p:nvSpPr>
        <p:spPr bwMode="auto">
          <a:xfrm>
            <a:off x="5435600" y="3068638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01" name="Line 61"/>
          <p:cNvSpPr>
            <a:spLocks noChangeShapeType="1"/>
          </p:cNvSpPr>
          <p:nvPr/>
        </p:nvSpPr>
        <p:spPr bwMode="auto">
          <a:xfrm>
            <a:off x="5435600" y="3068638"/>
            <a:ext cx="576263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02" name="Line 62"/>
          <p:cNvSpPr>
            <a:spLocks noChangeShapeType="1"/>
          </p:cNvSpPr>
          <p:nvPr/>
        </p:nvSpPr>
        <p:spPr bwMode="auto">
          <a:xfrm>
            <a:off x="5435600" y="3068638"/>
            <a:ext cx="576263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2051050" y="1341438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А</a:t>
            </a:r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2051050" y="25654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Б</a:t>
            </a:r>
          </a:p>
        </p:txBody>
      </p:sp>
      <p:sp>
        <p:nvSpPr>
          <p:cNvPr id="163905" name="Text Box 65"/>
          <p:cNvSpPr txBox="1">
            <a:spLocks noChangeArrowheads="1"/>
          </p:cNvSpPr>
          <p:nvPr/>
        </p:nvSpPr>
        <p:spPr bwMode="auto">
          <a:xfrm>
            <a:off x="2051050" y="45085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В</a:t>
            </a:r>
          </a:p>
        </p:txBody>
      </p:sp>
      <p:sp>
        <p:nvSpPr>
          <p:cNvPr id="163906" name="Text Box 66"/>
          <p:cNvSpPr txBox="1">
            <a:spLocks noChangeArrowheads="1"/>
          </p:cNvSpPr>
          <p:nvPr/>
        </p:nvSpPr>
        <p:spPr bwMode="auto">
          <a:xfrm>
            <a:off x="6156325" y="1341438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А</a:t>
            </a:r>
          </a:p>
        </p:txBody>
      </p:sp>
      <p:sp>
        <p:nvSpPr>
          <p:cNvPr id="163907" name="Text Box 67"/>
          <p:cNvSpPr txBox="1">
            <a:spLocks noChangeArrowheads="1"/>
          </p:cNvSpPr>
          <p:nvPr/>
        </p:nvSpPr>
        <p:spPr bwMode="auto">
          <a:xfrm>
            <a:off x="6156325" y="2492375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Б</a:t>
            </a:r>
          </a:p>
        </p:txBody>
      </p:sp>
      <p:sp>
        <p:nvSpPr>
          <p:cNvPr id="163908" name="Text Box 68"/>
          <p:cNvSpPr txBox="1">
            <a:spLocks noChangeArrowheads="1"/>
          </p:cNvSpPr>
          <p:nvPr/>
        </p:nvSpPr>
        <p:spPr bwMode="auto">
          <a:xfrm>
            <a:off x="6156325" y="45085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В</a:t>
            </a:r>
          </a:p>
        </p:txBody>
      </p:sp>
      <p:sp>
        <p:nvSpPr>
          <p:cNvPr id="163909" name="Text Box 69"/>
          <p:cNvSpPr txBox="1">
            <a:spLocks noChangeArrowheads="1"/>
          </p:cNvSpPr>
          <p:nvPr/>
        </p:nvSpPr>
        <p:spPr bwMode="auto">
          <a:xfrm>
            <a:off x="6227763" y="350043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i="1">
                <a:solidFill>
                  <a:srgbClr val="0033CC"/>
                </a:solidFill>
              </a:rPr>
              <a:t>Задача Г</a:t>
            </a:r>
          </a:p>
        </p:txBody>
      </p:sp>
      <p:sp>
        <p:nvSpPr>
          <p:cNvPr id="163910" name="Text Box 70"/>
          <p:cNvSpPr txBox="1">
            <a:spLocks noChangeArrowheads="1"/>
          </p:cNvSpPr>
          <p:nvPr/>
        </p:nvSpPr>
        <p:spPr bwMode="auto">
          <a:xfrm>
            <a:off x="179388" y="1844675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i="1">
                <a:solidFill>
                  <a:srgbClr val="0033CC"/>
                </a:solidFill>
              </a:rPr>
              <a:t>Задача Г</a:t>
            </a:r>
          </a:p>
        </p:txBody>
      </p:sp>
      <p:sp>
        <p:nvSpPr>
          <p:cNvPr id="163911" name="Line 71"/>
          <p:cNvSpPr>
            <a:spLocks noChangeShapeType="1"/>
          </p:cNvSpPr>
          <p:nvPr/>
        </p:nvSpPr>
        <p:spPr bwMode="auto">
          <a:xfrm>
            <a:off x="1116013" y="2133600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889" name="Rectangle 1025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575791"/>
          </a:xfrm>
          <a:noFill/>
          <a:ln/>
        </p:spPr>
        <p:txBody>
          <a:bodyPr/>
          <a:lstStyle/>
          <a:p>
            <a:r>
              <a:rPr lang="ru-RU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Распределение статическими разделами переменной длины</a:t>
            </a:r>
          </a:p>
        </p:txBody>
      </p:sp>
      <p:sp>
        <p:nvSpPr>
          <p:cNvPr id="165890" name="Rectangle 1026"/>
          <p:cNvSpPr>
            <a:spLocks noChangeArrowheads="1"/>
          </p:cNvSpPr>
          <p:nvPr/>
        </p:nvSpPr>
        <p:spPr bwMode="auto">
          <a:xfrm>
            <a:off x="1908175" y="2133600"/>
            <a:ext cx="18002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1" name="Rectangle 1027"/>
          <p:cNvSpPr>
            <a:spLocks noChangeArrowheads="1"/>
          </p:cNvSpPr>
          <p:nvPr/>
        </p:nvSpPr>
        <p:spPr bwMode="auto">
          <a:xfrm>
            <a:off x="1908175" y="3068638"/>
            <a:ext cx="1800225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2" name="Rectangle 1028"/>
          <p:cNvSpPr>
            <a:spLocks noChangeArrowheads="1"/>
          </p:cNvSpPr>
          <p:nvPr/>
        </p:nvSpPr>
        <p:spPr bwMode="auto">
          <a:xfrm>
            <a:off x="1908175" y="3213100"/>
            <a:ext cx="18002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3" name="Rectangle 1029"/>
          <p:cNvSpPr>
            <a:spLocks noChangeArrowheads="1"/>
          </p:cNvSpPr>
          <p:nvPr/>
        </p:nvSpPr>
        <p:spPr bwMode="auto">
          <a:xfrm>
            <a:off x="1908175" y="4797425"/>
            <a:ext cx="18002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4" name="Rectangle 1030"/>
          <p:cNvSpPr>
            <a:spLocks noChangeArrowheads="1"/>
          </p:cNvSpPr>
          <p:nvPr/>
        </p:nvSpPr>
        <p:spPr bwMode="auto">
          <a:xfrm>
            <a:off x="1908175" y="5157788"/>
            <a:ext cx="18002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5" name="Rectangle 1031"/>
          <p:cNvSpPr>
            <a:spLocks noChangeArrowheads="1"/>
          </p:cNvSpPr>
          <p:nvPr/>
        </p:nvSpPr>
        <p:spPr bwMode="auto">
          <a:xfrm>
            <a:off x="2987675" y="6092825"/>
            <a:ext cx="11525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896" name="Text Box 1032"/>
          <p:cNvSpPr txBox="1">
            <a:spLocks noChangeArrowheads="1"/>
          </p:cNvSpPr>
          <p:nvPr/>
        </p:nvSpPr>
        <p:spPr bwMode="auto">
          <a:xfrm>
            <a:off x="4356100" y="616585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Свободная память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0987-0139-45C9-AF4C-AA8C47215BED}" type="slidenum">
              <a:rPr lang="ru-RU"/>
              <a:pPr/>
              <a:t>7</a:t>
            </a:fld>
            <a:endParaRPr lang="ru-RU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Распределение динамическими разделами</a:t>
            </a:r>
          </a:p>
        </p:txBody>
      </p:sp>
      <p:sp>
        <p:nvSpPr>
          <p:cNvPr id="149504" name="Rectangle 0"/>
          <p:cNvSpPr>
            <a:spLocks noChangeArrowheads="1"/>
          </p:cNvSpPr>
          <p:nvPr/>
        </p:nvSpPr>
        <p:spPr bwMode="auto">
          <a:xfrm>
            <a:off x="539750" y="1484313"/>
            <a:ext cx="1295400" cy="4824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2339975" y="1557338"/>
            <a:ext cx="1295400" cy="4824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40200" y="1557338"/>
            <a:ext cx="1295400" cy="4824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011863" y="1557338"/>
            <a:ext cx="1295400" cy="4751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339975" y="1557338"/>
            <a:ext cx="1295400" cy="18716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2484438" y="220503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10М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140200" y="1557338"/>
            <a:ext cx="1295400" cy="18716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4284663" y="227647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10М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4140200" y="3429000"/>
            <a:ext cx="1295400" cy="1944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4284663" y="414972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20М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2484438" y="45085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25М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4211638" y="580548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5М</a:t>
            </a:r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6011863" y="3429000"/>
            <a:ext cx="1295400" cy="1944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227763" y="414972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20М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156325" y="2349500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10М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6084888" y="5661025"/>
            <a:ext cx="1081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5М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7740650" y="2205038"/>
            <a:ext cx="115252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12М</a:t>
            </a:r>
          </a:p>
        </p:txBody>
      </p:sp>
      <p:sp>
        <p:nvSpPr>
          <p:cNvPr id="149523" name="AutoShape 19"/>
          <p:cNvSpPr>
            <a:spLocks noChangeArrowheads="1"/>
          </p:cNvSpPr>
          <p:nvPr/>
        </p:nvSpPr>
        <p:spPr bwMode="auto">
          <a:xfrm rot="-1994046">
            <a:off x="7524750" y="2997200"/>
            <a:ext cx="576263" cy="287338"/>
          </a:xfrm>
          <a:prstGeom prst="leftArrow">
            <a:avLst>
              <a:gd name="adj1" fmla="val 50000"/>
              <a:gd name="adj2" fmla="val 5013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5013-81DB-4E71-95E9-858ABC3C3BA6}" type="slidenum">
              <a:rPr lang="ru-RU"/>
              <a:pPr/>
              <a:t>8</a:t>
            </a:fld>
            <a:endParaRPr lang="ru-RU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ru-RU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Алгоритмы размещения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/>
              <a:t>Наилучший подходящий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Список свободных участков упорядочен по возрастанию объема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Оставшийся свободный фрагмент попадет в начало списка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Этот фрагмент будет настолько мал, что в нем не сможет разместиться какой-либо раздел </a:t>
            </a:r>
          </a:p>
          <a:p>
            <a:pPr>
              <a:lnSpc>
                <a:spcPct val="90000"/>
              </a:lnSpc>
            </a:pPr>
            <a:r>
              <a:rPr lang="ru-RU" sz="2400"/>
              <a:t>Первый подходящий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Список свободных участков упорядочивается по адресам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В среднем необходимо просматривать половину списка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Память для небольших задач будет выделяться в начале списка </a:t>
            </a:r>
          </a:p>
          <a:p>
            <a:pPr>
              <a:lnSpc>
                <a:spcPct val="90000"/>
              </a:lnSpc>
            </a:pPr>
            <a:r>
              <a:rPr lang="ru-RU" sz="2400"/>
              <a:t>Наименьший подходящий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Список свободных участков упорядочивается по убыванию объема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Остаток после размещения задачи достаточно большой для размещения любой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F455-AB75-43EF-AC5B-75DAFD796758}" type="slidenum">
              <a:rPr lang="ru-RU"/>
              <a:pPr/>
              <a:t>9</a:t>
            </a:fld>
            <a:endParaRPr lang="ru-RU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Страничная</a:t>
            </a:r>
            <a:r>
              <a:rPr lang="ru-RU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организация</a:t>
            </a:r>
            <a:endParaRPr lang="ru-RU" sz="3200">
              <a:solidFill>
                <a:srgbClr val="0033CC"/>
              </a:solidFill>
            </a:endParaRPr>
          </a:p>
        </p:txBody>
      </p:sp>
      <p:sp>
        <p:nvSpPr>
          <p:cNvPr id="151552" name="Text Box 0"/>
          <p:cNvSpPr txBox="1">
            <a:spLocks noChangeArrowheads="1"/>
          </p:cNvSpPr>
          <p:nvPr/>
        </p:nvSpPr>
        <p:spPr bwMode="auto">
          <a:xfrm>
            <a:off x="611188" y="105251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Память</a:t>
            </a: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4213" y="1628775"/>
            <a:ext cx="1944687" cy="46085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84213" y="22764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0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79388" y="23495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1</a:t>
            </a: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684213" y="27813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684213" y="328453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684213" y="37893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684213" y="42926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684213" y="479742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84213" y="522922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684213" y="573405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250825" y="27813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2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250825" y="3284538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3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79388" y="38608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4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179388" y="43656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5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179388" y="4868863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6</a:t>
            </a:r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250825" y="5300663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7</a:t>
            </a: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250825" y="5805488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8</a:t>
            </a:r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3851275" y="1484313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Процесс А</a:t>
            </a: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3924300" y="1989138"/>
            <a:ext cx="1439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i="1"/>
              <a:t>Таблица страниц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4067175" y="2924175"/>
            <a:ext cx="1152525" cy="10890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1</a:t>
            </a:r>
          </a:p>
          <a:p>
            <a:pPr algn="ctr">
              <a:spcBef>
                <a:spcPct val="50000"/>
              </a:spcBef>
            </a:pPr>
            <a:r>
              <a:rPr lang="ru-RU" sz="1600" b="1"/>
              <a:t>5</a:t>
            </a:r>
          </a:p>
          <a:p>
            <a:pPr algn="ctr">
              <a:spcBef>
                <a:spcPct val="50000"/>
              </a:spcBef>
            </a:pPr>
            <a:r>
              <a:rPr lang="ru-RU" sz="1600" b="1"/>
              <a:t>2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1258888" y="234950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А1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1187450" y="4365625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А2</a:t>
            </a: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1187450" y="2852738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А3</a:t>
            </a:r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6443663" y="1341438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Процесс Б</a:t>
            </a:r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6372225" y="1989138"/>
            <a:ext cx="1439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i="1"/>
              <a:t>Таблица страниц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6588125" y="2852738"/>
            <a:ext cx="1223963" cy="14557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7</a:t>
            </a:r>
          </a:p>
          <a:p>
            <a:pPr algn="ctr">
              <a:spcBef>
                <a:spcPct val="50000"/>
              </a:spcBef>
            </a:pPr>
            <a:r>
              <a:rPr lang="ru-RU" sz="1600" b="1"/>
              <a:t>3</a:t>
            </a:r>
          </a:p>
          <a:p>
            <a:pPr algn="ctr">
              <a:spcBef>
                <a:spcPct val="50000"/>
              </a:spcBef>
            </a:pPr>
            <a:r>
              <a:rPr lang="ru-RU" sz="1600" b="1"/>
              <a:t>6</a:t>
            </a:r>
          </a:p>
          <a:p>
            <a:pPr algn="ctr">
              <a:spcBef>
                <a:spcPct val="50000"/>
              </a:spcBef>
            </a:pPr>
            <a:r>
              <a:rPr lang="ru-RU" sz="1600" b="1"/>
              <a:t>8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1258888" y="5300663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Б1</a:t>
            </a: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1187450" y="3357563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Б2</a:t>
            </a:r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1258888" y="4868863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Б3</a:t>
            </a:r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1187450" y="5805488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Б4</a:t>
            </a:r>
          </a:p>
        </p:txBody>
      </p:sp>
      <p:sp>
        <p:nvSpPr>
          <p:cNvPr id="151585" name="Line 33"/>
          <p:cNvSpPr>
            <a:spLocks noChangeShapeType="1"/>
          </p:cNvSpPr>
          <p:nvPr/>
        </p:nvSpPr>
        <p:spPr bwMode="auto">
          <a:xfrm flipH="1" flipV="1">
            <a:off x="2700338" y="2492375"/>
            <a:ext cx="12954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86" name="Line 34"/>
          <p:cNvSpPr>
            <a:spLocks noChangeShapeType="1"/>
          </p:cNvSpPr>
          <p:nvPr/>
        </p:nvSpPr>
        <p:spPr bwMode="auto">
          <a:xfrm flipH="1">
            <a:off x="2700338" y="3429000"/>
            <a:ext cx="115093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87" name="Line 35"/>
          <p:cNvSpPr>
            <a:spLocks noChangeShapeType="1"/>
          </p:cNvSpPr>
          <p:nvPr/>
        </p:nvSpPr>
        <p:spPr bwMode="auto">
          <a:xfrm flipH="1" flipV="1">
            <a:off x="2700338" y="2997200"/>
            <a:ext cx="12954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3635375" y="4724400"/>
            <a:ext cx="4321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Сегментная организация требует дополнительно хранить длину сегмента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1233</Words>
  <Application>Microsoft Office PowerPoint</Application>
  <PresentationFormat>Экран (4:3)</PresentationFormat>
  <Paragraphs>317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Оформление по умолчанию</vt:lpstr>
      <vt:lpstr>Управление памятью</vt:lpstr>
      <vt:lpstr>Слайд 2</vt:lpstr>
      <vt:lpstr>Требования к управлению памятью</vt:lpstr>
      <vt:lpstr>Распределение памяти</vt:lpstr>
      <vt:lpstr>Распределение статическими разделами одинаковой длины</vt:lpstr>
      <vt:lpstr>Распределение статическими разделами переменной длины</vt:lpstr>
      <vt:lpstr>Распределение динамическими разделами</vt:lpstr>
      <vt:lpstr>Алгоритмы размещения</vt:lpstr>
      <vt:lpstr>Страничная организация</vt:lpstr>
      <vt:lpstr>Свопинг</vt:lpstr>
      <vt:lpstr>Виртуальная память</vt:lpstr>
      <vt:lpstr>Слайд 12</vt:lpstr>
      <vt:lpstr>Страничная организация</vt:lpstr>
      <vt:lpstr>Сегментная организация</vt:lpstr>
      <vt:lpstr>Стратегии размещения и замещения</vt:lpstr>
      <vt:lpstr>Управление памятью в UNIX</vt:lpstr>
      <vt:lpstr>Страничная система</vt:lpstr>
      <vt:lpstr>Слайд 18</vt:lpstr>
      <vt:lpstr>Слайд 19</vt:lpstr>
      <vt:lpstr>Слайд 20</vt:lpstr>
      <vt:lpstr>Слайд 21</vt:lpstr>
      <vt:lpstr>Слайд 22</vt:lpstr>
      <vt:lpstr>Распределение памяти ядра</vt:lpstr>
      <vt:lpstr>Управление памятью в Windows</vt:lpstr>
      <vt:lpstr>Слайд 25</vt:lpstr>
      <vt:lpstr>Системные вызовы</vt:lpstr>
      <vt:lpstr>Слайд 27</vt:lpstr>
      <vt:lpstr>Запись таблицы страниц (PTE)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памятью</dc:title>
  <dc:creator>SBD</dc:creator>
  <cp:lastModifiedBy>sbd</cp:lastModifiedBy>
  <cp:revision>28</cp:revision>
  <dcterms:created xsi:type="dcterms:W3CDTF">2006-03-28T15:31:56Z</dcterms:created>
  <dcterms:modified xsi:type="dcterms:W3CDTF">2013-10-28T12:57:13Z</dcterms:modified>
</cp:coreProperties>
</file>