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0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55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52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7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0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1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2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89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9B41F-C6C4-4EA8-B8E9-3F9432DD6A50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2680A2-CC6C-4B54-8431-809CEDE14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65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02246" y="2991593"/>
            <a:ext cx="6815669" cy="1515533"/>
          </a:xfrm>
        </p:spPr>
        <p:txBody>
          <a:bodyPr/>
          <a:lstStyle/>
          <a:p>
            <a:r>
              <a:rPr lang="ru-RU" dirty="0" smtClean="0"/>
              <a:t>Методы экспериментальной оценки 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Удаленное </a:t>
            </a:r>
            <a:r>
              <a:rPr lang="ru-RU" dirty="0" err="1" smtClean="0"/>
              <a:t>немодерируемое</a:t>
            </a:r>
            <a:r>
              <a:rPr lang="ru-RU" dirty="0" smtClean="0"/>
              <a:t> тестирование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Задания рассылаются </a:t>
            </a:r>
            <a:r>
              <a:rPr lang="ru-RU" dirty="0"/>
              <a:t>респондентам для самостоятельного выполнения.</a:t>
            </a:r>
          </a:p>
          <a:p>
            <a:pPr algn="just"/>
            <a:r>
              <a:rPr lang="ru-RU" dirty="0"/>
              <a:t>Системы фиксируют данные по основным </a:t>
            </a:r>
            <a:r>
              <a:rPr lang="ru-RU" dirty="0" smtClean="0"/>
              <a:t>метрикам: выполнение заданий; пути </a:t>
            </a:r>
            <a:r>
              <a:rPr lang="ru-RU" dirty="0"/>
              <a:t>пользователя по сайту</a:t>
            </a:r>
            <a:r>
              <a:rPr lang="ru-RU" dirty="0" smtClean="0"/>
              <a:t>; время </a:t>
            </a:r>
            <a:r>
              <a:rPr lang="ru-RU" dirty="0"/>
              <a:t>на </a:t>
            </a:r>
            <a:r>
              <a:rPr lang="ru-RU" dirty="0" smtClean="0"/>
              <a:t>выполнение; ответы </a:t>
            </a:r>
            <a:r>
              <a:rPr lang="ru-RU" dirty="0"/>
              <a:t>на </a:t>
            </a:r>
            <a:r>
              <a:rPr lang="ru-RU" dirty="0" smtClean="0"/>
              <a:t>вопросы; тепловые </a:t>
            </a:r>
            <a:r>
              <a:rPr lang="ru-RU" dirty="0"/>
              <a:t>карты движения мыши по сайту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Требует </a:t>
            </a:r>
            <a:r>
              <a:rPr lang="ru-RU" dirty="0"/>
              <a:t>большого количества участников </a:t>
            </a:r>
            <a:r>
              <a:rPr lang="ru-RU" dirty="0" smtClean="0"/>
              <a:t>и </a:t>
            </a:r>
            <a:r>
              <a:rPr lang="ru-RU" dirty="0" smtClean="0"/>
              <a:t>дает статистические данные.</a:t>
            </a:r>
          </a:p>
          <a:p>
            <a:pPr algn="just"/>
            <a:r>
              <a:rPr lang="ru-RU" dirty="0"/>
              <a:t>Он дешевле и проще в </a:t>
            </a:r>
            <a:r>
              <a:rPr lang="ru-RU" dirty="0" smtClean="0"/>
              <a:t>реализации. </a:t>
            </a:r>
            <a:r>
              <a:rPr lang="ru-RU" dirty="0"/>
              <a:t>Однако здесь из-за размера выборки осложнен контроль ее </a:t>
            </a:r>
            <a:r>
              <a:rPr lang="ru-RU" dirty="0" smtClean="0"/>
              <a:t>качества.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8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А/В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Здесь несколько версий контента с незначительными различиями показываются большим группам пользователей, фиксируются и сравниваются данные по интересующим </a:t>
            </a:r>
            <a:r>
              <a:rPr lang="ru-RU" dirty="0" smtClean="0"/>
              <a:t>метрикам.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3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780245" y="1835714"/>
            <a:ext cx="10578921" cy="32900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Качество тестирование определяют:</a:t>
            </a:r>
          </a:p>
          <a:p>
            <a:pPr lvl="1" algn="just"/>
            <a:r>
              <a:rPr lang="ru-RU" dirty="0"/>
              <a:t>простые различия между версиями — можно понять, что именно повлияло на поведение пользователей;</a:t>
            </a:r>
          </a:p>
          <a:p>
            <a:pPr lvl="1" algn="just"/>
            <a:r>
              <a:rPr lang="ru-RU" dirty="0"/>
              <a:t>внушительная выборка респондентов — часто ориентируются на 1000 респондентов для каждой версии, однако это число зависит от задач;</a:t>
            </a:r>
          </a:p>
          <a:p>
            <a:pPr lvl="1" algn="just"/>
            <a:r>
              <a:rPr lang="ru-RU" dirty="0"/>
              <a:t>однородность выборок для каждой версии.</a:t>
            </a:r>
          </a:p>
          <a:p>
            <a:pPr algn="just"/>
            <a:r>
              <a:rPr lang="ru-RU" dirty="0"/>
              <a:t>В противном случае мы получим некорректные данные или не сможем их верно интерпретировать.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1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Карточная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Этот метод — палочка-выручалочка для информационной структуры любого сайта и помощник в обнаружении проблем с навигацией. </a:t>
            </a:r>
          </a:p>
          <a:p>
            <a:endParaRPr lang="ru-RU" dirty="0"/>
          </a:p>
        </p:txBody>
      </p:sp>
      <p:sp>
        <p:nvSpPr>
          <p:cNvPr id="4" name="AutoShape 2" descr="ÐÐ°ÑÑÐ¸Ð½ÐºÐ¸ Ð¿Ð¾ Ð·Ð°Ð¿ÑÐ¾ÑÑ ÐºÐ°ÑÑÐ¾ÑÐ½Ð°Ñ ÑÐ¾ÑÑÐ¸ÑÐ¾Ð²ÐºÐ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11368" y="914400"/>
            <a:ext cx="10547797" cy="496146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Суть </a:t>
            </a:r>
            <a:r>
              <a:rPr lang="ru-RU" dirty="0" smtClean="0"/>
              <a:t>сортировки: представителям </a:t>
            </a:r>
            <a:r>
              <a:rPr lang="ru-RU" dirty="0"/>
              <a:t>целевой аудитории выдается набор бумажных карточек с названиями пунктов существующего каталога, а также несколько пустых карточек на случай, если тестируемые захотят вписать что-то свое. Затем участникам сортировки предлагают разложить карточки в группы и дать каждой группе общее название. Такой метод называется </a:t>
            </a:r>
            <a:r>
              <a:rPr lang="ru-RU" b="1" dirty="0"/>
              <a:t>открытой карточной сортировкой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При </a:t>
            </a:r>
            <a:r>
              <a:rPr lang="ru-RU" b="1" dirty="0"/>
              <a:t>закрытой карточной сортировке</a:t>
            </a:r>
            <a:r>
              <a:rPr lang="ru-RU" dirty="0"/>
              <a:t> участники получают карточки с названиями пунктов меню или материалов и готовый список основных групп, в которые нужно поместить выданные карточки. Этот метод часто используется, когда на сайте появилась новая информация и ее надо вписать в существующую структуру.</a:t>
            </a:r>
          </a:p>
          <a:p>
            <a:pPr algn="just"/>
            <a:r>
              <a:rPr lang="ru-RU" dirty="0"/>
              <a:t>В результате сортировки мы получим иерархическую организационную схему, которая показывает, как наши пользователи представляют картину мира</a:t>
            </a:r>
          </a:p>
        </p:txBody>
      </p:sp>
    </p:spTree>
    <p:extLst>
      <p:ext uri="{BB962C8B-B14F-4D97-AF65-F5344CB8AC3E}">
        <p14:creationId xmlns:p14="http://schemas.microsoft.com/office/powerpoint/2010/main" val="41897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Экспертная оценка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5" cy="3318936"/>
          </a:xfrm>
        </p:spPr>
        <p:txBody>
          <a:bodyPr/>
          <a:lstStyle/>
          <a:p>
            <a:pPr algn="just"/>
            <a:r>
              <a:rPr lang="ru-RU" dirty="0"/>
              <a:t>Метод </a:t>
            </a:r>
            <a:r>
              <a:rPr lang="ru-RU" dirty="0" smtClean="0"/>
              <a:t>заключается </a:t>
            </a:r>
            <a:r>
              <a:rPr lang="ru-RU" dirty="0"/>
              <a:t>в исследовании, насколько анализируемый интерфейс соответствует известным правилам, рекомендациям и методикам. В ходе такой оценки выявляются несоответствия и противоречия, которые и должны быть устранены.</a:t>
            </a:r>
          </a:p>
          <a:p>
            <a:endParaRPr lang="ru-RU" dirty="0"/>
          </a:p>
        </p:txBody>
      </p:sp>
      <p:pic>
        <p:nvPicPr>
          <p:cNvPr id="2050" name="Picture 2" descr="ÐÐ°ÑÑÐ¸Ð½ÐºÐ¸ Ð¿Ð¾ Ð·Ð°Ð¿ÑÐ¾ÑÑ ÑÐºÑÐ¿ÐµÑ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5079935"/>
            <a:ext cx="988075" cy="10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4"/>
          <p:cNvSpPr txBox="1">
            <a:spLocks/>
          </p:cNvSpPr>
          <p:nvPr/>
        </p:nvSpPr>
        <p:spPr>
          <a:xfrm>
            <a:off x="746975" y="1970468"/>
            <a:ext cx="10650827" cy="285911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Перед проведением оценки эксперт составляет список правил в порядке их важности, которые должны быть соблюдены. В этот список входят как рекомендации поставщика </a:t>
            </a:r>
            <a:r>
              <a:rPr lang="ru-RU" dirty="0" smtClean="0"/>
              <a:t>и </a:t>
            </a:r>
            <a:r>
              <a:rPr lang="ru-RU" dirty="0"/>
              <a:t>инструментальных средств, так и наработанные в данной предметной области типовые решения. При оценке проверяют насколько тот или иной интерфейс соответствует списку требований.</a:t>
            </a:r>
          </a:p>
          <a:p>
            <a:pPr algn="just"/>
            <a:r>
              <a:rPr lang="ru-RU" dirty="0"/>
              <a:t>Данный метод во многом полагается на опыт, компетентность и профессионализм проводящих анализ 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806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методов на практике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Применим упрощенный метод экспертной оценки, то есть при сравнении будем учитывать только базовый показатель </a:t>
            </a:r>
            <a:r>
              <a:rPr lang="en-US" b="1" dirty="0"/>
              <a:t>Q</a:t>
            </a:r>
            <a:r>
              <a:rPr lang="en-US" b="1" baseline="-25000" dirty="0"/>
              <a:t>0 </a:t>
            </a:r>
            <a:r>
              <a:rPr lang="en-US" b="1" dirty="0"/>
              <a:t>= 1</a:t>
            </a:r>
            <a:r>
              <a:rPr lang="ru-RU" dirty="0"/>
              <a:t> (идеальная система). </a:t>
            </a:r>
            <a:endParaRPr lang="ru-RU" dirty="0" smtClean="0"/>
          </a:p>
          <a:p>
            <a:pPr algn="just"/>
            <a:r>
              <a:rPr lang="ru-RU" dirty="0" smtClean="0"/>
              <a:t>Определим </a:t>
            </a:r>
            <a:r>
              <a:rPr lang="ru-RU" dirty="0"/>
              <a:t>следующие критерии оценки при эксплуатации информационной системы и их весовые коэффициенты (в соответствии с </a:t>
            </a:r>
            <a:r>
              <a:rPr lang="en-US" dirty="0"/>
              <a:t>ISO</a:t>
            </a:r>
            <a:r>
              <a:rPr lang="ru-RU" dirty="0"/>
              <a:t> 9241-11):</a:t>
            </a:r>
          </a:p>
        </p:txBody>
      </p:sp>
    </p:spTree>
    <p:extLst>
      <p:ext uri="{BB962C8B-B14F-4D97-AF65-F5344CB8AC3E}">
        <p14:creationId xmlns:p14="http://schemas.microsoft.com/office/powerpoint/2010/main" val="876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98490" y="978794"/>
                <a:ext cx="10560676" cy="4897074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/>
                  <a:t>Результативность – степень реализации запланированной деятельности и достижения запланированных </a:t>
                </a:r>
                <a:r>
                  <a:rPr lang="ru-RU" dirty="0" smtClean="0"/>
                  <a:t>результатов. </a:t>
                </a:r>
                <a:r>
                  <a:rPr lang="en-US" b="1" dirty="0" smtClean="0"/>
                  <a:t>a</a:t>
                </a:r>
                <a:r>
                  <a:rPr lang="en-US" b="1" baseline="-25000" dirty="0" smtClean="0"/>
                  <a:t>1 </a:t>
                </a:r>
                <a:r>
                  <a:rPr lang="en-US" b="1" dirty="0" smtClean="0"/>
                  <a:t>= </a:t>
                </a:r>
                <a:r>
                  <a:rPr lang="ru-RU" b="1" dirty="0" smtClean="0"/>
                  <a:t>0,5</a:t>
                </a:r>
                <a:r>
                  <a:rPr lang="en-US" dirty="0" smtClean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Удовлетворенность – Отсутствие дискомфорта и положительное отношение к использованию продукции.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= </a:t>
                </a:r>
                <a:r>
                  <a:rPr lang="ru-RU" b="1" dirty="0"/>
                  <a:t>0,2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Эффективность – связь между достигнутым результатом и использованными ресурсами.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3 </a:t>
                </a:r>
                <a:r>
                  <a:rPr lang="en-US" b="1" dirty="0"/>
                  <a:t>= </a:t>
                </a:r>
                <a:r>
                  <a:rPr lang="ru-RU" b="1" dirty="0"/>
                  <a:t>0,2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Условия использования – Пользователи, задачи, оборудование, физическая и социальная среда, в которых используют продукцию.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4 </a:t>
                </a:r>
                <a:r>
                  <a:rPr lang="en-US" b="1" dirty="0"/>
                  <a:t>= </a:t>
                </a:r>
                <a:r>
                  <a:rPr lang="ru-RU" b="1" dirty="0"/>
                  <a:t>0,1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ru-RU" dirty="0"/>
              </a:p>
              <a:p>
                <a:pPr lvl="0"/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0" y="978794"/>
                <a:ext cx="10560676" cy="4897074"/>
              </a:xfrm>
              <a:prstGeom prst="rect">
                <a:avLst/>
              </a:prstGeom>
              <a:blipFill rotWithShape="0">
                <a:blip r:embed="rId2"/>
                <a:stretch>
                  <a:fillRect l="-1039" t="-2117" r="-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3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794710" y="1296311"/>
            <a:ext cx="10564485" cy="42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фокус-групп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865253" cy="3318936"/>
          </a:xfrm>
        </p:spPr>
        <p:txBody>
          <a:bodyPr/>
          <a:lstStyle/>
          <a:p>
            <a:pPr algn="just"/>
            <a:r>
              <a:rPr lang="ru-RU" dirty="0" smtClean="0"/>
              <a:t>Участвует группа пользователей или специалистов, не знакомых с данным интерфейсом и, как правило, заинтересованных в данной продукции.</a:t>
            </a:r>
          </a:p>
          <a:p>
            <a:pPr algn="just"/>
            <a:r>
              <a:rPr lang="ru-RU" dirty="0"/>
              <a:t>Работа фокус-группы может как предварять количественные исследования, так и проводиться после них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8" name="Picture 4" descr="ÐÐ°ÑÑÐ¸Ð½ÐºÐ¸ Ð¿Ð¾ Ð·Ð°Ð¿ÑÐ¾ÑÑ ÑÐ¾ÐºÑÑ Ð³ÑÑÐ¿Ð¿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54" y="2556932"/>
            <a:ext cx="3810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>
                <a:spLocks/>
              </p:cNvSpPr>
              <p:nvPr/>
            </p:nvSpPr>
            <p:spPr>
              <a:xfrm>
                <a:off x="798490" y="978794"/>
                <a:ext cx="10560676" cy="4897074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Проанализировав </a:t>
                </a:r>
                <a:r>
                  <a:rPr lang="ru-RU" dirty="0" smtClean="0"/>
                  <a:t>ИС мы </a:t>
                </a:r>
                <a:r>
                  <a:rPr lang="ru-RU" dirty="0"/>
                  <a:t>получили следующие показатели по шкале от 0 (совершенно неудовлетворительно) до 10 (максимальный уровень удовлетворенности):</a:t>
                </a:r>
              </a:p>
              <a:p>
                <a:pPr lvl="0"/>
                <a:r>
                  <a:rPr lang="ru-RU" dirty="0"/>
                  <a:t>Результативность –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ru-RU" dirty="0"/>
                  <a:t>8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Удовлетворенность –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= 8;</a:t>
                </a:r>
                <a:endParaRPr lang="ru-RU" dirty="0"/>
              </a:p>
              <a:p>
                <a:pPr lvl="0"/>
                <a:r>
                  <a:rPr lang="ru-RU" dirty="0"/>
                  <a:t>Эффективность – </a:t>
                </a:r>
                <a:r>
                  <a:rPr lang="en-US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 = 10;</a:t>
                </a:r>
                <a:endParaRPr lang="ru-RU" dirty="0"/>
              </a:p>
              <a:p>
                <a:pPr lvl="0"/>
                <a:r>
                  <a:rPr lang="ru-RU" dirty="0"/>
                  <a:t>Условия использования– </a:t>
                </a:r>
                <a:r>
                  <a:rPr lang="en-US" dirty="0"/>
                  <a:t>x</a:t>
                </a:r>
                <a:r>
                  <a:rPr lang="en-US" baseline="-25000" dirty="0"/>
                  <a:t>4</a:t>
                </a:r>
                <a:r>
                  <a:rPr lang="en-US" dirty="0"/>
                  <a:t> = 8.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=0.4+0.16+0.2+0.08=0.84≅0.8</m:t>
                    </m:r>
                  </m:oMath>
                </a14:m>
                <a:endParaRPr lang="ru-RU" dirty="0"/>
              </a:p>
              <a:p>
                <a:r>
                  <a:rPr lang="ru-RU" b="1" dirty="0"/>
                  <a:t>Вывод:</a:t>
                </a:r>
                <a:r>
                  <a:rPr lang="ru-RU" dirty="0"/>
                  <a:t> разработанная система имеет неплохие показатели и имеет потенциал развития.</a:t>
                </a:r>
              </a:p>
              <a:p>
                <a:pPr lvl="0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0" y="978794"/>
                <a:ext cx="10560676" cy="4897074"/>
              </a:xfrm>
              <a:prstGeom prst="rect">
                <a:avLst/>
              </a:prstGeom>
              <a:blipFill rotWithShape="0">
                <a:blip r:embed="rId2"/>
                <a:stretch>
                  <a:fillRect l="-1039" t="-2117" b="-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6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41610" y="2028897"/>
            <a:ext cx="10643314" cy="299386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 </a:t>
            </a:r>
            <a:r>
              <a:rPr lang="ru-RU" dirty="0"/>
              <a:t>первом случае, </a:t>
            </a:r>
            <a:r>
              <a:rPr lang="ru-RU" dirty="0" smtClean="0"/>
              <a:t>предлагается</a:t>
            </a:r>
            <a:r>
              <a:rPr lang="ru-RU" dirty="0"/>
              <a:t> прототип интерфейса, подлежащего </a:t>
            </a:r>
            <a:r>
              <a:rPr lang="ru-RU" dirty="0" smtClean="0"/>
              <a:t>оценке. Основная </a:t>
            </a:r>
            <a:r>
              <a:rPr lang="ru-RU" dirty="0"/>
              <a:t>задача фокус-группы – собрать первоначальные мнения об интерфейсе, проверить, насколько он соответствует ожиданиям, выяснить, что вызывает вопросы. </a:t>
            </a:r>
            <a:endParaRPr lang="ru-RU" dirty="0" smtClean="0"/>
          </a:p>
          <a:p>
            <a:pPr algn="just"/>
            <a:r>
              <a:rPr lang="ru-RU" dirty="0"/>
              <a:t>Во втором случае, </a:t>
            </a:r>
            <a:r>
              <a:rPr lang="ru-RU" dirty="0" smtClean="0"/>
              <a:t>фокус-группы направлены </a:t>
            </a:r>
            <a:r>
              <a:rPr lang="ru-RU" dirty="0"/>
              <a:t>на уточнение данных количественного исследования, его дополнения за счет более подробной проработки полученной ранее информации.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Недостатком метода является то, что пользователи обычно не замечают удачных интерфейсных решений, так как таковые воспринимаются как естественные и не привлекают к себе внимания; поэтому важно с большой осторожностью относиться к изменениям в тех частях интерфейса относительно которых не было никаких комментариев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8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Проводится </a:t>
            </a:r>
            <a:r>
              <a:rPr lang="ru-RU" dirty="0"/>
              <a:t>при личном присутствии респондента и модератора. В исследуемом интерфейсе респондент выполняет задания, которые дает ему модератор. Техническое оснащение лаборатории позволяет производить запись сессий или регистрацию движений </a:t>
            </a:r>
            <a:r>
              <a:rPr lang="ru-RU" dirty="0" smtClean="0"/>
              <a:t>глаз.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4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767368" y="1822836"/>
            <a:ext cx="10694830" cy="309689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Данное тестирование </a:t>
            </a:r>
            <a:r>
              <a:rPr lang="ru-RU" dirty="0"/>
              <a:t>позволяет работать с множеством качественных метрик: вопросами и затруднениями респондента, его эмоциональным состоянием, ожиданиями и </a:t>
            </a:r>
            <a:r>
              <a:rPr lang="ru-RU" dirty="0" smtClean="0"/>
              <a:t>т.д.</a:t>
            </a:r>
          </a:p>
          <a:p>
            <a:pPr algn="just"/>
            <a:r>
              <a:rPr lang="ru-RU" dirty="0" smtClean="0"/>
              <a:t>Мы </a:t>
            </a:r>
            <a:r>
              <a:rPr lang="ru-RU" dirty="0"/>
              <a:t>можем тщательно проконтролировать качество выборки: соответствие целевой аудитории и другим </a:t>
            </a:r>
            <a:r>
              <a:rPr lang="ru-RU" dirty="0" smtClean="0"/>
              <a:t>требованиям.</a:t>
            </a:r>
          </a:p>
          <a:p>
            <a:pPr algn="just"/>
            <a:r>
              <a:rPr lang="ru-RU" dirty="0" smtClean="0"/>
              <a:t>Все </a:t>
            </a:r>
            <a:r>
              <a:rPr lang="ru-RU" dirty="0"/>
              <a:t>это делает лабораторное тестирование одним из самых эффективных и информативных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7791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дорого.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требует значительных усилий для респондента, а потому сильной мотивации к участию. </a:t>
            </a:r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/>
              <a:t>стоит забывать и про </a:t>
            </a:r>
            <a:r>
              <a:rPr lang="ru-RU" dirty="0" err="1"/>
              <a:t>хоторнский</a:t>
            </a:r>
            <a:r>
              <a:rPr lang="ru-RU" dirty="0"/>
              <a:t> эффект: участники эксперимента действуют более усердно благодаря осознанию своей причастности к эксперименту.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1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Удаленное </a:t>
            </a:r>
            <a:r>
              <a:rPr lang="ru-RU" dirty="0" err="1" smtClean="0"/>
              <a:t>модерируемое</a:t>
            </a:r>
            <a:r>
              <a:rPr lang="ru-RU" dirty="0" smtClean="0"/>
              <a:t>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955405" cy="3318936"/>
          </a:xfrm>
        </p:spPr>
        <p:txBody>
          <a:bodyPr/>
          <a:lstStyle/>
          <a:p>
            <a:pPr algn="just"/>
            <a:r>
              <a:rPr lang="ru-RU" dirty="0"/>
              <a:t>Принцип тот же, что и у лабораторного, однако коммуникация между модератором и респондентом осуществляется удаленно, респондент выполняет задания через удаленный рабочий стол.</a:t>
            </a:r>
          </a:p>
          <a:p>
            <a:pPr algn="just"/>
            <a:endParaRPr lang="ru-RU" dirty="0"/>
          </a:p>
        </p:txBody>
      </p:sp>
      <p:pic>
        <p:nvPicPr>
          <p:cNvPr id="4" name="Picture 2" descr="ÐÐ°ÑÑÐ¸Ð½ÐºÐ¸ Ð¿Ð¾ Ð·Ð°Ð¿ÑÐ¾ÑÑ ÑÐ¾ÐºÑÑ Ð³ÑÑÐ¿Ð¿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06" y="2556932"/>
            <a:ext cx="4283462" cy="28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754489" y="2016018"/>
            <a:ext cx="10617557" cy="27362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Накладываются </a:t>
            </a:r>
            <a:r>
              <a:rPr lang="ru-RU" dirty="0"/>
              <a:t>ограничения на техническое обеспечение тестирования: мы работаем с тем оборудование, которое имеется у респондента. </a:t>
            </a:r>
            <a:endParaRPr lang="ru-RU" dirty="0" smtClean="0"/>
          </a:p>
          <a:p>
            <a:pPr algn="just"/>
            <a:r>
              <a:rPr lang="ru-RU" dirty="0" smtClean="0"/>
              <a:t>Главный </a:t>
            </a:r>
            <a:r>
              <a:rPr lang="ru-RU" dirty="0"/>
              <a:t>плюс данного метода — вариативная география выборки. </a:t>
            </a:r>
            <a:endParaRPr lang="ru-RU" dirty="0" smtClean="0"/>
          </a:p>
          <a:p>
            <a:pPr algn="just"/>
            <a:r>
              <a:rPr lang="ru-RU" dirty="0" smtClean="0"/>
              <a:t>Среди </a:t>
            </a:r>
            <a:r>
              <a:rPr lang="ru-RU" dirty="0"/>
              <a:t>других особенностей: возможность контролировать качество выборки и сложности с наблюдением за действиями респондентов и невербальными проявлениями респондентов.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832</Words>
  <Application>Microsoft Office PowerPoint</Application>
  <PresentationFormat>Широкоэкранный</PresentationFormat>
  <Paragraphs>60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Garamond</vt:lpstr>
      <vt:lpstr>Натуральные материалы</vt:lpstr>
      <vt:lpstr>Методы экспериментальной оценки ПИ</vt:lpstr>
      <vt:lpstr>Метод фокус-групп</vt:lpstr>
      <vt:lpstr>Презентация PowerPoint</vt:lpstr>
      <vt:lpstr>Недостатки</vt:lpstr>
      <vt:lpstr>Лабораторное тестирование</vt:lpstr>
      <vt:lpstr>Презентация PowerPoint</vt:lpstr>
      <vt:lpstr>Недостатки</vt:lpstr>
      <vt:lpstr>Удаленное модерируемое тестирование</vt:lpstr>
      <vt:lpstr>Презентация PowerPoint</vt:lpstr>
      <vt:lpstr>Удаленное немодерируемое тестирование</vt:lpstr>
      <vt:lpstr>А/В тестирование</vt:lpstr>
      <vt:lpstr>Презентация PowerPoint</vt:lpstr>
      <vt:lpstr>Карточная сортировка</vt:lpstr>
      <vt:lpstr>Презентация PowerPoint</vt:lpstr>
      <vt:lpstr>Экспертная оценка</vt:lpstr>
      <vt:lpstr>Презентация PowerPoint</vt:lpstr>
      <vt:lpstr>Применение методов на практике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экспериментальной оценки ПИ</dc:title>
  <dc:creator>Дмитрий Угроватов</dc:creator>
  <cp:lastModifiedBy>Дмитрий Угроватов</cp:lastModifiedBy>
  <cp:revision>17</cp:revision>
  <dcterms:created xsi:type="dcterms:W3CDTF">2019-05-24T17:20:45Z</dcterms:created>
  <dcterms:modified xsi:type="dcterms:W3CDTF">2019-05-25T06:57:24Z</dcterms:modified>
</cp:coreProperties>
</file>