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3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5" r:id="rId20"/>
    <p:sldId id="292" r:id="rId21"/>
    <p:sldId id="276" r:id="rId22"/>
    <p:sldId id="277" r:id="rId23"/>
    <p:sldId id="278" r:id="rId24"/>
    <p:sldId id="280" r:id="rId25"/>
    <p:sldId id="281" r:id="rId26"/>
    <p:sldId id="282" r:id="rId27"/>
    <p:sldId id="284" r:id="rId28"/>
    <p:sldId id="286" r:id="rId29"/>
    <p:sldId id="287" r:id="rId30"/>
    <p:sldId id="288" r:id="rId31"/>
    <p:sldId id="289" r:id="rId32"/>
    <p:sldId id="290" r:id="rId33"/>
    <p:sldId id="291" r:id="rId34"/>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155FDB4-66EA-465A-A2CF-BD1E4FF3A8EE}">
  <a:tblStyle styleId="{1155FDB4-66EA-465A-A2CF-BD1E4FF3A8EE}" styleName="Table_0">
    <a:wholeTbl>
      <a:tcTxStyle b="off" i="off">
        <a:font>
          <a:latin typeface="Times New Roman"/>
          <a:ea typeface="Times New Roman"/>
          <a:cs typeface="Times New Roman"/>
        </a:font>
        <a:srgbClr val="000000"/>
      </a:tcTxStyle>
      <a:tcStyle>
        <a:tcBdr>
          <a:left>
            <a:ln w="12700" cap="flat" cmpd="sng">
              <a:solidFill>
                <a:srgbClr val="FFFFFF"/>
              </a:solidFill>
              <a:prstDash val="solid"/>
              <a:round/>
              <a:headEnd type="none" w="sm" len="sm"/>
              <a:tailEnd type="none" w="sm" len="sm"/>
            </a:ln>
          </a:left>
          <a:right>
            <a:ln w="12700" cap="flat" cmpd="sng">
              <a:solidFill>
                <a:srgbClr val="FFFFFF"/>
              </a:solidFill>
              <a:prstDash val="solid"/>
              <a:round/>
              <a:headEnd type="none" w="sm" len="sm"/>
              <a:tailEnd type="none" w="sm" len="sm"/>
            </a:ln>
          </a:right>
          <a:top>
            <a:ln w="12700" cap="flat" cmpd="sng">
              <a:solidFill>
                <a:srgbClr val="FFFFFF"/>
              </a:solidFill>
              <a:prstDash val="solid"/>
              <a:round/>
              <a:headEnd type="none" w="sm" len="sm"/>
              <a:tailEnd type="none" w="sm" len="sm"/>
            </a:ln>
          </a:top>
          <a:bottom>
            <a:ln w="12700" cap="flat" cmpd="sng">
              <a:solidFill>
                <a:srgbClr val="FFFFFF"/>
              </a:solidFill>
              <a:prstDash val="solid"/>
              <a:round/>
              <a:headEnd type="none" w="sm" len="sm"/>
              <a:tailEnd type="none" w="sm" len="sm"/>
            </a:ln>
          </a:bottom>
          <a:insideH>
            <a:ln w="12700" cap="flat" cmpd="sng">
              <a:solidFill>
                <a:srgbClr val="FFFFFF"/>
              </a:solidFill>
              <a:prstDash val="solid"/>
              <a:round/>
              <a:headEnd type="none" w="sm" len="sm"/>
              <a:tailEnd type="none" w="sm" len="sm"/>
            </a:ln>
          </a:insideH>
          <a:insideV>
            <a:ln w="12700" cap="flat" cmpd="sng">
              <a:solidFill>
                <a:srgbClr val="FFFFFF"/>
              </a:solidFill>
              <a:prstDash val="solid"/>
              <a:round/>
              <a:headEnd type="none" w="sm" len="sm"/>
              <a:tailEnd type="none" w="sm" len="sm"/>
            </a:ln>
          </a:insideV>
        </a:tcBdr>
        <a:fill>
          <a:solidFill>
            <a:srgbClr val="E8ECF4"/>
          </a:solidFill>
        </a:fill>
      </a:tcStyle>
    </a:wholeTbl>
    <a:band1H>
      <a:tcTxStyle/>
      <a:tcStyle>
        <a:tcBdr/>
        <a:fill>
          <a:solidFill>
            <a:srgbClr val="CFD7E7"/>
          </a:solidFill>
        </a:fill>
      </a:tcStyle>
    </a:band1H>
    <a:band2H>
      <a:tcTxStyle/>
      <a:tcStyle>
        <a:tcBdr/>
      </a:tcStyle>
    </a:band2H>
    <a:band1V>
      <a:tcTxStyle/>
      <a:tcStyle>
        <a:tcBdr/>
        <a:fill>
          <a:solidFill>
            <a:srgbClr val="CFD7E7"/>
          </a:solidFill>
        </a:fill>
      </a:tcStyle>
    </a:band1V>
    <a:band2V>
      <a:tcTxStyle/>
      <a:tcStyle>
        <a:tcBdr/>
      </a:tcStyle>
    </a:band2V>
    <a:lastCol>
      <a:tcTxStyle b="on" i="off">
        <a:font>
          <a:latin typeface="Times New Roman"/>
          <a:ea typeface="Times New Roman"/>
          <a:cs typeface="Times New Roman"/>
        </a:font>
        <a:srgbClr val="FFFFFF"/>
      </a:tcTxStyle>
      <a:tcStyle>
        <a:tcBdr/>
        <a:fill>
          <a:solidFill>
            <a:srgbClr val="4F81BD"/>
          </a:solidFill>
        </a:fill>
      </a:tcStyle>
    </a:lastCol>
    <a:firstCol>
      <a:tcTxStyle b="on" i="off">
        <a:font>
          <a:latin typeface="Times New Roman"/>
          <a:ea typeface="Times New Roman"/>
          <a:cs typeface="Times New Roman"/>
        </a:font>
        <a:srgbClr val="FFFFFF"/>
      </a:tcTxStyle>
      <a:tcStyle>
        <a:tcBdr/>
        <a:fill>
          <a:solidFill>
            <a:srgbClr val="4F81BD"/>
          </a:solidFill>
        </a:fill>
      </a:tcStyle>
    </a:firstCol>
    <a:lastRow>
      <a:tcTxStyle b="on" i="off">
        <a:font>
          <a:latin typeface="Times New Roman"/>
          <a:ea typeface="Times New Roman"/>
          <a:cs typeface="Times New Roman"/>
        </a:font>
        <a:srgbClr val="FFFFFF"/>
      </a:tcTxStyle>
      <a:tcStyle>
        <a:tcBdr>
          <a:top>
            <a:ln w="38100" cap="flat" cmpd="sng">
              <a:solidFill>
                <a:srgbClr val="FFFFFF"/>
              </a:solidFill>
              <a:prstDash val="solid"/>
              <a:round/>
              <a:headEnd type="none" w="sm" len="sm"/>
              <a:tailEnd type="none" w="sm" len="sm"/>
            </a:ln>
          </a:top>
        </a:tcBdr>
        <a:fill>
          <a:solidFill>
            <a:srgbClr val="4F81BD"/>
          </a:solidFill>
        </a:fill>
      </a:tcStyle>
    </a:lastRow>
    <a:seCell>
      <a:tcTxStyle/>
      <a:tcStyle>
        <a:tcBdr/>
      </a:tcStyle>
    </a:seCell>
    <a:swCell>
      <a:tcTxStyle/>
      <a:tcStyle>
        <a:tcBdr/>
      </a:tcStyle>
    </a:swCell>
    <a:firstRow>
      <a:tcTxStyle b="on" i="off">
        <a:font>
          <a:latin typeface="Times New Roman"/>
          <a:ea typeface="Times New Roman"/>
          <a:cs typeface="Times New Roman"/>
        </a:font>
        <a:srgbClr val="FFFFFF"/>
      </a:tcTxStyle>
      <a:tcStyle>
        <a:tcBdr>
          <a:bottom>
            <a:ln w="38100" cap="flat" cmpd="sng">
              <a:solidFill>
                <a:srgbClr val="FFFFFF"/>
              </a:solidFill>
              <a:prstDash val="solid"/>
              <a:round/>
              <a:headEnd type="none" w="sm" len="sm"/>
              <a:tailEnd type="none" w="sm" len="sm"/>
            </a:ln>
          </a:bottom>
        </a:tcBdr>
        <a:fill>
          <a:solidFill>
            <a:srgbClr val="4F81BD"/>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p:scale>
          <a:sx n="66" d="100"/>
          <a:sy n="66" d="100"/>
        </p:scale>
        <p:origin x="1506" y="18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
        <p:nvSpPr>
          <p:cNvPr id="91" name="Google Shape;91;p1:notes"/>
          <p:cNvSpPr>
            <a:spLocks noGrp="1" noRot="1" noChangeAspect="1"/>
          </p:cNvSpPr>
          <p:nvPr>
            <p:ph type="sldImg" idx="2"/>
          </p:nvPr>
        </p:nvSpPr>
        <p:spPr>
          <a:xfrm>
            <a:off x="1168400" y="708025"/>
            <a:ext cx="4535488" cy="340201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2" name="Google Shape;92;p1:notes"/>
          <p:cNvSpPr txBox="1">
            <a:spLocks noGrp="1"/>
          </p:cNvSpPr>
          <p:nvPr>
            <p:ph type="body" idx="1"/>
          </p:nvPr>
        </p:nvSpPr>
        <p:spPr>
          <a:xfrm>
            <a:off x="915294" y="4343703"/>
            <a:ext cx="5027414" cy="4098773"/>
          </a:xfrm>
          <a:prstGeom prst="rect">
            <a:avLst/>
          </a:prstGeom>
          <a:noFill/>
          <a:ln>
            <a:noFill/>
          </a:ln>
        </p:spPr>
        <p:txBody>
          <a:bodyPr spcFirstLastPara="1" wrap="square" lIns="89675" tIns="44825" rIns="89675" bIns="44825" anchor="t" anchorCtr="0">
            <a:noAutofit/>
          </a:bodyPr>
          <a:lstStyle/>
          <a:p>
            <a:pPr marL="0" lvl="0" indent="0" algn="l" rtl="0">
              <a:spcBef>
                <a:spcPts val="0"/>
              </a:spcBef>
              <a:spcAft>
                <a:spcPts val="0"/>
              </a:spcAft>
              <a:buNone/>
            </a:pPr>
            <a:endParaRPr>
              <a:latin typeface="Times New Roman"/>
              <a:ea typeface="Times New Roman"/>
              <a:cs typeface="Times New Roman"/>
              <a:sym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28e048d8f5c_0_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8" name="Google Shape;148;g28e048d8f5c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26a1f637bf1_0_35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4" name="Google Shape;154;g26a1f637bf1_0_35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26a1f637bf1_0_36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1" name="Google Shape;161;g26a1f637bf1_0_36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2f9bec2b392_0_2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8" name="Google Shape;168;g2f9bec2b392_0_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26a1f637bf1_0_37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5" name="Google Shape;175;g26a1f637bf1_0_37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2f9bec2b392_0_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2" name="Google Shape;182;g2f9bec2b392_0_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2f9bec2b392_0_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8" name="Google Shape;188;g2f9bec2b392_0_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2f9bec2b392_0_1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5" name="Google Shape;195;g2f9bec2b392_0_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28e048d8f5c_0_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2" name="Google Shape;202;g28e048d8f5c_0_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26a1f637bf1_0_9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14" name="Google Shape;214;g26a1f637bf1_0_9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0" name="Google Shape;100;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a:extLst>
            <a:ext uri="{FF2B5EF4-FFF2-40B4-BE49-F238E27FC236}">
              <a16:creationId xmlns:a16="http://schemas.microsoft.com/office/drawing/2014/main" id="{D6DC28B5-0CFE-1AC1-90E7-A408F323E6FD}"/>
            </a:ext>
          </a:extLst>
        </p:cNvPr>
        <p:cNvGrpSpPr/>
        <p:nvPr/>
      </p:nvGrpSpPr>
      <p:grpSpPr>
        <a:xfrm>
          <a:off x="0" y="0"/>
          <a:ext cx="0" cy="0"/>
          <a:chOff x="0" y="0"/>
          <a:chExt cx="0" cy="0"/>
        </a:xfrm>
      </p:grpSpPr>
      <p:sp>
        <p:nvSpPr>
          <p:cNvPr id="213" name="Google Shape;213;g26a1f637bf1_0_91:notes">
            <a:extLst>
              <a:ext uri="{FF2B5EF4-FFF2-40B4-BE49-F238E27FC236}">
                <a16:creationId xmlns:a16="http://schemas.microsoft.com/office/drawing/2014/main" id="{FA18C8A5-B8E3-BACA-653A-A5F5D67348D2}"/>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14" name="Google Shape;214;g26a1f637bf1_0_91:notes">
            <a:extLst>
              <a:ext uri="{FF2B5EF4-FFF2-40B4-BE49-F238E27FC236}">
                <a16:creationId xmlns:a16="http://schemas.microsoft.com/office/drawing/2014/main" id="{9B41BDCB-8DED-E98D-3CB9-D09551E91EAF}"/>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85246544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28e048d8f5c_0_1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0" name="Google Shape;220;g28e048d8f5c_0_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26a1f637bf1_0_33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6" name="Google Shape;226;g26a1f637bf1_0_33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26a1f637bf1_0_37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3" name="Google Shape;233;g26a1f637bf1_0_37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5" name="Google Shape;245;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26a1f637bf1_0_38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2" name="Google Shape;252;g26a1f637bf1_0_38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26a1f637bf1_0_40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0" name="Google Shape;260;g26a1f637bf1_0_40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g26a1f637bf1_0_41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6" name="Google Shape;276;g26a1f637bf1_0_4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28e048d8f5c_0_2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0" name="Google Shape;290;g28e048d8f5c_0_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g26a1f637bf1_0_42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7" name="Google Shape;297;g26a1f637bf1_0_4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26a1f637bf1_0_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6" name="Google Shape;106;g26a1f637bf1_0_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3" name="Google Shape;303;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9" name="Google Shape;309;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g26a1f637bf1_0_43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5" name="Google Shape;315;g26a1f637bf1_0_43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26a1f637bf1_0_42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1" name="Google Shape;321;g26a1f637bf1_0_4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26a1f637bf1_0_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2" name="Google Shape;112;g26a1f637bf1_0_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8" name="Google Shape;118;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308ac8a805b_0_1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4" name="Google Shape;124;g308ac8a805b_0_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308ac8a805b_0_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0" name="Google Shape;130;g308ac8a805b_0_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26a1f637bf1_0_32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6" name="Google Shape;136;g26a1f637bf1_0_32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26a1f637bf1_0_33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2" name="Google Shape;142;g26a1f637bf1_0_33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1_Title Slide" type="title">
  <p:cSld name="TITLE">
    <p:spTree>
      <p:nvGrpSpPr>
        <p:cNvPr id="1" name="Shape 15"/>
        <p:cNvGrpSpPr/>
        <p:nvPr/>
      </p:nvGrpSpPr>
      <p:grpSpPr>
        <a:xfrm>
          <a:off x="0" y="0"/>
          <a:ext cx="0" cy="0"/>
          <a:chOff x="0" y="0"/>
          <a:chExt cx="0" cy="0"/>
        </a:xfrm>
      </p:grpSpPr>
      <p:sp>
        <p:nvSpPr>
          <p:cNvPr id="16" name="Google Shape;16;p2"/>
          <p:cNvSpPr txBox="1"/>
          <p:nvPr/>
        </p:nvSpPr>
        <p:spPr>
          <a:xfrm>
            <a:off x="1371600" y="6687979"/>
            <a:ext cx="5984875" cy="246221"/>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1000"/>
              <a:buFont typeface="Calibri"/>
              <a:buNone/>
            </a:pPr>
            <a:r>
              <a:rPr lang="en-US" sz="1000" b="0" i="0" u="none" strike="noStrike" cap="none">
                <a:solidFill>
                  <a:schemeClr val="dk1"/>
                </a:solidFill>
                <a:latin typeface="Calibri"/>
                <a:ea typeface="Calibri"/>
                <a:cs typeface="Calibri"/>
                <a:sym typeface="Calibri"/>
              </a:rPr>
              <a:t>SEC-  DEPARTMENT OF AIDS –  </a:t>
            </a:r>
            <a:r>
              <a:rPr lang="en-US" sz="1000">
                <a:solidFill>
                  <a:schemeClr val="dk1"/>
                </a:solidFill>
                <a:latin typeface="Calibri"/>
                <a:ea typeface="Calibri"/>
                <a:cs typeface="Calibri"/>
                <a:sym typeface="Calibri"/>
              </a:rPr>
              <a:t>4</a:t>
            </a:r>
            <a:r>
              <a:rPr lang="en-US" sz="1000" b="0" i="0" u="none" strike="noStrike" cap="none">
                <a:solidFill>
                  <a:schemeClr val="dk1"/>
                </a:solidFill>
                <a:latin typeface="Calibri"/>
                <a:ea typeface="Calibri"/>
                <a:cs typeface="Calibri"/>
                <a:sym typeface="Calibri"/>
              </a:rPr>
              <a:t>- </a:t>
            </a:r>
            <a:r>
              <a:rPr lang="en-US" sz="1000">
                <a:solidFill>
                  <a:schemeClr val="dk1"/>
                </a:solidFill>
                <a:latin typeface="Calibri"/>
                <a:ea typeface="Calibri"/>
                <a:cs typeface="Calibri"/>
                <a:sym typeface="Calibri"/>
              </a:rPr>
              <a:t>2</a:t>
            </a:r>
            <a:r>
              <a:rPr lang="en-US" sz="1000" b="0" i="0" u="none" strike="noStrike" cap="none">
                <a:solidFill>
                  <a:schemeClr val="dk1"/>
                </a:solidFill>
                <a:latin typeface="Calibri"/>
                <a:ea typeface="Calibri"/>
                <a:cs typeface="Calibri"/>
                <a:sym typeface="Calibri"/>
              </a:rPr>
              <a:t> –</a:t>
            </a:r>
            <a:r>
              <a:rPr lang="en-US" sz="1000">
                <a:solidFill>
                  <a:schemeClr val="dk1"/>
                </a:solidFill>
                <a:latin typeface="Calibri"/>
                <a:ea typeface="Calibri"/>
                <a:cs typeface="Calibri"/>
                <a:sym typeface="Calibri"/>
              </a:rPr>
              <a:t>PROJECTWORK2</a:t>
            </a:r>
            <a:r>
              <a:rPr lang="en-US" sz="1000" b="0" i="0" u="none" strike="noStrike" cap="none">
                <a:solidFill>
                  <a:schemeClr val="dk1"/>
                </a:solidFill>
                <a:latin typeface="Calibri"/>
                <a:ea typeface="Calibri"/>
                <a:cs typeface="Calibri"/>
                <a:sym typeface="Calibri"/>
              </a:rPr>
              <a:t>– slide# -</a:t>
            </a:r>
            <a:fld id="{00000000-1234-1234-1234-123412341234}" type="slidenum">
              <a:rPr lang="en-US" sz="1000" b="0" i="0" u="none" strike="noStrike" cap="none">
                <a:solidFill>
                  <a:schemeClr val="dk1"/>
                </a:solidFill>
                <a:latin typeface="Calibri"/>
                <a:ea typeface="Calibri"/>
                <a:cs typeface="Calibri"/>
                <a:sym typeface="Calibri"/>
              </a:rPr>
              <a:t>‹#›</a:t>
            </a:fld>
            <a:endParaRPr sz="1000" b="0" i="0" u="none" strike="noStrike" cap="none">
              <a:solidFill>
                <a:schemeClr val="dk1"/>
              </a:solidFill>
              <a:latin typeface="Calibri"/>
              <a:ea typeface="Calibri"/>
              <a:cs typeface="Calibri"/>
              <a:sym typeface="Calibri"/>
            </a:endParaRPr>
          </a:p>
        </p:txBody>
      </p:sp>
      <p:sp>
        <p:nvSpPr>
          <p:cNvPr id="17" name="Google Shape;17;p2"/>
          <p:cNvSpPr txBox="1"/>
          <p:nvPr/>
        </p:nvSpPr>
        <p:spPr>
          <a:xfrm>
            <a:off x="457200" y="274638"/>
            <a:ext cx="8229600" cy="584200"/>
          </a:xfrm>
          <a:prstGeom prst="rect">
            <a:avLst/>
          </a:prstGeom>
          <a:gradFill>
            <a:gsLst>
              <a:gs pos="0">
                <a:srgbClr val="FBEAC7"/>
              </a:gs>
              <a:gs pos="17999">
                <a:srgbClr val="FEE7F2"/>
              </a:gs>
              <a:gs pos="36000">
                <a:srgbClr val="FAC77D"/>
              </a:gs>
              <a:gs pos="61000">
                <a:srgbClr val="FBA97D"/>
              </a:gs>
              <a:gs pos="82001">
                <a:srgbClr val="FBD49C"/>
              </a:gs>
              <a:gs pos="100000">
                <a:srgbClr val="FEE7F2"/>
              </a:gs>
            </a:gsLst>
            <a:lin ang="5400000" scaled="0"/>
          </a:gra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8" name="Google Shape;18;p2"/>
          <p:cNvSpPr txBox="1"/>
          <p:nvPr/>
        </p:nvSpPr>
        <p:spPr>
          <a:xfrm>
            <a:off x="457200" y="1027113"/>
            <a:ext cx="8229600" cy="5402262"/>
          </a:xfrm>
          <a:prstGeom prst="rect">
            <a:avLst/>
          </a:prstGeom>
          <a:noFill/>
          <a:ln>
            <a:noFill/>
          </a:ln>
        </p:spPr>
        <p:txBody>
          <a:bodyPr spcFirstLastPara="1" wrap="square" lIns="91425" tIns="45700" rIns="91425" bIns="45700" anchor="t" anchorCtr="0">
            <a:normAutofit/>
          </a:bodyPr>
          <a:lstStyle/>
          <a:p>
            <a:pPr marL="0" marR="0" lvl="0" indent="0" algn="l" rtl="0">
              <a:spcBef>
                <a:spcPts val="0"/>
              </a:spcBef>
              <a:spcAft>
                <a:spcPts val="0"/>
              </a:spcAft>
              <a:buClr>
                <a:schemeClr val="dk1"/>
              </a:buClr>
              <a:buSzPts val="2800"/>
              <a:buFont typeface="Arial"/>
              <a:buNone/>
            </a:pPr>
            <a:endParaRPr sz="2800" b="0" i="0" u="none" strike="noStrike" cap="none">
              <a:solidFill>
                <a:schemeClr val="dk1"/>
              </a:solidFill>
              <a:latin typeface="Calibri"/>
              <a:ea typeface="Calibri"/>
              <a:cs typeface="Calibri"/>
              <a:sym typeface="Calibri"/>
            </a:endParaRPr>
          </a:p>
          <a:p>
            <a:pPr marL="0" marR="0" lvl="0" indent="0" algn="l" rtl="0">
              <a:lnSpc>
                <a:spcPct val="150000"/>
              </a:lnSpc>
              <a:spcBef>
                <a:spcPts val="0"/>
              </a:spcBef>
              <a:spcAft>
                <a:spcPts val="0"/>
              </a:spcAft>
              <a:buClr>
                <a:schemeClr val="dk1"/>
              </a:buClr>
              <a:buSzPts val="3200"/>
              <a:buFont typeface="Arial"/>
              <a:buNone/>
            </a:pPr>
            <a:endParaRPr sz="3200" b="0" i="0" u="none" strike="noStrike" cap="none">
              <a:solidFill>
                <a:schemeClr val="dk1"/>
              </a:solidFill>
              <a:latin typeface="Calibri"/>
              <a:ea typeface="Calibri"/>
              <a:cs typeface="Calibri"/>
              <a:sym typeface="Calibri"/>
            </a:endParaRPr>
          </a:p>
        </p:txBody>
      </p:sp>
      <p:pic>
        <p:nvPicPr>
          <p:cNvPr id="19" name="Google Shape;19;p2" descr="C:\Users\ELCOT\Desktop\Saveetha Logo.png"/>
          <p:cNvPicPr preferRelativeResize="0"/>
          <p:nvPr/>
        </p:nvPicPr>
        <p:blipFill rotWithShape="1">
          <a:blip r:embed="rId2">
            <a:alphaModFix/>
          </a:blip>
          <a:srcRect r="26621" b="28150"/>
          <a:stretch/>
        </p:blipFill>
        <p:spPr>
          <a:xfrm>
            <a:off x="6588225" y="2899"/>
            <a:ext cx="2570075" cy="27175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7"/>
        <p:cNvGrpSpPr/>
        <p:nvPr/>
      </p:nvGrpSpPr>
      <p:grpSpPr>
        <a:xfrm>
          <a:off x="0" y="0"/>
          <a:ext cx="0" cy="0"/>
          <a:chOff x="0" y="0"/>
          <a:chExt cx="0" cy="0"/>
        </a:xfrm>
      </p:grpSpPr>
      <p:sp>
        <p:nvSpPr>
          <p:cNvPr id="78" name="Google Shape;78;p1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9" name="Google Shape;79;p12"/>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0" name="Google Shape;80;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3"/>
        <p:cNvGrpSpPr/>
        <p:nvPr/>
      </p:nvGrpSpPr>
      <p:grpSpPr>
        <a:xfrm>
          <a:off x="0" y="0"/>
          <a:ext cx="0" cy="0"/>
          <a:chOff x="0" y="0"/>
          <a:chExt cx="0" cy="0"/>
        </a:xfrm>
      </p:grpSpPr>
      <p:sp>
        <p:nvSpPr>
          <p:cNvPr id="84" name="Google Shape;84;p13"/>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5" name="Google Shape;85;p13"/>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6" name="Google Shape;86;p1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7" name="Google Shape;87;p1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1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6"/>
        <p:cNvGrpSpPr/>
        <p:nvPr/>
      </p:nvGrpSpPr>
      <p:grpSpPr>
        <a:xfrm>
          <a:off x="0" y="0"/>
          <a:ext cx="0" cy="0"/>
          <a:chOff x="0" y="0"/>
          <a:chExt cx="0" cy="0"/>
        </a:xfrm>
      </p:grpSpPr>
      <p:sp>
        <p:nvSpPr>
          <p:cNvPr id="27" name="Google Shape;27;p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 name="Google Shape;28;p4"/>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9" name="Google Shape;29;p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2"/>
        <p:cNvGrpSpPr/>
        <p:nvPr/>
      </p:nvGrpSpPr>
      <p:grpSpPr>
        <a:xfrm>
          <a:off x="0" y="0"/>
          <a:ext cx="0" cy="0"/>
          <a:chOff x="0" y="0"/>
          <a:chExt cx="0" cy="0"/>
        </a:xfrm>
      </p:grpSpPr>
      <p:sp>
        <p:nvSpPr>
          <p:cNvPr id="33" name="Google Shape;33;p5"/>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 name="Google Shape;34;p5"/>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35" name="Google Shape;35;p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8"/>
        <p:cNvGrpSpPr/>
        <p:nvPr/>
      </p:nvGrpSpPr>
      <p:grpSpPr>
        <a:xfrm>
          <a:off x="0" y="0"/>
          <a:ext cx="0" cy="0"/>
          <a:chOff x="0" y="0"/>
          <a:chExt cx="0" cy="0"/>
        </a:xfrm>
      </p:grpSpPr>
      <p:sp>
        <p:nvSpPr>
          <p:cNvPr id="39" name="Google Shape;39;p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0" name="Google Shape;40;p6"/>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41" name="Google Shape;41;p6"/>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42" name="Google Shape;42;p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7"/>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8" name="Google Shape;48;p7"/>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9" name="Google Shape;49;p7"/>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50" name="Google Shape;50;p7"/>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51" name="Google Shape;51;p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4"/>
        <p:cNvGrpSpPr/>
        <p:nvPr/>
      </p:nvGrpSpPr>
      <p:grpSpPr>
        <a:xfrm>
          <a:off x="0" y="0"/>
          <a:ext cx="0" cy="0"/>
          <a:chOff x="0" y="0"/>
          <a:chExt cx="0" cy="0"/>
        </a:xfrm>
      </p:grpSpPr>
      <p:sp>
        <p:nvSpPr>
          <p:cNvPr id="55" name="Google Shape;55;p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9"/>
        <p:cNvGrpSpPr/>
        <p:nvPr/>
      </p:nvGrpSpPr>
      <p:grpSpPr>
        <a:xfrm>
          <a:off x="0" y="0"/>
          <a:ext cx="0" cy="0"/>
          <a:chOff x="0" y="0"/>
          <a:chExt cx="0" cy="0"/>
        </a:xfrm>
      </p:grpSpPr>
      <p:sp>
        <p:nvSpPr>
          <p:cNvPr id="60" name="Google Shape;60;p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3"/>
        <p:cNvGrpSpPr/>
        <p:nvPr/>
      </p:nvGrpSpPr>
      <p:grpSpPr>
        <a:xfrm>
          <a:off x="0" y="0"/>
          <a:ext cx="0" cy="0"/>
          <a:chOff x="0" y="0"/>
          <a:chExt cx="0" cy="0"/>
        </a:xfrm>
      </p:grpSpPr>
      <p:sp>
        <p:nvSpPr>
          <p:cNvPr id="64" name="Google Shape;64;p10"/>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5" name="Google Shape;65;p10"/>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66" name="Google Shape;66;p10"/>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7" name="Google Shape;67;p1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1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0"/>
        <p:cNvGrpSpPr/>
        <p:nvPr/>
      </p:nvGrpSpPr>
      <p:grpSpPr>
        <a:xfrm>
          <a:off x="0" y="0"/>
          <a:ext cx="0" cy="0"/>
          <a:chOff x="0" y="0"/>
          <a:chExt cx="0" cy="0"/>
        </a:xfrm>
      </p:grpSpPr>
      <p:sp>
        <p:nvSpPr>
          <p:cNvPr id="71" name="Google Shape;71;p11"/>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2" name="Google Shape;72;p11"/>
          <p:cNvSpPr>
            <a:spLocks noGrp="1"/>
          </p:cNvSpPr>
          <p:nvPr>
            <p:ph type="pic" idx="2"/>
          </p:nvPr>
        </p:nvSpPr>
        <p:spPr>
          <a:xfrm>
            <a:off x="1792288" y="612775"/>
            <a:ext cx="5486400" cy="4114800"/>
          </a:xfrm>
          <a:prstGeom prst="rect">
            <a:avLst/>
          </a:prstGeom>
          <a:noFill/>
          <a:ln>
            <a:noFill/>
          </a:ln>
        </p:spPr>
      </p:sp>
      <p:sp>
        <p:nvSpPr>
          <p:cNvPr id="73" name="Google Shape;73;p11"/>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74" name="Google Shape;74;p1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1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hyperlink" Target="https://github.com/MIRUDHULA-DHANARAJ/ai-twin-project" TargetMode="External"/><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4"/>
          <p:cNvSpPr txBox="1"/>
          <p:nvPr/>
        </p:nvSpPr>
        <p:spPr>
          <a:xfrm>
            <a:off x="457200" y="274638"/>
            <a:ext cx="8229600" cy="639762"/>
          </a:xfrm>
          <a:prstGeom prst="rect">
            <a:avLst/>
          </a:prstGeom>
          <a:noFill/>
          <a:ln>
            <a:noFill/>
          </a:ln>
        </p:spPr>
        <p:txBody>
          <a:bodyPr spcFirstLastPara="1" wrap="square" lIns="91425" tIns="45700" rIns="91425" bIns="45700" anchor="ctr" anchorCtr="0">
            <a:normAutofit fontScale="92500" lnSpcReduction="20000"/>
          </a:bodyPr>
          <a:lstStyle/>
          <a:p>
            <a:pPr marL="0" marR="0" lvl="0" indent="0" algn="ctr" rtl="0">
              <a:spcBef>
                <a:spcPts val="0"/>
              </a:spcBef>
              <a:spcAft>
                <a:spcPts val="0"/>
              </a:spcAft>
              <a:buNone/>
            </a:pPr>
            <a:r>
              <a:rPr lang="en-US" sz="4400">
                <a:solidFill>
                  <a:schemeClr val="dk1"/>
                </a:solidFill>
                <a:latin typeface="Calibri"/>
                <a:ea typeface="Calibri"/>
                <a:cs typeface="Calibri"/>
                <a:sym typeface="Calibri"/>
              </a:rPr>
              <a:t>ProjectWork2</a:t>
            </a:r>
            <a:r>
              <a:rPr lang="en-US" sz="4400" b="0" i="0" u="none" strike="noStrike" cap="none">
                <a:solidFill>
                  <a:schemeClr val="dk1"/>
                </a:solidFill>
                <a:latin typeface="Calibri"/>
                <a:ea typeface="Calibri"/>
                <a:cs typeface="Calibri"/>
                <a:sym typeface="Calibri"/>
              </a:rPr>
              <a:t>(19AI70</a:t>
            </a:r>
            <a:r>
              <a:rPr lang="en-US" sz="4400">
                <a:solidFill>
                  <a:schemeClr val="dk1"/>
                </a:solidFill>
                <a:latin typeface="Calibri"/>
                <a:ea typeface="Calibri"/>
                <a:cs typeface="Calibri"/>
                <a:sym typeface="Calibri"/>
              </a:rPr>
              <a:t>3</a:t>
            </a:r>
            <a:r>
              <a:rPr lang="en-US" sz="4400" b="0" i="0" u="none" strike="noStrike" cap="none">
                <a:solidFill>
                  <a:schemeClr val="dk1"/>
                </a:solidFill>
                <a:latin typeface="Calibri"/>
                <a:ea typeface="Calibri"/>
                <a:cs typeface="Calibri"/>
                <a:sym typeface="Calibri"/>
              </a:rPr>
              <a:t>) – </a:t>
            </a:r>
            <a:r>
              <a:rPr lang="en-US" sz="4400">
                <a:solidFill>
                  <a:schemeClr val="dk1"/>
                </a:solidFill>
                <a:latin typeface="Calibri"/>
                <a:ea typeface="Calibri"/>
                <a:cs typeface="Calibri"/>
                <a:sym typeface="Calibri"/>
              </a:rPr>
              <a:t>Review2</a:t>
            </a:r>
            <a:endParaRPr sz="4400" b="0" i="0" u="none" strike="noStrike" cap="none">
              <a:solidFill>
                <a:schemeClr val="dk1"/>
              </a:solidFill>
              <a:latin typeface="Calibri"/>
              <a:ea typeface="Calibri"/>
              <a:cs typeface="Calibri"/>
              <a:sym typeface="Calibri"/>
            </a:endParaRPr>
          </a:p>
        </p:txBody>
      </p:sp>
      <p:sp>
        <p:nvSpPr>
          <p:cNvPr id="95" name="Google Shape;95;p14"/>
          <p:cNvSpPr txBox="1"/>
          <p:nvPr/>
        </p:nvSpPr>
        <p:spPr>
          <a:xfrm>
            <a:off x="228600" y="990600"/>
            <a:ext cx="8610600" cy="4495800"/>
          </a:xfrm>
          <a:prstGeom prst="rect">
            <a:avLst/>
          </a:prstGeom>
          <a:noFill/>
          <a:ln>
            <a:noFill/>
          </a:ln>
        </p:spPr>
        <p:txBody>
          <a:bodyPr spcFirstLastPara="1" wrap="square" lIns="91425" tIns="45700" rIns="91425" bIns="45700" anchor="t" anchorCtr="0">
            <a:normAutofit fontScale="92500" lnSpcReduction="20000"/>
          </a:bodyPr>
          <a:lstStyle/>
          <a:p>
            <a:pPr marL="0" marR="0" lvl="0" indent="0" algn="ctr" rtl="0">
              <a:spcBef>
                <a:spcPts val="0"/>
              </a:spcBef>
              <a:spcAft>
                <a:spcPts val="0"/>
              </a:spcAft>
              <a:buNone/>
            </a:pPr>
            <a:r>
              <a:rPr lang="en-US" sz="2800" b="1" i="0" dirty="0">
                <a:solidFill>
                  <a:srgbClr val="1D2125"/>
                </a:solidFill>
                <a:effectLst/>
                <a:latin typeface="Calibri" panose="020F0502020204030204" pitchFamily="34" charset="0"/>
                <a:ea typeface="Calibri" panose="020F0502020204030204" pitchFamily="34" charset="0"/>
                <a:cs typeface="Calibri" panose="020F0502020204030204" pitchFamily="34" charset="0"/>
              </a:rPr>
              <a:t>AI-Twin : AI-Powered Digital Twin for Personalized Assistance and Predictive Decision-Making</a:t>
            </a:r>
            <a:br>
              <a:rPr lang="en-US" sz="3200" b="0" i="0" u="none" strike="noStrike" cap="none" dirty="0">
                <a:solidFill>
                  <a:srgbClr val="538CD5"/>
                </a:solidFill>
                <a:latin typeface="Calibri"/>
                <a:ea typeface="Calibri"/>
                <a:cs typeface="Calibri"/>
                <a:sym typeface="Calibri"/>
              </a:rPr>
            </a:br>
            <a:endParaRPr sz="2800" b="1" i="0" u="none" strike="noStrike" cap="none" dirty="0">
              <a:solidFill>
                <a:schemeClr val="dk1"/>
              </a:solidFill>
              <a:latin typeface="Calibri"/>
              <a:ea typeface="Calibri"/>
              <a:cs typeface="Calibri"/>
              <a:sym typeface="Calibri"/>
            </a:endParaRPr>
          </a:p>
          <a:p>
            <a:pPr marL="0" marR="0" lvl="0" indent="0" algn="ctr" rtl="0">
              <a:spcBef>
                <a:spcPts val="0"/>
              </a:spcBef>
              <a:spcAft>
                <a:spcPts val="0"/>
              </a:spcAft>
              <a:buNone/>
            </a:pPr>
            <a:r>
              <a:rPr lang="en-US" sz="2800" b="1" i="0" u="none" strike="noStrike" cap="none" dirty="0">
                <a:solidFill>
                  <a:schemeClr val="dk1"/>
                </a:solidFill>
                <a:latin typeface="Calibri"/>
                <a:ea typeface="Calibri"/>
                <a:cs typeface="Calibri"/>
                <a:sym typeface="Calibri"/>
              </a:rPr>
              <a:t>Submitted by:</a:t>
            </a:r>
          </a:p>
          <a:p>
            <a:pPr marL="0" marR="0" lvl="0" indent="0" algn="ctr" rtl="0">
              <a:spcBef>
                <a:spcPts val="0"/>
              </a:spcBef>
              <a:spcAft>
                <a:spcPts val="0"/>
              </a:spcAft>
              <a:buNone/>
            </a:pPr>
            <a:endParaRPr sz="2800" b="0" i="0" u="none" strike="noStrike" cap="none" dirty="0">
              <a:solidFill>
                <a:schemeClr val="dk1"/>
              </a:solidFill>
              <a:latin typeface="Calibri"/>
              <a:ea typeface="Calibri"/>
              <a:cs typeface="Calibri"/>
              <a:sym typeface="Calibri"/>
            </a:endParaRPr>
          </a:p>
          <a:p>
            <a:pPr marL="0" marR="0" lvl="0" indent="0" algn="ctr" rtl="0">
              <a:spcBef>
                <a:spcPts val="0"/>
              </a:spcBef>
              <a:spcAft>
                <a:spcPts val="0"/>
              </a:spcAft>
              <a:buNone/>
            </a:pPr>
            <a:r>
              <a:rPr lang="en-IN" sz="2800" b="1" i="0" u="none" strike="noStrike" cap="none" dirty="0">
                <a:solidFill>
                  <a:schemeClr val="dk1"/>
                </a:solidFill>
                <a:latin typeface="Calibri"/>
                <a:ea typeface="Calibri"/>
                <a:cs typeface="Calibri"/>
                <a:sym typeface="Calibri"/>
              </a:rPr>
              <a:t>MIRUDHULA D (212221230060)</a:t>
            </a:r>
          </a:p>
          <a:p>
            <a:pPr marL="0" marR="0" lvl="0" indent="0" algn="ctr" rtl="0">
              <a:spcBef>
                <a:spcPts val="0"/>
              </a:spcBef>
              <a:spcAft>
                <a:spcPts val="0"/>
              </a:spcAft>
              <a:buNone/>
            </a:pPr>
            <a:r>
              <a:rPr lang="en-IN" sz="2800" b="1" dirty="0">
                <a:solidFill>
                  <a:schemeClr val="dk1"/>
                </a:solidFill>
                <a:latin typeface="Calibri"/>
                <a:ea typeface="Calibri"/>
                <a:cs typeface="Calibri"/>
                <a:sym typeface="Calibri"/>
              </a:rPr>
              <a:t>JANANI R (212221230039)</a:t>
            </a:r>
            <a:endParaRPr sz="2800" b="1" i="0" u="none" strike="noStrike" cap="none" dirty="0">
              <a:solidFill>
                <a:schemeClr val="dk1"/>
              </a:solidFill>
              <a:latin typeface="Calibri"/>
              <a:ea typeface="Calibri"/>
              <a:cs typeface="Calibri"/>
              <a:sym typeface="Calibri"/>
            </a:endParaRPr>
          </a:p>
          <a:p>
            <a:pPr marL="0" marR="0" lvl="0" indent="0" algn="ctr" rtl="0">
              <a:spcBef>
                <a:spcPts val="0"/>
              </a:spcBef>
              <a:spcAft>
                <a:spcPts val="0"/>
              </a:spcAft>
              <a:buNone/>
            </a:pPr>
            <a:endParaRPr sz="2800" b="0" i="0" u="none" strike="noStrike" cap="none" dirty="0">
              <a:solidFill>
                <a:schemeClr val="dk1"/>
              </a:solidFill>
              <a:latin typeface="Calibri"/>
              <a:ea typeface="Calibri"/>
              <a:cs typeface="Calibri"/>
              <a:sym typeface="Calibri"/>
            </a:endParaRPr>
          </a:p>
          <a:p>
            <a:pPr marL="0" marR="0" lvl="0" indent="0" algn="ctr" rtl="0">
              <a:spcBef>
                <a:spcPts val="0"/>
              </a:spcBef>
              <a:spcAft>
                <a:spcPts val="0"/>
              </a:spcAft>
              <a:buNone/>
            </a:pPr>
            <a:r>
              <a:rPr lang="en-US" sz="2800" b="0" i="0" u="none" strike="noStrike" cap="none" dirty="0">
                <a:solidFill>
                  <a:schemeClr val="dk1"/>
                </a:solidFill>
                <a:latin typeface="Calibri"/>
                <a:ea typeface="Calibri"/>
                <a:cs typeface="Calibri"/>
                <a:sym typeface="Calibri"/>
              </a:rPr>
              <a:t>202</a:t>
            </a:r>
            <a:r>
              <a:rPr lang="en-US" sz="2800" dirty="0">
                <a:solidFill>
                  <a:schemeClr val="dk1"/>
                </a:solidFill>
                <a:latin typeface="Calibri"/>
                <a:ea typeface="Calibri"/>
                <a:cs typeface="Calibri"/>
                <a:sym typeface="Calibri"/>
              </a:rPr>
              <a:t>1</a:t>
            </a:r>
            <a:r>
              <a:rPr lang="en-US" sz="2800" b="0" i="0" u="none" strike="noStrike" cap="none" dirty="0">
                <a:solidFill>
                  <a:schemeClr val="dk1"/>
                </a:solidFill>
                <a:latin typeface="Calibri"/>
                <a:ea typeface="Calibri"/>
                <a:cs typeface="Calibri"/>
                <a:sym typeface="Calibri"/>
              </a:rPr>
              <a:t>-202</a:t>
            </a:r>
            <a:r>
              <a:rPr lang="en-US" sz="2800" dirty="0">
                <a:solidFill>
                  <a:schemeClr val="dk1"/>
                </a:solidFill>
                <a:latin typeface="Calibri"/>
                <a:ea typeface="Calibri"/>
                <a:cs typeface="Calibri"/>
                <a:sym typeface="Calibri"/>
              </a:rPr>
              <a:t>5</a:t>
            </a:r>
            <a:r>
              <a:rPr lang="en-US" sz="2800" b="0" i="0" u="none" strike="noStrike" cap="none" dirty="0">
                <a:solidFill>
                  <a:schemeClr val="dk1"/>
                </a:solidFill>
                <a:latin typeface="Calibri"/>
                <a:ea typeface="Calibri"/>
                <a:cs typeface="Calibri"/>
                <a:sym typeface="Calibri"/>
              </a:rPr>
              <a:t> Batch</a:t>
            </a:r>
            <a:endParaRPr sz="2800" b="0" i="0" u="none" strike="noStrike" cap="none" dirty="0">
              <a:solidFill>
                <a:schemeClr val="dk1"/>
              </a:solidFill>
              <a:latin typeface="Calibri"/>
              <a:ea typeface="Calibri"/>
              <a:cs typeface="Calibri"/>
              <a:sym typeface="Calibri"/>
            </a:endParaRPr>
          </a:p>
          <a:p>
            <a:pPr marL="0" marR="0" lvl="0" indent="0" algn="ctr" rtl="0">
              <a:spcBef>
                <a:spcPts val="0"/>
              </a:spcBef>
              <a:spcAft>
                <a:spcPts val="0"/>
              </a:spcAft>
              <a:buNone/>
            </a:pPr>
            <a:r>
              <a:rPr lang="en-US" sz="2800" b="0" i="0" u="none" strike="noStrike" cap="none" dirty="0">
                <a:solidFill>
                  <a:schemeClr val="dk1"/>
                </a:solidFill>
                <a:latin typeface="Calibri"/>
                <a:ea typeface="Calibri"/>
                <a:cs typeface="Calibri"/>
                <a:sym typeface="Calibri"/>
              </a:rPr>
              <a:t> TEAM NO:</a:t>
            </a:r>
            <a:endParaRPr dirty="0"/>
          </a:p>
          <a:p>
            <a:pPr marL="0" marR="0" lvl="0" indent="0" algn="ctr" rtl="0">
              <a:spcBef>
                <a:spcPts val="0"/>
              </a:spcBef>
              <a:spcAft>
                <a:spcPts val="0"/>
              </a:spcAft>
              <a:buNone/>
            </a:pPr>
            <a:r>
              <a:rPr lang="en-US" sz="2800" b="1" i="0" u="none" strike="noStrike" cap="none" dirty="0">
                <a:solidFill>
                  <a:schemeClr val="dk1"/>
                </a:solidFill>
                <a:latin typeface="Calibri"/>
                <a:ea typeface="Calibri"/>
                <a:cs typeface="Calibri"/>
                <a:sym typeface="Calibri"/>
              </a:rPr>
              <a:t>Under the guidance of:</a:t>
            </a:r>
            <a:endParaRPr sz="2800" b="0" i="0" u="none" strike="noStrike" cap="none" dirty="0">
              <a:solidFill>
                <a:schemeClr val="dk1"/>
              </a:solidFill>
              <a:latin typeface="Calibri"/>
              <a:ea typeface="Calibri"/>
              <a:cs typeface="Calibri"/>
              <a:sym typeface="Calibri"/>
            </a:endParaRPr>
          </a:p>
          <a:p>
            <a:pPr marL="0" marR="0" lvl="0" indent="0" algn="ctr" rtl="0">
              <a:spcBef>
                <a:spcPts val="0"/>
              </a:spcBef>
              <a:spcAft>
                <a:spcPts val="0"/>
              </a:spcAft>
              <a:buNone/>
            </a:pPr>
            <a:r>
              <a:rPr lang="en-US" sz="2400" b="1" dirty="0">
                <a:solidFill>
                  <a:schemeClr val="dk1"/>
                </a:solidFill>
                <a:latin typeface="Calibri"/>
                <a:ea typeface="Calibri"/>
                <a:cs typeface="Calibri"/>
                <a:sym typeface="Calibri"/>
              </a:rPr>
              <a:t>Dr. C.RAJARAJACHOZHAN  M.E., Ph.D.,</a:t>
            </a:r>
          </a:p>
          <a:p>
            <a:pPr marL="0" marR="0" lvl="0" indent="0" algn="ctr" rtl="0">
              <a:spcBef>
                <a:spcPts val="0"/>
              </a:spcBef>
              <a:spcAft>
                <a:spcPts val="0"/>
              </a:spcAft>
              <a:buNone/>
            </a:pPr>
            <a:r>
              <a:rPr lang="en-IN" sz="2400" b="1" dirty="0">
                <a:latin typeface="Calibri" panose="020F0502020204030204" pitchFamily="34" charset="0"/>
                <a:ea typeface="Calibri" panose="020F0502020204030204" pitchFamily="34" charset="0"/>
                <a:cs typeface="Calibri" panose="020F0502020204030204" pitchFamily="34" charset="0"/>
              </a:rPr>
              <a:t>Assistant Professor , Department of ECE</a:t>
            </a:r>
            <a:endParaRPr sz="2400" b="1" dirty="0">
              <a:latin typeface="Calibri" panose="020F0502020204030204" pitchFamily="34" charset="0"/>
              <a:ea typeface="Calibri" panose="020F0502020204030204" pitchFamily="34" charset="0"/>
              <a:cs typeface="Calibri" panose="020F0502020204030204" pitchFamily="34" charset="0"/>
            </a:endParaRPr>
          </a:p>
          <a:p>
            <a:pPr marL="742950" marR="0" lvl="1" indent="-134619" algn="l" rtl="0">
              <a:lnSpc>
                <a:spcPct val="100000"/>
              </a:lnSpc>
              <a:spcBef>
                <a:spcPts val="476"/>
              </a:spcBef>
              <a:spcAft>
                <a:spcPts val="0"/>
              </a:spcAft>
              <a:buClr>
                <a:schemeClr val="dk1"/>
              </a:buClr>
              <a:buSzPct val="100000"/>
              <a:buFont typeface="Arial"/>
              <a:buNone/>
            </a:pPr>
            <a:endParaRPr sz="2800" b="0" i="0" u="none" strike="noStrike" cap="none" dirty="0">
              <a:solidFill>
                <a:schemeClr val="dk1"/>
              </a:solidFill>
              <a:latin typeface="Calibri"/>
              <a:ea typeface="Calibri"/>
              <a:cs typeface="Calibri"/>
              <a:sym typeface="Calibri"/>
            </a:endParaRPr>
          </a:p>
        </p:txBody>
      </p:sp>
      <p:sp>
        <p:nvSpPr>
          <p:cNvPr id="96" name="Google Shape;96;p14"/>
          <p:cNvSpPr txBox="1"/>
          <p:nvPr/>
        </p:nvSpPr>
        <p:spPr>
          <a:xfrm>
            <a:off x="-304800" y="5486400"/>
            <a:ext cx="9829800" cy="1295400"/>
          </a:xfrm>
          <a:prstGeom prst="rect">
            <a:avLst/>
          </a:prstGeom>
          <a:noFill/>
          <a:ln>
            <a:noFill/>
          </a:ln>
        </p:spPr>
        <p:txBody>
          <a:bodyPr spcFirstLastPara="1" wrap="square" lIns="91425" tIns="45700" rIns="91425" bIns="45700" anchor="t" anchorCtr="0">
            <a:normAutofit fontScale="47500" lnSpcReduction="20000"/>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a:t>
            </a:r>
            <a:endParaRPr/>
          </a:p>
          <a:p>
            <a:pPr marL="0" marR="0" lvl="0" indent="0" algn="ctr" rtl="0">
              <a:spcBef>
                <a:spcPts val="0"/>
              </a:spcBef>
              <a:spcAft>
                <a:spcPts val="0"/>
              </a:spcAft>
              <a:buNone/>
            </a:pPr>
            <a:r>
              <a:rPr lang="en-US" sz="2400" b="1" cap="none">
                <a:solidFill>
                  <a:schemeClr val="dk1"/>
                </a:solidFill>
                <a:latin typeface="Calibri"/>
                <a:ea typeface="Calibri"/>
                <a:cs typeface="Calibri"/>
                <a:sym typeface="Calibri"/>
              </a:rPr>
              <a:t>  </a:t>
            </a:r>
            <a:r>
              <a:rPr lang="en-US" sz="3500" b="1" cap="none">
                <a:solidFill>
                  <a:schemeClr val="dk1"/>
                </a:solidFill>
                <a:latin typeface="Calibri"/>
                <a:ea typeface="Calibri"/>
                <a:cs typeface="Calibri"/>
                <a:sym typeface="Calibri"/>
              </a:rPr>
              <a:t>DEPARTMENT OF ARTIFICIAL INTELLIGENCE AND DATA SCIENCE</a:t>
            </a:r>
            <a:endParaRPr sz="3500">
              <a:solidFill>
                <a:schemeClr val="dk1"/>
              </a:solidFill>
              <a:latin typeface="Calibri"/>
              <a:ea typeface="Calibri"/>
              <a:cs typeface="Calibri"/>
              <a:sym typeface="Calibri"/>
            </a:endParaRPr>
          </a:p>
          <a:p>
            <a:pPr marL="0" marR="0" lvl="0" indent="0" algn="ctr" rtl="0">
              <a:spcBef>
                <a:spcPts val="0"/>
              </a:spcBef>
              <a:spcAft>
                <a:spcPts val="0"/>
              </a:spcAft>
              <a:buNone/>
            </a:pPr>
            <a:r>
              <a:rPr lang="en-US" sz="2400" b="1">
                <a:solidFill>
                  <a:schemeClr val="dk1"/>
                </a:solidFill>
                <a:latin typeface="Calibri"/>
                <a:ea typeface="Calibri"/>
                <a:cs typeface="Calibri"/>
                <a:sym typeface="Calibri"/>
              </a:rPr>
              <a:t>  </a:t>
            </a:r>
            <a:r>
              <a:rPr lang="en-US" sz="5100" b="1">
                <a:solidFill>
                  <a:schemeClr val="dk1"/>
                </a:solidFill>
                <a:latin typeface="Calibri"/>
                <a:ea typeface="Calibri"/>
                <a:cs typeface="Calibri"/>
                <a:sym typeface="Calibri"/>
              </a:rPr>
              <a:t>SAVEETHA ENGINEERING COLLEGE </a:t>
            </a:r>
            <a:endParaRPr/>
          </a:p>
          <a:p>
            <a:pPr marL="0" marR="0" lvl="0" indent="0" algn="ctr" rtl="0">
              <a:spcBef>
                <a:spcPts val="0"/>
              </a:spcBef>
              <a:spcAft>
                <a:spcPts val="0"/>
              </a:spcAft>
              <a:buNone/>
            </a:pPr>
            <a:r>
              <a:rPr lang="en-US" sz="2400" b="1">
                <a:solidFill>
                  <a:schemeClr val="dk1"/>
                </a:solidFill>
                <a:latin typeface="Calibri"/>
                <a:ea typeface="Calibri"/>
                <a:cs typeface="Calibri"/>
                <a:sym typeface="Calibri"/>
              </a:rPr>
              <a:t>(Autonomous Institution – UGC, Govt. of India)</a:t>
            </a:r>
            <a:endParaRPr sz="2400">
              <a:solidFill>
                <a:schemeClr val="dk1"/>
              </a:solidFill>
              <a:latin typeface="Calibri"/>
              <a:ea typeface="Calibri"/>
              <a:cs typeface="Calibri"/>
              <a:sym typeface="Calibri"/>
            </a:endParaRPr>
          </a:p>
          <a:p>
            <a:pPr marL="0" marR="0" lvl="0" indent="0" algn="ctr" rtl="0">
              <a:spcBef>
                <a:spcPts val="0"/>
              </a:spcBef>
              <a:spcAft>
                <a:spcPts val="0"/>
              </a:spcAft>
              <a:buNone/>
            </a:pPr>
            <a:r>
              <a:rPr lang="en-US" sz="2400">
                <a:solidFill>
                  <a:schemeClr val="dk1"/>
                </a:solidFill>
                <a:latin typeface="Calibri"/>
                <a:ea typeface="Calibri"/>
                <a:cs typeface="Calibri"/>
                <a:sym typeface="Calibri"/>
              </a:rPr>
              <a:t> (Affiliated to Anna University, Approved by AICTE - Accredited by NBA &amp; NAAC – ‘A’ Grade - ISO 9001:2015 Certified)</a:t>
            </a:r>
            <a:endParaRPr/>
          </a:p>
          <a:p>
            <a:pPr marL="0" marR="0" lvl="0" indent="0" algn="ctr" rtl="0">
              <a:spcBef>
                <a:spcPts val="0"/>
              </a:spcBef>
              <a:spcAft>
                <a:spcPts val="0"/>
              </a:spcAft>
              <a:buNone/>
            </a:pPr>
            <a:r>
              <a:rPr lang="en-US" sz="2400">
                <a:solidFill>
                  <a:schemeClr val="dk1"/>
                </a:solidFill>
                <a:latin typeface="Calibri"/>
                <a:ea typeface="Calibri"/>
                <a:cs typeface="Calibri"/>
                <a:sym typeface="Calibri"/>
              </a:rPr>
              <a:t>Saveetha Nagar, Thandalam, Chennai-602 105, TamilNadu, INDIA.</a:t>
            </a:r>
            <a:endParaRPr sz="2800">
              <a:solidFill>
                <a:schemeClr val="dk1"/>
              </a:solidFill>
              <a:latin typeface="Calibri"/>
              <a:ea typeface="Calibri"/>
              <a:cs typeface="Calibri"/>
              <a:sym typeface="Calibri"/>
            </a:endParaRPr>
          </a:p>
          <a:p>
            <a:pPr marL="742950" marR="0" lvl="1" indent="-201294" algn="l" rtl="0">
              <a:lnSpc>
                <a:spcPct val="100000"/>
              </a:lnSpc>
              <a:spcBef>
                <a:spcPts val="266"/>
              </a:spcBef>
              <a:spcAft>
                <a:spcPts val="0"/>
              </a:spcAft>
              <a:buClr>
                <a:schemeClr val="dk1"/>
              </a:buClr>
              <a:buSzPct val="100000"/>
              <a:buFont typeface="Arial"/>
              <a:buNone/>
            </a:pPr>
            <a:endParaRPr sz="2800" b="0" i="0" u="none" strike="noStrike" cap="none">
              <a:solidFill>
                <a:schemeClr val="dk1"/>
              </a:solidFill>
              <a:latin typeface="Calibri"/>
              <a:ea typeface="Calibri"/>
              <a:cs typeface="Calibri"/>
              <a:sym typeface="Calibri"/>
            </a:endParaRPr>
          </a:p>
        </p:txBody>
      </p:sp>
      <p:pic>
        <p:nvPicPr>
          <p:cNvPr id="97" name="Google Shape;97;p14"/>
          <p:cNvPicPr preferRelativeResize="0"/>
          <p:nvPr/>
        </p:nvPicPr>
        <p:blipFill rotWithShape="1">
          <a:blip r:embed="rId3">
            <a:alphaModFix/>
          </a:blip>
          <a:srcRect/>
          <a:stretch/>
        </p:blipFill>
        <p:spPr>
          <a:xfrm>
            <a:off x="4191000" y="5105400"/>
            <a:ext cx="685800" cy="6667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3"/>
          <p:cNvSpPr txBox="1">
            <a:spLocks noGrp="1"/>
          </p:cNvSpPr>
          <p:nvPr>
            <p:ph type="title" idx="4294967295"/>
          </p:nvPr>
        </p:nvSpPr>
        <p:spPr>
          <a:xfrm>
            <a:off x="457200" y="274638"/>
            <a:ext cx="8229600" cy="6399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5319"/>
              <a:buFont typeface="Calibri"/>
              <a:buNone/>
            </a:pPr>
            <a:r>
              <a:rPr lang="en-US" sz="3759"/>
              <a:t>Architecture Diagram/Flow</a:t>
            </a:r>
            <a:endParaRPr/>
          </a:p>
        </p:txBody>
      </p:sp>
      <p:pic>
        <p:nvPicPr>
          <p:cNvPr id="7" name="Picture 6">
            <a:extLst>
              <a:ext uri="{FF2B5EF4-FFF2-40B4-BE49-F238E27FC236}">
                <a16:creationId xmlns:a16="http://schemas.microsoft.com/office/drawing/2014/main" id="{DC25BB34-9C4D-DF22-3943-0A04418206CB}"/>
              </a:ext>
            </a:extLst>
          </p:cNvPr>
          <p:cNvPicPr>
            <a:picLocks noChangeAspect="1"/>
          </p:cNvPicPr>
          <p:nvPr/>
        </p:nvPicPr>
        <p:blipFill>
          <a:blip r:embed="rId3"/>
          <a:stretch>
            <a:fillRect/>
          </a:stretch>
        </p:blipFill>
        <p:spPr>
          <a:xfrm>
            <a:off x="0" y="1173956"/>
            <a:ext cx="9144000" cy="4510088"/>
          </a:xfrm>
          <a:prstGeom prst="rect">
            <a:avLst/>
          </a:prstGeom>
          <a:ln/>
        </p:spPr>
        <p:style>
          <a:lnRef idx="2">
            <a:schemeClr val="dk1"/>
          </a:lnRef>
          <a:fillRef idx="1">
            <a:schemeClr val="lt1"/>
          </a:fillRef>
          <a:effectRef idx="0">
            <a:schemeClr val="dk1"/>
          </a:effectRef>
          <a:fontRef idx="minor">
            <a:schemeClr val="dk1"/>
          </a:fontRef>
        </p:style>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4"/>
          <p:cNvSpPr txBox="1">
            <a:spLocks noGrp="1"/>
          </p:cNvSpPr>
          <p:nvPr>
            <p:ph type="title" idx="4294967295"/>
          </p:nvPr>
        </p:nvSpPr>
        <p:spPr>
          <a:xfrm>
            <a:off x="457200" y="274638"/>
            <a:ext cx="8229600" cy="6399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Font typeface="Arial"/>
              <a:buNone/>
            </a:pPr>
            <a:r>
              <a:rPr lang="en-US" sz="4000" dirty="0"/>
              <a:t>Design-Use Case Diagram</a:t>
            </a:r>
            <a:endParaRPr dirty="0"/>
          </a:p>
        </p:txBody>
      </p:sp>
      <p:sp>
        <p:nvSpPr>
          <p:cNvPr id="157" name="Google Shape;157;p24"/>
          <p:cNvSpPr txBox="1">
            <a:spLocks noGrp="1"/>
          </p:cNvSpPr>
          <p:nvPr>
            <p:ph type="body" idx="4294967295"/>
          </p:nvPr>
        </p:nvSpPr>
        <p:spPr>
          <a:xfrm>
            <a:off x="228600" y="990600"/>
            <a:ext cx="8610600" cy="5257800"/>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3200"/>
              <a:buChar char="•"/>
            </a:pPr>
            <a:r>
              <a:rPr lang="en-US" sz="2800" dirty="0"/>
              <a:t>UML DIAGRAMS</a:t>
            </a:r>
            <a:endParaRPr sz="2800" dirty="0"/>
          </a:p>
          <a:p>
            <a:pPr marL="342900" lvl="0" indent="-342900" algn="l" rtl="0">
              <a:spcBef>
                <a:spcPts val="0"/>
              </a:spcBef>
              <a:spcAft>
                <a:spcPts val="0"/>
              </a:spcAft>
              <a:buSzPts val="3200"/>
              <a:buChar char="•"/>
            </a:pPr>
            <a:r>
              <a:rPr lang="en-US" sz="2800" dirty="0"/>
              <a:t> Use case </a:t>
            </a:r>
            <a:r>
              <a:rPr lang="en-US" sz="2800" dirty="0" err="1"/>
              <a:t>Diagram:A</a:t>
            </a:r>
            <a:r>
              <a:rPr lang="en-US" sz="2800" dirty="0"/>
              <a:t> use case diagram is a graph of actors set of use cases  enclosed by a system boundary, communication associations between the actors  and users and generalization among use cases. </a:t>
            </a:r>
            <a:endParaRPr sz="2800" dirty="0"/>
          </a:p>
          <a:p>
            <a:pPr marL="342900" lvl="0" indent="-342900" algn="l" rtl="0">
              <a:spcBef>
                <a:spcPts val="0"/>
              </a:spcBef>
              <a:spcAft>
                <a:spcPts val="0"/>
              </a:spcAft>
              <a:buSzPts val="3200"/>
              <a:buChar char="•"/>
            </a:pPr>
            <a:r>
              <a:rPr lang="en-US" sz="2800" dirty="0"/>
              <a:t>The use case model defines the  outside (actors) and inside (use case) of the system’s behavior.</a:t>
            </a:r>
            <a:endParaRPr sz="2800" dirty="0"/>
          </a:p>
          <a:p>
            <a:pPr marL="342900" lvl="0" indent="-342900" algn="l" rtl="0">
              <a:spcBef>
                <a:spcPts val="0"/>
              </a:spcBef>
              <a:spcAft>
                <a:spcPts val="0"/>
              </a:spcAft>
              <a:buSzPts val="3200"/>
              <a:buChar char="•"/>
            </a:pPr>
            <a:r>
              <a:rPr lang="en-US" sz="2800" dirty="0"/>
              <a:t>USER          </a:t>
            </a:r>
            <a:endParaRPr sz="2800" dirty="0"/>
          </a:p>
          <a:p>
            <a:pPr marL="342900" lvl="0" indent="-317500" algn="l" rtl="0">
              <a:spcBef>
                <a:spcPts val="0"/>
              </a:spcBef>
              <a:spcAft>
                <a:spcPts val="0"/>
              </a:spcAft>
              <a:buSzPts val="2800"/>
              <a:buChar char="•"/>
            </a:pPr>
            <a:endParaRPr sz="2800" dirty="0"/>
          </a:p>
        </p:txBody>
      </p:sp>
      <p:pic>
        <p:nvPicPr>
          <p:cNvPr id="5" name="Picture 4">
            <a:extLst>
              <a:ext uri="{FF2B5EF4-FFF2-40B4-BE49-F238E27FC236}">
                <a16:creationId xmlns:a16="http://schemas.microsoft.com/office/drawing/2014/main" id="{C25A3C46-2667-353D-B1A3-7EF0D101B0D0}"/>
              </a:ext>
            </a:extLst>
          </p:cNvPr>
          <p:cNvPicPr>
            <a:picLocks noChangeAspect="1"/>
          </p:cNvPicPr>
          <p:nvPr/>
        </p:nvPicPr>
        <p:blipFill>
          <a:blip r:embed="rId3"/>
          <a:stretch>
            <a:fillRect/>
          </a:stretch>
        </p:blipFill>
        <p:spPr>
          <a:xfrm>
            <a:off x="304800" y="4626958"/>
            <a:ext cx="8610600" cy="1522830"/>
          </a:xfrm>
          <a:prstGeom prst="rect">
            <a:avLst/>
          </a:prstGeom>
          <a:ln/>
        </p:spPr>
        <p:style>
          <a:lnRef idx="2">
            <a:schemeClr val="dk1"/>
          </a:lnRef>
          <a:fillRef idx="1">
            <a:schemeClr val="lt1"/>
          </a:fillRef>
          <a:effectRef idx="0">
            <a:schemeClr val="dk1"/>
          </a:effectRef>
          <a:fontRef idx="minor">
            <a:schemeClr val="dk1"/>
          </a:fontRef>
        </p:style>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5"/>
          <p:cNvSpPr txBox="1">
            <a:spLocks noGrp="1"/>
          </p:cNvSpPr>
          <p:nvPr>
            <p:ph type="title" idx="4294967295"/>
          </p:nvPr>
        </p:nvSpPr>
        <p:spPr>
          <a:xfrm>
            <a:off x="457200" y="274638"/>
            <a:ext cx="8229600" cy="6399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Font typeface="Arial"/>
              <a:buNone/>
            </a:pPr>
            <a:r>
              <a:rPr lang="en-US" sz="4000"/>
              <a:t>Design-Use Case Diagram</a:t>
            </a:r>
            <a:endParaRPr/>
          </a:p>
        </p:txBody>
      </p:sp>
      <p:sp>
        <p:nvSpPr>
          <p:cNvPr id="164" name="Google Shape;164;p25"/>
          <p:cNvSpPr txBox="1">
            <a:spLocks noGrp="1"/>
          </p:cNvSpPr>
          <p:nvPr>
            <p:ph type="body" idx="4294967295"/>
          </p:nvPr>
        </p:nvSpPr>
        <p:spPr>
          <a:xfrm>
            <a:off x="228600" y="990600"/>
            <a:ext cx="8610600" cy="5257800"/>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3200"/>
              <a:buChar char="•"/>
            </a:pPr>
            <a:r>
              <a:rPr lang="en-US" sz="2800"/>
              <a:t>UML DIAGRAMS</a:t>
            </a:r>
            <a:endParaRPr sz="2800"/>
          </a:p>
          <a:p>
            <a:pPr marL="342900" lvl="0" indent="-342900" algn="l" rtl="0">
              <a:spcBef>
                <a:spcPts val="0"/>
              </a:spcBef>
              <a:spcAft>
                <a:spcPts val="0"/>
              </a:spcAft>
              <a:buSzPts val="3200"/>
              <a:buChar char="•"/>
            </a:pPr>
            <a:r>
              <a:rPr lang="en-US" sz="2800"/>
              <a:t> ADMIN</a:t>
            </a:r>
            <a:endParaRPr sz="2800"/>
          </a:p>
          <a:p>
            <a:pPr marL="342900" lvl="0" indent="-317500" algn="l" rtl="0">
              <a:spcBef>
                <a:spcPts val="0"/>
              </a:spcBef>
              <a:spcAft>
                <a:spcPts val="0"/>
              </a:spcAft>
              <a:buSzPts val="2800"/>
              <a:buChar char="•"/>
            </a:pPr>
            <a:endParaRPr sz="2800"/>
          </a:p>
        </p:txBody>
      </p:sp>
      <p:pic>
        <p:nvPicPr>
          <p:cNvPr id="5" name="Picture 4">
            <a:extLst>
              <a:ext uri="{FF2B5EF4-FFF2-40B4-BE49-F238E27FC236}">
                <a16:creationId xmlns:a16="http://schemas.microsoft.com/office/drawing/2014/main" id="{43DABE16-6FF1-7737-EC7B-0D196BC968FA}"/>
              </a:ext>
            </a:extLst>
          </p:cNvPr>
          <p:cNvPicPr>
            <a:picLocks noChangeAspect="1"/>
          </p:cNvPicPr>
          <p:nvPr/>
        </p:nvPicPr>
        <p:blipFill>
          <a:blip r:embed="rId3"/>
          <a:stretch>
            <a:fillRect/>
          </a:stretch>
        </p:blipFill>
        <p:spPr>
          <a:xfrm>
            <a:off x="457200" y="2199434"/>
            <a:ext cx="8458200" cy="3400425"/>
          </a:xfrm>
          <a:prstGeom prst="rect">
            <a:avLst/>
          </a:prstGeom>
          <a:ln/>
        </p:spPr>
        <p:style>
          <a:lnRef idx="2">
            <a:schemeClr val="dk1"/>
          </a:lnRef>
          <a:fillRef idx="1">
            <a:schemeClr val="lt1"/>
          </a:fillRef>
          <a:effectRef idx="0">
            <a:schemeClr val="dk1"/>
          </a:effectRef>
          <a:fontRef idx="minor">
            <a:schemeClr val="dk1"/>
          </a:fontRef>
        </p:style>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6"/>
          <p:cNvSpPr txBox="1">
            <a:spLocks noGrp="1"/>
          </p:cNvSpPr>
          <p:nvPr>
            <p:ph type="title" idx="4294967295"/>
          </p:nvPr>
        </p:nvSpPr>
        <p:spPr>
          <a:xfrm>
            <a:off x="457200" y="274638"/>
            <a:ext cx="8229600" cy="6399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Font typeface="Arial"/>
              <a:buNone/>
            </a:pPr>
            <a:r>
              <a:rPr lang="en-US" sz="4000"/>
              <a:t>Design-Use Case Diagram</a:t>
            </a:r>
            <a:endParaRPr/>
          </a:p>
        </p:txBody>
      </p:sp>
      <p:sp>
        <p:nvSpPr>
          <p:cNvPr id="171" name="Google Shape;171;p26"/>
          <p:cNvSpPr txBox="1">
            <a:spLocks noGrp="1"/>
          </p:cNvSpPr>
          <p:nvPr>
            <p:ph type="body" idx="4294967295"/>
          </p:nvPr>
        </p:nvSpPr>
        <p:spPr>
          <a:xfrm>
            <a:off x="228600" y="990600"/>
            <a:ext cx="8610600" cy="5257800"/>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3200"/>
              <a:buChar char="•"/>
            </a:pPr>
            <a:r>
              <a:rPr lang="en-US" sz="2800" dirty="0"/>
              <a:t>UML DIAGRAMS</a:t>
            </a:r>
            <a:endParaRPr sz="2800" dirty="0"/>
          </a:p>
          <a:p>
            <a:pPr marL="342900" lvl="0" indent="-342900" algn="l" rtl="0">
              <a:spcBef>
                <a:spcPts val="0"/>
              </a:spcBef>
              <a:spcAft>
                <a:spcPts val="0"/>
              </a:spcAft>
              <a:buSzPts val="3200"/>
              <a:buChar char="•"/>
            </a:pPr>
            <a:r>
              <a:rPr lang="en-US" b="1" dirty="0"/>
              <a:t> </a:t>
            </a:r>
            <a:r>
              <a:rPr lang="en-IN" sz="2400" b="1" dirty="0"/>
              <a:t>AI-Twin</a:t>
            </a:r>
            <a:r>
              <a:rPr lang="en-IN" sz="1800" b="1" dirty="0"/>
              <a:t> </a:t>
            </a:r>
            <a:r>
              <a:rPr lang="en-IN" sz="2400" b="1" dirty="0"/>
              <a:t>Functionalities</a:t>
            </a:r>
            <a:endParaRPr sz="4000" b="1" dirty="0"/>
          </a:p>
          <a:p>
            <a:pPr marL="342900" lvl="0" indent="-317500" algn="l" rtl="0">
              <a:spcBef>
                <a:spcPts val="0"/>
              </a:spcBef>
              <a:spcAft>
                <a:spcPts val="0"/>
              </a:spcAft>
              <a:buSzPts val="2800"/>
              <a:buChar char="•"/>
            </a:pPr>
            <a:endParaRPr sz="2800" dirty="0"/>
          </a:p>
        </p:txBody>
      </p:sp>
      <p:pic>
        <p:nvPicPr>
          <p:cNvPr id="3" name="Picture 2">
            <a:extLst>
              <a:ext uri="{FF2B5EF4-FFF2-40B4-BE49-F238E27FC236}">
                <a16:creationId xmlns:a16="http://schemas.microsoft.com/office/drawing/2014/main" id="{1CCC2653-2C09-DCA1-471C-E234CC127521}"/>
              </a:ext>
            </a:extLst>
          </p:cNvPr>
          <p:cNvPicPr>
            <a:picLocks noChangeAspect="1"/>
          </p:cNvPicPr>
          <p:nvPr/>
        </p:nvPicPr>
        <p:blipFill>
          <a:blip r:embed="rId3"/>
          <a:stretch>
            <a:fillRect/>
          </a:stretch>
        </p:blipFill>
        <p:spPr>
          <a:xfrm>
            <a:off x="304800" y="3106270"/>
            <a:ext cx="8586513" cy="3477091"/>
          </a:xfrm>
          <a:prstGeom prst="rect">
            <a:avLst/>
          </a:prstGeom>
          <a:ln/>
        </p:spPr>
        <p:style>
          <a:lnRef idx="2">
            <a:schemeClr val="dk1"/>
          </a:lnRef>
          <a:fillRef idx="1">
            <a:schemeClr val="lt1"/>
          </a:fillRef>
          <a:effectRef idx="0">
            <a:schemeClr val="dk1"/>
          </a:effectRef>
          <a:fontRef idx="minor">
            <a:schemeClr val="dk1"/>
          </a:fontRef>
        </p:style>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7"/>
          <p:cNvSpPr txBox="1">
            <a:spLocks noGrp="1"/>
          </p:cNvSpPr>
          <p:nvPr>
            <p:ph type="title" idx="4294967295"/>
          </p:nvPr>
        </p:nvSpPr>
        <p:spPr>
          <a:xfrm>
            <a:off x="457200" y="274638"/>
            <a:ext cx="8229600" cy="6399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Font typeface="Arial"/>
              <a:buNone/>
            </a:pPr>
            <a:r>
              <a:rPr lang="en-US" sz="4000" dirty="0"/>
              <a:t>Design-Class Diagram</a:t>
            </a:r>
            <a:endParaRPr dirty="0"/>
          </a:p>
        </p:txBody>
      </p:sp>
      <p:sp>
        <p:nvSpPr>
          <p:cNvPr id="178" name="Google Shape;178;p27"/>
          <p:cNvSpPr txBox="1">
            <a:spLocks noGrp="1"/>
          </p:cNvSpPr>
          <p:nvPr>
            <p:ph type="body" idx="4294967295"/>
          </p:nvPr>
        </p:nvSpPr>
        <p:spPr>
          <a:xfrm>
            <a:off x="228600" y="990600"/>
            <a:ext cx="8610600" cy="5257800"/>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3200"/>
              <a:buChar char="•"/>
            </a:pPr>
            <a:r>
              <a:rPr lang="en-US" sz="2000" dirty="0"/>
              <a:t>This class diagram visualizes the object-oriented structure of the AI-Twin system. It defines key components like User, AI Model, API, and Database, showcasing their attributes and relationships.</a:t>
            </a:r>
            <a:endParaRPr sz="3600" dirty="0"/>
          </a:p>
          <a:p>
            <a:pPr marL="342900" lvl="0" indent="-317500" algn="l" rtl="0">
              <a:spcBef>
                <a:spcPts val="0"/>
              </a:spcBef>
              <a:spcAft>
                <a:spcPts val="0"/>
              </a:spcAft>
              <a:buSzPts val="2800"/>
              <a:buChar char="•"/>
            </a:pPr>
            <a:endParaRPr sz="2800" dirty="0"/>
          </a:p>
          <a:p>
            <a:pPr marL="342900" lvl="0" indent="-317500" algn="l" rtl="0">
              <a:spcBef>
                <a:spcPts val="0"/>
              </a:spcBef>
              <a:spcAft>
                <a:spcPts val="0"/>
              </a:spcAft>
              <a:buSzPts val="2800"/>
              <a:buChar char="•"/>
            </a:pPr>
            <a:endParaRPr sz="2800" dirty="0"/>
          </a:p>
        </p:txBody>
      </p:sp>
      <p:pic>
        <p:nvPicPr>
          <p:cNvPr id="5" name="Picture 4">
            <a:extLst>
              <a:ext uri="{FF2B5EF4-FFF2-40B4-BE49-F238E27FC236}">
                <a16:creationId xmlns:a16="http://schemas.microsoft.com/office/drawing/2014/main" id="{0EED56E3-BBDE-B14B-355F-5FCE32287ED7}"/>
              </a:ext>
            </a:extLst>
          </p:cNvPr>
          <p:cNvPicPr>
            <a:picLocks noChangeAspect="1"/>
          </p:cNvPicPr>
          <p:nvPr/>
        </p:nvPicPr>
        <p:blipFill>
          <a:blip r:embed="rId3"/>
          <a:stretch>
            <a:fillRect/>
          </a:stretch>
        </p:blipFill>
        <p:spPr>
          <a:xfrm>
            <a:off x="2564011" y="2125662"/>
            <a:ext cx="3939778" cy="4457700"/>
          </a:xfrm>
          <a:prstGeom prst="rect">
            <a:avLst/>
          </a:prstGeom>
        </p:spPr>
        <p:style>
          <a:lnRef idx="2">
            <a:schemeClr val="dk1"/>
          </a:lnRef>
          <a:fillRef idx="1">
            <a:schemeClr val="lt1"/>
          </a:fillRef>
          <a:effectRef idx="0">
            <a:schemeClr val="dk1"/>
          </a:effectRef>
          <a:fontRef idx="minor">
            <a:schemeClr val="dk1"/>
          </a:fontRef>
        </p:style>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28"/>
          <p:cNvSpPr txBox="1">
            <a:spLocks noGrp="1"/>
          </p:cNvSpPr>
          <p:nvPr>
            <p:ph type="title" idx="4294967295"/>
          </p:nvPr>
        </p:nvSpPr>
        <p:spPr>
          <a:xfrm>
            <a:off x="457200" y="274638"/>
            <a:ext cx="8229600" cy="6399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Font typeface="Arial"/>
              <a:buNone/>
            </a:pPr>
            <a:r>
              <a:rPr lang="en-US" sz="4000" dirty="0"/>
              <a:t>Sequence Diagram – AI- Digital Twin</a:t>
            </a:r>
            <a:endParaRPr dirty="0"/>
          </a:p>
        </p:txBody>
      </p:sp>
      <p:pic>
        <p:nvPicPr>
          <p:cNvPr id="3" name="Picture 2">
            <a:extLst>
              <a:ext uri="{FF2B5EF4-FFF2-40B4-BE49-F238E27FC236}">
                <a16:creationId xmlns:a16="http://schemas.microsoft.com/office/drawing/2014/main" id="{03BEED51-59C6-A415-D63A-39D1FFC00290}"/>
              </a:ext>
            </a:extLst>
          </p:cNvPr>
          <p:cNvPicPr>
            <a:picLocks noChangeAspect="1"/>
          </p:cNvPicPr>
          <p:nvPr/>
        </p:nvPicPr>
        <p:blipFill>
          <a:blip r:embed="rId3"/>
          <a:stretch>
            <a:fillRect/>
          </a:stretch>
        </p:blipFill>
        <p:spPr>
          <a:xfrm>
            <a:off x="223665" y="2462596"/>
            <a:ext cx="8696670" cy="2144726"/>
          </a:xfrm>
          <a:prstGeom prst="rect">
            <a:avLst/>
          </a:prstGeom>
          <a:ln/>
        </p:spPr>
        <p:style>
          <a:lnRef idx="2">
            <a:schemeClr val="dk1">
              <a:shade val="15000"/>
            </a:schemeClr>
          </a:lnRef>
          <a:fillRef idx="1">
            <a:schemeClr val="dk1"/>
          </a:fillRef>
          <a:effectRef idx="0">
            <a:schemeClr val="dk1"/>
          </a:effectRef>
          <a:fontRef idx="minor">
            <a:schemeClr val="lt1"/>
          </a:fontRef>
        </p:style>
      </p:pic>
      <p:sp>
        <p:nvSpPr>
          <p:cNvPr id="5" name="Rectangle 4">
            <a:extLst>
              <a:ext uri="{FF2B5EF4-FFF2-40B4-BE49-F238E27FC236}">
                <a16:creationId xmlns:a16="http://schemas.microsoft.com/office/drawing/2014/main" id="{AD0214DF-71EE-600D-C502-DBF2EA02D77E}"/>
              </a:ext>
            </a:extLst>
          </p:cNvPr>
          <p:cNvSpPr/>
          <p:nvPr/>
        </p:nvSpPr>
        <p:spPr>
          <a:xfrm>
            <a:off x="486228" y="1089212"/>
            <a:ext cx="8404412" cy="104887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latin typeface="Calibri" panose="020F0502020204030204" pitchFamily="34" charset="0"/>
                <a:ea typeface="Calibri" panose="020F0502020204030204" pitchFamily="34" charset="0"/>
                <a:cs typeface="Calibri" panose="020F0502020204030204" pitchFamily="34" charset="0"/>
              </a:rPr>
              <a:t>This sequence diagram illustrates the end-to-end interaction of the user with the AI-Twin system. It shows how user requests are processed, AI responses are generated, and data is stored in the backend</a:t>
            </a:r>
            <a:r>
              <a:rPr lang="en-US" dirty="0"/>
              <a:t>.</a:t>
            </a:r>
            <a:endParaRPr lang="en-IN"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29"/>
          <p:cNvSpPr txBox="1">
            <a:spLocks noGrp="1"/>
          </p:cNvSpPr>
          <p:nvPr>
            <p:ph type="title" idx="4294967295"/>
          </p:nvPr>
        </p:nvSpPr>
        <p:spPr>
          <a:xfrm>
            <a:off x="457200" y="274638"/>
            <a:ext cx="8229600" cy="6399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Font typeface="Arial"/>
              <a:buNone/>
            </a:pPr>
            <a:r>
              <a:rPr lang="en-US" sz="4000" dirty="0"/>
              <a:t>Sequence Diagram</a:t>
            </a:r>
            <a:endParaRPr dirty="0"/>
          </a:p>
        </p:txBody>
      </p:sp>
      <p:sp>
        <p:nvSpPr>
          <p:cNvPr id="192" name="Google Shape;192;p29"/>
          <p:cNvSpPr txBox="1"/>
          <p:nvPr/>
        </p:nvSpPr>
        <p:spPr>
          <a:xfrm>
            <a:off x="599250" y="1292996"/>
            <a:ext cx="7945500" cy="1100579"/>
          </a:xfrm>
          <a:prstGeom prst="rect">
            <a:avLst/>
          </a:prstGeom>
          <a:ln>
            <a:headEnd type="none" w="sm" len="sm"/>
            <a:tailEnd type="none" w="sm" len="sm"/>
          </a:ln>
        </p:spPr>
        <p:style>
          <a:lnRef idx="2">
            <a:schemeClr val="dk1"/>
          </a:lnRef>
          <a:fillRef idx="1">
            <a:schemeClr val="lt1"/>
          </a:fillRef>
          <a:effectRef idx="0">
            <a:schemeClr val="dk1"/>
          </a:effectRef>
          <a:fontRef idx="minor">
            <a:schemeClr val="dk1"/>
          </a:fontRef>
        </p:style>
        <p:txBody>
          <a:bodyPr spcFirstLastPara="1" wrap="square" lIns="91425" tIns="91425" rIns="91425" bIns="91425" anchor="ctr" anchorCtr="0">
            <a:noAutofit/>
          </a:bodyPr>
          <a:lstStyle/>
          <a:p>
            <a:pPr marL="0" lvl="0" indent="0" algn="ctr" rtl="0">
              <a:spcBef>
                <a:spcPts val="0"/>
              </a:spcBef>
              <a:spcAft>
                <a:spcPts val="0"/>
              </a:spcAft>
              <a:buClr>
                <a:schemeClr val="dk1"/>
              </a:buClr>
              <a:buFont typeface="Arial"/>
              <a:buNone/>
            </a:pPr>
            <a:r>
              <a:rPr lang="en-US" sz="2000" dirty="0">
                <a:latin typeface="Calibri" panose="020F0502020204030204" pitchFamily="34" charset="0"/>
                <a:ea typeface="Calibri" panose="020F0502020204030204" pitchFamily="34" charset="0"/>
                <a:cs typeface="Calibri" panose="020F0502020204030204" pitchFamily="34" charset="0"/>
              </a:rPr>
              <a:t>This sequence diagram details how the AI-Twin chatbot processes user messages. It highlights how user inputs are sent to the backend, processed by the AI model, and responded to via the chat interface.</a:t>
            </a:r>
            <a:endParaRPr sz="1600" dirty="0">
              <a:solidFill>
                <a:schemeClr val="dk1"/>
              </a:solidFill>
              <a:latin typeface="Calibri" panose="020F0502020204030204" pitchFamily="34" charset="0"/>
              <a:ea typeface="Calibri" panose="020F0502020204030204" pitchFamily="34" charset="0"/>
              <a:cs typeface="Calibri" panose="020F0502020204030204" pitchFamily="34" charset="0"/>
              <a:sym typeface="Calibri"/>
            </a:endParaRPr>
          </a:p>
        </p:txBody>
      </p:sp>
      <p:pic>
        <p:nvPicPr>
          <p:cNvPr id="3" name="Picture 2">
            <a:extLst>
              <a:ext uri="{FF2B5EF4-FFF2-40B4-BE49-F238E27FC236}">
                <a16:creationId xmlns:a16="http://schemas.microsoft.com/office/drawing/2014/main" id="{45D17A6F-48F8-CB05-0C07-9D8EDB40D314}"/>
              </a:ext>
            </a:extLst>
          </p:cNvPr>
          <p:cNvPicPr>
            <a:picLocks noChangeAspect="1"/>
          </p:cNvPicPr>
          <p:nvPr/>
        </p:nvPicPr>
        <p:blipFill>
          <a:blip r:embed="rId3"/>
          <a:stretch>
            <a:fillRect/>
          </a:stretch>
        </p:blipFill>
        <p:spPr>
          <a:xfrm>
            <a:off x="329453" y="2852718"/>
            <a:ext cx="8485094" cy="2505075"/>
          </a:xfrm>
          <a:prstGeom prst="rect">
            <a:avLst/>
          </a:prstGeom>
          <a:ln/>
        </p:spPr>
        <p:style>
          <a:lnRef idx="2">
            <a:schemeClr val="dk1"/>
          </a:lnRef>
          <a:fillRef idx="1">
            <a:schemeClr val="lt1"/>
          </a:fillRef>
          <a:effectRef idx="0">
            <a:schemeClr val="dk1"/>
          </a:effectRef>
          <a:fontRef idx="minor">
            <a:schemeClr val="dk1"/>
          </a:fontRef>
        </p:style>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30"/>
          <p:cNvSpPr txBox="1">
            <a:spLocks noGrp="1"/>
          </p:cNvSpPr>
          <p:nvPr>
            <p:ph type="title" idx="4294967295"/>
          </p:nvPr>
        </p:nvSpPr>
        <p:spPr>
          <a:xfrm>
            <a:off x="457200" y="274638"/>
            <a:ext cx="8229600" cy="6399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Font typeface="Arial"/>
              <a:buNone/>
            </a:pPr>
            <a:r>
              <a:rPr lang="en-US" sz="4000"/>
              <a:t>Sequence Diagram</a:t>
            </a:r>
            <a:endParaRPr/>
          </a:p>
        </p:txBody>
      </p:sp>
      <p:sp>
        <p:nvSpPr>
          <p:cNvPr id="198" name="Google Shape;198;p30"/>
          <p:cNvSpPr txBox="1"/>
          <p:nvPr/>
        </p:nvSpPr>
        <p:spPr>
          <a:xfrm>
            <a:off x="597024" y="914538"/>
            <a:ext cx="7945500" cy="1411803"/>
          </a:xfrm>
          <a:prstGeom prst="rect">
            <a:avLst/>
          </a:prstGeom>
          <a:ln/>
        </p:spPr>
        <p:style>
          <a:lnRef idx="2">
            <a:schemeClr val="dk1"/>
          </a:lnRef>
          <a:fillRef idx="1">
            <a:schemeClr val="lt1"/>
          </a:fillRef>
          <a:effectRef idx="0">
            <a:schemeClr val="dk1"/>
          </a:effectRef>
          <a:fontRef idx="minor">
            <a:schemeClr val="dk1"/>
          </a:fontRef>
        </p:style>
        <p:txBody>
          <a:bodyPr spcFirstLastPara="1" wrap="square" lIns="91425" tIns="91425" rIns="91425" bIns="91425" anchor="ctr" anchorCtr="0">
            <a:noAutofit/>
          </a:bodyPr>
          <a:lstStyle/>
          <a:p>
            <a:pPr algn="ctr"/>
            <a:r>
              <a:rPr lang="en-US" sz="2000" dirty="0">
                <a:latin typeface="Calibri" panose="020F0502020204030204" pitchFamily="34" charset="0"/>
                <a:ea typeface="Calibri" panose="020F0502020204030204" pitchFamily="34" charset="0"/>
                <a:cs typeface="Calibri" panose="020F0502020204030204" pitchFamily="34" charset="0"/>
              </a:rPr>
              <a:t>This diagram focuses on the AI-Twin’s predictive capabilities for calendar events. It showcases how AI analyzes user schedules, retrieves event data from the database, and generates personalized reminders and suggestions.</a:t>
            </a:r>
          </a:p>
          <a:p>
            <a:pPr marL="0" lvl="0" indent="0" algn="ctr" rtl="0">
              <a:spcBef>
                <a:spcPts val="0"/>
              </a:spcBef>
              <a:spcAft>
                <a:spcPts val="0"/>
              </a:spcAft>
              <a:buNone/>
            </a:pPr>
            <a:endParaRPr sz="2000" dirty="0">
              <a:solidFill>
                <a:schemeClr val="dk1"/>
              </a:solidFill>
              <a:latin typeface="Calibri"/>
              <a:ea typeface="Calibri"/>
              <a:cs typeface="Calibri"/>
              <a:sym typeface="Calibri"/>
            </a:endParaRPr>
          </a:p>
        </p:txBody>
      </p:sp>
      <p:pic>
        <p:nvPicPr>
          <p:cNvPr id="3" name="Picture 2">
            <a:extLst>
              <a:ext uri="{FF2B5EF4-FFF2-40B4-BE49-F238E27FC236}">
                <a16:creationId xmlns:a16="http://schemas.microsoft.com/office/drawing/2014/main" id="{9E31C2FA-F5B9-780B-08C0-9BB7CC1C6DAF}"/>
              </a:ext>
            </a:extLst>
          </p:cNvPr>
          <p:cNvPicPr>
            <a:picLocks noChangeAspect="1"/>
          </p:cNvPicPr>
          <p:nvPr/>
        </p:nvPicPr>
        <p:blipFill>
          <a:blip r:embed="rId3"/>
          <a:stretch>
            <a:fillRect/>
          </a:stretch>
        </p:blipFill>
        <p:spPr>
          <a:xfrm>
            <a:off x="320504" y="3087221"/>
            <a:ext cx="8498541" cy="2781300"/>
          </a:xfrm>
          <a:prstGeom prst="rect">
            <a:avLst/>
          </a:prstGeom>
          <a:ln/>
        </p:spPr>
        <p:style>
          <a:lnRef idx="2">
            <a:schemeClr val="dk1"/>
          </a:lnRef>
          <a:fillRef idx="1">
            <a:schemeClr val="lt1"/>
          </a:fillRef>
          <a:effectRef idx="0">
            <a:schemeClr val="dk1"/>
          </a:effectRef>
          <a:fontRef idx="minor">
            <a:schemeClr val="dk1"/>
          </a:fontRef>
        </p:style>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31"/>
          <p:cNvSpPr txBox="1">
            <a:spLocks noGrp="1"/>
          </p:cNvSpPr>
          <p:nvPr>
            <p:ph type="title" idx="4294967295"/>
          </p:nvPr>
        </p:nvSpPr>
        <p:spPr>
          <a:xfrm>
            <a:off x="457200" y="274638"/>
            <a:ext cx="8229600" cy="6399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libri"/>
              <a:buNone/>
            </a:pPr>
            <a:r>
              <a:rPr lang="en-US"/>
              <a:t>Algorithms used</a:t>
            </a:r>
            <a:endParaRPr/>
          </a:p>
        </p:txBody>
      </p:sp>
      <p:sp>
        <p:nvSpPr>
          <p:cNvPr id="205" name="Google Shape;205;p31"/>
          <p:cNvSpPr txBox="1">
            <a:spLocks noGrp="1"/>
          </p:cNvSpPr>
          <p:nvPr>
            <p:ph type="body" idx="4294967295"/>
          </p:nvPr>
        </p:nvSpPr>
        <p:spPr>
          <a:xfrm>
            <a:off x="228600" y="990600"/>
            <a:ext cx="8610600" cy="5257800"/>
          </a:xfrm>
          <a:prstGeom prst="rect">
            <a:avLst/>
          </a:prstGeom>
          <a:noFill/>
          <a:ln>
            <a:noFill/>
          </a:ln>
        </p:spPr>
        <p:txBody>
          <a:bodyPr spcFirstLastPara="1" wrap="square" lIns="91425" tIns="45700" rIns="91425" bIns="45700" anchor="t" anchorCtr="0">
            <a:normAutofit lnSpcReduction="10000"/>
          </a:bodyPr>
          <a:lstStyle/>
          <a:p>
            <a:pPr marL="342900" lvl="0" indent="-342900" algn="l" rtl="0">
              <a:spcBef>
                <a:spcPts val="0"/>
              </a:spcBef>
              <a:spcAft>
                <a:spcPts val="0"/>
              </a:spcAft>
              <a:buSzPts val="3200"/>
              <a:buChar char="•"/>
            </a:pPr>
            <a:r>
              <a:rPr lang="en-US" dirty="0"/>
              <a:t>The project uses following Algorithms:</a:t>
            </a:r>
            <a:endParaRPr dirty="0"/>
          </a:p>
          <a:p>
            <a:pPr marL="742950" lvl="1" indent="-327625" algn="l" rtl="0">
              <a:spcBef>
                <a:spcPts val="0"/>
              </a:spcBef>
              <a:spcAft>
                <a:spcPts val="0"/>
              </a:spcAft>
              <a:buSzPts val="3459"/>
              <a:buChar char="–"/>
            </a:pPr>
            <a:r>
              <a:rPr lang="en-IN" sz="2400" b="1" dirty="0"/>
              <a:t>Natural Language Processing (NLP):</a:t>
            </a:r>
            <a:r>
              <a:rPr lang="en-US" sz="2400" b="1" dirty="0"/>
              <a:t> </a:t>
            </a:r>
          </a:p>
          <a:p>
            <a:pPr marL="742950" lvl="1" indent="-327625" algn="l" rtl="0">
              <a:spcBef>
                <a:spcPts val="0"/>
              </a:spcBef>
              <a:spcAft>
                <a:spcPts val="0"/>
              </a:spcAft>
              <a:buSzPts val="3459"/>
              <a:buChar char="–"/>
            </a:pPr>
            <a:r>
              <a:rPr lang="en-IN" sz="2000" b="1" dirty="0"/>
              <a:t>Mistral 7B</a:t>
            </a:r>
            <a:endParaRPr lang="en-US" sz="2000" b="1" dirty="0"/>
          </a:p>
          <a:p>
            <a:pPr marL="742950" lvl="1" indent="-327625" algn="l" rtl="0">
              <a:spcBef>
                <a:spcPts val="0"/>
              </a:spcBef>
              <a:spcAft>
                <a:spcPts val="0"/>
              </a:spcAft>
              <a:buSzPts val="3459"/>
              <a:buChar char="–"/>
            </a:pPr>
            <a:r>
              <a:rPr lang="en-US" sz="2000" dirty="0"/>
              <a:t>A transformer-based model used for understanding and generating human-like text. </a:t>
            </a:r>
          </a:p>
          <a:p>
            <a:pPr marL="742950" lvl="1" indent="-327625" algn="l" rtl="0">
              <a:spcBef>
                <a:spcPts val="0"/>
              </a:spcBef>
              <a:spcAft>
                <a:spcPts val="0"/>
              </a:spcAft>
              <a:buSzPts val="3459"/>
              <a:buChar char="–"/>
            </a:pPr>
            <a:r>
              <a:rPr lang="en-US" sz="2000" dirty="0"/>
              <a:t>Enables conversational AI capabilities, allowing for natural language interaction with the system.</a:t>
            </a:r>
          </a:p>
          <a:p>
            <a:pPr marL="742950" lvl="1" indent="-327625" algn="l" rtl="0">
              <a:spcBef>
                <a:spcPts val="0"/>
              </a:spcBef>
              <a:spcAft>
                <a:spcPts val="0"/>
              </a:spcAft>
              <a:buSzPts val="3459"/>
              <a:buChar char="–"/>
            </a:pPr>
            <a:r>
              <a:rPr lang="en-US" sz="2000" dirty="0"/>
              <a:t>Provides contextual understanding and generates relevant responses. </a:t>
            </a:r>
          </a:p>
          <a:p>
            <a:pPr marL="742950" lvl="1" indent="-327625" algn="l" rtl="0">
              <a:spcBef>
                <a:spcPts val="0"/>
              </a:spcBef>
              <a:spcAft>
                <a:spcPts val="0"/>
              </a:spcAft>
              <a:buSzPts val="3459"/>
              <a:buChar char="–"/>
            </a:pPr>
            <a:r>
              <a:rPr lang="en-US" sz="2000" dirty="0"/>
              <a:t>Facilitates personalized assistance by learning from user interactions and preferences.</a:t>
            </a:r>
          </a:p>
          <a:p>
            <a:pPr marL="742950" lvl="1" indent="-327625" algn="l" rtl="0">
              <a:spcBef>
                <a:spcPts val="0"/>
              </a:spcBef>
              <a:spcAft>
                <a:spcPts val="0"/>
              </a:spcAft>
              <a:buSzPts val="3459"/>
              <a:buChar char="–"/>
            </a:pPr>
            <a:r>
              <a:rPr lang="en-IN" sz="2400" b="1" dirty="0"/>
              <a:t>Predictive Modelling:</a:t>
            </a:r>
          </a:p>
          <a:p>
            <a:pPr marL="742950" lvl="1" indent="-327625" algn="l" rtl="0">
              <a:spcBef>
                <a:spcPts val="0"/>
              </a:spcBef>
              <a:spcAft>
                <a:spcPts val="0"/>
              </a:spcAft>
              <a:buSzPts val="3459"/>
              <a:buChar char="–"/>
            </a:pPr>
            <a:r>
              <a:rPr lang="en-IN" sz="2000" b="1" dirty="0"/>
              <a:t>Machine Learning Algorithms </a:t>
            </a:r>
          </a:p>
          <a:p>
            <a:pPr marL="742950" lvl="1" indent="-327625" algn="l" rtl="0">
              <a:spcBef>
                <a:spcPts val="0"/>
              </a:spcBef>
              <a:spcAft>
                <a:spcPts val="0"/>
              </a:spcAft>
              <a:buSzPts val="3459"/>
              <a:buChar char="–"/>
            </a:pPr>
            <a:r>
              <a:rPr lang="en-US" sz="2000" dirty="0"/>
              <a:t>Used for predictive scheduling and task management.</a:t>
            </a:r>
            <a:endParaRPr lang="en-IN" sz="2000" b="1" dirty="0"/>
          </a:p>
          <a:p>
            <a:pPr marL="742950" lvl="1" indent="-327625" algn="l" rtl="0">
              <a:spcBef>
                <a:spcPts val="0"/>
              </a:spcBef>
              <a:spcAft>
                <a:spcPts val="0"/>
              </a:spcAft>
              <a:buSzPts val="3459"/>
              <a:buChar char="–"/>
            </a:pPr>
            <a:r>
              <a:rPr lang="en-US" sz="2000" dirty="0"/>
              <a:t>Analyzes user behavior and historical data to anticipate future needs.</a:t>
            </a:r>
          </a:p>
          <a:p>
            <a:pPr marL="742950" lvl="1" indent="-327625" algn="l" rtl="0">
              <a:spcBef>
                <a:spcPts val="0"/>
              </a:spcBef>
              <a:spcAft>
                <a:spcPts val="0"/>
              </a:spcAft>
              <a:buSzPts val="3459"/>
              <a:buChar char="–"/>
            </a:pPr>
            <a:r>
              <a:rPr lang="en-IN" sz="2000" dirty="0"/>
              <a:t>Provides proactive suggestions and recommendations.</a:t>
            </a:r>
          </a:p>
          <a:p>
            <a:pPr marL="742950" lvl="1" indent="-327625" algn="l" rtl="0">
              <a:spcBef>
                <a:spcPts val="0"/>
              </a:spcBef>
              <a:spcAft>
                <a:spcPts val="0"/>
              </a:spcAft>
              <a:buSzPts val="3459"/>
              <a:buChar char="–"/>
            </a:pPr>
            <a:r>
              <a:rPr lang="en-US" sz="2000" dirty="0"/>
              <a:t>Optimizes user workflows and enhances productivity</a:t>
            </a:r>
            <a:r>
              <a:rPr lang="en-US" sz="1400" dirty="0"/>
              <a:t>.</a:t>
            </a:r>
            <a:endParaRPr lang="en-IN" sz="2000" b="1" dirty="0"/>
          </a:p>
          <a:p>
            <a:pPr marL="742950" lvl="1" indent="-327625" algn="l" rtl="0">
              <a:spcBef>
                <a:spcPts val="0"/>
              </a:spcBef>
              <a:spcAft>
                <a:spcPts val="0"/>
              </a:spcAft>
              <a:buSzPts val="3459"/>
              <a:buChar char="–"/>
            </a:pPr>
            <a:endParaRPr lang="en-US" sz="3200" b="1" dirty="0"/>
          </a:p>
          <a:p>
            <a:pPr marL="742950" lvl="1" indent="-327625" algn="l" rtl="0">
              <a:spcBef>
                <a:spcPts val="0"/>
              </a:spcBef>
              <a:spcAft>
                <a:spcPts val="0"/>
              </a:spcAft>
              <a:buSzPts val="3459"/>
              <a:buChar char="–"/>
            </a:pPr>
            <a:endParaRPr lang="en-US" sz="2200" dirty="0"/>
          </a:p>
          <a:p>
            <a:pPr marL="742950" lvl="1" indent="-327625" algn="l" rtl="0">
              <a:spcBef>
                <a:spcPts val="0"/>
              </a:spcBef>
              <a:spcAft>
                <a:spcPts val="0"/>
              </a:spcAft>
              <a:buSzPts val="3459"/>
              <a:buChar char="–"/>
            </a:pPr>
            <a:endParaRPr lang="en-US" sz="24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33"/>
          <p:cNvSpPr txBox="1">
            <a:spLocks noGrp="1"/>
          </p:cNvSpPr>
          <p:nvPr>
            <p:ph type="title" idx="4294967295"/>
          </p:nvPr>
        </p:nvSpPr>
        <p:spPr>
          <a:xfrm>
            <a:off x="457200" y="274638"/>
            <a:ext cx="8229600" cy="63990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100000"/>
              </a:lnSpc>
              <a:spcBef>
                <a:spcPts val="0"/>
              </a:spcBef>
              <a:spcAft>
                <a:spcPts val="0"/>
              </a:spcAft>
              <a:buClr>
                <a:schemeClr val="dk1"/>
              </a:buClr>
              <a:buSzPct val="100000"/>
              <a:buFont typeface="Calibri"/>
              <a:buNone/>
            </a:pPr>
            <a:r>
              <a:rPr lang="en-US" dirty="0"/>
              <a:t>Software selection </a:t>
            </a:r>
            <a:endParaRPr dirty="0"/>
          </a:p>
        </p:txBody>
      </p:sp>
      <p:sp>
        <p:nvSpPr>
          <p:cNvPr id="217" name="Google Shape;217;p33"/>
          <p:cNvSpPr txBox="1">
            <a:spLocks noGrp="1"/>
          </p:cNvSpPr>
          <p:nvPr>
            <p:ph type="body" idx="4294967295"/>
          </p:nvPr>
        </p:nvSpPr>
        <p:spPr>
          <a:xfrm>
            <a:off x="122722" y="967339"/>
            <a:ext cx="9021300" cy="5755800"/>
          </a:xfrm>
          <a:prstGeom prst="rect">
            <a:avLst/>
          </a:prstGeom>
          <a:noFill/>
          <a:ln>
            <a:noFill/>
          </a:ln>
        </p:spPr>
        <p:txBody>
          <a:bodyPr spcFirstLastPara="1" wrap="square" lIns="91425" tIns="45700" rIns="91425" bIns="45700" anchor="t" anchorCtr="0">
            <a:normAutofit/>
          </a:bodyPr>
          <a:lstStyle/>
          <a:p>
            <a:pPr>
              <a:buNone/>
            </a:pPr>
            <a:r>
              <a:rPr lang="en-IN" sz="2200" b="1" dirty="0"/>
              <a:t>Software Components</a:t>
            </a:r>
          </a:p>
          <a:p>
            <a:pPr>
              <a:buFont typeface="Arial" panose="020B0604020202020204" pitchFamily="34" charset="0"/>
              <a:buChar char="•"/>
            </a:pPr>
            <a:r>
              <a:rPr lang="en-IN" sz="2200" b="1" dirty="0"/>
              <a:t>Programming Language:</a:t>
            </a:r>
            <a:r>
              <a:rPr lang="en-IN" sz="2200" dirty="0"/>
              <a:t> Python (for AI model, backend, and API development).</a:t>
            </a:r>
          </a:p>
          <a:p>
            <a:pPr>
              <a:buFont typeface="Arial" panose="020B0604020202020204" pitchFamily="34" charset="0"/>
              <a:buChar char="•"/>
            </a:pPr>
            <a:r>
              <a:rPr lang="en-IN" sz="2200" b="1" dirty="0"/>
              <a:t>Frameworks:</a:t>
            </a:r>
            <a:r>
              <a:rPr lang="en-IN" sz="2200" dirty="0"/>
              <a:t> </a:t>
            </a:r>
          </a:p>
          <a:p>
            <a:pPr marL="742950" lvl="1" indent="-285750">
              <a:buFont typeface="Arial" panose="020B0604020202020204" pitchFamily="34" charset="0"/>
              <a:buChar char="•"/>
            </a:pPr>
            <a:r>
              <a:rPr lang="en-IN" sz="2200" b="1" dirty="0" err="1"/>
              <a:t>FastAPI</a:t>
            </a:r>
            <a:r>
              <a:rPr lang="en-IN" sz="2200" b="1" dirty="0"/>
              <a:t>:</a:t>
            </a:r>
            <a:r>
              <a:rPr lang="en-IN" sz="2200" dirty="0"/>
              <a:t> To create a lightweight and efficient backend API.</a:t>
            </a:r>
          </a:p>
          <a:p>
            <a:pPr marL="742950" lvl="1" indent="-285750">
              <a:buFont typeface="Arial" panose="020B0604020202020204" pitchFamily="34" charset="0"/>
              <a:buChar char="•"/>
            </a:pPr>
            <a:r>
              <a:rPr lang="en-IN" sz="2200" b="1" dirty="0" err="1"/>
              <a:t>Streamlit</a:t>
            </a:r>
            <a:r>
              <a:rPr lang="en-IN" sz="2200" b="1" dirty="0"/>
              <a:t>:</a:t>
            </a:r>
            <a:r>
              <a:rPr lang="en-IN" sz="2200" dirty="0"/>
              <a:t> For building an interactive user interface.</a:t>
            </a:r>
          </a:p>
          <a:p>
            <a:pPr marL="742950" lvl="1" indent="-285750">
              <a:buFont typeface="Arial" panose="020B0604020202020204" pitchFamily="34" charset="0"/>
              <a:buChar char="•"/>
            </a:pPr>
            <a:r>
              <a:rPr lang="en-IN" sz="2200" b="1" dirty="0"/>
              <a:t>Transformers (Hugging Face):</a:t>
            </a:r>
            <a:r>
              <a:rPr lang="en-IN" sz="2200" dirty="0"/>
              <a:t> For AI-powered chatbot processing.</a:t>
            </a:r>
          </a:p>
          <a:p>
            <a:pPr>
              <a:buFont typeface="Arial" panose="020B0604020202020204" pitchFamily="34" charset="0"/>
              <a:buChar char="•"/>
            </a:pPr>
            <a:r>
              <a:rPr lang="en-IN" sz="2200" b="1" dirty="0"/>
              <a:t>Database:</a:t>
            </a:r>
            <a:r>
              <a:rPr lang="en-IN" sz="2200" dirty="0"/>
              <a:t> </a:t>
            </a:r>
          </a:p>
          <a:p>
            <a:pPr marL="742950" lvl="1" indent="-285750">
              <a:buFont typeface="Arial" panose="020B0604020202020204" pitchFamily="34" charset="0"/>
              <a:buChar char="•"/>
            </a:pPr>
            <a:r>
              <a:rPr lang="en-IN" sz="2200" b="1" dirty="0" err="1"/>
              <a:t>Supabase</a:t>
            </a:r>
            <a:r>
              <a:rPr lang="en-IN" sz="2200" b="1" dirty="0"/>
              <a:t> (PostgreSQL):</a:t>
            </a:r>
            <a:r>
              <a:rPr lang="en-IN" sz="2200" dirty="0"/>
              <a:t> Cloud-based storage for user data and logs.</a:t>
            </a:r>
          </a:p>
          <a:p>
            <a:pPr>
              <a:buFont typeface="Arial" panose="020B0604020202020204" pitchFamily="34" charset="0"/>
              <a:buChar char="•"/>
            </a:pPr>
            <a:r>
              <a:rPr lang="en-IN" sz="2200" b="1" dirty="0"/>
              <a:t>Machine Learning Models:</a:t>
            </a:r>
            <a:r>
              <a:rPr lang="en-IN" sz="2200" dirty="0"/>
              <a:t> </a:t>
            </a:r>
          </a:p>
          <a:p>
            <a:pPr marL="742950" lvl="1" indent="-285750">
              <a:buFont typeface="Arial" panose="020B0604020202020204" pitchFamily="34" charset="0"/>
              <a:buChar char="•"/>
            </a:pPr>
            <a:r>
              <a:rPr lang="en-IN" sz="2200" b="1" dirty="0"/>
              <a:t>Mistral-7B (or other lightweight open-source models):</a:t>
            </a:r>
            <a:r>
              <a:rPr lang="en-IN" sz="2200" dirty="0"/>
              <a:t> For AI conversations.</a:t>
            </a:r>
          </a:p>
          <a:p>
            <a:pPr marL="742950" lvl="1" indent="-285750">
              <a:buFont typeface="Arial" panose="020B0604020202020204" pitchFamily="34" charset="0"/>
              <a:buChar char="•"/>
            </a:pPr>
            <a:r>
              <a:rPr lang="en-IN" sz="2200" b="1" dirty="0"/>
              <a:t>Scikit-learn / TensorFlow:</a:t>
            </a:r>
            <a:r>
              <a:rPr lang="en-IN" sz="2200" dirty="0"/>
              <a:t> For predictive analytics and personalization.</a:t>
            </a:r>
          </a:p>
          <a:p>
            <a:pPr>
              <a:buNone/>
            </a:pPr>
            <a:endParaRPr lang="en-IN" sz="2000" b="1" dirty="0"/>
          </a:p>
        </p:txBody>
      </p:sp>
    </p:spTree>
  </p:cSld>
  <p:clrMapOvr>
    <a:masterClrMapping/>
  </p:clrMapOvr>
  <p:transition spd="med">
    <p:push/>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5"/>
          <p:cNvSpPr txBox="1">
            <a:spLocks noGrp="1"/>
          </p:cNvSpPr>
          <p:nvPr>
            <p:ph type="title" idx="4294967295"/>
          </p:nvPr>
        </p:nvSpPr>
        <p:spPr>
          <a:xfrm>
            <a:off x="457200" y="274638"/>
            <a:ext cx="8229600" cy="639762"/>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libri"/>
              <a:buNone/>
            </a:pPr>
            <a:r>
              <a:rPr lang="en-US"/>
              <a:t>Agenda</a:t>
            </a:r>
            <a:endParaRPr/>
          </a:p>
        </p:txBody>
      </p:sp>
      <p:sp>
        <p:nvSpPr>
          <p:cNvPr id="103" name="Google Shape;103;p15"/>
          <p:cNvSpPr txBox="1">
            <a:spLocks noGrp="1"/>
          </p:cNvSpPr>
          <p:nvPr>
            <p:ph type="body" idx="4294967295"/>
          </p:nvPr>
        </p:nvSpPr>
        <p:spPr>
          <a:xfrm>
            <a:off x="228600" y="990600"/>
            <a:ext cx="8610600" cy="5257800"/>
          </a:xfrm>
          <a:prstGeom prst="rect">
            <a:avLst/>
          </a:prstGeom>
          <a:noFill/>
          <a:ln>
            <a:noFill/>
          </a:ln>
        </p:spPr>
        <p:txBody>
          <a:bodyPr spcFirstLastPara="1" wrap="square" lIns="91425" tIns="45700" rIns="91425" bIns="45700" anchor="t" anchorCtr="0">
            <a:normAutofit fontScale="85000" lnSpcReduction="20000"/>
          </a:bodyPr>
          <a:lstStyle/>
          <a:p>
            <a:pPr marL="457200" lvl="0" indent="-370840" algn="l" rtl="0">
              <a:spcBef>
                <a:spcPts val="0"/>
              </a:spcBef>
              <a:spcAft>
                <a:spcPts val="0"/>
              </a:spcAft>
              <a:buSzPct val="100000"/>
              <a:buAutoNum type="arabicPeriod"/>
            </a:pPr>
            <a:r>
              <a:rPr lang="en-US" dirty="0"/>
              <a:t>Introduction</a:t>
            </a:r>
            <a:endParaRPr dirty="0"/>
          </a:p>
          <a:p>
            <a:pPr marL="457200" lvl="0" indent="-370840" algn="l" rtl="0">
              <a:spcBef>
                <a:spcPts val="0"/>
              </a:spcBef>
              <a:spcAft>
                <a:spcPts val="0"/>
              </a:spcAft>
              <a:buSzPct val="100000"/>
              <a:buAutoNum type="arabicPeriod"/>
            </a:pPr>
            <a:r>
              <a:rPr lang="en-US" dirty="0"/>
              <a:t>Statement of the Problem</a:t>
            </a:r>
            <a:endParaRPr dirty="0"/>
          </a:p>
          <a:p>
            <a:pPr marL="457200" lvl="0" indent="-370840" algn="l" rtl="0">
              <a:spcBef>
                <a:spcPts val="0"/>
              </a:spcBef>
              <a:spcAft>
                <a:spcPts val="0"/>
              </a:spcAft>
              <a:buSzPct val="100000"/>
              <a:buAutoNum type="arabicPeriod"/>
            </a:pPr>
            <a:r>
              <a:rPr lang="en-US" dirty="0"/>
              <a:t>Scope of the project</a:t>
            </a:r>
            <a:endParaRPr dirty="0"/>
          </a:p>
          <a:p>
            <a:pPr marL="457200" lvl="0" indent="-370840" algn="l" rtl="0">
              <a:spcBef>
                <a:spcPts val="0"/>
              </a:spcBef>
              <a:spcAft>
                <a:spcPts val="0"/>
              </a:spcAft>
              <a:buSzPct val="100000"/>
              <a:buAutoNum type="arabicPeriod"/>
            </a:pPr>
            <a:r>
              <a:rPr lang="en-US" dirty="0"/>
              <a:t>Methodology </a:t>
            </a:r>
            <a:endParaRPr dirty="0"/>
          </a:p>
          <a:p>
            <a:pPr marL="914400" lvl="1" indent="-353060" algn="l" rtl="0">
              <a:spcBef>
                <a:spcPts val="0"/>
              </a:spcBef>
              <a:spcAft>
                <a:spcPts val="0"/>
              </a:spcAft>
              <a:buSzPct val="100000"/>
              <a:buAutoNum type="alphaLcPeriod"/>
            </a:pPr>
            <a:r>
              <a:rPr lang="en-US" dirty="0"/>
              <a:t>Architectural Diagram</a:t>
            </a:r>
            <a:endParaRPr dirty="0"/>
          </a:p>
          <a:p>
            <a:pPr marL="914400" lvl="1" indent="-353060" algn="l" rtl="0">
              <a:spcBef>
                <a:spcPts val="0"/>
              </a:spcBef>
              <a:spcAft>
                <a:spcPts val="0"/>
              </a:spcAft>
              <a:buSzPct val="100000"/>
              <a:buAutoNum type="alphaLcPeriod"/>
            </a:pPr>
            <a:r>
              <a:rPr lang="en-US" dirty="0"/>
              <a:t>Flow</a:t>
            </a:r>
            <a:endParaRPr dirty="0"/>
          </a:p>
          <a:p>
            <a:pPr marL="914400" lvl="1" indent="-353060" algn="l" rtl="0">
              <a:spcBef>
                <a:spcPts val="0"/>
              </a:spcBef>
              <a:spcAft>
                <a:spcPts val="0"/>
              </a:spcAft>
              <a:buSzPct val="100000"/>
              <a:buAutoNum type="alphaLcPeriod"/>
            </a:pPr>
            <a:r>
              <a:rPr lang="en-US" dirty="0"/>
              <a:t>Algorithm used</a:t>
            </a:r>
            <a:endParaRPr dirty="0"/>
          </a:p>
          <a:p>
            <a:pPr marL="914400" lvl="1" indent="-353060" algn="l" rtl="0">
              <a:spcBef>
                <a:spcPts val="0"/>
              </a:spcBef>
              <a:spcAft>
                <a:spcPts val="0"/>
              </a:spcAft>
              <a:buSzPct val="100000"/>
              <a:buAutoNum type="alphaLcPeriod"/>
            </a:pPr>
            <a:r>
              <a:rPr lang="en-US" dirty="0"/>
              <a:t>Design - Use Case Diagram, Class Diagram</a:t>
            </a:r>
            <a:endParaRPr dirty="0"/>
          </a:p>
          <a:p>
            <a:pPr marL="914400" lvl="1" indent="-353060" algn="l" rtl="0">
              <a:spcBef>
                <a:spcPts val="0"/>
              </a:spcBef>
              <a:spcAft>
                <a:spcPts val="0"/>
              </a:spcAft>
              <a:buSzPct val="100000"/>
              <a:buAutoNum type="alphaLcPeriod"/>
            </a:pPr>
            <a:r>
              <a:rPr lang="en-US" dirty="0"/>
              <a:t>Implementation</a:t>
            </a:r>
            <a:endParaRPr dirty="0"/>
          </a:p>
          <a:p>
            <a:pPr marL="914400" lvl="1" indent="-353060" algn="l" rtl="0">
              <a:spcBef>
                <a:spcPts val="0"/>
              </a:spcBef>
              <a:spcAft>
                <a:spcPts val="0"/>
              </a:spcAft>
              <a:buSzPct val="100000"/>
              <a:buAutoNum type="alphaLcPeriod"/>
            </a:pPr>
            <a:r>
              <a:rPr lang="en-US" dirty="0"/>
              <a:t>Important code segments</a:t>
            </a:r>
            <a:endParaRPr dirty="0"/>
          </a:p>
          <a:p>
            <a:pPr marL="457200" lvl="0" indent="-370840" algn="l" rtl="0">
              <a:spcBef>
                <a:spcPts val="0"/>
              </a:spcBef>
              <a:spcAft>
                <a:spcPts val="0"/>
              </a:spcAft>
              <a:buSzPct val="100000"/>
              <a:buAutoNum type="arabicPeriod"/>
            </a:pPr>
            <a:r>
              <a:rPr lang="en-US" dirty="0"/>
              <a:t>Output, Results</a:t>
            </a:r>
            <a:endParaRPr dirty="0"/>
          </a:p>
          <a:p>
            <a:pPr marL="457200" lvl="0" indent="-370840" algn="l" rtl="0">
              <a:spcBef>
                <a:spcPts val="0"/>
              </a:spcBef>
              <a:spcAft>
                <a:spcPts val="0"/>
              </a:spcAft>
              <a:buSzPct val="100000"/>
              <a:buAutoNum type="arabicPeriod"/>
            </a:pPr>
            <a:r>
              <a:rPr lang="en-US" dirty="0"/>
              <a:t>Test Cases</a:t>
            </a:r>
            <a:endParaRPr dirty="0"/>
          </a:p>
          <a:p>
            <a:pPr marL="457200" lvl="0" indent="-370840" algn="l" rtl="0">
              <a:spcBef>
                <a:spcPts val="0"/>
              </a:spcBef>
              <a:spcAft>
                <a:spcPts val="0"/>
              </a:spcAft>
              <a:buSzPct val="100000"/>
              <a:buAutoNum type="arabicPeriod"/>
            </a:pPr>
            <a:r>
              <a:rPr lang="en-US" dirty="0"/>
              <a:t>Conclusions</a:t>
            </a:r>
            <a:endParaRPr dirty="0"/>
          </a:p>
          <a:p>
            <a:pPr marL="457200" lvl="0" indent="-370840" algn="l" rtl="0">
              <a:spcBef>
                <a:spcPts val="0"/>
              </a:spcBef>
              <a:spcAft>
                <a:spcPts val="0"/>
              </a:spcAft>
              <a:buSzPct val="100000"/>
              <a:buAutoNum type="arabicPeriod"/>
            </a:pPr>
            <a:r>
              <a:rPr lang="en-US" dirty="0"/>
              <a:t>Future work</a:t>
            </a:r>
            <a:endParaRPr dirty="0"/>
          </a:p>
          <a:p>
            <a:pPr marL="457200" lvl="0" indent="-370840" algn="l" rtl="0">
              <a:spcBef>
                <a:spcPts val="0"/>
              </a:spcBef>
              <a:spcAft>
                <a:spcPts val="0"/>
              </a:spcAft>
              <a:buSzPct val="100000"/>
              <a:buAutoNum type="arabicPeriod"/>
            </a:pPr>
            <a:r>
              <a:rPr lang="en-US" dirty="0"/>
              <a:t>References</a:t>
            </a:r>
            <a:endParaRPr dirty="0"/>
          </a:p>
          <a:p>
            <a:pPr marL="342900" lvl="0" indent="-342900" algn="l" rtl="0">
              <a:spcBef>
                <a:spcPts val="640"/>
              </a:spcBef>
              <a:spcAft>
                <a:spcPts val="0"/>
              </a:spcAft>
              <a:buClr>
                <a:schemeClr val="dk1"/>
              </a:buClr>
              <a:buSzPct val="100000"/>
              <a:buNone/>
            </a:pP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5">
          <a:extLst>
            <a:ext uri="{FF2B5EF4-FFF2-40B4-BE49-F238E27FC236}">
              <a16:creationId xmlns:a16="http://schemas.microsoft.com/office/drawing/2014/main" id="{4FCAC0E5-BA6A-8E90-291F-9ABFD7C2DB75}"/>
            </a:ext>
          </a:extLst>
        </p:cNvPr>
        <p:cNvGrpSpPr/>
        <p:nvPr/>
      </p:nvGrpSpPr>
      <p:grpSpPr>
        <a:xfrm>
          <a:off x="0" y="0"/>
          <a:ext cx="0" cy="0"/>
          <a:chOff x="0" y="0"/>
          <a:chExt cx="0" cy="0"/>
        </a:xfrm>
      </p:grpSpPr>
      <p:sp>
        <p:nvSpPr>
          <p:cNvPr id="216" name="Google Shape;216;p33">
            <a:extLst>
              <a:ext uri="{FF2B5EF4-FFF2-40B4-BE49-F238E27FC236}">
                <a16:creationId xmlns:a16="http://schemas.microsoft.com/office/drawing/2014/main" id="{947BB501-34A7-9ED4-7C6B-F643BB508449}"/>
              </a:ext>
            </a:extLst>
          </p:cNvPr>
          <p:cNvSpPr txBox="1">
            <a:spLocks noGrp="1"/>
          </p:cNvSpPr>
          <p:nvPr>
            <p:ph type="title" idx="4294967295"/>
          </p:nvPr>
        </p:nvSpPr>
        <p:spPr>
          <a:xfrm>
            <a:off x="457200" y="274638"/>
            <a:ext cx="8229600" cy="63990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100000"/>
              </a:lnSpc>
              <a:spcBef>
                <a:spcPts val="0"/>
              </a:spcBef>
              <a:spcAft>
                <a:spcPts val="0"/>
              </a:spcAft>
              <a:buClr>
                <a:schemeClr val="dk1"/>
              </a:buClr>
              <a:buSzPct val="100000"/>
              <a:buFont typeface="Calibri"/>
              <a:buNone/>
            </a:pPr>
            <a:r>
              <a:rPr lang="en-US" dirty="0"/>
              <a:t>Software selection </a:t>
            </a:r>
            <a:endParaRPr dirty="0"/>
          </a:p>
        </p:txBody>
      </p:sp>
      <p:sp>
        <p:nvSpPr>
          <p:cNvPr id="217" name="Google Shape;217;p33">
            <a:extLst>
              <a:ext uri="{FF2B5EF4-FFF2-40B4-BE49-F238E27FC236}">
                <a16:creationId xmlns:a16="http://schemas.microsoft.com/office/drawing/2014/main" id="{A9F9144D-B01C-C325-8730-BE746AC2D70C}"/>
              </a:ext>
            </a:extLst>
          </p:cNvPr>
          <p:cNvSpPr txBox="1">
            <a:spLocks noGrp="1"/>
          </p:cNvSpPr>
          <p:nvPr>
            <p:ph type="body" idx="4294967295"/>
          </p:nvPr>
        </p:nvSpPr>
        <p:spPr>
          <a:xfrm>
            <a:off x="122722" y="967339"/>
            <a:ext cx="9021300" cy="5755800"/>
          </a:xfrm>
          <a:prstGeom prst="rect">
            <a:avLst/>
          </a:prstGeom>
          <a:noFill/>
          <a:ln>
            <a:noFill/>
          </a:ln>
        </p:spPr>
        <p:txBody>
          <a:bodyPr spcFirstLastPara="1" wrap="square" lIns="91425" tIns="45700" rIns="91425" bIns="45700" anchor="t" anchorCtr="0">
            <a:normAutofit/>
          </a:bodyPr>
          <a:lstStyle/>
          <a:p>
            <a:pPr>
              <a:buNone/>
            </a:pPr>
            <a:r>
              <a:rPr lang="en-IN" sz="2200" b="1" dirty="0"/>
              <a:t>Software Components</a:t>
            </a:r>
          </a:p>
          <a:p>
            <a:pPr algn="just">
              <a:buFont typeface="Arial" panose="020B0604020202020204" pitchFamily="34" charset="0"/>
              <a:buChar char="•"/>
            </a:pPr>
            <a:r>
              <a:rPr lang="en-IN" sz="2000" b="1" dirty="0"/>
              <a:t> </a:t>
            </a:r>
            <a:r>
              <a:rPr lang="en-US" sz="2200" b="1" dirty="0"/>
              <a:t>IoT Platform (Optional):</a:t>
            </a:r>
            <a:r>
              <a:rPr lang="en-US" sz="2200" dirty="0"/>
              <a:t> Home Assistant (for smart home integrations).</a:t>
            </a:r>
            <a:endParaRPr lang="en-IN" sz="2200" dirty="0"/>
          </a:p>
          <a:p>
            <a:pPr marL="742950" lvl="1" indent="-285750" algn="just">
              <a:buFont typeface="Arial" panose="020B0604020202020204" pitchFamily="34" charset="0"/>
              <a:buChar char="•"/>
            </a:pPr>
            <a:r>
              <a:rPr lang="en-IN" sz="2400" b="1" dirty="0"/>
              <a:t>Cloud &amp; Hosting:</a:t>
            </a:r>
            <a:endParaRPr lang="en-IN" sz="3600" b="1" dirty="0"/>
          </a:p>
          <a:p>
            <a:pPr marL="742950" lvl="1" indent="-285750" algn="just">
              <a:buFont typeface="Arial" panose="020B0604020202020204" pitchFamily="34" charset="0"/>
              <a:buChar char="•"/>
            </a:pPr>
            <a:r>
              <a:rPr lang="en-US" sz="2200" b="1" dirty="0"/>
              <a:t>Google </a:t>
            </a:r>
            <a:r>
              <a:rPr lang="en-US" sz="2200" b="1" dirty="0" err="1"/>
              <a:t>Colab</a:t>
            </a:r>
            <a:r>
              <a:rPr lang="en-US" sz="2200" b="1" dirty="0"/>
              <a:t>:</a:t>
            </a:r>
            <a:r>
              <a:rPr lang="en-US" sz="2200" dirty="0"/>
              <a:t> For model fine-tuning and testing.</a:t>
            </a:r>
          </a:p>
          <a:p>
            <a:pPr marL="742950" lvl="1" indent="-285750" algn="just">
              <a:buFont typeface="Arial" panose="020B0604020202020204" pitchFamily="34" charset="0"/>
              <a:buChar char="•"/>
            </a:pPr>
            <a:r>
              <a:rPr lang="en-US" sz="2200" b="1" dirty="0"/>
              <a:t>Hugging Face Inference API:</a:t>
            </a:r>
            <a:r>
              <a:rPr lang="en-US" sz="2200" dirty="0"/>
              <a:t> If cloud-based AI is needed.</a:t>
            </a:r>
          </a:p>
          <a:p>
            <a:pPr marL="742950" lvl="1" indent="-285750" algn="just">
              <a:buFont typeface="Arial" panose="020B0604020202020204" pitchFamily="34" charset="0"/>
              <a:buChar char="•"/>
            </a:pPr>
            <a:r>
              <a:rPr lang="en-US" sz="2200" b="1" dirty="0"/>
              <a:t>Render / Railway / AWS:</a:t>
            </a:r>
            <a:r>
              <a:rPr lang="en-US" sz="2200" dirty="0"/>
              <a:t> For backend &amp; frontend hosting.</a:t>
            </a:r>
            <a:endParaRPr lang="en-IN" sz="2200" dirty="0"/>
          </a:p>
          <a:p>
            <a:pPr>
              <a:buNone/>
            </a:pPr>
            <a:endParaRPr lang="en-IN" sz="2000" b="1" dirty="0"/>
          </a:p>
        </p:txBody>
      </p:sp>
    </p:spTree>
    <p:extLst>
      <p:ext uri="{BB962C8B-B14F-4D97-AF65-F5344CB8AC3E}">
        <p14:creationId xmlns:p14="http://schemas.microsoft.com/office/powerpoint/2010/main" val="1234868015"/>
      </p:ext>
    </p:extLst>
  </p:cSld>
  <p:clrMapOvr>
    <a:masterClrMapping/>
  </p:clrMapOvr>
  <p:transition spd="med">
    <p:push/>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34"/>
          <p:cNvSpPr txBox="1">
            <a:spLocks noGrp="1"/>
          </p:cNvSpPr>
          <p:nvPr>
            <p:ph type="title" idx="4294967295"/>
          </p:nvPr>
        </p:nvSpPr>
        <p:spPr>
          <a:xfrm>
            <a:off x="457200" y="274638"/>
            <a:ext cx="8229600" cy="6399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libri"/>
              <a:buNone/>
            </a:pPr>
            <a:r>
              <a:rPr lang="en-US"/>
              <a:t>Implementation</a:t>
            </a:r>
            <a:endParaRPr/>
          </a:p>
        </p:txBody>
      </p:sp>
      <p:sp>
        <p:nvSpPr>
          <p:cNvPr id="223" name="Google Shape;223;p34"/>
          <p:cNvSpPr txBox="1">
            <a:spLocks noGrp="1"/>
          </p:cNvSpPr>
          <p:nvPr>
            <p:ph type="body" idx="4294967295"/>
          </p:nvPr>
        </p:nvSpPr>
        <p:spPr>
          <a:xfrm>
            <a:off x="228600" y="990600"/>
            <a:ext cx="8610600" cy="5257800"/>
          </a:xfrm>
          <a:prstGeom prst="rect">
            <a:avLst/>
          </a:prstGeom>
          <a:noFill/>
          <a:ln>
            <a:noFill/>
          </a:ln>
        </p:spPr>
        <p:txBody>
          <a:bodyPr spcFirstLastPara="1" wrap="square" lIns="91425" tIns="45700" rIns="91425" bIns="45700" anchor="t" anchorCtr="0">
            <a:normAutofit fontScale="92500" lnSpcReduction="10000"/>
          </a:bodyPr>
          <a:lstStyle/>
          <a:p>
            <a:pPr marL="342900" lvl="0" indent="-327660" algn="l" rtl="0">
              <a:spcBef>
                <a:spcPts val="0"/>
              </a:spcBef>
              <a:spcAft>
                <a:spcPts val="0"/>
              </a:spcAft>
              <a:buSzPct val="133333"/>
              <a:buChar char="•"/>
            </a:pPr>
            <a:r>
              <a:rPr lang="en-US" sz="2400" dirty="0"/>
              <a:t>The project is implemented by python using the following libraries:</a:t>
            </a:r>
            <a:endParaRPr dirty="0"/>
          </a:p>
          <a:p>
            <a:pPr marL="742950" lvl="1" indent="-272415" algn="l" rtl="0">
              <a:spcBef>
                <a:spcPts val="0"/>
              </a:spcBef>
              <a:spcAft>
                <a:spcPts val="0"/>
              </a:spcAft>
              <a:buSzPct val="127272"/>
              <a:buFont typeface="Courier New"/>
              <a:buChar char="–"/>
            </a:pPr>
            <a:r>
              <a:rPr lang="en-IN" sz="2200" b="1" dirty="0"/>
              <a:t>Transformers (Hugging Face) </a:t>
            </a:r>
            <a:r>
              <a:rPr lang="en-IN" sz="2200" dirty="0"/>
              <a:t>– For AI model inference.</a:t>
            </a:r>
            <a:endParaRPr sz="2200" dirty="0"/>
          </a:p>
          <a:p>
            <a:pPr marL="742950" lvl="1" indent="-272415" algn="l" rtl="0">
              <a:spcBef>
                <a:spcPts val="0"/>
              </a:spcBef>
              <a:spcAft>
                <a:spcPts val="0"/>
              </a:spcAft>
              <a:buSzPct val="127272"/>
              <a:buFont typeface="Courier New"/>
              <a:buChar char="–"/>
            </a:pPr>
            <a:r>
              <a:rPr lang="en-US" sz="2200" b="1" dirty="0" err="1"/>
              <a:t>FastAPI</a:t>
            </a:r>
            <a:r>
              <a:rPr lang="en-US" sz="2200" dirty="0"/>
              <a:t> – To build the backend API.</a:t>
            </a:r>
          </a:p>
          <a:p>
            <a:pPr marL="742950" lvl="1" indent="-272415" algn="l" rtl="0">
              <a:spcBef>
                <a:spcPts val="0"/>
              </a:spcBef>
              <a:spcAft>
                <a:spcPts val="0"/>
              </a:spcAft>
              <a:buSzPct val="127272"/>
              <a:buFont typeface="Courier New"/>
              <a:buChar char="–"/>
            </a:pPr>
            <a:r>
              <a:rPr lang="en-US" sz="2200" b="1" dirty="0" err="1"/>
              <a:t>Streamlit</a:t>
            </a:r>
            <a:r>
              <a:rPr lang="en-US" sz="2200" b="1" dirty="0"/>
              <a:t> </a:t>
            </a:r>
            <a:r>
              <a:rPr lang="en-US" sz="2200" dirty="0"/>
              <a:t>– For the interactive web-based user interface.</a:t>
            </a:r>
          </a:p>
          <a:p>
            <a:pPr marL="742950" lvl="1" indent="-272415" algn="l" rtl="0">
              <a:spcBef>
                <a:spcPts val="0"/>
              </a:spcBef>
              <a:spcAft>
                <a:spcPts val="0"/>
              </a:spcAft>
              <a:buSzPct val="127272"/>
              <a:buFont typeface="Courier New"/>
              <a:buChar char="–"/>
            </a:pPr>
            <a:r>
              <a:rPr lang="en-US" sz="2400" b="1" dirty="0"/>
              <a:t>PostgreSQL (</a:t>
            </a:r>
            <a:r>
              <a:rPr lang="en-US" sz="2400" b="1" dirty="0" err="1"/>
              <a:t>Supabase</a:t>
            </a:r>
            <a:r>
              <a:rPr lang="en-US" sz="2400" b="1" dirty="0"/>
              <a:t>)</a:t>
            </a:r>
            <a:r>
              <a:rPr lang="en-US" sz="2400" dirty="0"/>
              <a:t> – For storing user preferences and chatbot history.</a:t>
            </a:r>
            <a:endParaRPr sz="2400" dirty="0"/>
          </a:p>
          <a:p>
            <a:pPr marL="342900" lvl="0" indent="-327660" algn="l" rtl="0">
              <a:spcBef>
                <a:spcPts val="0"/>
              </a:spcBef>
              <a:spcAft>
                <a:spcPts val="0"/>
              </a:spcAft>
              <a:buSzPct val="133333"/>
              <a:buChar char="•"/>
            </a:pPr>
            <a:r>
              <a:rPr lang="en-US" sz="2200" dirty="0"/>
              <a:t>The chatbot system loads the </a:t>
            </a:r>
            <a:r>
              <a:rPr lang="en-US" sz="2200" b="1" dirty="0"/>
              <a:t>Mistral-7B</a:t>
            </a:r>
            <a:r>
              <a:rPr lang="en-US" sz="2200" dirty="0"/>
              <a:t> model for natural language processing.</a:t>
            </a:r>
          </a:p>
          <a:p>
            <a:pPr marL="342900" lvl="0" indent="-327660" algn="l" rtl="0">
              <a:spcBef>
                <a:spcPts val="0"/>
              </a:spcBef>
              <a:spcAft>
                <a:spcPts val="0"/>
              </a:spcAft>
              <a:buSzPct val="133333"/>
              <a:buChar char="•"/>
            </a:pPr>
            <a:r>
              <a:rPr lang="en-US" sz="2200" dirty="0"/>
              <a:t>User inputs are processed through </a:t>
            </a:r>
            <a:r>
              <a:rPr lang="en-US" sz="2200" b="1" dirty="0" err="1"/>
              <a:t>FastAPI</a:t>
            </a:r>
            <a:r>
              <a:rPr lang="en-US" sz="2200" dirty="0"/>
              <a:t>, which forwards requests to the AI model.</a:t>
            </a:r>
          </a:p>
          <a:p>
            <a:pPr marL="342900" lvl="0" indent="-327660" algn="l" rtl="0">
              <a:spcBef>
                <a:spcPts val="0"/>
              </a:spcBef>
              <a:spcAft>
                <a:spcPts val="0"/>
              </a:spcAft>
              <a:buSzPct val="133333"/>
              <a:buChar char="•"/>
            </a:pPr>
            <a:r>
              <a:rPr lang="en-US" sz="2200" dirty="0"/>
              <a:t>The AI model generates responses based on the conversation context.</a:t>
            </a:r>
          </a:p>
          <a:p>
            <a:pPr marL="342900" lvl="0" indent="-327660" algn="l" rtl="0">
              <a:spcBef>
                <a:spcPts val="0"/>
              </a:spcBef>
              <a:spcAft>
                <a:spcPts val="0"/>
              </a:spcAft>
              <a:buSzPct val="133333"/>
              <a:buChar char="•"/>
            </a:pPr>
            <a:r>
              <a:rPr lang="en-US" sz="2200" dirty="0"/>
              <a:t>The AI-Twin can access and analyze calendar data stored in </a:t>
            </a:r>
            <a:r>
              <a:rPr lang="en-US" sz="2200" b="1" dirty="0" err="1"/>
              <a:t>Supabase</a:t>
            </a:r>
            <a:r>
              <a:rPr lang="en-US" sz="2200" dirty="0"/>
              <a:t>, providing personalized reminders and recommendations.</a:t>
            </a:r>
          </a:p>
          <a:p>
            <a:pPr marL="342900" lvl="0" indent="-327660" algn="l" rtl="0">
              <a:spcBef>
                <a:spcPts val="0"/>
              </a:spcBef>
              <a:spcAft>
                <a:spcPts val="0"/>
              </a:spcAft>
              <a:buSzPct val="133333"/>
              <a:buChar char="•"/>
            </a:pPr>
            <a:r>
              <a:rPr lang="en-US" sz="2200" dirty="0"/>
              <a:t>The system also integrates </a:t>
            </a:r>
            <a:r>
              <a:rPr lang="en-US" sz="2200" b="1" dirty="0"/>
              <a:t>Google </a:t>
            </a:r>
            <a:r>
              <a:rPr lang="en-US" sz="2200" b="1" dirty="0" err="1"/>
              <a:t>Colab</a:t>
            </a:r>
            <a:r>
              <a:rPr lang="en-US" sz="2200" dirty="0"/>
              <a:t> for model fine-tuning and testing.</a:t>
            </a:r>
          </a:p>
          <a:p>
            <a:pPr marL="342900" lvl="0" indent="-327660" algn="l" rtl="0">
              <a:spcBef>
                <a:spcPts val="0"/>
              </a:spcBef>
              <a:spcAft>
                <a:spcPts val="0"/>
              </a:spcAft>
              <a:buSzPct val="133333"/>
              <a:buChar char="•"/>
            </a:pPr>
            <a:r>
              <a:rPr lang="en-US" sz="2200" dirty="0"/>
              <a:t>The chatbot interface is built using </a:t>
            </a:r>
            <a:r>
              <a:rPr lang="en-US" sz="2200" b="1" dirty="0" err="1"/>
              <a:t>Streamlit</a:t>
            </a:r>
            <a:r>
              <a:rPr lang="en-US" sz="2200" dirty="0"/>
              <a:t>, allowing users to interact with AI in a conversational manner.</a:t>
            </a:r>
          </a:p>
          <a:p>
            <a:pPr marL="342900" lvl="0" indent="-327660" algn="l" rtl="0">
              <a:spcBef>
                <a:spcPts val="0"/>
              </a:spcBef>
              <a:spcAft>
                <a:spcPts val="0"/>
              </a:spcAft>
              <a:buSzPct val="133333"/>
              <a:buChar char="•"/>
            </a:pPr>
            <a:r>
              <a:rPr lang="en-US" sz="2200" dirty="0"/>
              <a:t>The final output includes AI-generated responses, </a:t>
            </a:r>
            <a:r>
              <a:rPr lang="en-US" sz="2200" b="1" dirty="0"/>
              <a:t>calendar-based predictions</a:t>
            </a:r>
            <a:r>
              <a:rPr lang="en-US" sz="2200" dirty="0"/>
              <a:t>, and </a:t>
            </a:r>
            <a:r>
              <a:rPr lang="en-US" sz="2200" b="1" dirty="0"/>
              <a:t>smart recommendations</a:t>
            </a:r>
            <a:r>
              <a:rPr lang="en-US" sz="2200" dirty="0"/>
              <a:t> based on user behavior.</a:t>
            </a:r>
            <a:endParaRPr sz="22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35"/>
          <p:cNvSpPr txBox="1">
            <a:spLocks noGrp="1"/>
          </p:cNvSpPr>
          <p:nvPr>
            <p:ph type="title" idx="4294967295"/>
          </p:nvPr>
        </p:nvSpPr>
        <p:spPr>
          <a:xfrm>
            <a:off x="457200" y="274638"/>
            <a:ext cx="8229600" cy="6399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libri"/>
              <a:buNone/>
            </a:pPr>
            <a:r>
              <a:rPr lang="en-US"/>
              <a:t>Important Code segments</a:t>
            </a:r>
            <a:endParaRPr/>
          </a:p>
        </p:txBody>
      </p:sp>
      <p:sp>
        <p:nvSpPr>
          <p:cNvPr id="229" name="Google Shape;229;p35"/>
          <p:cNvSpPr txBox="1">
            <a:spLocks noGrp="1"/>
          </p:cNvSpPr>
          <p:nvPr>
            <p:ph type="body" idx="4294967295"/>
          </p:nvPr>
        </p:nvSpPr>
        <p:spPr>
          <a:xfrm>
            <a:off x="228600" y="990600"/>
            <a:ext cx="8610600" cy="5257800"/>
          </a:xfrm>
          <a:prstGeom prst="rect">
            <a:avLst/>
          </a:prstGeom>
          <a:noFill/>
          <a:ln>
            <a:noFill/>
          </a:ln>
        </p:spPr>
        <p:txBody>
          <a:bodyPr spcFirstLastPara="1" wrap="square" lIns="91425" tIns="45700" rIns="91425" bIns="45700" numCol="2" anchor="t" anchorCtr="0">
            <a:normAutofit fontScale="85000" lnSpcReduction="20000"/>
          </a:bodyPr>
          <a:lstStyle/>
          <a:p>
            <a:pPr marL="342900" lvl="0" indent="-266700" algn="just" rtl="0">
              <a:spcBef>
                <a:spcPts val="0"/>
              </a:spcBef>
              <a:spcAft>
                <a:spcPts val="0"/>
              </a:spcAft>
              <a:buSzPct val="133333"/>
              <a:buFont typeface="Times New Roman"/>
              <a:buChar char="•"/>
            </a:pPr>
            <a:r>
              <a:rPr lang="en-US" sz="2400" b="1" dirty="0">
                <a:latin typeface="Times New Roman"/>
                <a:ea typeface="Times New Roman"/>
                <a:cs typeface="Times New Roman"/>
                <a:sym typeface="Times New Roman"/>
              </a:rPr>
              <a:t>BACKEND</a:t>
            </a:r>
          </a:p>
          <a:p>
            <a:pPr marL="342900" lvl="0" indent="-342900">
              <a:spcBef>
                <a:spcPts val="300"/>
              </a:spcBef>
              <a:buNone/>
            </a:pPr>
            <a:r>
              <a:rPr lang="en-IN" sz="1600" dirty="0"/>
              <a:t>from </a:t>
            </a:r>
            <a:r>
              <a:rPr lang="en-IN" sz="1600" dirty="0" err="1"/>
              <a:t>fastapi</a:t>
            </a:r>
            <a:r>
              <a:rPr lang="en-IN" sz="1600" dirty="0"/>
              <a:t> import </a:t>
            </a:r>
            <a:r>
              <a:rPr lang="en-IN" sz="1600" dirty="0" err="1"/>
              <a:t>FastAPI</a:t>
            </a:r>
            <a:r>
              <a:rPr lang="en-IN" sz="1600" dirty="0"/>
              <a:t>, </a:t>
            </a:r>
            <a:r>
              <a:rPr lang="en-IN" sz="1600" dirty="0" err="1"/>
              <a:t>HTTPException</a:t>
            </a:r>
            <a:endParaRPr lang="en-IN" sz="1600" dirty="0"/>
          </a:p>
          <a:p>
            <a:pPr marL="342900" lvl="0" indent="-342900">
              <a:spcBef>
                <a:spcPts val="300"/>
              </a:spcBef>
              <a:buNone/>
            </a:pPr>
            <a:r>
              <a:rPr lang="en-IN" sz="1600" dirty="0"/>
              <a:t>from </a:t>
            </a:r>
            <a:r>
              <a:rPr lang="en-IN" sz="1600" dirty="0" err="1"/>
              <a:t>pydantic</a:t>
            </a:r>
            <a:r>
              <a:rPr lang="en-IN" sz="1600" dirty="0"/>
              <a:t> import </a:t>
            </a:r>
            <a:r>
              <a:rPr lang="en-IN" sz="1600" dirty="0" err="1"/>
              <a:t>BaseModel</a:t>
            </a:r>
            <a:endParaRPr lang="en-IN" sz="1600" dirty="0"/>
          </a:p>
          <a:p>
            <a:pPr marL="342900" lvl="0" indent="-342900">
              <a:spcBef>
                <a:spcPts val="300"/>
              </a:spcBef>
              <a:buNone/>
            </a:pPr>
            <a:r>
              <a:rPr lang="en-IN" sz="1600" dirty="0"/>
              <a:t>import requests</a:t>
            </a:r>
          </a:p>
          <a:p>
            <a:pPr marL="342900" lvl="0" indent="-342900">
              <a:spcBef>
                <a:spcPts val="300"/>
              </a:spcBef>
              <a:buNone/>
            </a:pPr>
            <a:r>
              <a:rPr lang="en-IN" sz="1600" dirty="0"/>
              <a:t>import </a:t>
            </a:r>
            <a:r>
              <a:rPr lang="en-IN" sz="1600" dirty="0" err="1"/>
              <a:t>os</a:t>
            </a:r>
            <a:endParaRPr lang="en-IN" sz="1600" dirty="0"/>
          </a:p>
          <a:p>
            <a:pPr marL="342900" lvl="0" indent="-342900">
              <a:spcBef>
                <a:spcPts val="300"/>
              </a:spcBef>
              <a:buNone/>
            </a:pPr>
            <a:r>
              <a:rPr lang="en-IN" sz="1600" dirty="0"/>
              <a:t>From </a:t>
            </a:r>
            <a:r>
              <a:rPr lang="en-IN" sz="1600" dirty="0" err="1"/>
              <a:t>supabase</a:t>
            </a:r>
            <a:r>
              <a:rPr lang="en-IN" sz="1600" dirty="0"/>
              <a:t> import </a:t>
            </a:r>
            <a:r>
              <a:rPr lang="en-IN" sz="1600" dirty="0" err="1"/>
              <a:t>create_client</a:t>
            </a:r>
            <a:r>
              <a:rPr lang="en-IN" sz="1600" dirty="0"/>
              <a:t>, Client</a:t>
            </a:r>
          </a:p>
          <a:p>
            <a:pPr marL="342900" lvl="0" indent="-342900">
              <a:spcBef>
                <a:spcPts val="300"/>
              </a:spcBef>
              <a:buNone/>
            </a:pPr>
            <a:r>
              <a:rPr lang="en-IN" sz="1600" dirty="0"/>
              <a:t>from transformers import </a:t>
            </a:r>
            <a:r>
              <a:rPr lang="en-IN" sz="1600" dirty="0" err="1"/>
              <a:t>AutoTokenizer</a:t>
            </a:r>
            <a:r>
              <a:rPr lang="en-IN" sz="1600" dirty="0"/>
              <a:t>, </a:t>
            </a:r>
            <a:r>
              <a:rPr lang="en-IN" sz="1600" dirty="0" err="1"/>
              <a:t>AutoModelForCausalLM</a:t>
            </a:r>
            <a:endParaRPr lang="en-IN" sz="1600" dirty="0"/>
          </a:p>
          <a:p>
            <a:pPr marL="342900" lvl="0" indent="-342900">
              <a:spcBef>
                <a:spcPts val="300"/>
              </a:spcBef>
              <a:buNone/>
            </a:pPr>
            <a:endParaRPr lang="en-IN" sz="1600" dirty="0"/>
          </a:p>
          <a:p>
            <a:pPr marL="342900" lvl="0" indent="-342900">
              <a:spcBef>
                <a:spcPts val="300"/>
              </a:spcBef>
              <a:buNone/>
            </a:pPr>
            <a:r>
              <a:rPr lang="en-IN" sz="1600" b="1" dirty="0"/>
              <a:t># Initialize </a:t>
            </a:r>
            <a:r>
              <a:rPr lang="en-IN" sz="1600" b="1" dirty="0" err="1"/>
              <a:t>FastAPI</a:t>
            </a:r>
            <a:r>
              <a:rPr lang="en-IN" sz="1600" b="1" dirty="0"/>
              <a:t> app</a:t>
            </a:r>
          </a:p>
          <a:p>
            <a:pPr marL="342900" lvl="0" indent="-342900">
              <a:spcBef>
                <a:spcPts val="300"/>
              </a:spcBef>
              <a:buNone/>
            </a:pPr>
            <a:r>
              <a:rPr lang="en-IN" sz="1600" dirty="0"/>
              <a:t>app = </a:t>
            </a:r>
            <a:r>
              <a:rPr lang="en-IN" sz="1600" dirty="0" err="1"/>
              <a:t>FastAPI</a:t>
            </a:r>
            <a:r>
              <a:rPr lang="en-IN" sz="1600" dirty="0"/>
              <a:t>()</a:t>
            </a:r>
          </a:p>
          <a:p>
            <a:pPr marL="342900" lvl="0" indent="-342900">
              <a:spcBef>
                <a:spcPts val="300"/>
              </a:spcBef>
              <a:buNone/>
            </a:pPr>
            <a:endParaRPr lang="en-IN" sz="1600" dirty="0"/>
          </a:p>
          <a:p>
            <a:pPr marL="342900" lvl="0" indent="-342900">
              <a:spcBef>
                <a:spcPts val="300"/>
              </a:spcBef>
              <a:buNone/>
            </a:pPr>
            <a:r>
              <a:rPr lang="en-IN" sz="1600" b="1" dirty="0"/>
              <a:t># Load Mistral-7B Model</a:t>
            </a:r>
          </a:p>
          <a:p>
            <a:pPr marL="342900" lvl="0" indent="-342900">
              <a:spcBef>
                <a:spcPts val="300"/>
              </a:spcBef>
              <a:buNone/>
            </a:pPr>
            <a:r>
              <a:rPr lang="en-IN" sz="1600" dirty="0" err="1"/>
              <a:t>model_name</a:t>
            </a:r>
            <a:r>
              <a:rPr lang="en-IN" sz="1600" dirty="0"/>
              <a:t> = "</a:t>
            </a:r>
            <a:r>
              <a:rPr lang="en-IN" sz="1600" dirty="0" err="1"/>
              <a:t>mistralai</a:t>
            </a:r>
            <a:r>
              <a:rPr lang="en-IN" sz="1600" dirty="0"/>
              <a:t>/Mistral-7B-v0.1"</a:t>
            </a:r>
          </a:p>
          <a:p>
            <a:pPr marL="342900" lvl="0" indent="-342900">
              <a:spcBef>
                <a:spcPts val="300"/>
              </a:spcBef>
              <a:buNone/>
            </a:pPr>
            <a:r>
              <a:rPr lang="en-IN" sz="1600" dirty="0"/>
              <a:t>tokenizer = </a:t>
            </a:r>
            <a:r>
              <a:rPr lang="en-IN" sz="1600" dirty="0" err="1"/>
              <a:t>AutoTokenizer.from_pretrained</a:t>
            </a:r>
            <a:r>
              <a:rPr lang="en-IN" sz="1600" dirty="0"/>
              <a:t>(</a:t>
            </a:r>
            <a:r>
              <a:rPr lang="en-IN" sz="1600" dirty="0" err="1"/>
              <a:t>model_name</a:t>
            </a:r>
            <a:r>
              <a:rPr lang="en-IN" sz="1600" dirty="0"/>
              <a:t>)</a:t>
            </a:r>
          </a:p>
          <a:p>
            <a:pPr marL="342900" lvl="0" indent="-342900">
              <a:spcBef>
                <a:spcPts val="300"/>
              </a:spcBef>
              <a:buNone/>
            </a:pPr>
            <a:r>
              <a:rPr lang="en-IN" sz="1600" dirty="0"/>
              <a:t>model = </a:t>
            </a:r>
            <a:r>
              <a:rPr lang="en-IN" sz="1600" dirty="0" err="1"/>
              <a:t>AutoModelForCausalLM.from_pretrained</a:t>
            </a:r>
            <a:r>
              <a:rPr lang="en-IN" sz="1600" dirty="0"/>
              <a:t>(</a:t>
            </a:r>
            <a:r>
              <a:rPr lang="en-IN" sz="1600" dirty="0" err="1"/>
              <a:t>model_name</a:t>
            </a:r>
            <a:r>
              <a:rPr lang="en-IN" sz="1600" dirty="0"/>
              <a:t>)</a:t>
            </a:r>
          </a:p>
          <a:p>
            <a:pPr marL="342900" lvl="0" indent="-342900">
              <a:spcBef>
                <a:spcPts val="300"/>
              </a:spcBef>
              <a:buNone/>
            </a:pPr>
            <a:r>
              <a:rPr lang="en-IN" sz="1600" dirty="0"/>
              <a:t>class </a:t>
            </a:r>
            <a:r>
              <a:rPr lang="en-IN" sz="1600" dirty="0" err="1"/>
              <a:t>ChatRequest</a:t>
            </a:r>
            <a:r>
              <a:rPr lang="en-IN" sz="1600" dirty="0"/>
              <a:t>(</a:t>
            </a:r>
            <a:r>
              <a:rPr lang="en-IN" sz="1600" dirty="0" err="1"/>
              <a:t>BaseModel</a:t>
            </a:r>
            <a:r>
              <a:rPr lang="en-IN" sz="1600" dirty="0"/>
              <a:t>):</a:t>
            </a:r>
          </a:p>
          <a:p>
            <a:pPr marL="342900" lvl="0" indent="-342900">
              <a:spcBef>
                <a:spcPts val="300"/>
              </a:spcBef>
              <a:buNone/>
            </a:pPr>
            <a:r>
              <a:rPr lang="en-IN" sz="1600" dirty="0"/>
              <a:t>    message: str</a:t>
            </a:r>
          </a:p>
          <a:p>
            <a:pPr marL="342900" lvl="0" indent="-342900">
              <a:spcBef>
                <a:spcPts val="300"/>
              </a:spcBef>
              <a:buNone/>
            </a:pPr>
            <a:endParaRPr lang="en-IN" sz="1600" dirty="0"/>
          </a:p>
          <a:p>
            <a:pPr marL="342900" lvl="0" indent="-342900">
              <a:spcBef>
                <a:spcPts val="300"/>
              </a:spcBef>
              <a:buNone/>
            </a:pPr>
            <a:r>
              <a:rPr lang="en-IN" sz="1600" dirty="0"/>
              <a:t># AI Chatbot Route</a:t>
            </a:r>
          </a:p>
          <a:p>
            <a:pPr marL="342900" lvl="0" indent="-342900">
              <a:spcBef>
                <a:spcPts val="300"/>
              </a:spcBef>
              <a:buNone/>
            </a:pPr>
            <a:r>
              <a:rPr lang="en-IN" sz="1600" dirty="0"/>
              <a:t>@app.post("/chat")</a:t>
            </a:r>
          </a:p>
          <a:p>
            <a:pPr marL="342900" lvl="0" indent="-342900">
              <a:spcBef>
                <a:spcPts val="300"/>
              </a:spcBef>
              <a:buNone/>
            </a:pPr>
            <a:r>
              <a:rPr lang="en-IN" sz="1600" dirty="0"/>
              <a:t>def chat(request: </a:t>
            </a:r>
            <a:r>
              <a:rPr lang="en-IN" sz="1600" dirty="0" err="1"/>
              <a:t>ChatRequest</a:t>
            </a:r>
            <a:r>
              <a:rPr lang="en-IN" sz="1600" dirty="0"/>
              <a:t>):</a:t>
            </a:r>
          </a:p>
          <a:p>
            <a:pPr marL="342900" lvl="0" indent="-342900">
              <a:spcBef>
                <a:spcPts val="300"/>
              </a:spcBef>
              <a:buNone/>
            </a:pPr>
            <a:r>
              <a:rPr lang="en-IN" sz="1600" dirty="0"/>
              <a:t>    try:</a:t>
            </a:r>
          </a:p>
          <a:p>
            <a:pPr marL="342900" lvl="0" indent="-342900">
              <a:spcBef>
                <a:spcPts val="300"/>
              </a:spcBef>
              <a:buNone/>
            </a:pPr>
            <a:r>
              <a:rPr lang="en-IN" sz="1600" dirty="0"/>
              <a:t>        inputs = tokenizer(</a:t>
            </a:r>
            <a:r>
              <a:rPr lang="en-IN" sz="1600" dirty="0" err="1"/>
              <a:t>request.message</a:t>
            </a:r>
            <a:r>
              <a:rPr lang="en-IN" sz="1600" dirty="0"/>
              <a:t>, </a:t>
            </a:r>
            <a:r>
              <a:rPr lang="en-IN" sz="1600" dirty="0" err="1"/>
              <a:t>return_tensors</a:t>
            </a:r>
            <a:r>
              <a:rPr lang="en-IN" sz="1600" dirty="0"/>
              <a:t>="pt")</a:t>
            </a:r>
          </a:p>
          <a:p>
            <a:pPr marL="342900" lvl="0" indent="-342900">
              <a:spcBef>
                <a:spcPts val="300"/>
              </a:spcBef>
              <a:buNone/>
            </a:pPr>
            <a:r>
              <a:rPr lang="en-IN" sz="1600" dirty="0"/>
              <a:t>        outputs = </a:t>
            </a:r>
            <a:r>
              <a:rPr lang="en-IN" sz="1600" dirty="0" err="1"/>
              <a:t>model.generate</a:t>
            </a:r>
            <a:r>
              <a:rPr lang="en-IN" sz="1600" dirty="0"/>
              <a:t>(**inputs, </a:t>
            </a:r>
            <a:r>
              <a:rPr lang="en-IN" sz="1600" dirty="0" err="1"/>
              <a:t>max_length</a:t>
            </a:r>
            <a:r>
              <a:rPr lang="en-IN" sz="1600" dirty="0"/>
              <a:t>=150)</a:t>
            </a:r>
          </a:p>
          <a:p>
            <a:pPr marL="342900" lvl="0" indent="-342900">
              <a:spcBef>
                <a:spcPts val="300"/>
              </a:spcBef>
              <a:buNone/>
            </a:pPr>
            <a:r>
              <a:rPr lang="en-IN" sz="1600" dirty="0"/>
              <a:t>        response = </a:t>
            </a:r>
            <a:r>
              <a:rPr lang="en-IN" sz="1600" dirty="0" err="1"/>
              <a:t>tokenizer.decode</a:t>
            </a:r>
            <a:r>
              <a:rPr lang="en-IN" sz="1600" dirty="0"/>
              <a:t>(outputs[0], </a:t>
            </a:r>
            <a:r>
              <a:rPr lang="en-IN" sz="1600" dirty="0" err="1"/>
              <a:t>skip_special_tokens</a:t>
            </a:r>
            <a:r>
              <a:rPr lang="en-IN" sz="1600" dirty="0"/>
              <a:t>=True)</a:t>
            </a:r>
          </a:p>
          <a:p>
            <a:pPr marL="342900" lvl="0" indent="-342900">
              <a:spcBef>
                <a:spcPts val="300"/>
              </a:spcBef>
              <a:buNone/>
            </a:pPr>
            <a:r>
              <a:rPr lang="en-IN" sz="1600" dirty="0"/>
              <a:t>        return {"response": response}</a:t>
            </a:r>
          </a:p>
          <a:p>
            <a:pPr marL="342900" lvl="0" indent="-342900">
              <a:spcBef>
                <a:spcPts val="300"/>
              </a:spcBef>
              <a:buNone/>
            </a:pPr>
            <a:r>
              <a:rPr lang="en-IN" sz="1600" dirty="0"/>
              <a:t>    except Exception as e:</a:t>
            </a:r>
          </a:p>
          <a:p>
            <a:pPr marL="342900" lvl="0" indent="-342900">
              <a:spcBef>
                <a:spcPts val="300"/>
              </a:spcBef>
              <a:buNone/>
            </a:pPr>
            <a:r>
              <a:rPr lang="en-IN" sz="1600" dirty="0"/>
              <a:t>        raise </a:t>
            </a:r>
            <a:r>
              <a:rPr lang="en-IN" sz="1600" dirty="0" err="1"/>
              <a:t>HTTPException</a:t>
            </a:r>
            <a:r>
              <a:rPr lang="en-IN" sz="1600" dirty="0"/>
              <a:t>(</a:t>
            </a:r>
            <a:r>
              <a:rPr lang="en-IN" sz="1600" dirty="0" err="1"/>
              <a:t>status_code</a:t>
            </a:r>
            <a:r>
              <a:rPr lang="en-IN" sz="1600" dirty="0"/>
              <a:t>=500, detail=str(e))</a:t>
            </a:r>
          </a:p>
          <a:p>
            <a:pPr marL="342900" lvl="0" indent="-342900">
              <a:spcBef>
                <a:spcPts val="300"/>
              </a:spcBef>
              <a:buNone/>
            </a:pPr>
            <a:endParaRPr lang="en-IN" sz="1600" dirty="0"/>
          </a:p>
          <a:p>
            <a:pPr marL="342900" lvl="0" indent="-342900">
              <a:spcBef>
                <a:spcPts val="300"/>
              </a:spcBef>
              <a:buNone/>
            </a:pPr>
            <a:r>
              <a:rPr lang="en-IN" sz="1600" dirty="0"/>
              <a:t># Calendar Events Route</a:t>
            </a:r>
          </a:p>
          <a:p>
            <a:pPr marL="342900" lvl="0" indent="-342900">
              <a:spcBef>
                <a:spcPts val="300"/>
              </a:spcBef>
              <a:buNone/>
            </a:pPr>
            <a:r>
              <a:rPr lang="en-IN" sz="1600" dirty="0"/>
              <a:t>@app.get("/events")</a:t>
            </a:r>
          </a:p>
          <a:p>
            <a:pPr marL="342900" lvl="0" indent="-342900">
              <a:spcBef>
                <a:spcPts val="300"/>
              </a:spcBef>
              <a:buNone/>
            </a:pPr>
            <a:r>
              <a:rPr lang="en-IN" sz="1600" dirty="0"/>
              <a:t>def </a:t>
            </a:r>
            <a:r>
              <a:rPr lang="en-IN" sz="1600" dirty="0" err="1"/>
              <a:t>get_events</a:t>
            </a:r>
            <a:r>
              <a:rPr lang="en-IN" sz="1600" dirty="0"/>
              <a:t>():</a:t>
            </a:r>
          </a:p>
          <a:p>
            <a:pPr marL="342900" lvl="0" indent="-342900">
              <a:spcBef>
                <a:spcPts val="300"/>
              </a:spcBef>
              <a:buNone/>
            </a:pPr>
            <a:r>
              <a:rPr lang="en-IN" sz="1600" dirty="0"/>
              <a:t>    try:</a:t>
            </a:r>
          </a:p>
          <a:p>
            <a:pPr marL="342900" lvl="0" indent="-342900">
              <a:spcBef>
                <a:spcPts val="300"/>
              </a:spcBef>
              <a:buNone/>
            </a:pPr>
            <a:r>
              <a:rPr lang="en-IN" sz="1600" dirty="0"/>
              <a:t>        response = </a:t>
            </a:r>
            <a:r>
              <a:rPr lang="en-IN" sz="1600" dirty="0" err="1"/>
              <a:t>supabase.table</a:t>
            </a:r>
            <a:r>
              <a:rPr lang="en-IN" sz="1600" dirty="0"/>
              <a:t>("events").select("*").execute()</a:t>
            </a:r>
          </a:p>
          <a:p>
            <a:pPr marL="342900" lvl="0" indent="-342900">
              <a:spcBef>
                <a:spcPts val="300"/>
              </a:spcBef>
              <a:buNone/>
            </a:pPr>
            <a:r>
              <a:rPr lang="en-IN" sz="1600" dirty="0"/>
              <a:t>        return </a:t>
            </a:r>
            <a:r>
              <a:rPr lang="en-IN" sz="1600" dirty="0" err="1"/>
              <a:t>response.data</a:t>
            </a:r>
            <a:endParaRPr lang="en-IN" sz="1600" dirty="0"/>
          </a:p>
          <a:p>
            <a:pPr marL="342900" lvl="0" indent="-342900">
              <a:spcBef>
                <a:spcPts val="300"/>
              </a:spcBef>
              <a:buNone/>
            </a:pPr>
            <a:r>
              <a:rPr lang="en-IN" sz="1600" dirty="0"/>
              <a:t>    except Exception as e:</a:t>
            </a:r>
          </a:p>
          <a:p>
            <a:pPr marL="342900" lvl="0" indent="-342900">
              <a:spcBef>
                <a:spcPts val="300"/>
              </a:spcBef>
              <a:buNone/>
            </a:pPr>
            <a:r>
              <a:rPr lang="en-IN" sz="1600" dirty="0"/>
              <a:t>        raise </a:t>
            </a:r>
            <a:r>
              <a:rPr lang="en-IN" sz="1600" dirty="0" err="1"/>
              <a:t>HTTPException</a:t>
            </a:r>
            <a:r>
              <a:rPr lang="en-IN" sz="1600" dirty="0"/>
              <a:t>(</a:t>
            </a:r>
            <a:r>
              <a:rPr lang="en-IN" sz="1600" dirty="0" err="1"/>
              <a:t>status_code</a:t>
            </a:r>
            <a:r>
              <a:rPr lang="en-IN" sz="1600" dirty="0"/>
              <a:t>=500, detail=str(e))</a:t>
            </a:r>
          </a:p>
          <a:p>
            <a:pPr marL="342900" lvl="0" indent="-342900">
              <a:spcBef>
                <a:spcPts val="300"/>
              </a:spcBef>
              <a:buNone/>
            </a:pPr>
            <a:endParaRPr lang="en-IN" sz="1600" dirty="0"/>
          </a:p>
          <a:p>
            <a:pPr marL="342900" lvl="0" indent="-342900">
              <a:spcBef>
                <a:spcPts val="300"/>
              </a:spcBef>
              <a:buNone/>
            </a:pPr>
            <a:r>
              <a:rPr lang="en-IN" sz="1600" dirty="0"/>
              <a:t># Root Route</a:t>
            </a:r>
          </a:p>
          <a:p>
            <a:pPr marL="342900" lvl="0" indent="-342900">
              <a:spcBef>
                <a:spcPts val="300"/>
              </a:spcBef>
              <a:buNone/>
            </a:pPr>
            <a:r>
              <a:rPr lang="en-IN" sz="1600" dirty="0"/>
              <a:t>@app.get("/")</a:t>
            </a:r>
          </a:p>
          <a:p>
            <a:pPr marL="342900" lvl="0" indent="-342900">
              <a:spcBef>
                <a:spcPts val="300"/>
              </a:spcBef>
              <a:buNone/>
            </a:pPr>
            <a:r>
              <a:rPr lang="en-IN" sz="1600" dirty="0"/>
              <a:t>def home():</a:t>
            </a:r>
          </a:p>
          <a:p>
            <a:pPr marL="342900" lvl="0" indent="-342900">
              <a:spcBef>
                <a:spcPts val="300"/>
              </a:spcBef>
              <a:buNone/>
            </a:pPr>
            <a:r>
              <a:rPr lang="en-IN" sz="1600" dirty="0"/>
              <a:t>    return {"message": "AI-Twin Backend is running!"}</a:t>
            </a:r>
            <a:endParaRPr sz="16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36"/>
          <p:cNvSpPr txBox="1">
            <a:spLocks noGrp="1"/>
          </p:cNvSpPr>
          <p:nvPr>
            <p:ph type="title" idx="4294967295"/>
          </p:nvPr>
        </p:nvSpPr>
        <p:spPr>
          <a:xfrm>
            <a:off x="457200" y="274638"/>
            <a:ext cx="8229600" cy="6399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libri"/>
              <a:buNone/>
            </a:pPr>
            <a:r>
              <a:rPr lang="en-US"/>
              <a:t>Important Code segments</a:t>
            </a:r>
            <a:endParaRPr/>
          </a:p>
        </p:txBody>
      </p:sp>
      <p:sp>
        <p:nvSpPr>
          <p:cNvPr id="236" name="Google Shape;236;p36"/>
          <p:cNvSpPr txBox="1">
            <a:spLocks noGrp="1"/>
          </p:cNvSpPr>
          <p:nvPr>
            <p:ph type="body" idx="4294967295"/>
          </p:nvPr>
        </p:nvSpPr>
        <p:spPr>
          <a:xfrm>
            <a:off x="457200" y="1057835"/>
            <a:ext cx="8610600" cy="5257800"/>
          </a:xfrm>
          <a:prstGeom prst="rect">
            <a:avLst/>
          </a:prstGeom>
          <a:noFill/>
          <a:ln>
            <a:noFill/>
          </a:ln>
        </p:spPr>
        <p:txBody>
          <a:bodyPr spcFirstLastPara="1" wrap="square" lIns="91425" tIns="45700" rIns="91425" bIns="45700" numCol="3" anchor="t" anchorCtr="0">
            <a:normAutofit fontScale="92500" lnSpcReduction="20000"/>
          </a:bodyPr>
          <a:lstStyle/>
          <a:p>
            <a:pPr marL="342900" lvl="0" indent="-342900" algn="just" rtl="0">
              <a:spcBef>
                <a:spcPts val="300"/>
              </a:spcBef>
              <a:spcAft>
                <a:spcPts val="0"/>
              </a:spcAft>
              <a:buFont typeface="Arial" panose="020B0604020202020204" pitchFamily="34" charset="0"/>
              <a:buChar char="•"/>
            </a:pPr>
            <a:r>
              <a:rPr lang="en-US" sz="2400" b="1" dirty="0">
                <a:latin typeface="Times New Roman"/>
                <a:ea typeface="Times New Roman"/>
                <a:cs typeface="Times New Roman"/>
                <a:sym typeface="Times New Roman"/>
              </a:rPr>
              <a:t>FRONTEND</a:t>
            </a:r>
          </a:p>
          <a:p>
            <a:pPr marL="342900" lvl="0" indent="-342900" rtl="0">
              <a:spcBef>
                <a:spcPts val="300"/>
              </a:spcBef>
              <a:spcAft>
                <a:spcPts val="0"/>
              </a:spcAft>
              <a:buNone/>
            </a:pPr>
            <a:r>
              <a:rPr lang="en-IN" sz="1500" dirty="0">
                <a:latin typeface="Times New Roman"/>
                <a:ea typeface="Times New Roman"/>
                <a:cs typeface="Times New Roman"/>
                <a:sym typeface="Times New Roman"/>
              </a:rPr>
              <a:t>import </a:t>
            </a:r>
            <a:r>
              <a:rPr lang="en-IN" sz="1500" dirty="0" err="1">
                <a:latin typeface="Times New Roman"/>
                <a:ea typeface="Times New Roman"/>
                <a:cs typeface="Times New Roman"/>
                <a:sym typeface="Times New Roman"/>
              </a:rPr>
              <a:t>streamlit</a:t>
            </a:r>
            <a:r>
              <a:rPr lang="en-IN" sz="1500" dirty="0">
                <a:latin typeface="Times New Roman"/>
                <a:ea typeface="Times New Roman"/>
                <a:cs typeface="Times New Roman"/>
                <a:sym typeface="Times New Roman"/>
              </a:rPr>
              <a:t> as </a:t>
            </a:r>
            <a:r>
              <a:rPr lang="en-IN" sz="1500" dirty="0" err="1">
                <a:latin typeface="Times New Roman"/>
                <a:ea typeface="Times New Roman"/>
                <a:cs typeface="Times New Roman"/>
                <a:sym typeface="Times New Roman"/>
              </a:rPr>
              <a:t>st</a:t>
            </a:r>
            <a:endParaRPr lang="en-IN" sz="1500" dirty="0">
              <a:latin typeface="Times New Roman"/>
              <a:ea typeface="Times New Roman"/>
              <a:cs typeface="Times New Roman"/>
              <a:sym typeface="Times New Roman"/>
            </a:endParaRPr>
          </a:p>
          <a:p>
            <a:pPr marL="342900" lvl="0" indent="-342900" rtl="0">
              <a:spcBef>
                <a:spcPts val="300"/>
              </a:spcBef>
              <a:spcAft>
                <a:spcPts val="0"/>
              </a:spcAft>
              <a:buNone/>
            </a:pPr>
            <a:r>
              <a:rPr lang="en-IN" sz="1500" dirty="0">
                <a:latin typeface="Times New Roman"/>
                <a:ea typeface="Times New Roman"/>
                <a:cs typeface="Times New Roman"/>
                <a:sym typeface="Times New Roman"/>
              </a:rPr>
              <a:t>import requests</a:t>
            </a:r>
          </a:p>
          <a:p>
            <a:pPr marL="342900" lvl="0" indent="-342900" rtl="0">
              <a:spcBef>
                <a:spcPts val="300"/>
              </a:spcBef>
              <a:spcAft>
                <a:spcPts val="0"/>
              </a:spcAft>
              <a:buNone/>
            </a:pPr>
            <a:endParaRPr lang="en-IN" sz="1500" dirty="0">
              <a:latin typeface="Times New Roman"/>
              <a:ea typeface="Times New Roman"/>
              <a:cs typeface="Times New Roman"/>
              <a:sym typeface="Times New Roman"/>
            </a:endParaRPr>
          </a:p>
          <a:p>
            <a:pPr marL="342900" lvl="0" indent="-342900" rtl="0">
              <a:spcBef>
                <a:spcPts val="300"/>
              </a:spcBef>
              <a:spcAft>
                <a:spcPts val="0"/>
              </a:spcAft>
              <a:buNone/>
            </a:pPr>
            <a:r>
              <a:rPr lang="en-IN" sz="1500" dirty="0">
                <a:latin typeface="Times New Roman"/>
                <a:ea typeface="Times New Roman"/>
                <a:cs typeface="Times New Roman"/>
                <a:sym typeface="Times New Roman"/>
              </a:rPr>
              <a:t>API_URL = "http://127.0.0.1:8000/chat"</a:t>
            </a:r>
          </a:p>
          <a:p>
            <a:pPr marL="342900" lvl="0" indent="-342900" rtl="0">
              <a:spcBef>
                <a:spcPts val="300"/>
              </a:spcBef>
              <a:spcAft>
                <a:spcPts val="0"/>
              </a:spcAft>
              <a:buNone/>
            </a:pPr>
            <a:r>
              <a:rPr lang="en-IN" sz="1500" dirty="0">
                <a:latin typeface="Times New Roman"/>
                <a:ea typeface="Times New Roman"/>
                <a:cs typeface="Times New Roman"/>
                <a:sym typeface="Times New Roman"/>
              </a:rPr>
              <a:t>EVENTS_URL = "http://127.0.0.1:8000/events"</a:t>
            </a:r>
          </a:p>
          <a:p>
            <a:pPr marL="342900" lvl="0" indent="-342900" rtl="0">
              <a:spcBef>
                <a:spcPts val="300"/>
              </a:spcBef>
              <a:spcAft>
                <a:spcPts val="0"/>
              </a:spcAft>
              <a:buNone/>
            </a:pPr>
            <a:endParaRPr lang="en-IN" sz="1500" dirty="0">
              <a:latin typeface="Times New Roman"/>
              <a:ea typeface="Times New Roman"/>
              <a:cs typeface="Times New Roman"/>
              <a:sym typeface="Times New Roman"/>
            </a:endParaRPr>
          </a:p>
          <a:p>
            <a:pPr marL="342900" lvl="0" indent="-342900" rtl="0">
              <a:spcBef>
                <a:spcPts val="300"/>
              </a:spcBef>
              <a:spcAft>
                <a:spcPts val="0"/>
              </a:spcAft>
              <a:buNone/>
            </a:pPr>
            <a:r>
              <a:rPr lang="en-IN" sz="1500" dirty="0" err="1">
                <a:latin typeface="Times New Roman"/>
                <a:ea typeface="Times New Roman"/>
                <a:cs typeface="Times New Roman"/>
                <a:sym typeface="Times New Roman"/>
              </a:rPr>
              <a:t>st.title</a:t>
            </a:r>
            <a:r>
              <a:rPr lang="en-IN" sz="1500" dirty="0">
                <a:latin typeface="Times New Roman"/>
                <a:ea typeface="Times New Roman"/>
                <a:cs typeface="Times New Roman"/>
                <a:sym typeface="Times New Roman"/>
              </a:rPr>
              <a:t>("AI-Twin Chatbot 💬")</a:t>
            </a:r>
          </a:p>
          <a:p>
            <a:pPr marL="342900" lvl="0" indent="-342900" rtl="0">
              <a:spcBef>
                <a:spcPts val="300"/>
              </a:spcBef>
              <a:spcAft>
                <a:spcPts val="0"/>
              </a:spcAft>
              <a:buNone/>
            </a:pPr>
            <a:endParaRPr lang="en-IN" sz="1500" dirty="0">
              <a:latin typeface="Times New Roman"/>
              <a:ea typeface="Times New Roman"/>
              <a:cs typeface="Times New Roman"/>
              <a:sym typeface="Times New Roman"/>
            </a:endParaRPr>
          </a:p>
          <a:p>
            <a:pPr marL="342900" lvl="0" indent="-342900" rtl="0">
              <a:spcBef>
                <a:spcPts val="300"/>
              </a:spcBef>
              <a:spcAft>
                <a:spcPts val="0"/>
              </a:spcAft>
              <a:buNone/>
            </a:pPr>
            <a:r>
              <a:rPr lang="en-IN" sz="1500" dirty="0">
                <a:latin typeface="Times New Roman"/>
                <a:ea typeface="Times New Roman"/>
                <a:cs typeface="Times New Roman"/>
                <a:sym typeface="Times New Roman"/>
              </a:rPr>
              <a:t># Store chat history</a:t>
            </a:r>
          </a:p>
          <a:p>
            <a:pPr marL="342900" lvl="0" indent="-342900" rtl="0">
              <a:spcBef>
                <a:spcPts val="300"/>
              </a:spcBef>
              <a:spcAft>
                <a:spcPts val="0"/>
              </a:spcAft>
              <a:buNone/>
            </a:pPr>
            <a:r>
              <a:rPr lang="en-IN" sz="1500" dirty="0">
                <a:latin typeface="Times New Roman"/>
                <a:ea typeface="Times New Roman"/>
                <a:cs typeface="Times New Roman"/>
                <a:sym typeface="Times New Roman"/>
              </a:rPr>
              <a:t>if "messages" not in </a:t>
            </a:r>
            <a:r>
              <a:rPr lang="en-IN" sz="1500" dirty="0" err="1">
                <a:latin typeface="Times New Roman"/>
                <a:ea typeface="Times New Roman"/>
                <a:cs typeface="Times New Roman"/>
                <a:sym typeface="Times New Roman"/>
              </a:rPr>
              <a:t>st.session_state</a:t>
            </a:r>
            <a:r>
              <a:rPr lang="en-IN" sz="1500" dirty="0">
                <a:latin typeface="Times New Roman"/>
                <a:ea typeface="Times New Roman"/>
                <a:cs typeface="Times New Roman"/>
                <a:sym typeface="Times New Roman"/>
              </a:rPr>
              <a:t>:</a:t>
            </a:r>
          </a:p>
          <a:p>
            <a:pPr marL="342900" lvl="0" indent="-342900" rtl="0">
              <a:spcBef>
                <a:spcPts val="300"/>
              </a:spcBef>
              <a:spcAft>
                <a:spcPts val="0"/>
              </a:spcAft>
              <a:buNone/>
            </a:pPr>
            <a:r>
              <a:rPr lang="en-IN" sz="1500" dirty="0">
                <a:latin typeface="Times New Roman"/>
                <a:ea typeface="Times New Roman"/>
                <a:cs typeface="Times New Roman"/>
                <a:sym typeface="Times New Roman"/>
              </a:rPr>
              <a:t>    </a:t>
            </a:r>
            <a:r>
              <a:rPr lang="en-IN" sz="1500" dirty="0" err="1">
                <a:latin typeface="Times New Roman"/>
                <a:ea typeface="Times New Roman"/>
                <a:cs typeface="Times New Roman"/>
                <a:sym typeface="Times New Roman"/>
              </a:rPr>
              <a:t>st.session_state.messages</a:t>
            </a:r>
            <a:r>
              <a:rPr lang="en-IN" sz="1500" dirty="0">
                <a:latin typeface="Times New Roman"/>
                <a:ea typeface="Times New Roman"/>
                <a:cs typeface="Times New Roman"/>
                <a:sym typeface="Times New Roman"/>
              </a:rPr>
              <a:t> = []</a:t>
            </a:r>
          </a:p>
          <a:p>
            <a:pPr marL="342900" lvl="0" indent="-342900" rtl="0">
              <a:spcBef>
                <a:spcPts val="300"/>
              </a:spcBef>
              <a:spcAft>
                <a:spcPts val="0"/>
              </a:spcAft>
              <a:buNone/>
            </a:pPr>
            <a:endParaRPr lang="en-IN" sz="1500" dirty="0">
              <a:latin typeface="Times New Roman"/>
              <a:ea typeface="Times New Roman"/>
              <a:cs typeface="Times New Roman"/>
              <a:sym typeface="Times New Roman"/>
            </a:endParaRPr>
          </a:p>
          <a:p>
            <a:pPr marL="342900" lvl="0" indent="-342900" rtl="0">
              <a:spcBef>
                <a:spcPts val="300"/>
              </a:spcBef>
              <a:spcAft>
                <a:spcPts val="0"/>
              </a:spcAft>
              <a:buNone/>
            </a:pPr>
            <a:r>
              <a:rPr lang="en-IN" sz="1500" dirty="0">
                <a:latin typeface="Times New Roman"/>
                <a:ea typeface="Times New Roman"/>
                <a:cs typeface="Times New Roman"/>
                <a:sym typeface="Times New Roman"/>
              </a:rPr>
              <a:t># Display messages</a:t>
            </a:r>
          </a:p>
          <a:p>
            <a:pPr marL="342900" lvl="0" indent="-342900" rtl="0">
              <a:spcBef>
                <a:spcPts val="300"/>
              </a:spcBef>
              <a:spcAft>
                <a:spcPts val="0"/>
              </a:spcAft>
              <a:buNone/>
            </a:pPr>
            <a:r>
              <a:rPr lang="en-IN" sz="1500" dirty="0">
                <a:latin typeface="Times New Roman"/>
                <a:ea typeface="Times New Roman"/>
                <a:cs typeface="Times New Roman"/>
                <a:sym typeface="Times New Roman"/>
              </a:rPr>
              <a:t>for message in </a:t>
            </a:r>
            <a:r>
              <a:rPr lang="en-IN" sz="1500" dirty="0" err="1">
                <a:latin typeface="Times New Roman"/>
                <a:ea typeface="Times New Roman"/>
                <a:cs typeface="Times New Roman"/>
                <a:sym typeface="Times New Roman"/>
              </a:rPr>
              <a:t>st.session_state.messages</a:t>
            </a:r>
            <a:r>
              <a:rPr lang="en-IN" sz="1500" dirty="0">
                <a:latin typeface="Times New Roman"/>
                <a:ea typeface="Times New Roman"/>
                <a:cs typeface="Times New Roman"/>
                <a:sym typeface="Times New Roman"/>
              </a:rPr>
              <a:t>:</a:t>
            </a:r>
          </a:p>
          <a:p>
            <a:pPr marL="342900" lvl="0" indent="-342900" rtl="0">
              <a:spcBef>
                <a:spcPts val="300"/>
              </a:spcBef>
              <a:spcAft>
                <a:spcPts val="0"/>
              </a:spcAft>
              <a:buNone/>
            </a:pPr>
            <a:r>
              <a:rPr lang="en-IN" sz="1500" dirty="0">
                <a:latin typeface="Times New Roman"/>
                <a:ea typeface="Times New Roman"/>
                <a:cs typeface="Times New Roman"/>
                <a:sym typeface="Times New Roman"/>
              </a:rPr>
              <a:t>    with </a:t>
            </a:r>
            <a:r>
              <a:rPr lang="en-IN" sz="1500" dirty="0" err="1">
                <a:latin typeface="Times New Roman"/>
                <a:ea typeface="Times New Roman"/>
                <a:cs typeface="Times New Roman"/>
                <a:sym typeface="Times New Roman"/>
              </a:rPr>
              <a:t>st.chat_message</a:t>
            </a:r>
            <a:r>
              <a:rPr lang="en-IN" sz="1500" dirty="0">
                <a:latin typeface="Times New Roman"/>
                <a:ea typeface="Times New Roman"/>
                <a:cs typeface="Times New Roman"/>
                <a:sym typeface="Times New Roman"/>
              </a:rPr>
              <a:t>(message["role"]):</a:t>
            </a:r>
          </a:p>
          <a:p>
            <a:pPr marL="342900" lvl="0" indent="-342900" rtl="0">
              <a:spcBef>
                <a:spcPts val="300"/>
              </a:spcBef>
              <a:spcAft>
                <a:spcPts val="0"/>
              </a:spcAft>
              <a:buNone/>
            </a:pPr>
            <a:r>
              <a:rPr lang="en-IN" sz="1500" dirty="0">
                <a:latin typeface="Times New Roman"/>
                <a:ea typeface="Times New Roman"/>
                <a:cs typeface="Times New Roman"/>
                <a:sym typeface="Times New Roman"/>
              </a:rPr>
              <a:t>        </a:t>
            </a:r>
            <a:r>
              <a:rPr lang="en-IN" sz="1500" dirty="0" err="1">
                <a:latin typeface="Times New Roman"/>
                <a:ea typeface="Times New Roman"/>
                <a:cs typeface="Times New Roman"/>
                <a:sym typeface="Times New Roman"/>
              </a:rPr>
              <a:t>st.markdown</a:t>
            </a:r>
            <a:r>
              <a:rPr lang="en-IN" sz="1500" dirty="0">
                <a:latin typeface="Times New Roman"/>
                <a:ea typeface="Times New Roman"/>
                <a:cs typeface="Times New Roman"/>
                <a:sym typeface="Times New Roman"/>
              </a:rPr>
              <a:t>(message["content"])</a:t>
            </a:r>
          </a:p>
          <a:p>
            <a:pPr marL="342900" lvl="0" indent="-342900" rtl="0">
              <a:spcBef>
                <a:spcPts val="300"/>
              </a:spcBef>
              <a:spcAft>
                <a:spcPts val="0"/>
              </a:spcAft>
              <a:buNone/>
            </a:pPr>
            <a:r>
              <a:rPr lang="en-IN" sz="1500" dirty="0">
                <a:latin typeface="Times New Roman"/>
                <a:ea typeface="Times New Roman"/>
                <a:cs typeface="Times New Roman"/>
                <a:sym typeface="Times New Roman"/>
              </a:rPr>
              <a:t>if </a:t>
            </a:r>
            <a:r>
              <a:rPr lang="en-IN" sz="1500" dirty="0" err="1">
                <a:latin typeface="Times New Roman"/>
                <a:ea typeface="Times New Roman"/>
                <a:cs typeface="Times New Roman"/>
                <a:sym typeface="Times New Roman"/>
              </a:rPr>
              <a:t>user_input</a:t>
            </a:r>
            <a:r>
              <a:rPr lang="en-IN" sz="1500" dirty="0">
                <a:latin typeface="Times New Roman"/>
                <a:ea typeface="Times New Roman"/>
                <a:cs typeface="Times New Roman"/>
                <a:sym typeface="Times New Roman"/>
              </a:rPr>
              <a:t> := </a:t>
            </a:r>
            <a:r>
              <a:rPr lang="en-IN" sz="1500" dirty="0" err="1">
                <a:latin typeface="Times New Roman"/>
                <a:ea typeface="Times New Roman"/>
                <a:cs typeface="Times New Roman"/>
                <a:sym typeface="Times New Roman"/>
              </a:rPr>
              <a:t>st.chat_input</a:t>
            </a:r>
            <a:r>
              <a:rPr lang="en-IN" sz="1500" dirty="0">
                <a:latin typeface="Times New Roman"/>
                <a:ea typeface="Times New Roman"/>
                <a:cs typeface="Times New Roman"/>
                <a:sym typeface="Times New Roman"/>
              </a:rPr>
              <a:t>("Ask AI-Twin..."):</a:t>
            </a:r>
          </a:p>
          <a:p>
            <a:pPr marL="342900" lvl="0" indent="-342900" rtl="0">
              <a:spcBef>
                <a:spcPts val="300"/>
              </a:spcBef>
              <a:spcAft>
                <a:spcPts val="0"/>
              </a:spcAft>
              <a:buNone/>
            </a:pPr>
            <a:r>
              <a:rPr lang="en-IN" sz="1500" dirty="0">
                <a:latin typeface="Times New Roman"/>
                <a:ea typeface="Times New Roman"/>
                <a:cs typeface="Times New Roman"/>
                <a:sym typeface="Times New Roman"/>
              </a:rPr>
              <a:t>    </a:t>
            </a:r>
            <a:r>
              <a:rPr lang="en-IN" sz="1500" dirty="0" err="1">
                <a:latin typeface="Times New Roman"/>
                <a:ea typeface="Times New Roman"/>
                <a:cs typeface="Times New Roman"/>
                <a:sym typeface="Times New Roman"/>
              </a:rPr>
              <a:t>st.session_state.messages.append</a:t>
            </a:r>
            <a:r>
              <a:rPr lang="en-IN" sz="1500" dirty="0">
                <a:latin typeface="Times New Roman"/>
                <a:ea typeface="Times New Roman"/>
                <a:cs typeface="Times New Roman"/>
                <a:sym typeface="Times New Roman"/>
              </a:rPr>
              <a:t>({"role": "user", "content": </a:t>
            </a:r>
            <a:r>
              <a:rPr lang="en-IN" sz="1500" dirty="0" err="1">
                <a:latin typeface="Times New Roman"/>
                <a:ea typeface="Times New Roman"/>
                <a:cs typeface="Times New Roman"/>
                <a:sym typeface="Times New Roman"/>
              </a:rPr>
              <a:t>user_input</a:t>
            </a:r>
            <a:r>
              <a:rPr lang="en-IN" sz="1500" dirty="0">
                <a:latin typeface="Times New Roman"/>
                <a:ea typeface="Times New Roman"/>
                <a:cs typeface="Times New Roman"/>
                <a:sym typeface="Times New Roman"/>
              </a:rPr>
              <a:t>})</a:t>
            </a:r>
          </a:p>
          <a:p>
            <a:pPr marL="342900" lvl="0" indent="-342900" rtl="0">
              <a:spcBef>
                <a:spcPts val="300"/>
              </a:spcBef>
              <a:spcAft>
                <a:spcPts val="0"/>
              </a:spcAft>
              <a:buNone/>
            </a:pPr>
            <a:r>
              <a:rPr lang="en-IN" sz="1500" dirty="0">
                <a:latin typeface="Times New Roman"/>
                <a:ea typeface="Times New Roman"/>
                <a:cs typeface="Times New Roman"/>
                <a:sym typeface="Times New Roman"/>
              </a:rPr>
              <a:t>    with </a:t>
            </a:r>
            <a:r>
              <a:rPr lang="en-IN" sz="1500" dirty="0" err="1">
                <a:latin typeface="Times New Roman"/>
                <a:ea typeface="Times New Roman"/>
                <a:cs typeface="Times New Roman"/>
                <a:sym typeface="Times New Roman"/>
              </a:rPr>
              <a:t>st.chat_message</a:t>
            </a:r>
            <a:r>
              <a:rPr lang="en-IN" sz="1500" dirty="0">
                <a:latin typeface="Times New Roman"/>
                <a:ea typeface="Times New Roman"/>
                <a:cs typeface="Times New Roman"/>
                <a:sym typeface="Times New Roman"/>
              </a:rPr>
              <a:t>("user"):</a:t>
            </a:r>
          </a:p>
          <a:p>
            <a:pPr marL="342900" lvl="0" indent="-342900" rtl="0">
              <a:spcBef>
                <a:spcPts val="300"/>
              </a:spcBef>
              <a:spcAft>
                <a:spcPts val="0"/>
              </a:spcAft>
              <a:buNone/>
            </a:pPr>
            <a:r>
              <a:rPr lang="en-IN" sz="1500" dirty="0">
                <a:latin typeface="Times New Roman"/>
                <a:ea typeface="Times New Roman"/>
                <a:cs typeface="Times New Roman"/>
                <a:sym typeface="Times New Roman"/>
              </a:rPr>
              <a:t>        </a:t>
            </a:r>
            <a:r>
              <a:rPr lang="en-IN" sz="1500" dirty="0" err="1">
                <a:latin typeface="Times New Roman"/>
                <a:ea typeface="Times New Roman"/>
                <a:cs typeface="Times New Roman"/>
                <a:sym typeface="Times New Roman"/>
              </a:rPr>
              <a:t>st.markdown</a:t>
            </a:r>
            <a:r>
              <a:rPr lang="en-IN" sz="1500" dirty="0">
                <a:latin typeface="Times New Roman"/>
                <a:ea typeface="Times New Roman"/>
                <a:cs typeface="Times New Roman"/>
                <a:sym typeface="Times New Roman"/>
              </a:rPr>
              <a:t>(</a:t>
            </a:r>
            <a:r>
              <a:rPr lang="en-IN" sz="1500" dirty="0" err="1">
                <a:latin typeface="Times New Roman"/>
                <a:ea typeface="Times New Roman"/>
                <a:cs typeface="Times New Roman"/>
                <a:sym typeface="Times New Roman"/>
              </a:rPr>
              <a:t>user_input</a:t>
            </a:r>
            <a:r>
              <a:rPr lang="en-IN" sz="1500" dirty="0">
                <a:latin typeface="Times New Roman"/>
                <a:ea typeface="Times New Roman"/>
                <a:cs typeface="Times New Roman"/>
                <a:sym typeface="Times New Roman"/>
              </a:rPr>
              <a:t>)</a:t>
            </a:r>
          </a:p>
          <a:p>
            <a:pPr marL="342900" lvl="0" indent="-342900" rtl="0">
              <a:spcBef>
                <a:spcPts val="300"/>
              </a:spcBef>
              <a:spcAft>
                <a:spcPts val="0"/>
              </a:spcAft>
              <a:buNone/>
            </a:pPr>
            <a:endParaRPr lang="en-IN" sz="1500" dirty="0">
              <a:latin typeface="Times New Roman"/>
              <a:ea typeface="Times New Roman"/>
              <a:cs typeface="Times New Roman"/>
              <a:sym typeface="Times New Roman"/>
            </a:endParaRPr>
          </a:p>
          <a:p>
            <a:pPr marL="342900" lvl="0" indent="-342900" rtl="0">
              <a:spcBef>
                <a:spcPts val="300"/>
              </a:spcBef>
              <a:spcAft>
                <a:spcPts val="0"/>
              </a:spcAft>
              <a:buNone/>
            </a:pPr>
            <a:r>
              <a:rPr lang="en-IN" sz="1500" dirty="0">
                <a:latin typeface="Times New Roman"/>
                <a:ea typeface="Times New Roman"/>
                <a:cs typeface="Times New Roman"/>
                <a:sym typeface="Times New Roman"/>
              </a:rPr>
              <a:t>    # Send message to backend</a:t>
            </a:r>
          </a:p>
          <a:p>
            <a:pPr marL="342900" lvl="0" indent="-342900" rtl="0">
              <a:spcBef>
                <a:spcPts val="300"/>
              </a:spcBef>
              <a:spcAft>
                <a:spcPts val="0"/>
              </a:spcAft>
              <a:buNone/>
            </a:pPr>
            <a:r>
              <a:rPr lang="en-IN" sz="1500" dirty="0">
                <a:latin typeface="Times New Roman"/>
                <a:ea typeface="Times New Roman"/>
                <a:cs typeface="Times New Roman"/>
                <a:sym typeface="Times New Roman"/>
              </a:rPr>
              <a:t>    try:</a:t>
            </a:r>
          </a:p>
          <a:p>
            <a:pPr marL="342900" lvl="0" indent="-342900" rtl="0">
              <a:spcBef>
                <a:spcPts val="300"/>
              </a:spcBef>
              <a:spcAft>
                <a:spcPts val="0"/>
              </a:spcAft>
              <a:buNone/>
            </a:pPr>
            <a:r>
              <a:rPr lang="en-IN" sz="1500" dirty="0">
                <a:latin typeface="Times New Roman"/>
                <a:ea typeface="Times New Roman"/>
                <a:cs typeface="Times New Roman"/>
                <a:sym typeface="Times New Roman"/>
              </a:rPr>
              <a:t>        response = </a:t>
            </a:r>
            <a:r>
              <a:rPr lang="en-IN" sz="1500" dirty="0" err="1">
                <a:latin typeface="Times New Roman"/>
                <a:ea typeface="Times New Roman"/>
                <a:cs typeface="Times New Roman"/>
                <a:sym typeface="Times New Roman"/>
              </a:rPr>
              <a:t>requests.post</a:t>
            </a:r>
            <a:r>
              <a:rPr lang="en-IN" sz="1500" dirty="0">
                <a:latin typeface="Times New Roman"/>
                <a:ea typeface="Times New Roman"/>
                <a:cs typeface="Times New Roman"/>
                <a:sym typeface="Times New Roman"/>
              </a:rPr>
              <a:t>(API_URL, </a:t>
            </a:r>
            <a:r>
              <a:rPr lang="en-IN" sz="1500" dirty="0" err="1">
                <a:latin typeface="Times New Roman"/>
                <a:ea typeface="Times New Roman"/>
                <a:cs typeface="Times New Roman"/>
                <a:sym typeface="Times New Roman"/>
              </a:rPr>
              <a:t>json</a:t>
            </a:r>
            <a:r>
              <a:rPr lang="en-IN" sz="1500" dirty="0">
                <a:latin typeface="Times New Roman"/>
                <a:ea typeface="Times New Roman"/>
                <a:cs typeface="Times New Roman"/>
                <a:sym typeface="Times New Roman"/>
              </a:rPr>
              <a:t>={"message": </a:t>
            </a:r>
            <a:r>
              <a:rPr lang="en-IN" sz="1500" dirty="0" err="1">
                <a:latin typeface="Times New Roman"/>
                <a:ea typeface="Times New Roman"/>
                <a:cs typeface="Times New Roman"/>
                <a:sym typeface="Times New Roman"/>
              </a:rPr>
              <a:t>user_input</a:t>
            </a:r>
            <a:r>
              <a:rPr lang="en-IN" sz="1500" dirty="0">
                <a:latin typeface="Times New Roman"/>
                <a:ea typeface="Times New Roman"/>
                <a:cs typeface="Times New Roman"/>
                <a:sym typeface="Times New Roman"/>
              </a:rPr>
              <a:t>})</a:t>
            </a:r>
          </a:p>
          <a:p>
            <a:pPr marL="342900" lvl="0" indent="-342900" rtl="0">
              <a:spcBef>
                <a:spcPts val="300"/>
              </a:spcBef>
              <a:spcAft>
                <a:spcPts val="0"/>
              </a:spcAft>
              <a:buNone/>
            </a:pPr>
            <a:r>
              <a:rPr lang="en-IN" sz="1500" dirty="0">
                <a:latin typeface="Times New Roman"/>
                <a:ea typeface="Times New Roman"/>
                <a:cs typeface="Times New Roman"/>
                <a:sym typeface="Times New Roman"/>
              </a:rPr>
              <a:t>        </a:t>
            </a:r>
            <a:r>
              <a:rPr lang="en-IN" sz="1500" dirty="0" err="1">
                <a:latin typeface="Times New Roman"/>
                <a:ea typeface="Times New Roman"/>
                <a:cs typeface="Times New Roman"/>
                <a:sym typeface="Times New Roman"/>
              </a:rPr>
              <a:t>response.raise_for_status</a:t>
            </a:r>
            <a:r>
              <a:rPr lang="en-IN" sz="1500" dirty="0">
                <a:latin typeface="Times New Roman"/>
                <a:ea typeface="Times New Roman"/>
                <a:cs typeface="Times New Roman"/>
                <a:sym typeface="Times New Roman"/>
              </a:rPr>
              <a:t>()</a:t>
            </a:r>
          </a:p>
          <a:p>
            <a:pPr marL="342900" lvl="0" indent="-342900" rtl="0">
              <a:spcBef>
                <a:spcPts val="300"/>
              </a:spcBef>
              <a:spcAft>
                <a:spcPts val="0"/>
              </a:spcAft>
              <a:buNone/>
            </a:pPr>
            <a:r>
              <a:rPr lang="en-IN" sz="1500" dirty="0">
                <a:latin typeface="Times New Roman"/>
                <a:ea typeface="Times New Roman"/>
                <a:cs typeface="Times New Roman"/>
                <a:sym typeface="Times New Roman"/>
              </a:rPr>
              <a:t>        </a:t>
            </a:r>
            <a:r>
              <a:rPr lang="en-IN" sz="1500" dirty="0" err="1">
                <a:latin typeface="Times New Roman"/>
                <a:ea typeface="Times New Roman"/>
                <a:cs typeface="Times New Roman"/>
                <a:sym typeface="Times New Roman"/>
              </a:rPr>
              <a:t>bot_response</a:t>
            </a:r>
            <a:r>
              <a:rPr lang="en-IN" sz="1500" dirty="0">
                <a:latin typeface="Times New Roman"/>
                <a:ea typeface="Times New Roman"/>
                <a:cs typeface="Times New Roman"/>
                <a:sym typeface="Times New Roman"/>
              </a:rPr>
              <a:t> = </a:t>
            </a:r>
            <a:r>
              <a:rPr lang="en-IN" sz="1500" dirty="0" err="1">
                <a:latin typeface="Times New Roman"/>
                <a:ea typeface="Times New Roman"/>
                <a:cs typeface="Times New Roman"/>
                <a:sym typeface="Times New Roman"/>
              </a:rPr>
              <a:t>response.json</a:t>
            </a:r>
            <a:r>
              <a:rPr lang="en-IN" sz="1500" dirty="0">
                <a:latin typeface="Times New Roman"/>
                <a:ea typeface="Times New Roman"/>
                <a:cs typeface="Times New Roman"/>
                <a:sym typeface="Times New Roman"/>
              </a:rPr>
              <a:t>().get("response", "No response from AI.")</a:t>
            </a:r>
          </a:p>
          <a:p>
            <a:pPr marL="342900" lvl="0" indent="-342900" rtl="0">
              <a:spcBef>
                <a:spcPts val="300"/>
              </a:spcBef>
              <a:spcAft>
                <a:spcPts val="0"/>
              </a:spcAft>
              <a:buNone/>
            </a:pPr>
            <a:endParaRPr lang="en-IN" sz="1500" dirty="0">
              <a:latin typeface="Times New Roman"/>
              <a:ea typeface="Times New Roman"/>
              <a:cs typeface="Times New Roman"/>
              <a:sym typeface="Times New Roman"/>
            </a:endParaRPr>
          </a:p>
          <a:p>
            <a:pPr marL="342900" lvl="0" indent="-342900" rtl="0">
              <a:spcBef>
                <a:spcPts val="300"/>
              </a:spcBef>
              <a:spcAft>
                <a:spcPts val="0"/>
              </a:spcAft>
              <a:buNone/>
            </a:pPr>
            <a:r>
              <a:rPr lang="en-IN" sz="1500" dirty="0">
                <a:latin typeface="Times New Roman"/>
                <a:ea typeface="Times New Roman"/>
                <a:cs typeface="Times New Roman"/>
                <a:sym typeface="Times New Roman"/>
              </a:rPr>
              <a:t>        # Store and display response</a:t>
            </a:r>
          </a:p>
          <a:p>
            <a:pPr marL="342900" lvl="0" indent="-342900" rtl="0">
              <a:spcBef>
                <a:spcPts val="300"/>
              </a:spcBef>
              <a:spcAft>
                <a:spcPts val="0"/>
              </a:spcAft>
              <a:buNone/>
            </a:pPr>
            <a:r>
              <a:rPr lang="en-IN" sz="1500" dirty="0">
                <a:latin typeface="Times New Roman"/>
                <a:ea typeface="Times New Roman"/>
                <a:cs typeface="Times New Roman"/>
                <a:sym typeface="Times New Roman"/>
              </a:rPr>
              <a:t>        </a:t>
            </a:r>
            <a:r>
              <a:rPr lang="en-IN" sz="1500" dirty="0" err="1">
                <a:latin typeface="Times New Roman"/>
                <a:ea typeface="Times New Roman"/>
                <a:cs typeface="Times New Roman"/>
                <a:sym typeface="Times New Roman"/>
              </a:rPr>
              <a:t>st.session_state.messages.append</a:t>
            </a:r>
            <a:r>
              <a:rPr lang="en-IN" sz="1500" dirty="0">
                <a:latin typeface="Times New Roman"/>
                <a:ea typeface="Times New Roman"/>
                <a:cs typeface="Times New Roman"/>
                <a:sym typeface="Times New Roman"/>
              </a:rPr>
              <a:t>({"role": "assistant", "content": </a:t>
            </a:r>
            <a:r>
              <a:rPr lang="en-IN" sz="1500" dirty="0" err="1">
                <a:latin typeface="Times New Roman"/>
                <a:ea typeface="Times New Roman"/>
                <a:cs typeface="Times New Roman"/>
                <a:sym typeface="Times New Roman"/>
              </a:rPr>
              <a:t>bot_response</a:t>
            </a:r>
            <a:r>
              <a:rPr lang="en-IN" sz="1500" dirty="0">
                <a:latin typeface="Times New Roman"/>
                <a:ea typeface="Times New Roman"/>
                <a:cs typeface="Times New Roman"/>
                <a:sym typeface="Times New Roman"/>
              </a:rPr>
              <a:t>})</a:t>
            </a:r>
          </a:p>
          <a:p>
            <a:pPr marL="342900" lvl="0" indent="-342900" rtl="0">
              <a:spcBef>
                <a:spcPts val="300"/>
              </a:spcBef>
              <a:spcAft>
                <a:spcPts val="0"/>
              </a:spcAft>
              <a:buNone/>
            </a:pPr>
            <a:r>
              <a:rPr lang="en-IN" sz="1500" dirty="0">
                <a:latin typeface="Times New Roman"/>
                <a:ea typeface="Times New Roman"/>
                <a:cs typeface="Times New Roman"/>
                <a:sym typeface="Times New Roman"/>
              </a:rPr>
              <a:t>        with </a:t>
            </a:r>
            <a:r>
              <a:rPr lang="en-IN" sz="1500" dirty="0" err="1">
                <a:latin typeface="Times New Roman"/>
                <a:ea typeface="Times New Roman"/>
                <a:cs typeface="Times New Roman"/>
                <a:sym typeface="Times New Roman"/>
              </a:rPr>
              <a:t>st.chat_message</a:t>
            </a:r>
            <a:r>
              <a:rPr lang="en-IN" sz="1500" dirty="0">
                <a:latin typeface="Times New Roman"/>
                <a:ea typeface="Times New Roman"/>
                <a:cs typeface="Times New Roman"/>
                <a:sym typeface="Times New Roman"/>
              </a:rPr>
              <a:t>("assistant"):</a:t>
            </a:r>
          </a:p>
          <a:p>
            <a:pPr marL="342900" lvl="0" indent="-342900" rtl="0">
              <a:spcBef>
                <a:spcPts val="300"/>
              </a:spcBef>
              <a:spcAft>
                <a:spcPts val="0"/>
              </a:spcAft>
              <a:buNone/>
            </a:pPr>
            <a:r>
              <a:rPr lang="en-IN" sz="1500" dirty="0">
                <a:latin typeface="Times New Roman"/>
                <a:ea typeface="Times New Roman"/>
                <a:cs typeface="Times New Roman"/>
                <a:sym typeface="Times New Roman"/>
              </a:rPr>
              <a:t>            </a:t>
            </a:r>
            <a:r>
              <a:rPr lang="en-IN" sz="1500" dirty="0" err="1">
                <a:latin typeface="Times New Roman"/>
                <a:ea typeface="Times New Roman"/>
                <a:cs typeface="Times New Roman"/>
                <a:sym typeface="Times New Roman"/>
              </a:rPr>
              <a:t>st.markdown</a:t>
            </a:r>
            <a:r>
              <a:rPr lang="en-IN" sz="1500" dirty="0">
                <a:latin typeface="Times New Roman"/>
                <a:ea typeface="Times New Roman"/>
                <a:cs typeface="Times New Roman"/>
                <a:sym typeface="Times New Roman"/>
              </a:rPr>
              <a:t>(</a:t>
            </a:r>
            <a:r>
              <a:rPr lang="en-IN" sz="1500" dirty="0" err="1">
                <a:latin typeface="Times New Roman"/>
                <a:ea typeface="Times New Roman"/>
                <a:cs typeface="Times New Roman"/>
                <a:sym typeface="Times New Roman"/>
              </a:rPr>
              <a:t>bot_response</a:t>
            </a:r>
            <a:r>
              <a:rPr lang="en-IN" sz="1500" dirty="0">
                <a:latin typeface="Times New Roman"/>
                <a:ea typeface="Times New Roman"/>
                <a:cs typeface="Times New Roman"/>
                <a:sym typeface="Times New Roman"/>
              </a:rPr>
              <a:t>)</a:t>
            </a:r>
          </a:p>
          <a:p>
            <a:pPr marL="342900" lvl="0" indent="-342900" rtl="0">
              <a:spcBef>
                <a:spcPts val="300"/>
              </a:spcBef>
              <a:spcAft>
                <a:spcPts val="0"/>
              </a:spcAft>
              <a:buNone/>
            </a:pPr>
            <a:r>
              <a:rPr lang="en-IN" sz="1500" dirty="0">
                <a:latin typeface="Times New Roman"/>
                <a:ea typeface="Times New Roman"/>
                <a:cs typeface="Times New Roman"/>
                <a:sym typeface="Times New Roman"/>
              </a:rPr>
              <a:t>except </a:t>
            </a:r>
            <a:r>
              <a:rPr lang="en-IN" sz="1500" dirty="0" err="1">
                <a:latin typeface="Times New Roman"/>
                <a:ea typeface="Times New Roman"/>
                <a:cs typeface="Times New Roman"/>
                <a:sym typeface="Times New Roman"/>
              </a:rPr>
              <a:t>requests.exceptions.RequestException</a:t>
            </a:r>
            <a:r>
              <a:rPr lang="en-IN" sz="1500" dirty="0">
                <a:latin typeface="Times New Roman"/>
                <a:ea typeface="Times New Roman"/>
                <a:cs typeface="Times New Roman"/>
                <a:sym typeface="Times New Roman"/>
              </a:rPr>
              <a:t> as e:</a:t>
            </a:r>
          </a:p>
          <a:p>
            <a:pPr marL="342900" lvl="0" indent="-342900" rtl="0">
              <a:spcBef>
                <a:spcPts val="300"/>
              </a:spcBef>
              <a:spcAft>
                <a:spcPts val="0"/>
              </a:spcAft>
              <a:buNone/>
            </a:pPr>
            <a:r>
              <a:rPr lang="en-IN" sz="1500" dirty="0">
                <a:latin typeface="Times New Roman"/>
                <a:ea typeface="Times New Roman"/>
                <a:cs typeface="Times New Roman"/>
                <a:sym typeface="Times New Roman"/>
              </a:rPr>
              <a:t>        </a:t>
            </a:r>
            <a:r>
              <a:rPr lang="en-IN" sz="1500" dirty="0" err="1">
                <a:latin typeface="Times New Roman"/>
                <a:ea typeface="Times New Roman"/>
                <a:cs typeface="Times New Roman"/>
                <a:sym typeface="Times New Roman"/>
              </a:rPr>
              <a:t>st.error</a:t>
            </a:r>
            <a:r>
              <a:rPr lang="en-IN" sz="1500" dirty="0">
                <a:latin typeface="Times New Roman"/>
                <a:ea typeface="Times New Roman"/>
                <a:cs typeface="Times New Roman"/>
                <a:sym typeface="Times New Roman"/>
              </a:rPr>
              <a:t>(</a:t>
            </a:r>
            <a:r>
              <a:rPr lang="en-IN" sz="1500" dirty="0" err="1">
                <a:latin typeface="Times New Roman"/>
                <a:ea typeface="Times New Roman"/>
                <a:cs typeface="Times New Roman"/>
                <a:sym typeface="Times New Roman"/>
              </a:rPr>
              <a:t>f"Error</a:t>
            </a:r>
            <a:r>
              <a:rPr lang="en-IN" sz="1500" dirty="0">
                <a:latin typeface="Times New Roman"/>
                <a:ea typeface="Times New Roman"/>
                <a:cs typeface="Times New Roman"/>
                <a:sym typeface="Times New Roman"/>
              </a:rPr>
              <a:t>: {e}")</a:t>
            </a:r>
          </a:p>
          <a:p>
            <a:pPr marL="342900" lvl="0" indent="-342900" rtl="0">
              <a:spcBef>
                <a:spcPts val="300"/>
              </a:spcBef>
              <a:spcAft>
                <a:spcPts val="0"/>
              </a:spcAft>
              <a:buNone/>
            </a:pPr>
            <a:endParaRPr lang="en-IN" sz="1500" dirty="0">
              <a:latin typeface="Times New Roman"/>
              <a:ea typeface="Times New Roman"/>
              <a:cs typeface="Times New Roman"/>
              <a:sym typeface="Times New Roman"/>
            </a:endParaRPr>
          </a:p>
          <a:p>
            <a:pPr marL="342900" lvl="0" indent="-342900" rtl="0">
              <a:spcBef>
                <a:spcPts val="300"/>
              </a:spcBef>
              <a:spcAft>
                <a:spcPts val="0"/>
              </a:spcAft>
              <a:buNone/>
            </a:pPr>
            <a:r>
              <a:rPr lang="en-IN" sz="1500" dirty="0">
                <a:latin typeface="Times New Roman"/>
                <a:ea typeface="Times New Roman"/>
                <a:cs typeface="Times New Roman"/>
                <a:sym typeface="Times New Roman"/>
              </a:rPr>
              <a:t># Fetch and Display Calendar Events</a:t>
            </a:r>
          </a:p>
          <a:p>
            <a:pPr marL="342900" lvl="0" indent="-342900" rtl="0">
              <a:spcBef>
                <a:spcPts val="300"/>
              </a:spcBef>
              <a:spcAft>
                <a:spcPts val="0"/>
              </a:spcAft>
              <a:buNone/>
            </a:pPr>
            <a:r>
              <a:rPr lang="en-IN" sz="1500" dirty="0" err="1">
                <a:latin typeface="Times New Roman"/>
                <a:ea typeface="Times New Roman"/>
                <a:cs typeface="Times New Roman"/>
                <a:sym typeface="Times New Roman"/>
              </a:rPr>
              <a:t>st.subheader</a:t>
            </a:r>
            <a:r>
              <a:rPr lang="en-IN" sz="1500" dirty="0">
                <a:latin typeface="Times New Roman"/>
                <a:ea typeface="Times New Roman"/>
                <a:cs typeface="Times New Roman"/>
                <a:sym typeface="Times New Roman"/>
              </a:rPr>
              <a:t>(" Upcoming Events")</a:t>
            </a:r>
          </a:p>
          <a:p>
            <a:pPr marL="342900" lvl="0" indent="-342900" rtl="0">
              <a:spcBef>
                <a:spcPts val="300"/>
              </a:spcBef>
              <a:spcAft>
                <a:spcPts val="0"/>
              </a:spcAft>
              <a:buNone/>
            </a:pPr>
            <a:r>
              <a:rPr lang="en-IN" sz="1500" dirty="0">
                <a:latin typeface="Times New Roman"/>
                <a:ea typeface="Times New Roman"/>
                <a:cs typeface="Times New Roman"/>
                <a:sym typeface="Times New Roman"/>
              </a:rPr>
              <a:t>try:</a:t>
            </a:r>
          </a:p>
          <a:p>
            <a:pPr marL="342900" lvl="0" indent="-342900" rtl="0">
              <a:spcBef>
                <a:spcPts val="300"/>
              </a:spcBef>
              <a:spcAft>
                <a:spcPts val="0"/>
              </a:spcAft>
              <a:buNone/>
            </a:pPr>
            <a:r>
              <a:rPr lang="en-IN" sz="1500" dirty="0">
                <a:latin typeface="Times New Roman"/>
                <a:ea typeface="Times New Roman"/>
                <a:cs typeface="Times New Roman"/>
                <a:sym typeface="Times New Roman"/>
              </a:rPr>
              <a:t>    </a:t>
            </a:r>
            <a:r>
              <a:rPr lang="en-IN" sz="1500" dirty="0" err="1">
                <a:latin typeface="Times New Roman"/>
                <a:ea typeface="Times New Roman"/>
                <a:cs typeface="Times New Roman"/>
                <a:sym typeface="Times New Roman"/>
              </a:rPr>
              <a:t>events_response</a:t>
            </a:r>
            <a:r>
              <a:rPr lang="en-IN" sz="1500" dirty="0">
                <a:latin typeface="Times New Roman"/>
                <a:ea typeface="Times New Roman"/>
                <a:cs typeface="Times New Roman"/>
                <a:sym typeface="Times New Roman"/>
              </a:rPr>
              <a:t> = </a:t>
            </a:r>
            <a:r>
              <a:rPr lang="en-IN" sz="1500" dirty="0" err="1">
                <a:latin typeface="Times New Roman"/>
                <a:ea typeface="Times New Roman"/>
                <a:cs typeface="Times New Roman"/>
                <a:sym typeface="Times New Roman"/>
              </a:rPr>
              <a:t>requests.get</a:t>
            </a:r>
            <a:r>
              <a:rPr lang="en-IN" sz="1500" dirty="0">
                <a:latin typeface="Times New Roman"/>
                <a:ea typeface="Times New Roman"/>
                <a:cs typeface="Times New Roman"/>
                <a:sym typeface="Times New Roman"/>
              </a:rPr>
              <a:t>(EVENTS_URL)</a:t>
            </a:r>
          </a:p>
          <a:p>
            <a:pPr marL="342900" lvl="0" indent="-342900" rtl="0">
              <a:spcBef>
                <a:spcPts val="300"/>
              </a:spcBef>
              <a:spcAft>
                <a:spcPts val="0"/>
              </a:spcAft>
              <a:buNone/>
            </a:pPr>
            <a:r>
              <a:rPr lang="en-IN" sz="1500" dirty="0">
                <a:latin typeface="Times New Roman"/>
                <a:ea typeface="Times New Roman"/>
                <a:cs typeface="Times New Roman"/>
                <a:sym typeface="Times New Roman"/>
              </a:rPr>
              <a:t>    </a:t>
            </a:r>
            <a:r>
              <a:rPr lang="en-IN" sz="1500" dirty="0" err="1">
                <a:latin typeface="Times New Roman"/>
                <a:ea typeface="Times New Roman"/>
                <a:cs typeface="Times New Roman"/>
                <a:sym typeface="Times New Roman"/>
              </a:rPr>
              <a:t>events_response.raise_for_status</a:t>
            </a:r>
            <a:r>
              <a:rPr lang="en-IN" sz="1500" dirty="0">
                <a:latin typeface="Times New Roman"/>
                <a:ea typeface="Times New Roman"/>
                <a:cs typeface="Times New Roman"/>
                <a:sym typeface="Times New Roman"/>
              </a:rPr>
              <a:t>()</a:t>
            </a:r>
          </a:p>
          <a:p>
            <a:pPr marL="342900" lvl="0" indent="-342900" rtl="0">
              <a:spcBef>
                <a:spcPts val="300"/>
              </a:spcBef>
              <a:spcAft>
                <a:spcPts val="0"/>
              </a:spcAft>
              <a:buNone/>
            </a:pPr>
            <a:r>
              <a:rPr lang="en-IN" sz="1500" dirty="0">
                <a:latin typeface="Times New Roman"/>
                <a:ea typeface="Times New Roman"/>
                <a:cs typeface="Times New Roman"/>
                <a:sym typeface="Times New Roman"/>
              </a:rPr>
              <a:t>    events = </a:t>
            </a:r>
            <a:r>
              <a:rPr lang="en-IN" sz="1500" dirty="0" err="1">
                <a:latin typeface="Times New Roman"/>
                <a:ea typeface="Times New Roman"/>
                <a:cs typeface="Times New Roman"/>
                <a:sym typeface="Times New Roman"/>
              </a:rPr>
              <a:t>events_response.json</a:t>
            </a:r>
            <a:r>
              <a:rPr lang="en-IN" sz="1500" dirty="0">
                <a:latin typeface="Times New Roman"/>
                <a:ea typeface="Times New Roman"/>
                <a:cs typeface="Times New Roman"/>
                <a:sym typeface="Times New Roman"/>
              </a:rPr>
              <a:t>()</a:t>
            </a:r>
          </a:p>
          <a:p>
            <a:pPr marL="342900" lvl="0" indent="-342900" rtl="0">
              <a:spcBef>
                <a:spcPts val="300"/>
              </a:spcBef>
              <a:spcAft>
                <a:spcPts val="0"/>
              </a:spcAft>
              <a:buNone/>
            </a:pPr>
            <a:endParaRPr lang="en-IN" sz="1500" dirty="0">
              <a:latin typeface="Times New Roman"/>
              <a:ea typeface="Times New Roman"/>
              <a:cs typeface="Times New Roman"/>
              <a:sym typeface="Times New Roman"/>
            </a:endParaRPr>
          </a:p>
          <a:p>
            <a:pPr marL="342900" lvl="0" indent="-342900" rtl="0">
              <a:spcBef>
                <a:spcPts val="300"/>
              </a:spcBef>
              <a:spcAft>
                <a:spcPts val="0"/>
              </a:spcAft>
              <a:buNone/>
            </a:pPr>
            <a:r>
              <a:rPr lang="en-IN" sz="1500" dirty="0">
                <a:latin typeface="Times New Roman"/>
                <a:ea typeface="Times New Roman"/>
                <a:cs typeface="Times New Roman"/>
                <a:sym typeface="Times New Roman"/>
              </a:rPr>
              <a:t>    for event in events:</a:t>
            </a:r>
          </a:p>
          <a:p>
            <a:pPr marL="342900" lvl="0" indent="-342900" rtl="0">
              <a:spcBef>
                <a:spcPts val="300"/>
              </a:spcBef>
              <a:spcAft>
                <a:spcPts val="0"/>
              </a:spcAft>
              <a:buNone/>
            </a:pPr>
            <a:r>
              <a:rPr lang="en-IN" sz="1500" dirty="0">
                <a:latin typeface="Times New Roman"/>
                <a:ea typeface="Times New Roman"/>
                <a:cs typeface="Times New Roman"/>
                <a:sym typeface="Times New Roman"/>
              </a:rPr>
              <a:t>        </a:t>
            </a:r>
            <a:r>
              <a:rPr lang="en-IN" sz="1500" dirty="0" err="1">
                <a:latin typeface="Times New Roman"/>
                <a:ea typeface="Times New Roman"/>
                <a:cs typeface="Times New Roman"/>
                <a:sym typeface="Times New Roman"/>
              </a:rPr>
              <a:t>st.markdown</a:t>
            </a:r>
            <a:r>
              <a:rPr lang="en-IN" sz="1500" dirty="0">
                <a:latin typeface="Times New Roman"/>
                <a:ea typeface="Times New Roman"/>
                <a:cs typeface="Times New Roman"/>
                <a:sym typeface="Times New Roman"/>
              </a:rPr>
              <a:t>(f"**{event['title']}** - {event['date']}")</a:t>
            </a:r>
          </a:p>
          <a:p>
            <a:pPr marL="342900" lvl="0" indent="-342900" rtl="0">
              <a:spcBef>
                <a:spcPts val="300"/>
              </a:spcBef>
              <a:spcAft>
                <a:spcPts val="0"/>
              </a:spcAft>
              <a:buNone/>
            </a:pPr>
            <a:r>
              <a:rPr lang="en-IN" sz="1500" dirty="0">
                <a:latin typeface="Times New Roman"/>
                <a:ea typeface="Times New Roman"/>
                <a:cs typeface="Times New Roman"/>
                <a:sym typeface="Times New Roman"/>
              </a:rPr>
              <a:t>except </a:t>
            </a:r>
            <a:r>
              <a:rPr lang="en-IN" sz="1500" dirty="0" err="1">
                <a:latin typeface="Times New Roman"/>
                <a:ea typeface="Times New Roman"/>
                <a:cs typeface="Times New Roman"/>
                <a:sym typeface="Times New Roman"/>
              </a:rPr>
              <a:t>requests.exceptions.RequestException</a:t>
            </a:r>
            <a:r>
              <a:rPr lang="en-IN" sz="1500" dirty="0">
                <a:latin typeface="Times New Roman"/>
                <a:ea typeface="Times New Roman"/>
                <a:cs typeface="Times New Roman"/>
                <a:sym typeface="Times New Roman"/>
              </a:rPr>
              <a:t> as e:</a:t>
            </a:r>
          </a:p>
          <a:p>
            <a:pPr marL="342900" lvl="0" indent="-342900" rtl="0">
              <a:spcBef>
                <a:spcPts val="300"/>
              </a:spcBef>
              <a:spcAft>
                <a:spcPts val="0"/>
              </a:spcAft>
              <a:buNone/>
            </a:pPr>
            <a:r>
              <a:rPr lang="en-IN" sz="1500" dirty="0">
                <a:latin typeface="Times New Roman"/>
                <a:ea typeface="Times New Roman"/>
                <a:cs typeface="Times New Roman"/>
                <a:sym typeface="Times New Roman"/>
              </a:rPr>
              <a:t>    </a:t>
            </a:r>
            <a:r>
              <a:rPr lang="en-IN" sz="1500" dirty="0" err="1">
                <a:latin typeface="Times New Roman"/>
                <a:ea typeface="Times New Roman"/>
                <a:cs typeface="Times New Roman"/>
                <a:sym typeface="Times New Roman"/>
              </a:rPr>
              <a:t>st.error</a:t>
            </a:r>
            <a:r>
              <a:rPr lang="en-IN" sz="1500" dirty="0">
                <a:latin typeface="Times New Roman"/>
                <a:ea typeface="Times New Roman"/>
                <a:cs typeface="Times New Roman"/>
                <a:sym typeface="Times New Roman"/>
              </a:rPr>
              <a:t>(</a:t>
            </a:r>
            <a:r>
              <a:rPr lang="en-IN" sz="1500" dirty="0" err="1">
                <a:latin typeface="Times New Roman"/>
                <a:ea typeface="Times New Roman"/>
                <a:cs typeface="Times New Roman"/>
                <a:sym typeface="Times New Roman"/>
              </a:rPr>
              <a:t>f"Error</a:t>
            </a:r>
            <a:r>
              <a:rPr lang="en-IN" sz="1500" dirty="0">
                <a:latin typeface="Times New Roman"/>
                <a:ea typeface="Times New Roman"/>
                <a:cs typeface="Times New Roman"/>
                <a:sym typeface="Times New Roman"/>
              </a:rPr>
              <a:t> fetching events: {e}")</a:t>
            </a:r>
          </a:p>
          <a:p>
            <a:pPr marL="342900" lvl="0" indent="-342900" rtl="0">
              <a:spcBef>
                <a:spcPts val="300"/>
              </a:spcBef>
              <a:spcAft>
                <a:spcPts val="0"/>
              </a:spcAft>
              <a:buNone/>
            </a:pPr>
            <a:endParaRPr lang="en-IN" sz="1500" dirty="0">
              <a:latin typeface="Times New Roman"/>
              <a:ea typeface="Times New Roman"/>
              <a:cs typeface="Times New Roman"/>
              <a:sym typeface="Times New Roman"/>
            </a:endParaRPr>
          </a:p>
          <a:p>
            <a:pPr marL="342900" lvl="0" indent="-342900" algn="just" rtl="0">
              <a:spcBef>
                <a:spcPts val="300"/>
              </a:spcBef>
              <a:spcAft>
                <a:spcPts val="0"/>
              </a:spcAft>
              <a:buNone/>
            </a:pPr>
            <a:endParaRPr sz="1500" b="1" dirty="0">
              <a:latin typeface="Times New Roman"/>
              <a:ea typeface="Times New Roman"/>
              <a:cs typeface="Times New Roman"/>
              <a:sym typeface="Times New Roman"/>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38"/>
          <p:cNvSpPr txBox="1">
            <a:spLocks noGrp="1"/>
          </p:cNvSpPr>
          <p:nvPr>
            <p:ph type="title" idx="4294967295"/>
          </p:nvPr>
        </p:nvSpPr>
        <p:spPr>
          <a:xfrm>
            <a:off x="457200" y="274638"/>
            <a:ext cx="8229600" cy="639762"/>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libri"/>
              <a:buNone/>
            </a:pPr>
            <a:r>
              <a:rPr lang="en-US"/>
              <a:t>Output</a:t>
            </a:r>
            <a:endParaRPr/>
          </a:p>
        </p:txBody>
      </p:sp>
      <p:sp>
        <p:nvSpPr>
          <p:cNvPr id="248" name="Google Shape;248;p38"/>
          <p:cNvSpPr txBox="1">
            <a:spLocks noGrp="1"/>
          </p:cNvSpPr>
          <p:nvPr>
            <p:ph type="body" idx="4294967295"/>
          </p:nvPr>
        </p:nvSpPr>
        <p:spPr>
          <a:xfrm>
            <a:off x="228600" y="990600"/>
            <a:ext cx="8610600" cy="5257800"/>
          </a:xfrm>
          <a:prstGeom prst="rect">
            <a:avLst/>
          </a:prstGeom>
          <a:noFill/>
          <a:ln>
            <a:noFill/>
          </a:ln>
        </p:spPr>
        <p:txBody>
          <a:bodyPr spcFirstLastPara="1" wrap="square" lIns="91425" tIns="45700" rIns="91425" bIns="45700" anchor="t" anchorCtr="0">
            <a:normAutofit/>
          </a:bodyPr>
          <a:lstStyle/>
          <a:p>
            <a:pPr marL="342900" lvl="0" indent="-342900" algn="just" rtl="0">
              <a:spcBef>
                <a:spcPts val="0"/>
              </a:spcBef>
              <a:spcAft>
                <a:spcPts val="0"/>
              </a:spcAft>
              <a:buSzPts val="3200"/>
              <a:buChar char="•"/>
            </a:pPr>
            <a:r>
              <a:rPr lang="en-US" sz="2200" b="1" dirty="0">
                <a:latin typeface="Times New Roman"/>
                <a:ea typeface="Times New Roman"/>
                <a:cs typeface="Times New Roman"/>
                <a:sym typeface="Times New Roman"/>
              </a:rPr>
              <a:t>OUTPUT</a:t>
            </a:r>
            <a:r>
              <a:rPr lang="en-US" sz="2200" dirty="0">
                <a:latin typeface="Times New Roman"/>
                <a:ea typeface="Times New Roman"/>
                <a:cs typeface="Times New Roman"/>
                <a:sym typeface="Times New Roman"/>
              </a:rPr>
              <a:t>:</a:t>
            </a:r>
            <a:endParaRPr sz="2400" dirty="0">
              <a:latin typeface="Times New Roman"/>
              <a:ea typeface="Times New Roman"/>
              <a:cs typeface="Times New Roman"/>
              <a:sym typeface="Times New Roman"/>
            </a:endParaRPr>
          </a:p>
          <a:p>
            <a:pPr marL="342900" lvl="0" indent="-342900" algn="just" rtl="0">
              <a:spcBef>
                <a:spcPts val="407"/>
              </a:spcBef>
              <a:spcAft>
                <a:spcPts val="0"/>
              </a:spcAft>
              <a:buSzPts val="3200"/>
              <a:buChar char="•"/>
            </a:pPr>
            <a:r>
              <a:rPr lang="en-US" sz="2000" dirty="0">
                <a:latin typeface="Times New Roman" panose="02020603050405020304" pitchFamily="18" charset="0"/>
                <a:cs typeface="Times New Roman" panose="02020603050405020304" pitchFamily="18" charset="0"/>
              </a:rPr>
              <a:t>AI-Twin user interface for versatile AI assistance. Text chat, speech processing, and image recognition in one view.</a:t>
            </a:r>
            <a:endParaRPr sz="2000" dirty="0">
              <a:latin typeface="Times New Roman" panose="02020603050405020304" pitchFamily="18" charset="0"/>
              <a:ea typeface="Times New Roman"/>
              <a:cs typeface="Times New Roman" panose="02020603050405020304" pitchFamily="18" charset="0"/>
              <a:sym typeface="Times New Roman"/>
            </a:endParaRPr>
          </a:p>
          <a:p>
            <a:pPr marL="342900" lvl="0" indent="-279400" algn="just" rtl="0">
              <a:spcBef>
                <a:spcPts val="407"/>
              </a:spcBef>
              <a:spcAft>
                <a:spcPts val="0"/>
              </a:spcAft>
              <a:buSzPts val="2200"/>
              <a:buFont typeface="Times New Roman"/>
              <a:buChar char="•"/>
            </a:pPr>
            <a:endParaRPr sz="2200" dirty="0">
              <a:latin typeface="Times New Roman"/>
              <a:ea typeface="Times New Roman"/>
              <a:cs typeface="Times New Roman"/>
              <a:sym typeface="Times New Roman"/>
            </a:endParaRPr>
          </a:p>
        </p:txBody>
      </p:sp>
      <p:pic>
        <p:nvPicPr>
          <p:cNvPr id="3" name="Picture 2">
            <a:extLst>
              <a:ext uri="{FF2B5EF4-FFF2-40B4-BE49-F238E27FC236}">
                <a16:creationId xmlns:a16="http://schemas.microsoft.com/office/drawing/2014/main" id="{9AE20492-587A-E4C0-4F1A-CA18D7A1B23C}"/>
              </a:ext>
            </a:extLst>
          </p:cNvPr>
          <p:cNvPicPr>
            <a:picLocks noChangeAspect="1"/>
          </p:cNvPicPr>
          <p:nvPr/>
        </p:nvPicPr>
        <p:blipFill>
          <a:blip r:embed="rId3"/>
          <a:stretch>
            <a:fillRect/>
          </a:stretch>
        </p:blipFill>
        <p:spPr>
          <a:xfrm>
            <a:off x="595086" y="2191657"/>
            <a:ext cx="7953828" cy="4132943"/>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39"/>
          <p:cNvSpPr txBox="1">
            <a:spLocks noGrp="1"/>
          </p:cNvSpPr>
          <p:nvPr>
            <p:ph type="title" idx="4294967295"/>
          </p:nvPr>
        </p:nvSpPr>
        <p:spPr>
          <a:xfrm>
            <a:off x="457200" y="274638"/>
            <a:ext cx="8229600" cy="6399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libri"/>
              <a:buNone/>
            </a:pPr>
            <a:r>
              <a:rPr lang="en-US"/>
              <a:t>Output</a:t>
            </a:r>
            <a:endParaRPr/>
          </a:p>
        </p:txBody>
      </p:sp>
      <p:sp>
        <p:nvSpPr>
          <p:cNvPr id="255" name="Google Shape;255;p39"/>
          <p:cNvSpPr txBox="1">
            <a:spLocks noGrp="1"/>
          </p:cNvSpPr>
          <p:nvPr>
            <p:ph type="body" idx="4294967295"/>
          </p:nvPr>
        </p:nvSpPr>
        <p:spPr>
          <a:xfrm>
            <a:off x="228600" y="990600"/>
            <a:ext cx="8610600" cy="5257800"/>
          </a:xfrm>
          <a:prstGeom prst="rect">
            <a:avLst/>
          </a:prstGeom>
          <a:noFill/>
          <a:ln>
            <a:noFill/>
          </a:ln>
        </p:spPr>
        <p:txBody>
          <a:bodyPr spcFirstLastPara="1" wrap="square" lIns="91425" tIns="45700" rIns="91425" bIns="45700" anchor="t" anchorCtr="0">
            <a:normAutofit/>
          </a:bodyPr>
          <a:lstStyle/>
          <a:p>
            <a:pPr marL="342900" lvl="0" indent="-342900" algn="just" rtl="0">
              <a:spcBef>
                <a:spcPts val="0"/>
              </a:spcBef>
              <a:spcAft>
                <a:spcPts val="0"/>
              </a:spcAft>
              <a:buSzPts val="3200"/>
              <a:buChar char="•"/>
            </a:pPr>
            <a:r>
              <a:rPr lang="en-US" sz="2200" b="1" dirty="0">
                <a:latin typeface="Times New Roman"/>
                <a:ea typeface="Times New Roman"/>
                <a:cs typeface="Times New Roman"/>
                <a:sym typeface="Times New Roman"/>
              </a:rPr>
              <a:t>OUTPUT</a:t>
            </a:r>
            <a:r>
              <a:rPr lang="en-US" sz="2200" dirty="0">
                <a:latin typeface="Times New Roman"/>
                <a:ea typeface="Times New Roman"/>
                <a:cs typeface="Times New Roman"/>
                <a:sym typeface="Times New Roman"/>
              </a:rPr>
              <a:t>:</a:t>
            </a:r>
            <a:endParaRPr sz="2400" dirty="0">
              <a:latin typeface="Times New Roman"/>
              <a:ea typeface="Times New Roman"/>
              <a:cs typeface="Times New Roman"/>
              <a:sym typeface="Times New Roman"/>
            </a:endParaRPr>
          </a:p>
          <a:p>
            <a:pPr marL="342900" lvl="0" indent="-342900" algn="just" rtl="0">
              <a:spcBef>
                <a:spcPts val="0"/>
              </a:spcBef>
              <a:spcAft>
                <a:spcPts val="0"/>
              </a:spcAft>
              <a:buSzPts val="3200"/>
              <a:buChar char="•"/>
            </a:pPr>
            <a:r>
              <a:rPr lang="en-US" sz="2200" dirty="0">
                <a:latin typeface="Times New Roman" panose="02020603050405020304" pitchFamily="18" charset="0"/>
                <a:cs typeface="Times New Roman" panose="02020603050405020304" pitchFamily="18" charset="0"/>
              </a:rPr>
              <a:t>AI-Twin interface with integrated features: image recognition, real-time weather, calendar access, and email functionality.</a:t>
            </a:r>
            <a:endParaRPr sz="2200" dirty="0">
              <a:latin typeface="Times New Roman" panose="02020603050405020304" pitchFamily="18" charset="0"/>
              <a:ea typeface="Times New Roman"/>
              <a:cs typeface="Times New Roman" panose="02020603050405020304" pitchFamily="18" charset="0"/>
              <a:sym typeface="Times New Roman"/>
            </a:endParaRPr>
          </a:p>
          <a:p>
            <a:pPr marL="342900" lvl="0" indent="-266700" algn="just" rtl="0">
              <a:spcBef>
                <a:spcPts val="407"/>
              </a:spcBef>
              <a:spcAft>
                <a:spcPts val="0"/>
              </a:spcAft>
              <a:buSzPts val="2000"/>
              <a:buFont typeface="Times New Roman"/>
              <a:buChar char="•"/>
            </a:pPr>
            <a:endParaRPr sz="2000" dirty="0">
              <a:latin typeface="Times New Roman"/>
              <a:ea typeface="Times New Roman"/>
              <a:cs typeface="Times New Roman"/>
              <a:sym typeface="Times New Roman"/>
            </a:endParaRPr>
          </a:p>
          <a:p>
            <a:pPr marL="342900" lvl="0" indent="-279400" algn="just" rtl="0">
              <a:spcBef>
                <a:spcPts val="407"/>
              </a:spcBef>
              <a:spcAft>
                <a:spcPts val="0"/>
              </a:spcAft>
              <a:buSzPts val="2200"/>
              <a:buFont typeface="Times New Roman"/>
              <a:buChar char="•"/>
            </a:pPr>
            <a:endParaRPr sz="2200" dirty="0">
              <a:latin typeface="Times New Roman"/>
              <a:ea typeface="Times New Roman"/>
              <a:cs typeface="Times New Roman"/>
              <a:sym typeface="Times New Roman"/>
            </a:endParaRPr>
          </a:p>
        </p:txBody>
      </p:sp>
      <p:pic>
        <p:nvPicPr>
          <p:cNvPr id="5" name="Picture 4">
            <a:extLst>
              <a:ext uri="{FF2B5EF4-FFF2-40B4-BE49-F238E27FC236}">
                <a16:creationId xmlns:a16="http://schemas.microsoft.com/office/drawing/2014/main" id="{27F0B51B-9925-8D4E-D9CA-98CB70C1596F}"/>
              </a:ext>
            </a:extLst>
          </p:cNvPr>
          <p:cNvPicPr>
            <a:picLocks noChangeAspect="1"/>
          </p:cNvPicPr>
          <p:nvPr/>
        </p:nvPicPr>
        <p:blipFill>
          <a:blip r:embed="rId3"/>
          <a:stretch>
            <a:fillRect/>
          </a:stretch>
        </p:blipFill>
        <p:spPr>
          <a:xfrm>
            <a:off x="1306285" y="2132467"/>
            <a:ext cx="6894287" cy="4725533"/>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40"/>
          <p:cNvSpPr txBox="1">
            <a:spLocks noGrp="1"/>
          </p:cNvSpPr>
          <p:nvPr>
            <p:ph type="title" idx="4294967295"/>
          </p:nvPr>
        </p:nvSpPr>
        <p:spPr>
          <a:xfrm>
            <a:off x="457200" y="274638"/>
            <a:ext cx="8229600" cy="6399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libri"/>
              <a:buNone/>
            </a:pPr>
            <a:r>
              <a:rPr lang="en-US"/>
              <a:t>Output</a:t>
            </a:r>
            <a:endParaRPr/>
          </a:p>
        </p:txBody>
      </p:sp>
      <p:sp>
        <p:nvSpPr>
          <p:cNvPr id="263" name="Google Shape;263;p40"/>
          <p:cNvSpPr txBox="1">
            <a:spLocks noGrp="1"/>
          </p:cNvSpPr>
          <p:nvPr>
            <p:ph type="body" idx="4294967295"/>
          </p:nvPr>
        </p:nvSpPr>
        <p:spPr>
          <a:xfrm>
            <a:off x="228600" y="990600"/>
            <a:ext cx="8610600" cy="5257800"/>
          </a:xfrm>
          <a:prstGeom prst="rect">
            <a:avLst/>
          </a:prstGeom>
          <a:noFill/>
          <a:ln>
            <a:noFill/>
          </a:ln>
        </p:spPr>
        <p:txBody>
          <a:bodyPr spcFirstLastPara="1" wrap="square" lIns="91425" tIns="45700" rIns="91425" bIns="45700" anchor="t" anchorCtr="0">
            <a:normAutofit/>
          </a:bodyPr>
          <a:lstStyle/>
          <a:p>
            <a:pPr marL="342900" lvl="0" indent="-342900" algn="just" rtl="0">
              <a:spcBef>
                <a:spcPts val="0"/>
              </a:spcBef>
              <a:spcAft>
                <a:spcPts val="0"/>
              </a:spcAft>
              <a:buSzPts val="3200"/>
              <a:buChar char="•"/>
            </a:pPr>
            <a:r>
              <a:rPr lang="en-US" sz="2200" b="1" dirty="0">
                <a:latin typeface="Times New Roman"/>
                <a:ea typeface="Times New Roman"/>
                <a:cs typeface="Times New Roman"/>
                <a:sym typeface="Times New Roman"/>
              </a:rPr>
              <a:t>OUTPUT</a:t>
            </a:r>
            <a:r>
              <a:rPr lang="en-US" sz="2200" dirty="0">
                <a:latin typeface="Times New Roman"/>
                <a:ea typeface="Times New Roman"/>
                <a:cs typeface="Times New Roman"/>
                <a:sym typeface="Times New Roman"/>
              </a:rPr>
              <a:t>:</a:t>
            </a:r>
            <a:endParaRPr sz="2400" dirty="0">
              <a:latin typeface="Times New Roman"/>
              <a:ea typeface="Times New Roman"/>
              <a:cs typeface="Times New Roman"/>
              <a:sym typeface="Times New Roman"/>
            </a:endParaRPr>
          </a:p>
          <a:p>
            <a:pPr marL="342900" lvl="0" indent="0" algn="just" rtl="0">
              <a:spcBef>
                <a:spcPts val="407"/>
              </a:spcBef>
              <a:spcAft>
                <a:spcPts val="0"/>
              </a:spcAft>
              <a:buNone/>
            </a:pPr>
            <a:r>
              <a:rPr lang="en-US" sz="2000" dirty="0">
                <a:latin typeface="Times New Roman" panose="02020603050405020304" pitchFamily="18" charset="0"/>
                <a:cs typeface="Times New Roman" panose="02020603050405020304" pitchFamily="18" charset="0"/>
              </a:rPr>
              <a:t>AI-Twin interface showcasing advanced AI capabilities: sentiment analysis, news summarization, and task scheduling.</a:t>
            </a:r>
            <a:endParaRPr sz="2000" dirty="0">
              <a:latin typeface="Times New Roman" panose="02020603050405020304" pitchFamily="18" charset="0"/>
              <a:ea typeface="Times New Roman"/>
              <a:cs typeface="Times New Roman" panose="02020603050405020304" pitchFamily="18" charset="0"/>
              <a:sym typeface="Times New Roman"/>
            </a:endParaRPr>
          </a:p>
        </p:txBody>
      </p:sp>
      <p:pic>
        <p:nvPicPr>
          <p:cNvPr id="3" name="Picture 2">
            <a:extLst>
              <a:ext uri="{FF2B5EF4-FFF2-40B4-BE49-F238E27FC236}">
                <a16:creationId xmlns:a16="http://schemas.microsoft.com/office/drawing/2014/main" id="{2AFE9400-14E4-EE4E-2AE7-D292C218F9BD}"/>
              </a:ext>
            </a:extLst>
          </p:cNvPr>
          <p:cNvPicPr>
            <a:picLocks noChangeAspect="1"/>
          </p:cNvPicPr>
          <p:nvPr/>
        </p:nvPicPr>
        <p:blipFill>
          <a:blip r:embed="rId3"/>
          <a:stretch>
            <a:fillRect/>
          </a:stretch>
        </p:blipFill>
        <p:spPr>
          <a:xfrm>
            <a:off x="707571" y="2071687"/>
            <a:ext cx="7979229" cy="4786313"/>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42"/>
          <p:cNvSpPr txBox="1">
            <a:spLocks noGrp="1"/>
          </p:cNvSpPr>
          <p:nvPr>
            <p:ph type="title" idx="4294967295"/>
          </p:nvPr>
        </p:nvSpPr>
        <p:spPr>
          <a:xfrm>
            <a:off x="457200" y="274638"/>
            <a:ext cx="8229600" cy="6399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libri"/>
              <a:buNone/>
            </a:pPr>
            <a:r>
              <a:rPr lang="en-US" dirty="0"/>
              <a:t>Test Cases</a:t>
            </a:r>
            <a:endParaRPr dirty="0"/>
          </a:p>
        </p:txBody>
      </p:sp>
      <p:sp>
        <p:nvSpPr>
          <p:cNvPr id="279" name="Google Shape;279;p42"/>
          <p:cNvSpPr txBox="1">
            <a:spLocks noGrp="1"/>
          </p:cNvSpPr>
          <p:nvPr>
            <p:ph type="body" idx="4294967295"/>
          </p:nvPr>
        </p:nvSpPr>
        <p:spPr>
          <a:xfrm>
            <a:off x="228600" y="990600"/>
            <a:ext cx="8610600" cy="5257800"/>
          </a:xfrm>
          <a:prstGeom prst="rect">
            <a:avLst/>
          </a:prstGeom>
          <a:noFill/>
          <a:ln>
            <a:noFill/>
          </a:ln>
        </p:spPr>
        <p:txBody>
          <a:bodyPr spcFirstLastPara="1" wrap="square" lIns="91425" tIns="45700" rIns="91425" bIns="45700" anchor="t" anchorCtr="0">
            <a:normAutofit/>
          </a:bodyPr>
          <a:lstStyle/>
          <a:p>
            <a:pPr marL="342900" lvl="0" indent="-342900" algn="just" rtl="0">
              <a:spcBef>
                <a:spcPts val="0"/>
              </a:spcBef>
              <a:spcAft>
                <a:spcPts val="0"/>
              </a:spcAft>
              <a:buSzPts val="3200"/>
              <a:buChar char="•"/>
            </a:pPr>
            <a:r>
              <a:rPr lang="en-US" sz="2200" b="1" dirty="0">
                <a:latin typeface="Times New Roman"/>
                <a:ea typeface="Times New Roman"/>
                <a:cs typeface="Times New Roman"/>
                <a:sym typeface="Times New Roman"/>
              </a:rPr>
              <a:t>Test Cases</a:t>
            </a:r>
          </a:p>
          <a:p>
            <a:pPr marL="0" lvl="0" indent="0" algn="just" rtl="0">
              <a:spcBef>
                <a:spcPts val="0"/>
              </a:spcBef>
              <a:spcAft>
                <a:spcPts val="0"/>
              </a:spcAft>
              <a:buSzPts val="3200"/>
              <a:buNone/>
            </a:pPr>
            <a:endParaRPr lang="en-US" sz="2200" b="1" dirty="0">
              <a:latin typeface="Times New Roman"/>
              <a:ea typeface="Times New Roman"/>
              <a:cs typeface="Times New Roman"/>
              <a:sym typeface="Times New Roman"/>
            </a:endParaRPr>
          </a:p>
          <a:p>
            <a:pPr marL="342900" lvl="0" indent="-342900" algn="just" rtl="0">
              <a:spcBef>
                <a:spcPts val="0"/>
              </a:spcBef>
              <a:spcAft>
                <a:spcPts val="0"/>
              </a:spcAft>
              <a:buSzPts val="3200"/>
              <a:buChar char="•"/>
            </a:pPr>
            <a:endParaRPr sz="2200" dirty="0">
              <a:latin typeface="Times New Roman"/>
              <a:ea typeface="Times New Roman"/>
              <a:cs typeface="Times New Roman"/>
              <a:sym typeface="Times New Roman"/>
            </a:endParaRPr>
          </a:p>
        </p:txBody>
      </p:sp>
      <p:graphicFrame>
        <p:nvGraphicFramePr>
          <p:cNvPr id="3" name="Table 2">
            <a:extLst>
              <a:ext uri="{FF2B5EF4-FFF2-40B4-BE49-F238E27FC236}">
                <a16:creationId xmlns:a16="http://schemas.microsoft.com/office/drawing/2014/main" id="{8B888461-9DCF-18E0-0BD1-E893F6922E19}"/>
              </a:ext>
            </a:extLst>
          </p:cNvPr>
          <p:cNvGraphicFramePr>
            <a:graphicFrameLocks noGrp="1"/>
          </p:cNvGraphicFramePr>
          <p:nvPr>
            <p:extLst>
              <p:ext uri="{D42A27DB-BD31-4B8C-83A1-F6EECF244321}">
                <p14:modId xmlns:p14="http://schemas.microsoft.com/office/powerpoint/2010/main" val="1999718885"/>
              </p:ext>
            </p:extLst>
          </p:nvPr>
        </p:nvGraphicFramePr>
        <p:xfrm>
          <a:off x="833718" y="1465729"/>
          <a:ext cx="7046257" cy="4858738"/>
        </p:xfrm>
        <a:graphic>
          <a:graphicData uri="http://schemas.openxmlformats.org/drawingml/2006/table">
            <a:tbl>
              <a:tblPr/>
              <a:tblGrid>
                <a:gridCol w="1568851">
                  <a:extLst>
                    <a:ext uri="{9D8B030D-6E8A-4147-A177-3AD203B41FA5}">
                      <a16:colId xmlns:a16="http://schemas.microsoft.com/office/drawing/2014/main" val="1318776062"/>
                    </a:ext>
                  </a:extLst>
                </a:gridCol>
                <a:gridCol w="1628565">
                  <a:extLst>
                    <a:ext uri="{9D8B030D-6E8A-4147-A177-3AD203B41FA5}">
                      <a16:colId xmlns:a16="http://schemas.microsoft.com/office/drawing/2014/main" val="4220497094"/>
                    </a:ext>
                  </a:extLst>
                </a:gridCol>
                <a:gridCol w="1628565">
                  <a:extLst>
                    <a:ext uri="{9D8B030D-6E8A-4147-A177-3AD203B41FA5}">
                      <a16:colId xmlns:a16="http://schemas.microsoft.com/office/drawing/2014/main" val="3108848836"/>
                    </a:ext>
                  </a:extLst>
                </a:gridCol>
                <a:gridCol w="1628565">
                  <a:extLst>
                    <a:ext uri="{9D8B030D-6E8A-4147-A177-3AD203B41FA5}">
                      <a16:colId xmlns:a16="http://schemas.microsoft.com/office/drawing/2014/main" val="3705462436"/>
                    </a:ext>
                  </a:extLst>
                </a:gridCol>
                <a:gridCol w="591711">
                  <a:extLst>
                    <a:ext uri="{9D8B030D-6E8A-4147-A177-3AD203B41FA5}">
                      <a16:colId xmlns:a16="http://schemas.microsoft.com/office/drawing/2014/main" val="3914084157"/>
                    </a:ext>
                  </a:extLst>
                </a:gridCol>
              </a:tblGrid>
              <a:tr h="216180">
                <a:tc>
                  <a:txBody>
                    <a:bodyPr/>
                    <a:lstStyle/>
                    <a:p>
                      <a:pPr rtl="0" fontAlgn="ctr"/>
                      <a:r>
                        <a:rPr lang="en-IN" sz="600" b="0">
                          <a:solidFill>
                            <a:srgbClr val="FFFFFF"/>
                          </a:solidFill>
                          <a:effectLst/>
                          <a:latin typeface="Roboto" panose="02000000000000000000" pitchFamily="2" charset="0"/>
                        </a:rPr>
                        <a:t>Action</a:t>
                      </a:r>
                    </a:p>
                  </a:txBody>
                  <a:tcPr marL="33012" marR="33012" marT="8253" marB="8253" anchor="ctr">
                    <a:lnL w="9525" cap="flat" cmpd="sng" algn="ctr">
                      <a:solidFill>
                        <a:srgbClr val="284E3F"/>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284E3F"/>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356854"/>
                    </a:solidFill>
                  </a:tcPr>
                </a:tc>
                <a:tc>
                  <a:txBody>
                    <a:bodyPr/>
                    <a:lstStyle/>
                    <a:p>
                      <a:pPr rtl="0" fontAlgn="ctr"/>
                      <a:r>
                        <a:rPr lang="en-IN" sz="600" b="0">
                          <a:solidFill>
                            <a:srgbClr val="FFFFFF"/>
                          </a:solidFill>
                          <a:effectLst/>
                          <a:latin typeface="Roboto" panose="02000000000000000000" pitchFamily="2" charset="0"/>
                        </a:rPr>
                        <a:t>Input</a:t>
                      </a:r>
                    </a:p>
                  </a:txBody>
                  <a:tcPr marL="33012" marR="33012" marT="8253" marB="8253"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284E3F"/>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356854"/>
                    </a:solidFill>
                  </a:tcPr>
                </a:tc>
                <a:tc>
                  <a:txBody>
                    <a:bodyPr/>
                    <a:lstStyle/>
                    <a:p>
                      <a:pPr rtl="0" fontAlgn="ctr"/>
                      <a:r>
                        <a:rPr lang="en-IN" sz="600" b="0">
                          <a:solidFill>
                            <a:srgbClr val="FFFFFF"/>
                          </a:solidFill>
                          <a:effectLst/>
                          <a:latin typeface="Roboto" panose="02000000000000000000" pitchFamily="2" charset="0"/>
                        </a:rPr>
                        <a:t>Expected Output</a:t>
                      </a:r>
                    </a:p>
                  </a:txBody>
                  <a:tcPr marL="33012" marR="33012" marT="8253" marB="8253"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284E3F"/>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356854"/>
                    </a:solidFill>
                  </a:tcPr>
                </a:tc>
                <a:tc>
                  <a:txBody>
                    <a:bodyPr/>
                    <a:lstStyle/>
                    <a:p>
                      <a:pPr rtl="0" fontAlgn="ctr"/>
                      <a:r>
                        <a:rPr lang="en-IN" sz="600" b="0">
                          <a:solidFill>
                            <a:srgbClr val="FFFFFF"/>
                          </a:solidFill>
                          <a:effectLst/>
                          <a:latin typeface="Roboto" panose="02000000000000000000" pitchFamily="2" charset="0"/>
                        </a:rPr>
                        <a:t>Actual Output</a:t>
                      </a:r>
                    </a:p>
                  </a:txBody>
                  <a:tcPr marL="33012" marR="33012" marT="8253" marB="8253"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284E3F"/>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356854"/>
                    </a:solidFill>
                  </a:tcPr>
                </a:tc>
                <a:tc>
                  <a:txBody>
                    <a:bodyPr/>
                    <a:lstStyle/>
                    <a:p>
                      <a:pPr rtl="0" fontAlgn="ctr"/>
                      <a:r>
                        <a:rPr lang="en-IN" sz="600" b="0">
                          <a:solidFill>
                            <a:srgbClr val="FFFFFF"/>
                          </a:solidFill>
                          <a:effectLst/>
                          <a:latin typeface="Roboto" panose="02000000000000000000" pitchFamily="2" charset="0"/>
                        </a:rPr>
                        <a:t>Test Result</a:t>
                      </a:r>
                    </a:p>
                  </a:txBody>
                  <a:tcPr marL="33012" marR="33012" marT="8253" marB="8253" anchor="ctr">
                    <a:lnL w="9525" cap="flat" cmpd="sng" algn="ctr">
                      <a:solidFill>
                        <a:srgbClr val="CCCCCC"/>
                      </a:solidFill>
                      <a:prstDash val="solid"/>
                      <a:round/>
                      <a:headEnd type="none" w="med" len="med"/>
                      <a:tailEnd type="none" w="med" len="med"/>
                    </a:lnL>
                    <a:lnR w="9525" cap="flat" cmpd="sng" algn="ctr">
                      <a:solidFill>
                        <a:srgbClr val="284E3F"/>
                      </a:solidFill>
                      <a:prstDash val="solid"/>
                      <a:round/>
                      <a:headEnd type="none" w="med" len="med"/>
                      <a:tailEnd type="none" w="med" len="med"/>
                    </a:lnR>
                    <a:lnT w="9525" cap="flat" cmpd="sng" algn="ctr">
                      <a:solidFill>
                        <a:srgbClr val="284E3F"/>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356854"/>
                    </a:solidFill>
                  </a:tcPr>
                </a:tc>
                <a:extLst>
                  <a:ext uri="{0D108BD9-81ED-4DB2-BD59-A6C34878D82A}">
                    <a16:rowId xmlns:a16="http://schemas.microsoft.com/office/drawing/2014/main" val="4025238663"/>
                  </a:ext>
                </a:extLst>
              </a:tr>
              <a:tr h="414641">
                <a:tc>
                  <a:txBody>
                    <a:bodyPr/>
                    <a:lstStyle/>
                    <a:p>
                      <a:pPr rtl="0" fontAlgn="ctr"/>
                      <a:r>
                        <a:rPr lang="en-US" sz="600" b="0" dirty="0">
                          <a:solidFill>
                            <a:srgbClr val="434343"/>
                          </a:solidFill>
                          <a:effectLst/>
                          <a:latin typeface="Roboto" panose="02000000000000000000" pitchFamily="2" charset="0"/>
                        </a:rPr>
                        <a:t>1: Chat with AI</a:t>
                      </a:r>
                    </a:p>
                  </a:txBody>
                  <a:tcPr marL="33012" marR="33012" marT="8253" marB="8253" anchor="ctr">
                    <a:lnL w="9525" cap="flat" cmpd="sng" algn="ctr">
                      <a:solidFill>
                        <a:srgbClr val="284E3F"/>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rtl="0" fontAlgn="ctr"/>
                      <a:r>
                        <a:rPr lang="en-US" sz="600" b="0" dirty="0">
                          <a:solidFill>
                            <a:srgbClr val="434343"/>
                          </a:solidFill>
                          <a:effectLst/>
                          <a:latin typeface="Roboto" panose="02000000000000000000" pitchFamily="2" charset="0"/>
                        </a:rPr>
                        <a:t> User enters a text query (e.g., "What is the capital of France?") in the "Ask something" input field.</a:t>
                      </a:r>
                    </a:p>
                  </a:txBody>
                  <a:tcPr marL="33012" marR="33012" marT="8253" marB="8253"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rtl="0" fontAlgn="ctr"/>
                      <a:r>
                        <a:rPr lang="en-US" sz="600" b="0" dirty="0">
                          <a:solidFill>
                            <a:srgbClr val="434343"/>
                          </a:solidFill>
                          <a:effectLst/>
                          <a:latin typeface="Roboto" panose="02000000000000000000" pitchFamily="2" charset="0"/>
                        </a:rPr>
                        <a:t> AI-Twin processes the query and displays a relevant text-based response in the chat interface.</a:t>
                      </a:r>
                    </a:p>
                  </a:txBody>
                  <a:tcPr marL="33012" marR="33012" marT="8253" marB="8253"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rtl="0" fontAlgn="ctr"/>
                      <a:r>
                        <a:rPr lang="en-US" sz="600" b="0" dirty="0">
                          <a:solidFill>
                            <a:srgbClr val="434343"/>
                          </a:solidFill>
                          <a:effectLst/>
                          <a:latin typeface="Roboto" panose="02000000000000000000" pitchFamily="2" charset="0"/>
                        </a:rPr>
                        <a:t>AI-Twin displays "The capital of France is Paris." in the chat interface.</a:t>
                      </a:r>
                    </a:p>
                  </a:txBody>
                  <a:tcPr marL="33012" marR="33012" marT="8253" marB="8253"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rtl="0" fontAlgn="ctr"/>
                      <a:r>
                        <a:rPr lang="en-IN" sz="600" b="0" dirty="0">
                          <a:solidFill>
                            <a:srgbClr val="434343"/>
                          </a:solidFill>
                          <a:effectLst/>
                          <a:latin typeface="Roboto" panose="02000000000000000000" pitchFamily="2" charset="0"/>
                        </a:rPr>
                        <a:t>Pass</a:t>
                      </a:r>
                    </a:p>
                  </a:txBody>
                  <a:tcPr marL="33012" marR="33012" marT="8253" marB="8253" anchor="ctr">
                    <a:lnL w="9525" cap="flat" cmpd="sng" algn="ctr">
                      <a:solidFill>
                        <a:srgbClr val="CCCCCC"/>
                      </a:solidFill>
                      <a:prstDash val="solid"/>
                      <a:round/>
                      <a:headEnd type="none" w="med" len="med"/>
                      <a:tailEnd type="none" w="med" len="med"/>
                    </a:lnL>
                    <a:lnR w="9525" cap="flat" cmpd="sng" algn="ctr">
                      <a:solidFill>
                        <a:srgbClr val="284E3F"/>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658741709"/>
                  </a:ext>
                </a:extLst>
              </a:tr>
              <a:tr h="414641">
                <a:tc>
                  <a:txBody>
                    <a:bodyPr/>
                    <a:lstStyle/>
                    <a:p>
                      <a:pPr rtl="0" fontAlgn="ctr"/>
                      <a:r>
                        <a:rPr lang="en-US" sz="600" b="0" dirty="0">
                          <a:solidFill>
                            <a:srgbClr val="434343"/>
                          </a:solidFill>
                          <a:effectLst/>
                          <a:latin typeface="Roboto" panose="02000000000000000000" pitchFamily="2" charset="0"/>
                        </a:rPr>
                        <a:t>2: Speech-to-Text Conversion</a:t>
                      </a:r>
                    </a:p>
                  </a:txBody>
                  <a:tcPr marL="33012" marR="33012" marT="8253" marB="8253" anchor="ctr">
                    <a:lnL w="9525" cap="flat" cmpd="sng" algn="ctr">
                      <a:solidFill>
                        <a:srgbClr val="284E3F"/>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8F9FA"/>
                    </a:solidFill>
                  </a:tcPr>
                </a:tc>
                <a:tc>
                  <a:txBody>
                    <a:bodyPr/>
                    <a:lstStyle/>
                    <a:p>
                      <a:pPr rtl="0" fontAlgn="ctr"/>
                      <a:r>
                        <a:rPr lang="en-US" sz="600" b="0" dirty="0">
                          <a:solidFill>
                            <a:srgbClr val="434343"/>
                          </a:solidFill>
                          <a:effectLst/>
                          <a:latin typeface="Roboto" panose="02000000000000000000" pitchFamily="2" charset="0"/>
                        </a:rPr>
                        <a:t> User uploads an audio file (WAV or MP3 format) by dragging and dropping or using the "Browse files" option.</a:t>
                      </a:r>
                    </a:p>
                  </a:txBody>
                  <a:tcPr marL="33012" marR="33012" marT="8253" marB="8253"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8F9FA"/>
                    </a:solidFill>
                  </a:tcPr>
                </a:tc>
                <a:tc>
                  <a:txBody>
                    <a:bodyPr/>
                    <a:lstStyle/>
                    <a:p>
                      <a:pPr rtl="0" fontAlgn="ctr"/>
                      <a:r>
                        <a:rPr lang="en-US" sz="600" b="0" dirty="0">
                          <a:solidFill>
                            <a:srgbClr val="434343"/>
                          </a:solidFill>
                          <a:effectLst/>
                          <a:latin typeface="Roboto" panose="02000000000000000000" pitchFamily="2" charset="0"/>
                        </a:rPr>
                        <a:t>AI-Twin successfully uploads the audio file, and the transcribed text is displayed.</a:t>
                      </a:r>
                    </a:p>
                  </a:txBody>
                  <a:tcPr marL="33012" marR="33012" marT="8253" marB="8253"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8F9FA"/>
                    </a:solidFill>
                  </a:tcPr>
                </a:tc>
                <a:tc>
                  <a:txBody>
                    <a:bodyPr/>
                    <a:lstStyle/>
                    <a:p>
                      <a:pPr rtl="0" fontAlgn="ctr"/>
                      <a:r>
                        <a:rPr lang="en-US" sz="600" b="0" dirty="0">
                          <a:solidFill>
                            <a:srgbClr val="434343"/>
                          </a:solidFill>
                          <a:effectLst/>
                          <a:latin typeface="Roboto" panose="02000000000000000000" pitchFamily="2" charset="0"/>
                        </a:rPr>
                        <a:t>AI-Twin uploads the audio file, and the transcribed text is displayed in a text area below the upload section.</a:t>
                      </a:r>
                    </a:p>
                  </a:txBody>
                  <a:tcPr marL="33012" marR="33012" marT="8253" marB="8253"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8F9FA"/>
                    </a:solidFill>
                  </a:tcPr>
                </a:tc>
                <a:tc>
                  <a:txBody>
                    <a:bodyPr/>
                    <a:lstStyle/>
                    <a:p>
                      <a:pPr rtl="0" fontAlgn="ctr"/>
                      <a:r>
                        <a:rPr lang="en-IN" sz="600" b="0" dirty="0">
                          <a:solidFill>
                            <a:srgbClr val="434343"/>
                          </a:solidFill>
                          <a:effectLst/>
                          <a:latin typeface="Roboto" panose="02000000000000000000" pitchFamily="2" charset="0"/>
                        </a:rPr>
                        <a:t>Pass</a:t>
                      </a:r>
                    </a:p>
                  </a:txBody>
                  <a:tcPr marL="33012" marR="33012" marT="8253" marB="8253" anchor="ctr">
                    <a:lnL w="9525" cap="flat" cmpd="sng" algn="ctr">
                      <a:solidFill>
                        <a:srgbClr val="CCCCCC"/>
                      </a:solidFill>
                      <a:prstDash val="solid"/>
                      <a:round/>
                      <a:headEnd type="none" w="med" len="med"/>
                      <a:tailEnd type="none" w="med" len="med"/>
                    </a:lnL>
                    <a:lnR w="9525" cap="flat" cmpd="sng" algn="ctr">
                      <a:solidFill>
                        <a:srgbClr val="284E3F"/>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8F9FA"/>
                    </a:solidFill>
                  </a:tcPr>
                </a:tc>
                <a:extLst>
                  <a:ext uri="{0D108BD9-81ED-4DB2-BD59-A6C34878D82A}">
                    <a16:rowId xmlns:a16="http://schemas.microsoft.com/office/drawing/2014/main" val="2760322339"/>
                  </a:ext>
                </a:extLst>
              </a:tr>
              <a:tr h="414641">
                <a:tc>
                  <a:txBody>
                    <a:bodyPr/>
                    <a:lstStyle/>
                    <a:p>
                      <a:pPr rtl="0" fontAlgn="ctr"/>
                      <a:r>
                        <a:rPr lang="en-US" sz="600" b="0" dirty="0">
                          <a:solidFill>
                            <a:srgbClr val="434343"/>
                          </a:solidFill>
                          <a:effectLst/>
                          <a:latin typeface="Roboto" panose="02000000000000000000" pitchFamily="2" charset="0"/>
                        </a:rPr>
                        <a:t>3: Text-to-Speech Conversion</a:t>
                      </a:r>
                    </a:p>
                  </a:txBody>
                  <a:tcPr marL="33012" marR="33012" marT="8253" marB="8253" anchor="ctr">
                    <a:lnL w="9525" cap="flat" cmpd="sng" algn="ctr">
                      <a:solidFill>
                        <a:srgbClr val="284E3F"/>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rtl="0" fontAlgn="ctr"/>
                      <a:r>
                        <a:rPr lang="en-US" sz="600" b="0" dirty="0">
                          <a:solidFill>
                            <a:srgbClr val="434343"/>
                          </a:solidFill>
                          <a:effectLst/>
                          <a:latin typeface="Roboto" panose="02000000000000000000" pitchFamily="2" charset="0"/>
                        </a:rPr>
                        <a:t> User enters text in the "Enter text to speak" input field and clicks the "Play Speech" button.</a:t>
                      </a:r>
                    </a:p>
                  </a:txBody>
                  <a:tcPr marL="33012" marR="33012" marT="8253" marB="8253"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rtl="0" fontAlgn="ctr"/>
                      <a:r>
                        <a:rPr lang="en-US" sz="600" b="0" dirty="0">
                          <a:solidFill>
                            <a:srgbClr val="434343"/>
                          </a:solidFill>
                          <a:effectLst/>
                          <a:latin typeface="Roboto" panose="02000000000000000000" pitchFamily="2" charset="0"/>
                        </a:rPr>
                        <a:t>AI-Twin converts the entered text into speech, and the audio output is played.</a:t>
                      </a:r>
                    </a:p>
                  </a:txBody>
                  <a:tcPr marL="33012" marR="33012" marT="8253" marB="8253"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rtl="0" fontAlgn="ctr"/>
                      <a:r>
                        <a:rPr lang="en-US" sz="600" b="0" dirty="0">
                          <a:solidFill>
                            <a:srgbClr val="434343"/>
                          </a:solidFill>
                          <a:effectLst/>
                          <a:latin typeface="Roboto" panose="02000000000000000000" pitchFamily="2" charset="0"/>
                        </a:rPr>
                        <a:t>AI-Twin converts the text to speech, and the audio is played through the user's device speakers.</a:t>
                      </a:r>
                    </a:p>
                  </a:txBody>
                  <a:tcPr marL="33012" marR="33012" marT="8253" marB="8253"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rtl="0" fontAlgn="ctr"/>
                      <a:r>
                        <a:rPr lang="en-IN" sz="600" b="0" dirty="0">
                          <a:solidFill>
                            <a:srgbClr val="434343"/>
                          </a:solidFill>
                          <a:effectLst/>
                          <a:latin typeface="Roboto" panose="02000000000000000000" pitchFamily="2" charset="0"/>
                        </a:rPr>
                        <a:t>Pass</a:t>
                      </a:r>
                    </a:p>
                  </a:txBody>
                  <a:tcPr marL="33012" marR="33012" marT="8253" marB="8253" anchor="ctr">
                    <a:lnL w="9525" cap="flat" cmpd="sng" algn="ctr">
                      <a:solidFill>
                        <a:srgbClr val="CCCCCC"/>
                      </a:solidFill>
                      <a:prstDash val="solid"/>
                      <a:round/>
                      <a:headEnd type="none" w="med" len="med"/>
                      <a:tailEnd type="none" w="med" len="med"/>
                    </a:lnL>
                    <a:lnR w="9525" cap="flat" cmpd="sng" algn="ctr">
                      <a:solidFill>
                        <a:srgbClr val="284E3F"/>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529455867"/>
                  </a:ext>
                </a:extLst>
              </a:tr>
              <a:tr h="513870">
                <a:tc>
                  <a:txBody>
                    <a:bodyPr/>
                    <a:lstStyle/>
                    <a:p>
                      <a:pPr rtl="0" fontAlgn="ctr"/>
                      <a:r>
                        <a:rPr lang="en-US" sz="600" b="0" dirty="0">
                          <a:solidFill>
                            <a:srgbClr val="434343"/>
                          </a:solidFill>
                          <a:effectLst/>
                          <a:latin typeface="Roboto" panose="02000000000000000000" pitchFamily="2" charset="0"/>
                        </a:rPr>
                        <a:t>4: Image Recognition</a:t>
                      </a:r>
                    </a:p>
                  </a:txBody>
                  <a:tcPr marL="33012" marR="33012" marT="8253" marB="8253" anchor="ctr">
                    <a:lnL w="9525" cap="flat" cmpd="sng" algn="ctr">
                      <a:solidFill>
                        <a:srgbClr val="284E3F"/>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8F9FA"/>
                    </a:solidFill>
                  </a:tcPr>
                </a:tc>
                <a:tc>
                  <a:txBody>
                    <a:bodyPr/>
                    <a:lstStyle/>
                    <a:p>
                      <a:pPr rtl="0" fontAlgn="ctr"/>
                      <a:r>
                        <a:rPr lang="en-US" sz="600" b="0" dirty="0">
                          <a:solidFill>
                            <a:srgbClr val="434343"/>
                          </a:solidFill>
                          <a:effectLst/>
                          <a:latin typeface="Roboto" panose="02000000000000000000" pitchFamily="2" charset="0"/>
                        </a:rPr>
                        <a:t>User uploads an image file (JPG, PNG, or JPEG format) by dragging and dropping or using the "Browse files" option.</a:t>
                      </a:r>
                    </a:p>
                  </a:txBody>
                  <a:tcPr marL="33012" marR="33012" marT="8253" marB="8253"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8F9FA"/>
                    </a:solidFill>
                  </a:tcPr>
                </a:tc>
                <a:tc>
                  <a:txBody>
                    <a:bodyPr/>
                    <a:lstStyle/>
                    <a:p>
                      <a:pPr rtl="0" fontAlgn="ctr"/>
                      <a:r>
                        <a:rPr lang="en-US" sz="600" b="0" dirty="0">
                          <a:solidFill>
                            <a:srgbClr val="434343"/>
                          </a:solidFill>
                          <a:effectLst/>
                          <a:latin typeface="Roboto" panose="02000000000000000000" pitchFamily="2" charset="0"/>
                        </a:rPr>
                        <a:t>AI-Twin processes the image and displays the recognition results.</a:t>
                      </a:r>
                    </a:p>
                  </a:txBody>
                  <a:tcPr marL="33012" marR="33012" marT="8253" marB="8253"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8F9FA"/>
                    </a:solidFill>
                  </a:tcPr>
                </a:tc>
                <a:tc>
                  <a:txBody>
                    <a:bodyPr/>
                    <a:lstStyle/>
                    <a:p>
                      <a:pPr rtl="0" fontAlgn="ctr"/>
                      <a:r>
                        <a:rPr lang="en-US" sz="600" b="0" dirty="0">
                          <a:solidFill>
                            <a:srgbClr val="434343"/>
                          </a:solidFill>
                          <a:effectLst/>
                          <a:latin typeface="Roboto" panose="02000000000000000000" pitchFamily="2" charset="0"/>
                        </a:rPr>
                        <a:t>AI-Twin uploads the image, processes it, and displays the recognized objects or a description of the image content.</a:t>
                      </a:r>
                    </a:p>
                  </a:txBody>
                  <a:tcPr marL="33012" marR="33012" marT="8253" marB="8253"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8F9FA"/>
                    </a:solidFill>
                  </a:tcPr>
                </a:tc>
                <a:tc>
                  <a:txBody>
                    <a:bodyPr/>
                    <a:lstStyle/>
                    <a:p>
                      <a:pPr rtl="0" fontAlgn="ctr"/>
                      <a:r>
                        <a:rPr lang="en-IN" sz="600" b="0" dirty="0">
                          <a:solidFill>
                            <a:srgbClr val="434343"/>
                          </a:solidFill>
                          <a:effectLst/>
                          <a:latin typeface="Roboto" panose="02000000000000000000" pitchFamily="2" charset="0"/>
                        </a:rPr>
                        <a:t> Pass</a:t>
                      </a:r>
                    </a:p>
                  </a:txBody>
                  <a:tcPr marL="33012" marR="33012" marT="8253" marB="8253" anchor="ctr">
                    <a:lnL w="9525" cap="flat" cmpd="sng" algn="ctr">
                      <a:solidFill>
                        <a:srgbClr val="CCCCCC"/>
                      </a:solidFill>
                      <a:prstDash val="solid"/>
                      <a:round/>
                      <a:headEnd type="none" w="med" len="med"/>
                      <a:tailEnd type="none" w="med" len="med"/>
                    </a:lnL>
                    <a:lnR w="9525" cap="flat" cmpd="sng" algn="ctr">
                      <a:solidFill>
                        <a:srgbClr val="284E3F"/>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8F9FA"/>
                    </a:solidFill>
                  </a:tcPr>
                </a:tc>
                <a:extLst>
                  <a:ext uri="{0D108BD9-81ED-4DB2-BD59-A6C34878D82A}">
                    <a16:rowId xmlns:a16="http://schemas.microsoft.com/office/drawing/2014/main" val="436619995"/>
                  </a:ext>
                </a:extLst>
              </a:tr>
              <a:tr h="414641">
                <a:tc>
                  <a:txBody>
                    <a:bodyPr/>
                    <a:lstStyle/>
                    <a:p>
                      <a:pPr rtl="0" fontAlgn="ctr"/>
                      <a:r>
                        <a:rPr lang="en-US" sz="600" b="0" dirty="0">
                          <a:solidFill>
                            <a:srgbClr val="434343"/>
                          </a:solidFill>
                          <a:effectLst/>
                          <a:latin typeface="Roboto" panose="02000000000000000000" pitchFamily="2" charset="0"/>
                        </a:rPr>
                        <a:t>5: Real-Time Weather Updates</a:t>
                      </a:r>
                    </a:p>
                  </a:txBody>
                  <a:tcPr marL="33012" marR="33012" marT="8253" marB="8253" anchor="ctr">
                    <a:lnL w="9525" cap="flat" cmpd="sng" algn="ctr">
                      <a:solidFill>
                        <a:srgbClr val="284E3F"/>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rtl="0" fontAlgn="ctr"/>
                      <a:r>
                        <a:rPr lang="en-US" sz="600" b="0" dirty="0">
                          <a:solidFill>
                            <a:srgbClr val="434343"/>
                          </a:solidFill>
                          <a:effectLst/>
                          <a:latin typeface="Roboto" panose="02000000000000000000" pitchFamily="2" charset="0"/>
                        </a:rPr>
                        <a:t> User enters a city name (e.g., "Chennai") in the "Enter City" field and clicks the "Get Weather" button.</a:t>
                      </a:r>
                    </a:p>
                  </a:txBody>
                  <a:tcPr marL="33012" marR="33012" marT="8253" marB="8253"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rtl="0" fontAlgn="ctr"/>
                      <a:r>
                        <a:rPr lang="en-US" sz="600" b="0" dirty="0">
                          <a:solidFill>
                            <a:srgbClr val="434343"/>
                          </a:solidFill>
                          <a:effectLst/>
                          <a:latin typeface="Roboto" panose="02000000000000000000" pitchFamily="2" charset="0"/>
                        </a:rPr>
                        <a:t> AI-Twin fetches the current weather information for the specified city and displays it (e.g., temperature).</a:t>
                      </a:r>
                    </a:p>
                  </a:txBody>
                  <a:tcPr marL="33012" marR="33012" marT="8253" marB="8253"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rtl="0" fontAlgn="ctr"/>
                      <a:r>
                        <a:rPr lang="en-US" sz="600" b="0" dirty="0">
                          <a:solidFill>
                            <a:srgbClr val="434343"/>
                          </a:solidFill>
                          <a:effectLst/>
                          <a:latin typeface="Roboto" panose="02000000000000000000" pitchFamily="2" charset="0"/>
                        </a:rPr>
                        <a:t>AI-Twin fetches weather data, and displays "Chennai: 35" (or the current temperature)</a:t>
                      </a:r>
                    </a:p>
                  </a:txBody>
                  <a:tcPr marL="33012" marR="33012" marT="8253" marB="8253"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rtl="0" fontAlgn="ctr"/>
                      <a:r>
                        <a:rPr lang="en-IN" sz="600" b="0" dirty="0">
                          <a:solidFill>
                            <a:srgbClr val="434343"/>
                          </a:solidFill>
                          <a:effectLst/>
                          <a:latin typeface="Roboto" panose="02000000000000000000" pitchFamily="2" charset="0"/>
                        </a:rPr>
                        <a:t> Pass</a:t>
                      </a:r>
                    </a:p>
                  </a:txBody>
                  <a:tcPr marL="33012" marR="33012" marT="8253" marB="8253" anchor="ctr">
                    <a:lnL w="9525" cap="flat" cmpd="sng" algn="ctr">
                      <a:solidFill>
                        <a:srgbClr val="CCCCCC"/>
                      </a:solidFill>
                      <a:prstDash val="solid"/>
                      <a:round/>
                      <a:headEnd type="none" w="med" len="med"/>
                      <a:tailEnd type="none" w="med" len="med"/>
                    </a:lnL>
                    <a:lnR w="9525" cap="flat" cmpd="sng" algn="ctr">
                      <a:solidFill>
                        <a:srgbClr val="284E3F"/>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938170286"/>
                  </a:ext>
                </a:extLst>
              </a:tr>
              <a:tr h="414641">
                <a:tc>
                  <a:txBody>
                    <a:bodyPr/>
                    <a:lstStyle/>
                    <a:p>
                      <a:pPr rtl="0" fontAlgn="ctr"/>
                      <a:r>
                        <a:rPr lang="en-US" sz="600" b="0" dirty="0">
                          <a:solidFill>
                            <a:srgbClr val="434343"/>
                          </a:solidFill>
                          <a:effectLst/>
                          <a:latin typeface="Roboto" panose="02000000000000000000" pitchFamily="2" charset="0"/>
                        </a:rPr>
                        <a:t>6: Google Calendar Events Fetching</a:t>
                      </a:r>
                    </a:p>
                  </a:txBody>
                  <a:tcPr marL="33012" marR="33012" marT="8253" marB="8253" anchor="ctr">
                    <a:lnL w="9525" cap="flat" cmpd="sng" algn="ctr">
                      <a:solidFill>
                        <a:srgbClr val="284E3F"/>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8F9FA"/>
                    </a:solidFill>
                  </a:tcPr>
                </a:tc>
                <a:tc>
                  <a:txBody>
                    <a:bodyPr/>
                    <a:lstStyle/>
                    <a:p>
                      <a:pPr rtl="0" fontAlgn="ctr"/>
                      <a:r>
                        <a:rPr lang="en-US" sz="600" b="0" dirty="0">
                          <a:solidFill>
                            <a:srgbClr val="434343"/>
                          </a:solidFill>
                          <a:effectLst/>
                          <a:latin typeface="Roboto" panose="02000000000000000000" pitchFamily="2" charset="0"/>
                        </a:rPr>
                        <a:t> User clicks the "Fetch Events" button in the "Google Calendar Events" section.</a:t>
                      </a:r>
                    </a:p>
                  </a:txBody>
                  <a:tcPr marL="33012" marR="33012" marT="8253" marB="8253"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8F9FA"/>
                    </a:solidFill>
                  </a:tcPr>
                </a:tc>
                <a:tc>
                  <a:txBody>
                    <a:bodyPr/>
                    <a:lstStyle/>
                    <a:p>
                      <a:pPr rtl="0" fontAlgn="ctr"/>
                      <a:r>
                        <a:rPr lang="en-US" sz="600" b="0" dirty="0">
                          <a:solidFill>
                            <a:srgbClr val="434343"/>
                          </a:solidFill>
                          <a:effectLst/>
                          <a:latin typeface="Roboto" panose="02000000000000000000" pitchFamily="2" charset="0"/>
                        </a:rPr>
                        <a:t>AI-Twin retrieves the user's Google Calendar events and displays them.</a:t>
                      </a:r>
                    </a:p>
                  </a:txBody>
                  <a:tcPr marL="33012" marR="33012" marT="8253" marB="8253"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8F9FA"/>
                    </a:solidFill>
                  </a:tcPr>
                </a:tc>
                <a:tc>
                  <a:txBody>
                    <a:bodyPr/>
                    <a:lstStyle/>
                    <a:p>
                      <a:pPr rtl="0" fontAlgn="ctr"/>
                      <a:r>
                        <a:rPr lang="en-US" sz="600" b="0" dirty="0">
                          <a:solidFill>
                            <a:srgbClr val="434343"/>
                          </a:solidFill>
                          <a:effectLst/>
                          <a:latin typeface="Roboto" panose="02000000000000000000" pitchFamily="2" charset="0"/>
                        </a:rPr>
                        <a:t>AI-Twin connects to the user's Google Calendar (if authorized) and displays a list of upcoming events.</a:t>
                      </a:r>
                    </a:p>
                  </a:txBody>
                  <a:tcPr marL="33012" marR="33012" marT="8253" marB="8253"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8F9FA"/>
                    </a:solidFill>
                  </a:tcPr>
                </a:tc>
                <a:tc>
                  <a:txBody>
                    <a:bodyPr/>
                    <a:lstStyle/>
                    <a:p>
                      <a:pPr rtl="0" fontAlgn="ctr"/>
                      <a:r>
                        <a:rPr lang="en-IN" sz="600" b="0" dirty="0">
                          <a:solidFill>
                            <a:srgbClr val="434343"/>
                          </a:solidFill>
                          <a:effectLst/>
                          <a:latin typeface="Roboto" panose="02000000000000000000" pitchFamily="2" charset="0"/>
                        </a:rPr>
                        <a:t>Pass</a:t>
                      </a:r>
                    </a:p>
                  </a:txBody>
                  <a:tcPr marL="33012" marR="33012" marT="8253" marB="8253" anchor="ctr">
                    <a:lnL w="9525" cap="flat" cmpd="sng" algn="ctr">
                      <a:solidFill>
                        <a:srgbClr val="CCCCCC"/>
                      </a:solidFill>
                      <a:prstDash val="solid"/>
                      <a:round/>
                      <a:headEnd type="none" w="med" len="med"/>
                      <a:tailEnd type="none" w="med" len="med"/>
                    </a:lnL>
                    <a:lnR w="9525" cap="flat" cmpd="sng" algn="ctr">
                      <a:solidFill>
                        <a:srgbClr val="284E3F"/>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8F9FA"/>
                    </a:solidFill>
                  </a:tcPr>
                </a:tc>
                <a:extLst>
                  <a:ext uri="{0D108BD9-81ED-4DB2-BD59-A6C34878D82A}">
                    <a16:rowId xmlns:a16="http://schemas.microsoft.com/office/drawing/2014/main" val="2608576955"/>
                  </a:ext>
                </a:extLst>
              </a:tr>
              <a:tr h="414641">
                <a:tc>
                  <a:txBody>
                    <a:bodyPr/>
                    <a:lstStyle/>
                    <a:p>
                      <a:pPr rtl="0" fontAlgn="ctr"/>
                      <a:r>
                        <a:rPr lang="en-US" sz="600" b="0" dirty="0">
                          <a:solidFill>
                            <a:srgbClr val="434343"/>
                          </a:solidFill>
                          <a:effectLst/>
                          <a:latin typeface="Roboto" panose="02000000000000000000" pitchFamily="2" charset="0"/>
                        </a:rPr>
                        <a:t>7: Send Email</a:t>
                      </a:r>
                    </a:p>
                  </a:txBody>
                  <a:tcPr marL="33012" marR="33012" marT="8253" marB="8253" anchor="ctr">
                    <a:lnL w="9525" cap="flat" cmpd="sng" algn="ctr">
                      <a:solidFill>
                        <a:srgbClr val="284E3F"/>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rtl="0" fontAlgn="ctr"/>
                      <a:r>
                        <a:rPr lang="en-US" sz="600" b="0" dirty="0">
                          <a:solidFill>
                            <a:srgbClr val="434343"/>
                          </a:solidFill>
                          <a:effectLst/>
                          <a:latin typeface="Roboto" panose="02000000000000000000" pitchFamily="2" charset="0"/>
                        </a:rPr>
                        <a:t> User enters the recipient's email address, email subject, and message in the respective fields and submits the form.</a:t>
                      </a:r>
                    </a:p>
                  </a:txBody>
                  <a:tcPr marL="33012" marR="33012" marT="8253" marB="8253"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rtl="0" fontAlgn="ctr"/>
                      <a:r>
                        <a:rPr lang="en-US" sz="600" b="0" dirty="0">
                          <a:solidFill>
                            <a:srgbClr val="434343"/>
                          </a:solidFill>
                          <a:effectLst/>
                          <a:latin typeface="Roboto" panose="02000000000000000000" pitchFamily="2" charset="0"/>
                        </a:rPr>
                        <a:t> AI-Twin sends the email to the specified recipient.</a:t>
                      </a:r>
                    </a:p>
                  </a:txBody>
                  <a:tcPr marL="33012" marR="33012" marT="8253" marB="8253"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rtl="0" fontAlgn="ctr"/>
                      <a:r>
                        <a:rPr lang="en-US" sz="600" b="0" dirty="0">
                          <a:solidFill>
                            <a:srgbClr val="434343"/>
                          </a:solidFill>
                          <a:effectLst/>
                          <a:latin typeface="Roboto" panose="02000000000000000000" pitchFamily="2" charset="0"/>
                        </a:rPr>
                        <a:t>AI-Twin sends the email, and displays a confirmation message: "Email sent successfully."</a:t>
                      </a:r>
                    </a:p>
                  </a:txBody>
                  <a:tcPr marL="33012" marR="33012" marT="8253" marB="8253"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rtl="0" fontAlgn="ctr"/>
                      <a:r>
                        <a:rPr lang="en-IN" sz="600" b="0" dirty="0">
                          <a:solidFill>
                            <a:srgbClr val="434343"/>
                          </a:solidFill>
                          <a:effectLst/>
                          <a:latin typeface="Roboto" panose="02000000000000000000" pitchFamily="2" charset="0"/>
                        </a:rPr>
                        <a:t> Pass</a:t>
                      </a:r>
                    </a:p>
                  </a:txBody>
                  <a:tcPr marL="33012" marR="33012" marT="8253" marB="8253" anchor="ctr">
                    <a:lnL w="9525" cap="flat" cmpd="sng" algn="ctr">
                      <a:solidFill>
                        <a:srgbClr val="CCCCCC"/>
                      </a:solidFill>
                      <a:prstDash val="solid"/>
                      <a:round/>
                      <a:headEnd type="none" w="med" len="med"/>
                      <a:tailEnd type="none" w="med" len="med"/>
                    </a:lnL>
                    <a:lnR w="9525" cap="flat" cmpd="sng" algn="ctr">
                      <a:solidFill>
                        <a:srgbClr val="284E3F"/>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432198855"/>
                  </a:ext>
                </a:extLst>
              </a:tr>
              <a:tr h="513870">
                <a:tc>
                  <a:txBody>
                    <a:bodyPr/>
                    <a:lstStyle/>
                    <a:p>
                      <a:pPr rtl="0" fontAlgn="ctr"/>
                      <a:r>
                        <a:rPr lang="en-US" sz="600" b="0" dirty="0">
                          <a:solidFill>
                            <a:srgbClr val="434343"/>
                          </a:solidFill>
                          <a:effectLst/>
                          <a:latin typeface="Roboto" panose="02000000000000000000" pitchFamily="2" charset="0"/>
                        </a:rPr>
                        <a:t>8: Sentiment Analysis</a:t>
                      </a:r>
                    </a:p>
                  </a:txBody>
                  <a:tcPr marL="33012" marR="33012" marT="8253" marB="8253" anchor="ctr">
                    <a:lnL w="9525" cap="flat" cmpd="sng" algn="ctr">
                      <a:solidFill>
                        <a:srgbClr val="284E3F"/>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8F9FA"/>
                    </a:solidFill>
                  </a:tcPr>
                </a:tc>
                <a:tc>
                  <a:txBody>
                    <a:bodyPr/>
                    <a:lstStyle/>
                    <a:p>
                      <a:pPr rtl="0" fontAlgn="ctr"/>
                      <a:r>
                        <a:rPr lang="en-US" sz="600" b="0" dirty="0">
                          <a:solidFill>
                            <a:srgbClr val="434343"/>
                          </a:solidFill>
                          <a:effectLst/>
                          <a:latin typeface="Roboto" panose="02000000000000000000" pitchFamily="2" charset="0"/>
                        </a:rPr>
                        <a:t> User enters text in the "Enter text to analyze sentiment" input field and clicks the "Analyze Sentiment" button.</a:t>
                      </a:r>
                    </a:p>
                  </a:txBody>
                  <a:tcPr marL="33012" marR="33012" marT="8253" marB="8253"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8F9FA"/>
                    </a:solidFill>
                  </a:tcPr>
                </a:tc>
                <a:tc>
                  <a:txBody>
                    <a:bodyPr/>
                    <a:lstStyle/>
                    <a:p>
                      <a:pPr rtl="0" fontAlgn="ctr"/>
                      <a:r>
                        <a:rPr lang="en-US" sz="600" b="0" dirty="0">
                          <a:solidFill>
                            <a:srgbClr val="434343"/>
                          </a:solidFill>
                          <a:effectLst/>
                          <a:latin typeface="Roboto" panose="02000000000000000000" pitchFamily="2" charset="0"/>
                        </a:rPr>
                        <a:t>AI-Twin analyzes the sentiment of the entered text and displays the result (e.g., positive, negative, or neutral).</a:t>
                      </a:r>
                    </a:p>
                  </a:txBody>
                  <a:tcPr marL="33012" marR="33012" marT="8253" marB="8253"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8F9FA"/>
                    </a:solidFill>
                  </a:tcPr>
                </a:tc>
                <a:tc>
                  <a:txBody>
                    <a:bodyPr/>
                    <a:lstStyle/>
                    <a:p>
                      <a:pPr rtl="0" fontAlgn="ctr"/>
                      <a:r>
                        <a:rPr lang="en-US" sz="600" b="0" dirty="0">
                          <a:solidFill>
                            <a:srgbClr val="434343"/>
                          </a:solidFill>
                          <a:effectLst/>
                          <a:latin typeface="Roboto" panose="02000000000000000000" pitchFamily="2" charset="0"/>
                        </a:rPr>
                        <a:t>AI-Twin analyzes the input text and displays "Sentiment: Positive" (or the appropriate sentiment analysis result).</a:t>
                      </a:r>
                    </a:p>
                  </a:txBody>
                  <a:tcPr marL="33012" marR="33012" marT="8253" marB="8253"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8F9FA"/>
                    </a:solidFill>
                  </a:tcPr>
                </a:tc>
                <a:tc>
                  <a:txBody>
                    <a:bodyPr/>
                    <a:lstStyle/>
                    <a:p>
                      <a:pPr rtl="0" fontAlgn="ctr"/>
                      <a:r>
                        <a:rPr lang="en-IN" sz="600" b="0" dirty="0">
                          <a:solidFill>
                            <a:srgbClr val="434343"/>
                          </a:solidFill>
                          <a:effectLst/>
                          <a:latin typeface="Roboto" panose="02000000000000000000" pitchFamily="2" charset="0"/>
                        </a:rPr>
                        <a:t> Pass</a:t>
                      </a:r>
                    </a:p>
                  </a:txBody>
                  <a:tcPr marL="33012" marR="33012" marT="8253" marB="8253" anchor="ctr">
                    <a:lnL w="9525" cap="flat" cmpd="sng" algn="ctr">
                      <a:solidFill>
                        <a:srgbClr val="CCCCCC"/>
                      </a:solidFill>
                      <a:prstDash val="solid"/>
                      <a:round/>
                      <a:headEnd type="none" w="med" len="med"/>
                      <a:tailEnd type="none" w="med" len="med"/>
                    </a:lnL>
                    <a:lnR w="9525" cap="flat" cmpd="sng" algn="ctr">
                      <a:solidFill>
                        <a:srgbClr val="284E3F"/>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8F9FA"/>
                    </a:solidFill>
                  </a:tcPr>
                </a:tc>
                <a:extLst>
                  <a:ext uri="{0D108BD9-81ED-4DB2-BD59-A6C34878D82A}">
                    <a16:rowId xmlns:a16="http://schemas.microsoft.com/office/drawing/2014/main" val="2565853725"/>
                  </a:ext>
                </a:extLst>
              </a:tr>
              <a:tr h="712331">
                <a:tc>
                  <a:txBody>
                    <a:bodyPr/>
                    <a:lstStyle/>
                    <a:p>
                      <a:pPr rtl="0" fontAlgn="ctr"/>
                      <a:r>
                        <a:rPr lang="en-US" sz="600" b="0" dirty="0">
                          <a:solidFill>
                            <a:srgbClr val="434343"/>
                          </a:solidFill>
                          <a:effectLst/>
                          <a:latin typeface="Roboto" panose="02000000000000000000" pitchFamily="2" charset="0"/>
                        </a:rPr>
                        <a:t>9: AI News Summarization</a:t>
                      </a:r>
                    </a:p>
                  </a:txBody>
                  <a:tcPr marL="33012" marR="33012" marT="8253" marB="8253" anchor="ctr">
                    <a:lnL w="9525" cap="flat" cmpd="sng" algn="ctr">
                      <a:solidFill>
                        <a:srgbClr val="284E3F"/>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rtl="0" fontAlgn="ctr"/>
                      <a:r>
                        <a:rPr lang="en-US" sz="600" b="0" dirty="0">
                          <a:solidFill>
                            <a:srgbClr val="434343"/>
                          </a:solidFill>
                          <a:effectLst/>
                          <a:latin typeface="Roboto" panose="02000000000000000000" pitchFamily="2" charset="0"/>
                        </a:rPr>
                        <a:t> User clicks the "Summarize News" button.</a:t>
                      </a:r>
                    </a:p>
                  </a:txBody>
                  <a:tcPr marL="33012" marR="33012" marT="8253" marB="8253"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rtl="0" fontAlgn="ctr"/>
                      <a:r>
                        <a:rPr lang="en-US" sz="600" b="0" dirty="0">
                          <a:solidFill>
                            <a:srgbClr val="434343"/>
                          </a:solidFill>
                          <a:effectLst/>
                          <a:latin typeface="Roboto" panose="02000000000000000000" pitchFamily="2" charset="0"/>
                        </a:rPr>
                        <a:t> AI-Twin summarizes a news article or feed and displays the summary. *Note: This test case might require a predefined news source or a way for the user to input news content (e.g., URL).</a:t>
                      </a:r>
                    </a:p>
                  </a:txBody>
                  <a:tcPr marL="33012" marR="33012" marT="8253" marB="8253"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rtl="0" fontAlgn="ctr"/>
                      <a:r>
                        <a:rPr lang="en-US" sz="600" b="0" dirty="0">
                          <a:solidFill>
                            <a:srgbClr val="434343"/>
                          </a:solidFill>
                          <a:effectLst/>
                          <a:latin typeface="Roboto" panose="02000000000000000000" pitchFamily="2" charset="0"/>
                        </a:rPr>
                        <a:t>AI-Twin retrieves a news article, summarizes it, and displays the summary in a text area.</a:t>
                      </a:r>
                    </a:p>
                  </a:txBody>
                  <a:tcPr marL="33012" marR="33012" marT="8253" marB="8253"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rtl="0" fontAlgn="ctr"/>
                      <a:r>
                        <a:rPr lang="en-IN" sz="600" b="0" dirty="0">
                          <a:solidFill>
                            <a:srgbClr val="434343"/>
                          </a:solidFill>
                          <a:effectLst/>
                          <a:latin typeface="Roboto" panose="02000000000000000000" pitchFamily="2" charset="0"/>
                        </a:rPr>
                        <a:t> Pass</a:t>
                      </a:r>
                    </a:p>
                  </a:txBody>
                  <a:tcPr marL="33012" marR="33012" marT="8253" marB="8253" anchor="ctr">
                    <a:lnL w="9525" cap="flat" cmpd="sng" algn="ctr">
                      <a:solidFill>
                        <a:srgbClr val="CCCCCC"/>
                      </a:solidFill>
                      <a:prstDash val="solid"/>
                      <a:round/>
                      <a:headEnd type="none" w="med" len="med"/>
                      <a:tailEnd type="none" w="med" len="med"/>
                    </a:lnL>
                    <a:lnR w="9525" cap="flat" cmpd="sng" algn="ctr">
                      <a:solidFill>
                        <a:srgbClr val="284E3F"/>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958376767"/>
                  </a:ext>
                </a:extLst>
              </a:tr>
              <a:tr h="414641">
                <a:tc>
                  <a:txBody>
                    <a:bodyPr/>
                    <a:lstStyle/>
                    <a:p>
                      <a:pPr rtl="0" fontAlgn="ctr"/>
                      <a:r>
                        <a:rPr lang="en-US" sz="600" b="0" dirty="0">
                          <a:solidFill>
                            <a:srgbClr val="434343"/>
                          </a:solidFill>
                          <a:effectLst/>
                          <a:latin typeface="Roboto" panose="02000000000000000000" pitchFamily="2" charset="0"/>
                        </a:rPr>
                        <a:t>10: AI Task Scheduler</a:t>
                      </a:r>
                    </a:p>
                  </a:txBody>
                  <a:tcPr marL="33012" marR="33012" marT="8253" marB="8253" anchor="ctr">
                    <a:lnL w="9525" cap="flat" cmpd="sng" algn="ctr">
                      <a:solidFill>
                        <a:srgbClr val="284E3F"/>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284E3F"/>
                      </a:solidFill>
                      <a:prstDash val="solid"/>
                      <a:round/>
                      <a:headEnd type="none" w="med" len="med"/>
                      <a:tailEnd type="none" w="med" len="med"/>
                    </a:lnB>
                    <a:solidFill>
                      <a:srgbClr val="F8F9FA"/>
                    </a:solidFill>
                  </a:tcPr>
                </a:tc>
                <a:tc>
                  <a:txBody>
                    <a:bodyPr/>
                    <a:lstStyle/>
                    <a:p>
                      <a:pPr rtl="0" fontAlgn="ctr"/>
                      <a:r>
                        <a:rPr lang="en-US" sz="600" b="0" dirty="0">
                          <a:solidFill>
                            <a:srgbClr val="434343"/>
                          </a:solidFill>
                          <a:effectLst/>
                          <a:latin typeface="Roboto" panose="02000000000000000000" pitchFamily="2" charset="0"/>
                        </a:rPr>
                        <a:t> User enters tasks in the "Enter your tasks for the day" input field and clicks the "Generate Schedule" button.</a:t>
                      </a:r>
                    </a:p>
                  </a:txBody>
                  <a:tcPr marL="33012" marR="33012" marT="8253" marB="8253"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284E3F"/>
                      </a:solidFill>
                      <a:prstDash val="solid"/>
                      <a:round/>
                      <a:headEnd type="none" w="med" len="med"/>
                      <a:tailEnd type="none" w="med" len="med"/>
                    </a:lnB>
                    <a:solidFill>
                      <a:srgbClr val="F8F9FA"/>
                    </a:solidFill>
                  </a:tcPr>
                </a:tc>
                <a:tc>
                  <a:txBody>
                    <a:bodyPr/>
                    <a:lstStyle/>
                    <a:p>
                      <a:pPr rtl="0" fontAlgn="ctr"/>
                      <a:r>
                        <a:rPr lang="en-US" sz="600" b="0" dirty="0">
                          <a:solidFill>
                            <a:srgbClr val="434343"/>
                          </a:solidFill>
                          <a:effectLst/>
                          <a:latin typeface="Roboto" panose="02000000000000000000" pitchFamily="2" charset="0"/>
                        </a:rPr>
                        <a:t> AI-Twin generates a schedule based on the input tasks and displays it.</a:t>
                      </a:r>
                    </a:p>
                  </a:txBody>
                  <a:tcPr marL="33012" marR="33012" marT="8253" marB="8253"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284E3F"/>
                      </a:solidFill>
                      <a:prstDash val="solid"/>
                      <a:round/>
                      <a:headEnd type="none" w="med" len="med"/>
                      <a:tailEnd type="none" w="med" len="med"/>
                    </a:lnB>
                    <a:solidFill>
                      <a:srgbClr val="F8F9FA"/>
                    </a:solidFill>
                  </a:tcPr>
                </a:tc>
                <a:tc>
                  <a:txBody>
                    <a:bodyPr/>
                    <a:lstStyle/>
                    <a:p>
                      <a:pPr rtl="0" fontAlgn="ctr"/>
                      <a:r>
                        <a:rPr lang="en-US" sz="600" b="0" dirty="0">
                          <a:solidFill>
                            <a:srgbClr val="434343"/>
                          </a:solidFill>
                          <a:effectLst/>
                          <a:latin typeface="Roboto" panose="02000000000000000000" pitchFamily="2" charset="0"/>
                        </a:rPr>
                        <a:t>AI-Twin generates a schedule with time slots and tasks, and displays it in a list or calendar format.</a:t>
                      </a:r>
                    </a:p>
                  </a:txBody>
                  <a:tcPr marL="33012" marR="33012" marT="8253" marB="8253"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284E3F"/>
                      </a:solidFill>
                      <a:prstDash val="solid"/>
                      <a:round/>
                      <a:headEnd type="none" w="med" len="med"/>
                      <a:tailEnd type="none" w="med" len="med"/>
                    </a:lnB>
                    <a:solidFill>
                      <a:srgbClr val="F8F9FA"/>
                    </a:solidFill>
                  </a:tcPr>
                </a:tc>
                <a:tc>
                  <a:txBody>
                    <a:bodyPr/>
                    <a:lstStyle/>
                    <a:p>
                      <a:pPr rtl="0" fontAlgn="ctr"/>
                      <a:r>
                        <a:rPr lang="en-IN" sz="600" b="0" dirty="0">
                          <a:solidFill>
                            <a:srgbClr val="434343"/>
                          </a:solidFill>
                          <a:effectLst/>
                          <a:latin typeface="Roboto" panose="02000000000000000000" pitchFamily="2" charset="0"/>
                        </a:rPr>
                        <a:t> Pass</a:t>
                      </a:r>
                    </a:p>
                  </a:txBody>
                  <a:tcPr marL="33012" marR="33012" marT="8253" marB="8253" anchor="ctr">
                    <a:lnL w="9525" cap="flat" cmpd="sng" algn="ctr">
                      <a:solidFill>
                        <a:srgbClr val="CCCCCC"/>
                      </a:solidFill>
                      <a:prstDash val="solid"/>
                      <a:round/>
                      <a:headEnd type="none" w="med" len="med"/>
                      <a:tailEnd type="none" w="med" len="med"/>
                    </a:lnL>
                    <a:lnR w="9525" cap="flat" cmpd="sng" algn="ctr">
                      <a:solidFill>
                        <a:srgbClr val="284E3F"/>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284E3F"/>
                      </a:solidFill>
                      <a:prstDash val="solid"/>
                      <a:round/>
                      <a:headEnd type="none" w="med" len="med"/>
                      <a:tailEnd type="none" w="med" len="med"/>
                    </a:lnB>
                    <a:solidFill>
                      <a:srgbClr val="F8F9FA"/>
                    </a:solidFill>
                  </a:tcPr>
                </a:tc>
                <a:extLst>
                  <a:ext uri="{0D108BD9-81ED-4DB2-BD59-A6C34878D82A}">
                    <a16:rowId xmlns:a16="http://schemas.microsoft.com/office/drawing/2014/main" val="2335461159"/>
                  </a:ext>
                </a:extLst>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44"/>
          <p:cNvSpPr txBox="1">
            <a:spLocks noGrp="1"/>
          </p:cNvSpPr>
          <p:nvPr>
            <p:ph type="title" idx="4294967295"/>
          </p:nvPr>
        </p:nvSpPr>
        <p:spPr>
          <a:xfrm>
            <a:off x="457200" y="274638"/>
            <a:ext cx="8229600" cy="6399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libri"/>
              <a:buNone/>
            </a:pPr>
            <a:r>
              <a:rPr lang="en-US"/>
              <a:t>Results</a:t>
            </a:r>
            <a:endParaRPr/>
          </a:p>
        </p:txBody>
      </p:sp>
      <p:sp>
        <p:nvSpPr>
          <p:cNvPr id="293" name="Google Shape;293;p44"/>
          <p:cNvSpPr txBox="1">
            <a:spLocks noGrp="1"/>
          </p:cNvSpPr>
          <p:nvPr>
            <p:ph type="body" idx="4294967295"/>
          </p:nvPr>
        </p:nvSpPr>
        <p:spPr>
          <a:xfrm>
            <a:off x="228600" y="990600"/>
            <a:ext cx="8610600" cy="5257800"/>
          </a:xfrm>
          <a:prstGeom prst="rect">
            <a:avLst/>
          </a:prstGeom>
          <a:noFill/>
          <a:ln>
            <a:noFill/>
          </a:ln>
        </p:spPr>
        <p:txBody>
          <a:bodyPr spcFirstLastPara="1" wrap="square" lIns="91425" tIns="45700" rIns="91425" bIns="45700" anchor="t" anchorCtr="0">
            <a:normAutofit/>
          </a:bodyPr>
          <a:lstStyle/>
          <a:p>
            <a:pPr marL="342900" lvl="0" indent="-358140" algn="l" rtl="0">
              <a:spcBef>
                <a:spcPts val="0"/>
              </a:spcBef>
              <a:spcAft>
                <a:spcPts val="0"/>
              </a:spcAft>
              <a:buClr>
                <a:schemeClr val="dk1"/>
              </a:buClr>
              <a:buSzPts val="3200"/>
              <a:buChar char="•"/>
            </a:pPr>
            <a:r>
              <a:rPr lang="en-US" dirty="0"/>
              <a:t>Machine learning</a:t>
            </a:r>
            <a:endParaRPr dirty="0"/>
          </a:p>
          <a:p>
            <a:pPr marL="742950" lvl="1" indent="-285750" algn="l" rtl="0">
              <a:spcBef>
                <a:spcPts val="518"/>
              </a:spcBef>
              <a:spcAft>
                <a:spcPts val="0"/>
              </a:spcAft>
              <a:buSzPts val="2800"/>
              <a:buChar char="–"/>
            </a:pPr>
            <a:r>
              <a:rPr lang="en-US" dirty="0"/>
              <a:t>Accuracy: 90%</a:t>
            </a:r>
            <a:endParaRPr dirty="0"/>
          </a:p>
          <a:p>
            <a:pPr marL="742950" lvl="1" indent="-285750" algn="l" rtl="0">
              <a:spcBef>
                <a:spcPts val="518"/>
              </a:spcBef>
              <a:spcAft>
                <a:spcPts val="0"/>
              </a:spcAft>
              <a:buSzPts val="2800"/>
              <a:buChar char="–"/>
            </a:pPr>
            <a:r>
              <a:rPr lang="en-US" dirty="0"/>
              <a:t>Precision: 93%</a:t>
            </a:r>
            <a:endParaRPr dirty="0"/>
          </a:p>
          <a:p>
            <a:pPr marL="742950" lvl="1" indent="-285750" algn="l" rtl="0">
              <a:spcBef>
                <a:spcPts val="518"/>
              </a:spcBef>
              <a:spcAft>
                <a:spcPts val="0"/>
              </a:spcAft>
              <a:buSzPts val="2800"/>
              <a:buChar char="–"/>
            </a:pPr>
            <a:r>
              <a:rPr lang="en-US" dirty="0"/>
              <a:t>Recall: 92%</a:t>
            </a:r>
            <a:endParaRPr dirty="0"/>
          </a:p>
          <a:p>
            <a:pPr marL="443865" lvl="1" indent="0" algn="l" rtl="0">
              <a:spcBef>
                <a:spcPts val="518"/>
              </a:spcBef>
              <a:spcAft>
                <a:spcPts val="0"/>
              </a:spcAft>
              <a:buSzPts val="2800"/>
              <a:buNone/>
            </a:pPr>
            <a:endParaRPr dirty="0"/>
          </a:p>
        </p:txBody>
      </p:sp>
      <p:pic>
        <p:nvPicPr>
          <p:cNvPr id="5" name="Picture 4">
            <a:extLst>
              <a:ext uri="{FF2B5EF4-FFF2-40B4-BE49-F238E27FC236}">
                <a16:creationId xmlns:a16="http://schemas.microsoft.com/office/drawing/2014/main" id="{4C4D0EA6-12DF-45A6-E67D-7F1E1D01F0F7}"/>
              </a:ext>
            </a:extLst>
          </p:cNvPr>
          <p:cNvPicPr>
            <a:picLocks noChangeAspect="1"/>
          </p:cNvPicPr>
          <p:nvPr/>
        </p:nvPicPr>
        <p:blipFill>
          <a:blip r:embed="rId3"/>
          <a:stretch>
            <a:fillRect/>
          </a:stretch>
        </p:blipFill>
        <p:spPr>
          <a:xfrm>
            <a:off x="680494" y="3817257"/>
            <a:ext cx="7783011" cy="2656114"/>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p45"/>
          <p:cNvSpPr txBox="1">
            <a:spLocks noGrp="1"/>
          </p:cNvSpPr>
          <p:nvPr>
            <p:ph type="title" idx="4294967295"/>
          </p:nvPr>
        </p:nvSpPr>
        <p:spPr>
          <a:xfrm>
            <a:off x="457200" y="274638"/>
            <a:ext cx="8229600" cy="6399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libri"/>
              <a:buNone/>
            </a:pPr>
            <a:r>
              <a:rPr lang="en-US"/>
              <a:t>Conclusion</a:t>
            </a:r>
            <a:endParaRPr/>
          </a:p>
        </p:txBody>
      </p:sp>
      <p:sp>
        <p:nvSpPr>
          <p:cNvPr id="300" name="Google Shape;300;p45"/>
          <p:cNvSpPr txBox="1">
            <a:spLocks noGrp="1"/>
          </p:cNvSpPr>
          <p:nvPr>
            <p:ph type="body" idx="4294967295"/>
          </p:nvPr>
        </p:nvSpPr>
        <p:spPr>
          <a:xfrm>
            <a:off x="228600" y="990600"/>
            <a:ext cx="8610600" cy="5257800"/>
          </a:xfrm>
          <a:prstGeom prst="rect">
            <a:avLst/>
          </a:prstGeom>
          <a:noFill/>
          <a:ln>
            <a:noFill/>
          </a:ln>
        </p:spPr>
        <p:txBody>
          <a:bodyPr spcFirstLastPara="1" wrap="square" lIns="91425" tIns="45700" rIns="91425" bIns="45700" anchor="t" anchorCtr="0">
            <a:normAutofit fontScale="62500" lnSpcReduction="20000"/>
          </a:bodyPr>
          <a:lstStyle/>
          <a:p>
            <a:pPr marL="25400" indent="0" algn="just">
              <a:lnSpc>
                <a:spcPct val="150000"/>
              </a:lnSpc>
              <a:buNone/>
            </a:pPr>
            <a:r>
              <a:rPr lang="en-IN" sz="2600" dirty="0">
                <a:latin typeface="Times New Roman" panose="02020603050405020304" pitchFamily="18" charset="0"/>
                <a:cs typeface="Times New Roman" panose="02020603050405020304" pitchFamily="18" charset="0"/>
              </a:rPr>
              <a:t>   </a:t>
            </a:r>
            <a:r>
              <a:rPr lang="en-US" sz="2600" dirty="0">
                <a:effectLst/>
                <a:latin typeface="Times New Roman" panose="02020603050405020304" pitchFamily="18" charset="0"/>
                <a:ea typeface="Times New Roman" panose="02020603050405020304" pitchFamily="18" charset="0"/>
                <a:cs typeface="Times New Roman" panose="02020603050405020304" pitchFamily="18" charset="0"/>
              </a:rPr>
              <a:t>In conclusion, our developed AI-TWIN system represents a significant advancement in</a:t>
            </a:r>
            <a:endParaRPr lang="en-IN" sz="2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25400" indent="0" algn="just">
              <a:lnSpc>
                <a:spcPct val="150000"/>
              </a:lnSpc>
              <a:buNone/>
            </a:pPr>
            <a:r>
              <a:rPr lang="en-US" sz="2600" dirty="0">
                <a:effectLst/>
                <a:latin typeface="Times New Roman" panose="02020603050405020304" pitchFamily="18" charset="0"/>
                <a:ea typeface="Times New Roman" panose="02020603050405020304" pitchFamily="18" charset="0"/>
                <a:cs typeface="Times New Roman" panose="02020603050405020304" pitchFamily="18" charset="0"/>
              </a:rPr>
              <a:t>    personalized assistance and predictive decision-making. By leveraging the capabilities of machine</a:t>
            </a:r>
            <a:endParaRPr lang="en-IN" sz="2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25400" indent="0" algn="just">
              <a:lnSpc>
                <a:spcPct val="150000"/>
              </a:lnSpc>
              <a:buNone/>
            </a:pPr>
            <a:r>
              <a:rPr lang="en-US" sz="2600" dirty="0">
                <a:effectLst/>
                <a:latin typeface="Times New Roman" panose="02020603050405020304" pitchFamily="18" charset="0"/>
                <a:ea typeface="Times New Roman" panose="02020603050405020304" pitchFamily="18" charset="0"/>
                <a:cs typeface="Times New Roman" panose="02020603050405020304" pitchFamily="18" charset="0"/>
              </a:rPr>
              <a:t>    learning and IoT technologies, the system showcases robust performance in accurately predicting</a:t>
            </a:r>
            <a:endParaRPr lang="en-IN" sz="2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25400" indent="0" algn="just">
              <a:lnSpc>
                <a:spcPct val="150000"/>
              </a:lnSpc>
              <a:buNone/>
            </a:pPr>
            <a:r>
              <a:rPr lang="en-US" sz="2600" dirty="0">
                <a:effectLst/>
                <a:latin typeface="Times New Roman" panose="02020603050405020304" pitchFamily="18" charset="0"/>
                <a:ea typeface="Times New Roman" panose="02020603050405020304" pitchFamily="18" charset="0"/>
                <a:cs typeface="Times New Roman" panose="02020603050405020304" pitchFamily="18" charset="0"/>
              </a:rPr>
              <a:t>    user behavior, preferences, and needs. This allows for highly personalized recommendations, which</a:t>
            </a:r>
            <a:endParaRPr lang="en-IN" sz="2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25400" indent="0" algn="just">
              <a:lnSpc>
                <a:spcPct val="150000"/>
              </a:lnSpc>
              <a:buNone/>
            </a:pPr>
            <a:r>
              <a:rPr lang="en-US" sz="2600" dirty="0">
                <a:effectLst/>
                <a:latin typeface="Times New Roman" panose="02020603050405020304" pitchFamily="18" charset="0"/>
                <a:ea typeface="Times New Roman" panose="02020603050405020304" pitchFamily="18" charset="0"/>
                <a:cs typeface="Times New Roman" panose="02020603050405020304" pitchFamily="18" charset="0"/>
              </a:rPr>
              <a:t>    can greatly enhance user experiences across various domains. For example, the system can provide</a:t>
            </a:r>
            <a:endParaRPr lang="en-IN" sz="2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25400" indent="0" algn="just">
              <a:lnSpc>
                <a:spcPct val="150000"/>
              </a:lnSpc>
              <a:buNone/>
            </a:pPr>
            <a:r>
              <a:rPr lang="en-US" sz="2600" dirty="0">
                <a:effectLst/>
                <a:latin typeface="Times New Roman" panose="02020603050405020304" pitchFamily="18" charset="0"/>
                <a:ea typeface="Times New Roman" panose="02020603050405020304" pitchFamily="18" charset="0"/>
                <a:cs typeface="Times New Roman" panose="02020603050405020304" pitchFamily="18" charset="0"/>
              </a:rPr>
              <a:t>    tailored health monitoring, suggest optimal task management strategies, and seamlessly integrate</a:t>
            </a:r>
            <a:endParaRPr lang="en-IN" sz="2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25400" indent="0" algn="just">
              <a:lnSpc>
                <a:spcPct val="150000"/>
              </a:lnSpc>
              <a:buNone/>
            </a:pPr>
            <a:r>
              <a:rPr lang="en-US" sz="2600" dirty="0">
                <a:effectLst/>
                <a:latin typeface="Times New Roman" panose="02020603050405020304" pitchFamily="18" charset="0"/>
                <a:ea typeface="Times New Roman" panose="02020603050405020304" pitchFamily="18" charset="0"/>
                <a:cs typeface="Times New Roman" panose="02020603050405020304" pitchFamily="18" charset="0"/>
              </a:rPr>
              <a:t>    smart home automation. These features make AI-TWIN an effective and practical solution for</a:t>
            </a:r>
            <a:endParaRPr lang="en-IN" sz="2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25400" indent="0" algn="just">
              <a:lnSpc>
                <a:spcPct val="150000"/>
              </a:lnSpc>
              <a:buNone/>
            </a:pPr>
            <a:r>
              <a:rPr lang="en-US" sz="2600" dirty="0">
                <a:effectLst/>
                <a:latin typeface="Times New Roman" panose="02020603050405020304" pitchFamily="18" charset="0"/>
                <a:ea typeface="Times New Roman" panose="02020603050405020304" pitchFamily="18" charset="0"/>
                <a:cs typeface="Times New Roman" panose="02020603050405020304" pitchFamily="18" charset="0"/>
              </a:rPr>
              <a:t>    real-world applications, promising to revolutionize personalized assistance and predictive</a:t>
            </a:r>
            <a:endParaRPr lang="en-IN" sz="2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25400" indent="0" algn="just">
              <a:lnSpc>
                <a:spcPct val="150000"/>
              </a:lnSpc>
              <a:buNone/>
            </a:pPr>
            <a:r>
              <a:rPr lang="en-US" sz="2600" dirty="0">
                <a:effectLst/>
                <a:latin typeface="Times New Roman" panose="02020603050405020304" pitchFamily="18" charset="0"/>
                <a:ea typeface="Times New Roman" panose="02020603050405020304" pitchFamily="18" charset="0"/>
                <a:cs typeface="Times New Roman" panose="02020603050405020304" pitchFamily="18" charset="0"/>
              </a:rPr>
              <a:t>    decision-making.</a:t>
            </a:r>
            <a:endParaRPr lang="en-IN" sz="2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63500" lvl="0" indent="0" algn="just" rtl="0">
              <a:spcBef>
                <a:spcPts val="0"/>
              </a:spcBef>
              <a:spcAft>
                <a:spcPts val="0"/>
              </a:spcAft>
              <a:buSzPts val="2200"/>
              <a:buNone/>
            </a:pPr>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6"/>
          <p:cNvSpPr txBox="1">
            <a:spLocks noGrp="1"/>
          </p:cNvSpPr>
          <p:nvPr>
            <p:ph type="title" idx="4294967295"/>
          </p:nvPr>
        </p:nvSpPr>
        <p:spPr>
          <a:xfrm>
            <a:off x="457200" y="274638"/>
            <a:ext cx="8229600" cy="6399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libri"/>
              <a:buNone/>
            </a:pPr>
            <a:r>
              <a:rPr lang="en-US"/>
              <a:t>Introduction</a:t>
            </a:r>
            <a:endParaRPr/>
          </a:p>
        </p:txBody>
      </p:sp>
      <p:sp>
        <p:nvSpPr>
          <p:cNvPr id="109" name="Google Shape;109;p16"/>
          <p:cNvSpPr txBox="1">
            <a:spLocks noGrp="1"/>
          </p:cNvSpPr>
          <p:nvPr>
            <p:ph type="body" idx="4294967295"/>
          </p:nvPr>
        </p:nvSpPr>
        <p:spPr>
          <a:xfrm>
            <a:off x="228600" y="990600"/>
            <a:ext cx="8610600" cy="5257800"/>
          </a:xfrm>
          <a:prstGeom prst="rect">
            <a:avLst/>
          </a:prstGeom>
          <a:noFill/>
          <a:ln>
            <a:noFill/>
          </a:ln>
        </p:spPr>
        <p:txBody>
          <a:bodyPr spcFirstLastPara="1" wrap="square" lIns="91425" tIns="45700" rIns="91425" bIns="45700" anchor="t" anchorCtr="0">
            <a:normAutofit lnSpcReduction="10000"/>
          </a:bodyPr>
          <a:lstStyle/>
          <a:p>
            <a:pPr marL="342900" lvl="0" indent="-327660" algn="l" rtl="0">
              <a:spcBef>
                <a:spcPts val="518"/>
              </a:spcBef>
              <a:spcAft>
                <a:spcPts val="0"/>
              </a:spcAft>
              <a:buSzPct val="114285"/>
              <a:buChar char="•"/>
            </a:pPr>
            <a:r>
              <a:rPr lang="en-US" dirty="0"/>
              <a:t>AI-Digital Twin</a:t>
            </a:r>
            <a:endParaRPr dirty="0"/>
          </a:p>
          <a:p>
            <a:pPr marL="742950" lvl="1" indent="-272415" algn="l" rtl="0">
              <a:spcBef>
                <a:spcPts val="518"/>
              </a:spcBef>
              <a:spcAft>
                <a:spcPts val="0"/>
              </a:spcAft>
              <a:buSzPct val="100000"/>
              <a:buChar char="–"/>
            </a:pPr>
            <a:r>
              <a:rPr lang="en-US" dirty="0"/>
              <a:t>AI-Twin is an AI-powered digital twin for personalized assistance and predictive decision-making.</a:t>
            </a:r>
          </a:p>
          <a:p>
            <a:pPr marL="742950" lvl="1" indent="-272415" algn="l" rtl="0">
              <a:spcBef>
                <a:spcPts val="518"/>
              </a:spcBef>
              <a:spcAft>
                <a:spcPts val="0"/>
              </a:spcAft>
              <a:buSzPct val="100000"/>
              <a:buChar char="–"/>
            </a:pPr>
            <a:r>
              <a:rPr lang="en-US" dirty="0"/>
              <a:t>It uses NLP and Machine Learning to understand user queries and provide intelligent responses.</a:t>
            </a:r>
          </a:p>
          <a:p>
            <a:pPr marL="742950" lvl="1" indent="-272415" algn="l" rtl="0">
              <a:spcBef>
                <a:spcPts val="518"/>
              </a:spcBef>
              <a:spcAft>
                <a:spcPts val="0"/>
              </a:spcAft>
              <a:buSzPct val="100000"/>
              <a:buChar char="–"/>
            </a:pPr>
            <a:r>
              <a:rPr lang="en-US" dirty="0"/>
              <a:t>The system integrates with calendars, IoT devices, and external APIs for enhanced functionality.</a:t>
            </a:r>
          </a:p>
          <a:p>
            <a:pPr marL="742950" lvl="1" indent="-272415" algn="l" rtl="0">
              <a:spcBef>
                <a:spcPts val="518"/>
              </a:spcBef>
              <a:spcAft>
                <a:spcPts val="0"/>
              </a:spcAft>
              <a:buSzPct val="100000"/>
              <a:buChar char="–"/>
            </a:pPr>
            <a:r>
              <a:rPr lang="en-US" dirty="0"/>
              <a:t>AI-Twin offers features like conversational AI, task management, and predictive analytics. </a:t>
            </a:r>
          </a:p>
          <a:p>
            <a:pPr marL="742950" lvl="1" indent="-272415" algn="l" rtl="0">
              <a:spcBef>
                <a:spcPts val="518"/>
              </a:spcBef>
              <a:spcAft>
                <a:spcPts val="0"/>
              </a:spcAft>
              <a:buSzPct val="100000"/>
              <a:buChar char="–"/>
            </a:pPr>
            <a:r>
              <a:rPr lang="en-US" dirty="0"/>
              <a:t>It ensures secure data handling while continuously adapting to user behavior.</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46"/>
          <p:cNvSpPr txBox="1">
            <a:spLocks noGrp="1"/>
          </p:cNvSpPr>
          <p:nvPr>
            <p:ph type="title" idx="4294967295"/>
          </p:nvPr>
        </p:nvSpPr>
        <p:spPr>
          <a:xfrm>
            <a:off x="457200" y="274638"/>
            <a:ext cx="8229600" cy="639762"/>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libri"/>
              <a:buNone/>
            </a:pPr>
            <a:r>
              <a:rPr lang="en-US"/>
              <a:t>Future Work</a:t>
            </a:r>
            <a:endParaRPr/>
          </a:p>
        </p:txBody>
      </p:sp>
      <p:sp>
        <p:nvSpPr>
          <p:cNvPr id="306" name="Google Shape;306;p46"/>
          <p:cNvSpPr txBox="1">
            <a:spLocks noGrp="1"/>
          </p:cNvSpPr>
          <p:nvPr>
            <p:ph type="body" idx="4294967295"/>
          </p:nvPr>
        </p:nvSpPr>
        <p:spPr>
          <a:xfrm>
            <a:off x="228600" y="990600"/>
            <a:ext cx="8610600" cy="5257800"/>
          </a:xfrm>
          <a:prstGeom prst="rect">
            <a:avLst/>
          </a:prstGeom>
          <a:noFill/>
          <a:ln>
            <a:noFill/>
          </a:ln>
        </p:spPr>
        <p:txBody>
          <a:bodyPr spcFirstLastPara="1" wrap="square" lIns="91425" tIns="45700" rIns="91425" bIns="45700" anchor="t" anchorCtr="0">
            <a:normAutofit fontScale="92500"/>
          </a:bodyPr>
          <a:lstStyle/>
          <a:p>
            <a:pPr marL="342900" lvl="0" indent="-266700" algn="just" rtl="0">
              <a:lnSpc>
                <a:spcPct val="150000"/>
              </a:lnSpc>
              <a:spcBef>
                <a:spcPts val="400"/>
              </a:spcBef>
              <a:spcAft>
                <a:spcPts val="0"/>
              </a:spcAft>
              <a:buSzPts val="2000"/>
              <a:buFont typeface="Noto Sans Symbols"/>
              <a:buChar char="•"/>
            </a:pPr>
            <a:r>
              <a:rPr lang="en-US" sz="1600" dirty="0">
                <a:latin typeface="Times New Roman" panose="02020603050405020304" pitchFamily="18" charset="0"/>
                <a:cs typeface="Times New Roman" panose="02020603050405020304" pitchFamily="18" charset="0"/>
              </a:rPr>
              <a:t>Future work for AI-Twin will prioritize enhancing user interaction and the system's overall intelligence. This includes implementing full voice control and proactive assistance features, allowing for hands-free operation and personalized task suggestions. We also aim to develop emotion recognition capabilities, enabling AI-Twin to better understand user sentiment and provide more empathetic responses. Furthermore, we plan to refine the underlying AI models using advanced techniques like deep learning, continuously improving the accuracy and efficiency of NLP, image recognition, and other core functionalities.</a:t>
            </a:r>
          </a:p>
          <a:p>
            <a:pPr marL="342900" lvl="0" indent="-266700" algn="just" rtl="0">
              <a:lnSpc>
                <a:spcPct val="150000"/>
              </a:lnSpc>
              <a:spcBef>
                <a:spcPts val="400"/>
              </a:spcBef>
              <a:spcAft>
                <a:spcPts val="0"/>
              </a:spcAft>
              <a:buSzPts val="2000"/>
              <a:buFont typeface="Noto Sans Symbols"/>
              <a:buChar char="•"/>
            </a:pPr>
            <a:r>
              <a:rPr lang="en-US" sz="1600" dirty="0">
                <a:latin typeface="Times New Roman" panose="02020603050405020304" pitchFamily="18" charset="0"/>
                <a:cs typeface="Times New Roman" panose="02020603050405020304" pitchFamily="18" charset="0"/>
              </a:rPr>
              <a:t>To further expand AI-Twin's capabilities, future development will focus on integrating with a wider range of services and devices. This involves seamless connection with smart home systems to enable voice control of home automation, and enhanced integration with productivity tools to streamline user workflows across different applications. We will also implement more sophisticated scheduling algorithms and context-aware reminders to provide intelligent assistance with task management and time optimization. Finally, we will develop an API for AI-Twin, enabling third-party developers to build upon its functionalities and create innovative applications, fostering a richer ecosystem.</a:t>
            </a:r>
          </a:p>
          <a:p>
            <a:pPr marL="457200" lvl="0" indent="-330200" algn="just" rtl="0">
              <a:spcBef>
                <a:spcPts val="400"/>
              </a:spcBef>
              <a:spcAft>
                <a:spcPts val="0"/>
              </a:spcAft>
              <a:buNone/>
            </a:pPr>
            <a:endParaRPr sz="280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Google Shape;311;p47"/>
          <p:cNvSpPr txBox="1">
            <a:spLocks noGrp="1"/>
          </p:cNvSpPr>
          <p:nvPr>
            <p:ph type="title" idx="4294967295"/>
          </p:nvPr>
        </p:nvSpPr>
        <p:spPr>
          <a:xfrm>
            <a:off x="457200" y="274638"/>
            <a:ext cx="8229600" cy="639762"/>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libri"/>
              <a:buNone/>
            </a:pPr>
            <a:r>
              <a:rPr lang="en-US"/>
              <a:t>References</a:t>
            </a:r>
            <a:endParaRPr/>
          </a:p>
        </p:txBody>
      </p:sp>
      <p:sp>
        <p:nvSpPr>
          <p:cNvPr id="312" name="Google Shape;312;p47"/>
          <p:cNvSpPr txBox="1">
            <a:spLocks noGrp="1"/>
          </p:cNvSpPr>
          <p:nvPr>
            <p:ph type="body" idx="4294967295"/>
          </p:nvPr>
        </p:nvSpPr>
        <p:spPr>
          <a:xfrm>
            <a:off x="228600" y="990600"/>
            <a:ext cx="8610600" cy="5257800"/>
          </a:xfrm>
          <a:prstGeom prst="rect">
            <a:avLst/>
          </a:prstGeom>
          <a:noFill/>
          <a:ln>
            <a:noFill/>
          </a:ln>
        </p:spPr>
        <p:txBody>
          <a:bodyPr spcFirstLastPara="1" wrap="square" lIns="91425" tIns="45700" rIns="91425" bIns="45700" anchor="t" anchorCtr="0">
            <a:normAutofit fontScale="85000" lnSpcReduction="20000"/>
          </a:bodyPr>
          <a:lstStyle/>
          <a:p>
            <a:pPr marL="152400" marR="165100" algn="just">
              <a:lnSpc>
                <a:spcPct val="150000"/>
              </a:lnSpc>
              <a:spcBef>
                <a:spcPts val="10"/>
              </a:spcBef>
              <a:tabLst>
                <a:tab pos="610235" algn="l"/>
              </a:tabLst>
            </a:pPr>
            <a:r>
              <a:rPr lang="en-US" sz="1800" dirty="0">
                <a:effectLst/>
                <a:latin typeface="Times New Roman" panose="02020603050405020304" pitchFamily="18" charset="0"/>
                <a:ea typeface="Times New Roman" panose="02020603050405020304" pitchFamily="18" charset="0"/>
              </a:rPr>
              <a:t>[</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1] J. Smith, A. Johnson, "AI for Digital Twin Applications: Enhancements and Predictions," IEEE Transactions on Industrial Informatics, vol. 17, no. 3, pp. 425-436, 2021.</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152400" marR="165100" algn="just">
              <a:lnSpc>
                <a:spcPct val="150000"/>
              </a:lnSpc>
              <a:spcBef>
                <a:spcPts val="10"/>
              </a:spcBef>
              <a:tabLst>
                <a:tab pos="610235" algn="l"/>
              </a:tabLs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[2] R. Lee, M. Tan, "Personalized Assistants Using AI and IoT: A Digital Twin Approach," Proceedings of the IEEE International Conference on Smart Systems, pp. 104-109, 2020.</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152400" marR="165100" algn="just">
              <a:lnSpc>
                <a:spcPct val="150000"/>
              </a:lnSpc>
              <a:spcBef>
                <a:spcPts val="10"/>
              </a:spcBef>
              <a:tabLst>
                <a:tab pos="610235" algn="l"/>
              </a:tabLs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[3] S. Gupta, K. Patel, "Integrating AI with Digital Twin for Real-Time Analytics in Manufacturing," Journal of Manufacturing Science and Engineering, vol. 39, no. 5, pp. 112-124, 2022.</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152400" marR="165100" algn="just">
              <a:lnSpc>
                <a:spcPct val="150000"/>
              </a:lnSpc>
              <a:spcBef>
                <a:spcPts val="10"/>
              </a:spcBef>
              <a:tabLst>
                <a:tab pos="610235" algn="l"/>
              </a:tabLs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[4] P. Wong, Q. Zhang, "Predictive Analytics Using AI Driven Digital Twin Systems," IEEE Access, vol. 8, pp. 15023-15030, 2020. </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165100" indent="-342900" algn="just">
              <a:lnSpc>
                <a:spcPct val="150000"/>
              </a:lnSpc>
              <a:spcBef>
                <a:spcPts val="10"/>
              </a:spcBef>
              <a:tabLst>
                <a:tab pos="610235" algn="l"/>
              </a:tabLs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[5] L. Martinez, R. Green, "Exploring the Benefits of AI in Real-Time Digital Twin Technologies," Elsevier Journal of Artificial Intelligence, vol. 13, no. 7, pp. 332-340, 2021. </a:t>
            </a:r>
            <a:endParaRPr lang="en-US" b="1" u="sng" dirty="0">
              <a:latin typeface="Times New Roman" panose="02020603050405020304" pitchFamily="18" charset="0"/>
              <a:cs typeface="Times New Roman" panose="02020603050405020304" pitchFamily="18" charset="0"/>
            </a:endParaRPr>
          </a:p>
          <a:p>
            <a:pPr marL="342900" lvl="0" indent="-342900" algn="l" rtl="0">
              <a:spcBef>
                <a:spcPts val="640"/>
              </a:spcBef>
              <a:spcAft>
                <a:spcPts val="0"/>
              </a:spcAft>
              <a:buClr>
                <a:schemeClr val="dk1"/>
              </a:buClr>
              <a:buSzPts val="3200"/>
              <a:buChar char="•"/>
            </a:pPr>
            <a:r>
              <a:rPr lang="en-US" b="1" u="sng" dirty="0"/>
              <a:t>Book Reference: </a:t>
            </a:r>
          </a:p>
          <a:p>
            <a:pPr marL="342900" lvl="0" indent="-342900" algn="l" rtl="0">
              <a:spcBef>
                <a:spcPts val="640"/>
              </a:spcBef>
              <a:spcAft>
                <a:spcPts val="0"/>
              </a:spcAft>
              <a:buClr>
                <a:schemeClr val="dk1"/>
              </a:buClr>
              <a:buSzPts val="3200"/>
              <a:buChar char="•"/>
            </a:pPr>
            <a:r>
              <a:rPr lang="en-US" dirty="0"/>
              <a:t>S. Russell and P. Norvig, "Artificial Intelligence: A Modern Approach," 4th ed., Pearson, 2020.</a:t>
            </a:r>
            <a:endParaRPr dirty="0"/>
          </a:p>
          <a:p>
            <a:pPr marL="342900" lvl="0" indent="-342900" algn="l" rtl="0">
              <a:spcBef>
                <a:spcPts val="640"/>
              </a:spcBef>
              <a:spcAft>
                <a:spcPts val="0"/>
              </a:spcAft>
              <a:buSzPts val="3200"/>
              <a:buChar char="•"/>
            </a:pPr>
            <a:r>
              <a:rPr lang="en-IN" b="1" u="sng" dirty="0">
                <a:hlinkClick r:id="rId3"/>
              </a:rPr>
              <a:t>https://github.com/MIRUDHULA-DHANARAJ/ai-twin-project</a:t>
            </a:r>
            <a:r>
              <a:rPr lang="en-IN" b="1" u="sng" dirty="0"/>
              <a:t> </a:t>
            </a:r>
            <a:endParaRPr b="1" u="sng" dirty="0"/>
          </a:p>
          <a:p>
            <a:pPr marL="342900" lvl="0" indent="-139700" algn="l" rtl="0">
              <a:spcBef>
                <a:spcPts val="640"/>
              </a:spcBef>
              <a:spcAft>
                <a:spcPts val="0"/>
              </a:spcAft>
              <a:buClr>
                <a:schemeClr val="dk1"/>
              </a:buClr>
              <a:buSzPts val="3200"/>
              <a:buNone/>
            </a:pPr>
            <a:endParaRPr b="1" u="sng"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Google Shape;317;p48"/>
          <p:cNvSpPr txBox="1">
            <a:spLocks noGrp="1"/>
          </p:cNvSpPr>
          <p:nvPr>
            <p:ph type="title" idx="4294967295"/>
          </p:nvPr>
        </p:nvSpPr>
        <p:spPr>
          <a:xfrm>
            <a:off x="457200" y="274638"/>
            <a:ext cx="8229600" cy="6399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libri"/>
              <a:buNone/>
            </a:pPr>
            <a:r>
              <a:rPr lang="en-US"/>
              <a:t>Questions</a:t>
            </a:r>
            <a:endParaRPr/>
          </a:p>
        </p:txBody>
      </p:sp>
      <p:pic>
        <p:nvPicPr>
          <p:cNvPr id="318" name="Google Shape;318;p48"/>
          <p:cNvPicPr preferRelativeResize="0"/>
          <p:nvPr/>
        </p:nvPicPr>
        <p:blipFill>
          <a:blip r:embed="rId3">
            <a:alphaModFix/>
          </a:blip>
          <a:stretch>
            <a:fillRect/>
          </a:stretch>
        </p:blipFill>
        <p:spPr>
          <a:xfrm>
            <a:off x="2532925" y="2292525"/>
            <a:ext cx="3753125" cy="248847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49"/>
          <p:cNvSpPr txBox="1">
            <a:spLocks noGrp="1"/>
          </p:cNvSpPr>
          <p:nvPr>
            <p:ph type="title" idx="4294967295"/>
          </p:nvPr>
        </p:nvSpPr>
        <p:spPr>
          <a:xfrm>
            <a:off x="457200" y="274638"/>
            <a:ext cx="8229600" cy="6399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libri"/>
              <a:buNone/>
            </a:pPr>
            <a:endParaRPr/>
          </a:p>
        </p:txBody>
      </p:sp>
      <p:pic>
        <p:nvPicPr>
          <p:cNvPr id="324" name="Google Shape;324;p49"/>
          <p:cNvPicPr preferRelativeResize="0"/>
          <p:nvPr/>
        </p:nvPicPr>
        <p:blipFill rotWithShape="1">
          <a:blip r:embed="rId3">
            <a:alphaModFix/>
          </a:blip>
          <a:srcRect/>
          <a:stretch/>
        </p:blipFill>
        <p:spPr>
          <a:xfrm>
            <a:off x="0" y="0"/>
            <a:ext cx="9144001" cy="68580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idx="4294967295"/>
          </p:nvPr>
        </p:nvSpPr>
        <p:spPr>
          <a:xfrm>
            <a:off x="457200" y="274638"/>
            <a:ext cx="8229600" cy="6399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libri"/>
              <a:buNone/>
            </a:pPr>
            <a:r>
              <a:rPr lang="en-US"/>
              <a:t>Statement of the Problem</a:t>
            </a:r>
            <a:endParaRPr/>
          </a:p>
        </p:txBody>
      </p:sp>
      <p:sp>
        <p:nvSpPr>
          <p:cNvPr id="115" name="Google Shape;115;p17"/>
          <p:cNvSpPr txBox="1">
            <a:spLocks noGrp="1"/>
          </p:cNvSpPr>
          <p:nvPr>
            <p:ph type="body" idx="4294967295"/>
          </p:nvPr>
        </p:nvSpPr>
        <p:spPr>
          <a:xfrm>
            <a:off x="228600" y="990600"/>
            <a:ext cx="8610600" cy="5257800"/>
          </a:xfrm>
          <a:prstGeom prst="rect">
            <a:avLst/>
          </a:prstGeom>
          <a:noFill/>
          <a:ln>
            <a:noFill/>
          </a:ln>
        </p:spPr>
        <p:txBody>
          <a:bodyPr spcFirstLastPara="1" wrap="square" lIns="91425" tIns="45700" rIns="91425" bIns="45700" anchor="t" anchorCtr="0">
            <a:normAutofit lnSpcReduction="10000"/>
          </a:bodyPr>
          <a:lstStyle/>
          <a:p>
            <a:pPr marL="342900" lvl="0" indent="-342900" algn="l" rtl="0">
              <a:spcBef>
                <a:spcPts val="518"/>
              </a:spcBef>
              <a:spcAft>
                <a:spcPts val="0"/>
              </a:spcAft>
              <a:buSzPts val="3200"/>
              <a:buChar char="•"/>
            </a:pPr>
            <a:r>
              <a:rPr lang="en-US" sz="2800" dirty="0"/>
              <a:t>AI-Digital Twin</a:t>
            </a:r>
          </a:p>
          <a:p>
            <a:pPr marL="742950" lvl="1" indent="-285750" algn="l" rtl="0">
              <a:spcBef>
                <a:spcPts val="518"/>
              </a:spcBef>
              <a:spcAft>
                <a:spcPts val="0"/>
              </a:spcAft>
              <a:buSzPts val="2800"/>
              <a:buChar char="–"/>
            </a:pPr>
            <a:r>
              <a:rPr lang="en-US" b="1" dirty="0"/>
              <a:t>Challenge</a:t>
            </a:r>
            <a:r>
              <a:rPr lang="en-US" dirty="0"/>
              <a:t>: </a:t>
            </a:r>
            <a:endParaRPr dirty="0"/>
          </a:p>
          <a:p>
            <a:pPr marL="742950" lvl="1" indent="-285750" algn="l" rtl="0">
              <a:spcBef>
                <a:spcPts val="518"/>
              </a:spcBef>
              <a:spcAft>
                <a:spcPts val="0"/>
              </a:spcAft>
              <a:buSzPts val="2800"/>
              <a:buChar char="–"/>
            </a:pPr>
            <a:r>
              <a:rPr lang="en-US" dirty="0"/>
              <a:t>Managing daily tasks, schedules, and decision-making can be overwhelming for users.</a:t>
            </a:r>
          </a:p>
          <a:p>
            <a:pPr marL="742950" lvl="1" indent="-285750" algn="l" rtl="0">
              <a:spcBef>
                <a:spcPts val="518"/>
              </a:spcBef>
              <a:spcAft>
                <a:spcPts val="0"/>
              </a:spcAft>
              <a:buSzPts val="2800"/>
              <a:buChar char="–"/>
            </a:pPr>
            <a:r>
              <a:rPr lang="en-US" dirty="0"/>
              <a:t>Existing AI assistants lack deep personalization and predictive capabilities.</a:t>
            </a:r>
          </a:p>
          <a:p>
            <a:pPr marL="742950" lvl="1" indent="-285750" algn="l" rtl="0">
              <a:spcBef>
                <a:spcPts val="518"/>
              </a:spcBef>
              <a:spcAft>
                <a:spcPts val="0"/>
              </a:spcAft>
              <a:buSzPts val="2800"/>
              <a:buChar char="–"/>
            </a:pPr>
            <a:r>
              <a:rPr lang="en-US" dirty="0"/>
              <a:t>Users struggle with fragmented data across multiple apps and devices.</a:t>
            </a:r>
          </a:p>
          <a:p>
            <a:pPr marL="742950" lvl="1" indent="-285750" algn="l" rtl="0">
              <a:spcBef>
                <a:spcPts val="518"/>
              </a:spcBef>
              <a:spcAft>
                <a:spcPts val="0"/>
              </a:spcAft>
              <a:buSzPts val="2800"/>
              <a:buChar char="–"/>
            </a:pPr>
            <a:r>
              <a:rPr lang="en-US" b="1" dirty="0"/>
              <a:t>Objective</a:t>
            </a:r>
            <a:r>
              <a:rPr lang="en-US" dirty="0"/>
              <a:t>: To develop an AI-powered digital twin that provides personalized assistance, predicts user needs, and automates tasks while ensuring data security and seamless integration across devices.</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18"/>
          <p:cNvSpPr txBox="1">
            <a:spLocks noGrp="1"/>
          </p:cNvSpPr>
          <p:nvPr>
            <p:ph type="title" idx="4294967295"/>
          </p:nvPr>
        </p:nvSpPr>
        <p:spPr>
          <a:xfrm>
            <a:off x="457200" y="274638"/>
            <a:ext cx="8229600" cy="639762"/>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libri"/>
              <a:buNone/>
            </a:pPr>
            <a:r>
              <a:rPr lang="en-US"/>
              <a:t>Scope of the project</a:t>
            </a:r>
            <a:endParaRPr/>
          </a:p>
        </p:txBody>
      </p:sp>
      <p:sp>
        <p:nvSpPr>
          <p:cNvPr id="121" name="Google Shape;121;p18"/>
          <p:cNvSpPr txBox="1">
            <a:spLocks noGrp="1"/>
          </p:cNvSpPr>
          <p:nvPr>
            <p:ph type="body" idx="4294967295"/>
          </p:nvPr>
        </p:nvSpPr>
        <p:spPr>
          <a:xfrm>
            <a:off x="228600" y="990600"/>
            <a:ext cx="8610600" cy="5257800"/>
          </a:xfrm>
          <a:prstGeom prst="rect">
            <a:avLst/>
          </a:prstGeom>
          <a:noFill/>
          <a:ln>
            <a:noFill/>
          </a:ln>
        </p:spPr>
        <p:txBody>
          <a:bodyPr spcFirstLastPara="1" wrap="square" lIns="91425" tIns="45700" rIns="91425" bIns="45700" anchor="t" anchorCtr="0">
            <a:normAutofit fontScale="85000" lnSpcReduction="20000"/>
          </a:bodyPr>
          <a:lstStyle/>
          <a:p>
            <a:pPr marL="342900" lvl="0" indent="-327660" algn="l" rtl="0">
              <a:spcBef>
                <a:spcPts val="518"/>
              </a:spcBef>
              <a:spcAft>
                <a:spcPts val="0"/>
              </a:spcAft>
              <a:buSzPct val="114285"/>
              <a:buChar char="•"/>
            </a:pPr>
            <a:r>
              <a:rPr lang="en-US" sz="2800" dirty="0"/>
              <a:t>AI-Digital Twin</a:t>
            </a:r>
            <a:endParaRPr dirty="0"/>
          </a:p>
          <a:p>
            <a:pPr marL="742950" lvl="1" indent="-272415" algn="l" rtl="0">
              <a:spcBef>
                <a:spcPts val="518"/>
              </a:spcBef>
              <a:spcAft>
                <a:spcPts val="0"/>
              </a:spcAft>
              <a:buSzPct val="100000"/>
              <a:buChar char="–"/>
            </a:pPr>
            <a:r>
              <a:rPr lang="en-US" b="1" dirty="0"/>
              <a:t>Scope</a:t>
            </a:r>
            <a:r>
              <a:rPr lang="en-US" dirty="0"/>
              <a:t>: </a:t>
            </a:r>
            <a:endParaRPr dirty="0"/>
          </a:p>
          <a:p>
            <a:pPr marL="742950" lvl="1" indent="-272415" algn="l" rtl="0">
              <a:spcBef>
                <a:spcPts val="518"/>
              </a:spcBef>
              <a:spcAft>
                <a:spcPts val="0"/>
              </a:spcAft>
              <a:buSzPct val="100000"/>
              <a:buChar char="–"/>
            </a:pPr>
            <a:r>
              <a:rPr lang="en-US" dirty="0"/>
              <a:t>The AI-Twin system will offer personalized assistance by analyzing user interactions, predicting future needs, and automating daily tasks. It will integrate with various data sources, including calendars, IoT devices, and external APIs, ensuring seamless interaction through a conversational AI interface</a:t>
            </a:r>
          </a:p>
          <a:p>
            <a:pPr marL="742950" lvl="1" indent="-272415" algn="l" rtl="0">
              <a:spcBef>
                <a:spcPts val="518"/>
              </a:spcBef>
              <a:spcAft>
                <a:spcPts val="0"/>
              </a:spcAft>
              <a:buSzPct val="100000"/>
              <a:buChar char="–"/>
            </a:pPr>
            <a:r>
              <a:rPr lang="en-US" b="1" dirty="0"/>
              <a:t>Target Audience </a:t>
            </a:r>
            <a:r>
              <a:rPr lang="en-US" dirty="0"/>
              <a:t>: </a:t>
            </a:r>
          </a:p>
          <a:p>
            <a:pPr marL="742950" lvl="1" indent="-272415" algn="l" rtl="0">
              <a:spcBef>
                <a:spcPts val="518"/>
              </a:spcBef>
              <a:spcAft>
                <a:spcPts val="0"/>
              </a:spcAft>
              <a:buSzPct val="100000"/>
              <a:buChar char="–"/>
            </a:pPr>
            <a:r>
              <a:rPr lang="en-US" dirty="0"/>
              <a:t>Individuals, professionals, students, and smart home users seeking AI-driven assistance for productivity, task management, scheduling, and automation.</a:t>
            </a:r>
            <a:endParaRPr dirty="0"/>
          </a:p>
          <a:p>
            <a:pPr marL="742950" lvl="1" indent="-272415" algn="l" rtl="0">
              <a:spcBef>
                <a:spcPts val="518"/>
              </a:spcBef>
              <a:spcAft>
                <a:spcPts val="0"/>
              </a:spcAft>
              <a:buSzPct val="100000"/>
              <a:buChar char="–"/>
            </a:pPr>
            <a:r>
              <a:rPr lang="en-US" b="1" dirty="0"/>
              <a:t>Deliverables</a:t>
            </a:r>
            <a:r>
              <a:rPr lang="en-US" dirty="0"/>
              <a:t>:</a:t>
            </a:r>
          </a:p>
          <a:p>
            <a:pPr marL="742950" lvl="1" indent="-272415" algn="l" rtl="0">
              <a:spcBef>
                <a:spcPts val="518"/>
              </a:spcBef>
              <a:spcAft>
                <a:spcPts val="0"/>
              </a:spcAft>
              <a:buSzPct val="100000"/>
              <a:buChar char="–"/>
            </a:pPr>
            <a:r>
              <a:rPr lang="en-US" dirty="0"/>
              <a:t>AI chatbot, a predictive system, a user interface, secure data management, and a deployed application for personalized assistance.</a:t>
            </a:r>
          </a:p>
          <a:p>
            <a:pPr marL="742950" lvl="1" indent="-272415" algn="l" rtl="0">
              <a:spcBef>
                <a:spcPts val="518"/>
              </a:spcBef>
              <a:spcAft>
                <a:spcPts val="0"/>
              </a:spcAft>
              <a:buSzPct val="100000"/>
              <a:buChar char="–"/>
            </a:pP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19"/>
          <p:cNvSpPr txBox="1">
            <a:spLocks noGrp="1"/>
          </p:cNvSpPr>
          <p:nvPr>
            <p:ph type="title" idx="4294967295"/>
          </p:nvPr>
        </p:nvSpPr>
        <p:spPr>
          <a:xfrm>
            <a:off x="457200" y="274638"/>
            <a:ext cx="8229600" cy="6399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libri"/>
              <a:buNone/>
            </a:pPr>
            <a:r>
              <a:rPr lang="en-US"/>
              <a:t>Scope of the project</a:t>
            </a:r>
            <a:endParaRPr/>
          </a:p>
        </p:txBody>
      </p:sp>
      <p:sp>
        <p:nvSpPr>
          <p:cNvPr id="127" name="Google Shape;127;p19"/>
          <p:cNvSpPr txBox="1">
            <a:spLocks noGrp="1"/>
          </p:cNvSpPr>
          <p:nvPr>
            <p:ph type="body" idx="4294967295"/>
          </p:nvPr>
        </p:nvSpPr>
        <p:spPr>
          <a:xfrm>
            <a:off x="228600" y="990600"/>
            <a:ext cx="8610600" cy="5257800"/>
          </a:xfrm>
          <a:prstGeom prst="rect">
            <a:avLst/>
          </a:prstGeom>
          <a:noFill/>
          <a:ln>
            <a:noFill/>
          </a:ln>
        </p:spPr>
        <p:txBody>
          <a:bodyPr spcFirstLastPara="1" wrap="square" lIns="91425" tIns="45700" rIns="91425" bIns="45700" anchor="t" anchorCtr="0">
            <a:normAutofit/>
          </a:bodyPr>
          <a:lstStyle/>
          <a:p>
            <a:pPr marL="342900" lvl="0" indent="-342900" algn="l" rtl="0">
              <a:spcBef>
                <a:spcPts val="518"/>
              </a:spcBef>
              <a:spcAft>
                <a:spcPts val="0"/>
              </a:spcAft>
              <a:buSzPts val="3200"/>
              <a:buChar char="•"/>
            </a:pPr>
            <a:r>
              <a:rPr lang="en-US" sz="2800" dirty="0"/>
              <a:t>AI-Digital Twin</a:t>
            </a:r>
            <a:endParaRPr dirty="0"/>
          </a:p>
          <a:p>
            <a:pPr marL="742950" lvl="1" indent="-285750" algn="l" rtl="0">
              <a:spcBef>
                <a:spcPts val="518"/>
              </a:spcBef>
              <a:spcAft>
                <a:spcPts val="0"/>
              </a:spcAft>
              <a:buSzPts val="2800"/>
              <a:buChar char="–"/>
            </a:pPr>
            <a:r>
              <a:rPr lang="en-US" b="1" dirty="0"/>
              <a:t>Inclusions</a:t>
            </a:r>
            <a:r>
              <a:rPr lang="en-US" dirty="0"/>
              <a:t>:</a:t>
            </a:r>
            <a:endParaRPr dirty="0"/>
          </a:p>
          <a:p>
            <a:pPr marL="742950" lvl="1" indent="-285750" algn="l" rtl="0">
              <a:spcBef>
                <a:spcPts val="518"/>
              </a:spcBef>
              <a:spcAft>
                <a:spcPts val="0"/>
              </a:spcAft>
              <a:buSzPts val="2800"/>
              <a:buChar char="–"/>
            </a:pPr>
            <a:r>
              <a:rPr lang="en-US" dirty="0"/>
              <a:t>AI chatbot integrated with a calendar system.</a:t>
            </a:r>
          </a:p>
          <a:p>
            <a:pPr marL="742950" lvl="1" indent="-285750" algn="l" rtl="0">
              <a:spcBef>
                <a:spcPts val="518"/>
              </a:spcBef>
              <a:spcAft>
                <a:spcPts val="0"/>
              </a:spcAft>
              <a:buSzPts val="2800"/>
              <a:buChar char="–"/>
            </a:pPr>
            <a:r>
              <a:rPr lang="en-US" dirty="0"/>
              <a:t>Predictive recommendations for scheduling and task management.</a:t>
            </a:r>
          </a:p>
          <a:p>
            <a:pPr marL="742950" lvl="1" indent="-285750" algn="l" rtl="0">
              <a:spcBef>
                <a:spcPts val="518"/>
              </a:spcBef>
              <a:spcAft>
                <a:spcPts val="0"/>
              </a:spcAft>
              <a:buSzPts val="2800"/>
              <a:buChar char="–"/>
            </a:pPr>
            <a:r>
              <a:rPr lang="en-IN" dirty="0"/>
              <a:t>Voice and text-based interactions.</a:t>
            </a:r>
            <a:endParaRPr lang="en-US" dirty="0"/>
          </a:p>
          <a:p>
            <a:pPr marL="742950" lvl="1" indent="-285750" algn="l" rtl="0">
              <a:spcBef>
                <a:spcPts val="518"/>
              </a:spcBef>
              <a:spcAft>
                <a:spcPts val="0"/>
              </a:spcAft>
              <a:buSzPts val="2800"/>
              <a:buChar char="–"/>
            </a:pPr>
            <a:r>
              <a:rPr lang="en-US" b="1" dirty="0"/>
              <a:t>Exclusions</a:t>
            </a:r>
            <a:r>
              <a:rPr lang="en-US" dirty="0"/>
              <a:t>:</a:t>
            </a:r>
            <a:endParaRPr dirty="0"/>
          </a:p>
          <a:p>
            <a:pPr marL="742950" lvl="1" indent="-285750" algn="l" rtl="0">
              <a:spcBef>
                <a:spcPts val="518"/>
              </a:spcBef>
              <a:spcAft>
                <a:spcPts val="0"/>
              </a:spcAft>
              <a:buSzPts val="2800"/>
              <a:buChar char="–"/>
            </a:pPr>
            <a:r>
              <a:rPr lang="en-US" dirty="0"/>
              <a:t>Hardware integration with IoT devices.</a:t>
            </a:r>
            <a:endParaRPr dirty="0"/>
          </a:p>
          <a:p>
            <a:pPr marL="742950" lvl="1" indent="-285750" algn="l" rtl="0">
              <a:spcBef>
                <a:spcPts val="518"/>
              </a:spcBef>
              <a:spcAft>
                <a:spcPts val="0"/>
              </a:spcAft>
              <a:buSzPts val="2800"/>
              <a:buChar char="–"/>
            </a:pPr>
            <a:r>
              <a:rPr lang="en-US" dirty="0"/>
              <a:t>Real-time physical world interaction beyond digital automation.</a:t>
            </a: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0"/>
          <p:cNvSpPr txBox="1">
            <a:spLocks noGrp="1"/>
          </p:cNvSpPr>
          <p:nvPr>
            <p:ph type="title" idx="4294967295"/>
          </p:nvPr>
        </p:nvSpPr>
        <p:spPr>
          <a:xfrm>
            <a:off x="457200" y="274638"/>
            <a:ext cx="8229600" cy="6399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libri"/>
              <a:buNone/>
            </a:pPr>
            <a:r>
              <a:rPr lang="en-US"/>
              <a:t>Scope of the project</a:t>
            </a:r>
            <a:endParaRPr/>
          </a:p>
        </p:txBody>
      </p:sp>
      <p:sp>
        <p:nvSpPr>
          <p:cNvPr id="133" name="Google Shape;133;p20"/>
          <p:cNvSpPr txBox="1">
            <a:spLocks noGrp="1"/>
          </p:cNvSpPr>
          <p:nvPr>
            <p:ph type="body" idx="4294967295"/>
          </p:nvPr>
        </p:nvSpPr>
        <p:spPr>
          <a:xfrm>
            <a:off x="228600" y="990600"/>
            <a:ext cx="8610600" cy="5257800"/>
          </a:xfrm>
          <a:prstGeom prst="rect">
            <a:avLst/>
          </a:prstGeom>
          <a:noFill/>
          <a:ln>
            <a:noFill/>
          </a:ln>
        </p:spPr>
        <p:txBody>
          <a:bodyPr spcFirstLastPara="1" wrap="square" lIns="91425" tIns="45700" rIns="91425" bIns="45700" anchor="t" anchorCtr="0">
            <a:normAutofit fontScale="77500" lnSpcReduction="20000"/>
          </a:bodyPr>
          <a:lstStyle/>
          <a:p>
            <a:pPr marL="342900" lvl="0" indent="-312420" algn="l" rtl="0">
              <a:spcBef>
                <a:spcPts val="518"/>
              </a:spcBef>
              <a:spcAft>
                <a:spcPts val="0"/>
              </a:spcAft>
              <a:buSzPct val="114285"/>
              <a:buChar char="•"/>
            </a:pPr>
            <a:r>
              <a:rPr lang="en-US" sz="2800" dirty="0"/>
              <a:t>Pneumonia Prediction</a:t>
            </a:r>
            <a:endParaRPr dirty="0"/>
          </a:p>
          <a:p>
            <a:pPr marL="742950" lvl="1" indent="-259080" algn="l" rtl="0">
              <a:spcBef>
                <a:spcPts val="518"/>
              </a:spcBef>
              <a:spcAft>
                <a:spcPts val="0"/>
              </a:spcAft>
              <a:buSzPct val="100000"/>
              <a:buChar char="–"/>
            </a:pPr>
            <a:r>
              <a:rPr lang="en-US" b="1" dirty="0"/>
              <a:t>Data</a:t>
            </a:r>
            <a:r>
              <a:rPr lang="en-US" dirty="0"/>
              <a:t>:</a:t>
            </a:r>
            <a:endParaRPr dirty="0"/>
          </a:p>
          <a:p>
            <a:pPr marL="742950" lvl="1" indent="-259080" algn="l" rtl="0">
              <a:spcBef>
                <a:spcPts val="518"/>
              </a:spcBef>
              <a:spcAft>
                <a:spcPts val="0"/>
              </a:spcAft>
              <a:buSzPct val="100000"/>
              <a:buChar char="–"/>
            </a:pPr>
            <a:r>
              <a:rPr lang="en-US" dirty="0"/>
              <a:t>User interaction data (text and voice inputs)</a:t>
            </a:r>
          </a:p>
          <a:p>
            <a:pPr marL="742950" lvl="1" indent="-259080" algn="l" rtl="0">
              <a:spcBef>
                <a:spcPts val="518"/>
              </a:spcBef>
              <a:spcAft>
                <a:spcPts val="0"/>
              </a:spcAft>
              <a:buSzPct val="100000"/>
              <a:buChar char="–"/>
            </a:pPr>
            <a:r>
              <a:rPr lang="en-US" dirty="0"/>
              <a:t>Calendar events and scheduling information</a:t>
            </a:r>
          </a:p>
          <a:p>
            <a:pPr marL="742950" lvl="1" indent="-259080" algn="l" rtl="0">
              <a:spcBef>
                <a:spcPts val="518"/>
              </a:spcBef>
              <a:spcAft>
                <a:spcPts val="0"/>
              </a:spcAft>
              <a:buSzPct val="100000"/>
              <a:buChar char="–"/>
            </a:pPr>
            <a:r>
              <a:rPr lang="en-IN" dirty="0"/>
              <a:t>Preferences and behavioural data</a:t>
            </a:r>
            <a:endParaRPr dirty="0"/>
          </a:p>
          <a:p>
            <a:pPr marL="742950" lvl="1" indent="-259080" algn="l" rtl="0">
              <a:spcBef>
                <a:spcPts val="518"/>
              </a:spcBef>
              <a:spcAft>
                <a:spcPts val="0"/>
              </a:spcAft>
              <a:buSzPct val="100000"/>
              <a:buChar char="–"/>
            </a:pPr>
            <a:r>
              <a:rPr lang="en-US" b="1" dirty="0"/>
              <a:t>Limitations</a:t>
            </a:r>
            <a:r>
              <a:rPr lang="en-US" dirty="0"/>
              <a:t>: </a:t>
            </a:r>
          </a:p>
          <a:p>
            <a:pPr marL="742950" lvl="1" indent="-259080" algn="l" rtl="0">
              <a:spcBef>
                <a:spcPts val="518"/>
              </a:spcBef>
              <a:spcAft>
                <a:spcPts val="0"/>
              </a:spcAft>
              <a:buSzPct val="100000"/>
              <a:buChar char="–"/>
            </a:pPr>
            <a:r>
              <a:rPr lang="en-US" b="1" dirty="0"/>
              <a:t>Data Constraints:</a:t>
            </a:r>
            <a:r>
              <a:rPr lang="en-US" dirty="0"/>
              <a:t> The system's effectiveness is dependent on the quantity and quality of user interaction data, calendar events, and other integrated data sources.</a:t>
            </a:r>
          </a:p>
          <a:p>
            <a:pPr marL="742950" lvl="1" indent="-259080" algn="l" rtl="0">
              <a:spcBef>
                <a:spcPts val="518"/>
              </a:spcBef>
              <a:spcAft>
                <a:spcPts val="0"/>
              </a:spcAft>
              <a:buSzPct val="100000"/>
              <a:buChar char="–"/>
            </a:pPr>
            <a:r>
              <a:rPr lang="en-US" b="1" dirty="0"/>
              <a:t>Model Generalizability:</a:t>
            </a:r>
            <a:r>
              <a:rPr lang="en-US" dirty="0"/>
              <a:t> The AI models' performance may vary based on the diversity and representativeness of the training data, potentially affecting its ability to handle unique user behaviors or edge cases.</a:t>
            </a:r>
          </a:p>
          <a:p>
            <a:pPr marL="742950" lvl="1" indent="-259080" algn="l" rtl="0">
              <a:spcBef>
                <a:spcPts val="518"/>
              </a:spcBef>
              <a:spcAft>
                <a:spcPts val="0"/>
              </a:spcAft>
              <a:buSzPct val="100000"/>
              <a:buChar char="–"/>
            </a:pPr>
            <a:r>
              <a:rPr lang="en-US" b="1" dirty="0"/>
              <a:t>Accuracy of NLP:</a:t>
            </a:r>
            <a:r>
              <a:rPr lang="en-US" dirty="0"/>
              <a:t> The accuracy of natural language processing (NLP) in understanding and interpreting user requests is crucial, and limitations in NLP technology may lead to occasional misunderstandings or errors.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1"/>
          <p:cNvSpPr txBox="1">
            <a:spLocks noGrp="1"/>
          </p:cNvSpPr>
          <p:nvPr>
            <p:ph type="title" idx="4294967295"/>
          </p:nvPr>
        </p:nvSpPr>
        <p:spPr>
          <a:xfrm>
            <a:off x="457200" y="274638"/>
            <a:ext cx="8229600" cy="6399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Font typeface="Arial"/>
              <a:buNone/>
            </a:pPr>
            <a:r>
              <a:rPr lang="en-US" sz="4000"/>
              <a:t>Methodology</a:t>
            </a:r>
            <a:endParaRPr/>
          </a:p>
        </p:txBody>
      </p:sp>
      <p:sp>
        <p:nvSpPr>
          <p:cNvPr id="139" name="Google Shape;139;p21"/>
          <p:cNvSpPr txBox="1">
            <a:spLocks noGrp="1"/>
          </p:cNvSpPr>
          <p:nvPr>
            <p:ph type="body" idx="4294967295"/>
          </p:nvPr>
        </p:nvSpPr>
        <p:spPr>
          <a:xfrm>
            <a:off x="228600" y="990600"/>
            <a:ext cx="8610600" cy="5257800"/>
          </a:xfrm>
          <a:prstGeom prst="rect">
            <a:avLst/>
          </a:prstGeom>
          <a:noFill/>
          <a:ln>
            <a:noFill/>
          </a:ln>
        </p:spPr>
        <p:txBody>
          <a:bodyPr spcFirstLastPara="1" wrap="square" lIns="91425" tIns="45700" rIns="91425" bIns="45700" anchor="t" anchorCtr="0">
            <a:normAutofit fontScale="92500" lnSpcReduction="20000"/>
          </a:bodyPr>
          <a:lstStyle/>
          <a:p>
            <a:pPr marL="342900" lvl="0" indent="-327660" algn="just" rtl="0">
              <a:lnSpc>
                <a:spcPct val="90000"/>
              </a:lnSpc>
              <a:spcBef>
                <a:spcPts val="1000"/>
              </a:spcBef>
              <a:spcAft>
                <a:spcPts val="0"/>
              </a:spcAft>
              <a:buSzPct val="168421"/>
              <a:buChar char="•"/>
            </a:pPr>
            <a:r>
              <a:rPr lang="en-US" sz="1900" b="1" dirty="0"/>
              <a:t>AI-Twin's methodology centers on utilizing AI models for predictive decision-making and a web-based platform for seamless interaction.</a:t>
            </a:r>
          </a:p>
          <a:p>
            <a:pPr marL="342900" lvl="0" indent="-327660" algn="just" rtl="0">
              <a:lnSpc>
                <a:spcPct val="90000"/>
              </a:lnSpc>
              <a:spcBef>
                <a:spcPts val="1000"/>
              </a:spcBef>
              <a:spcAft>
                <a:spcPts val="0"/>
              </a:spcAft>
              <a:buSzPct val="168421"/>
              <a:buChar char="•"/>
            </a:pPr>
            <a:r>
              <a:rPr lang="en-US" sz="1900" dirty="0"/>
              <a:t>1. Requirement Analysis and System Design: Conduct a thorough analysis of user needs and project requirements. Define the scope of the AI-Twin system, including its functionalities and integrations. Develop a comprehensive system design, outlining the architecture, components, and data flow.</a:t>
            </a:r>
          </a:p>
          <a:p>
            <a:pPr marL="342900" lvl="0" indent="-327660" algn="just" rtl="0">
              <a:lnSpc>
                <a:spcPct val="90000"/>
              </a:lnSpc>
              <a:spcBef>
                <a:spcPts val="1000"/>
              </a:spcBef>
              <a:spcAft>
                <a:spcPts val="0"/>
              </a:spcAft>
              <a:buSzPct val="168421"/>
              <a:buChar char="•"/>
            </a:pPr>
            <a:r>
              <a:rPr lang="en-US" sz="1900" dirty="0"/>
              <a:t>2. Data Collection and Preprocessing : Gather user interaction data, including text and voice inputs, calendar events, and scheduling information </a:t>
            </a:r>
            <a:r>
              <a:rPr lang="en-US" sz="1200" dirty="0"/>
              <a:t>.</a:t>
            </a:r>
            <a:r>
              <a:rPr lang="en-US" sz="1900" dirty="0"/>
              <a:t> Collect relevant data from integrated external APIs, as applicable. Preprocess the collected data to ensure quality and compatibility for AI model training.</a:t>
            </a:r>
          </a:p>
          <a:p>
            <a:pPr marL="342900" lvl="0" indent="-327660" algn="just" rtl="0">
              <a:lnSpc>
                <a:spcPct val="90000"/>
              </a:lnSpc>
              <a:spcBef>
                <a:spcPts val="1000"/>
              </a:spcBef>
              <a:spcAft>
                <a:spcPts val="0"/>
              </a:spcAft>
              <a:buSzPct val="168421"/>
              <a:buChar char="•"/>
            </a:pPr>
            <a:r>
              <a:rPr lang="en-US" sz="1900" dirty="0"/>
              <a:t>3. AI Model Development and Training: </a:t>
            </a:r>
            <a:r>
              <a:rPr lang="en-US" sz="1900" b="1" dirty="0"/>
              <a:t>Natural Language Processing (NLP) Model:</a:t>
            </a:r>
            <a:r>
              <a:rPr lang="en-US" sz="1900" dirty="0"/>
              <a:t> Train a model like Mistral 7B to enable conversational AI, understand user requests, and generate appropriate responses. </a:t>
            </a:r>
            <a:r>
              <a:rPr lang="en-US" sz="1900" b="1" dirty="0"/>
              <a:t>Predictive Modeling:</a:t>
            </a:r>
            <a:r>
              <a:rPr lang="en-US" sz="1900" dirty="0"/>
              <a:t> Develop machine learning models to analyze user behavior, predict future needs, and provide predictive scheduling and task management recommendations.</a:t>
            </a:r>
          </a:p>
          <a:p>
            <a:pPr marL="342900" lvl="0" indent="-327660" algn="just" rtl="0">
              <a:lnSpc>
                <a:spcPct val="90000"/>
              </a:lnSpc>
              <a:spcBef>
                <a:spcPts val="1000"/>
              </a:spcBef>
              <a:spcAft>
                <a:spcPts val="0"/>
              </a:spcAft>
              <a:buSzPct val="168421"/>
              <a:buChar char="•"/>
            </a:pPr>
            <a:r>
              <a:rPr lang="en-US" sz="1900" dirty="0"/>
              <a:t>4. </a:t>
            </a:r>
            <a:r>
              <a:rPr lang="en-IN" sz="1900" dirty="0"/>
              <a:t>Frontend and Backend Development</a:t>
            </a:r>
            <a:r>
              <a:rPr lang="en-IN" sz="1200" dirty="0"/>
              <a:t>:</a:t>
            </a:r>
            <a:r>
              <a:rPr lang="en-US" sz="1900" dirty="0"/>
              <a:t>: Develop a user-friendly web-based interface using technologies like </a:t>
            </a:r>
            <a:r>
              <a:rPr lang="en-US" sz="1900" dirty="0" err="1"/>
              <a:t>Streamlit</a:t>
            </a:r>
            <a:r>
              <a:rPr lang="en-US" sz="1900" dirty="0"/>
              <a:t> for user interaction and task management. Implement the backend system using frameworks like </a:t>
            </a:r>
            <a:r>
              <a:rPr lang="en-US" sz="1900" dirty="0" err="1"/>
              <a:t>FastAPI</a:t>
            </a:r>
            <a:r>
              <a:rPr lang="en-US" sz="1900" dirty="0"/>
              <a:t> to handle user requests, process data, and integrate AI models.</a:t>
            </a:r>
          </a:p>
          <a:p>
            <a:pPr marL="342900" lvl="0" indent="-327660" algn="just" rtl="0">
              <a:lnSpc>
                <a:spcPct val="90000"/>
              </a:lnSpc>
              <a:spcBef>
                <a:spcPts val="1000"/>
              </a:spcBef>
              <a:spcAft>
                <a:spcPts val="0"/>
              </a:spcAft>
              <a:buSzPct val="168421"/>
              <a:buChar char="•"/>
            </a:pPr>
            <a:r>
              <a:rPr lang="en-US" sz="1900" dirty="0"/>
              <a:t>5. Integration and Testing: Integrate the AI models with the frontend, backend, and database components. Conduct comprehensive testing to evaluate the system's performance, reliability, and usability:</a:t>
            </a:r>
            <a:endParaRPr sz="19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2"/>
          <p:cNvSpPr txBox="1">
            <a:spLocks noGrp="1"/>
          </p:cNvSpPr>
          <p:nvPr>
            <p:ph type="title" idx="4294967295"/>
          </p:nvPr>
        </p:nvSpPr>
        <p:spPr>
          <a:xfrm>
            <a:off x="457200" y="274638"/>
            <a:ext cx="8229600" cy="6399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Font typeface="Arial"/>
              <a:buNone/>
            </a:pPr>
            <a:r>
              <a:rPr lang="en-US" sz="4000"/>
              <a:t>Methodology</a:t>
            </a:r>
            <a:endParaRPr/>
          </a:p>
        </p:txBody>
      </p:sp>
      <p:sp>
        <p:nvSpPr>
          <p:cNvPr id="145" name="Google Shape;145;p22"/>
          <p:cNvSpPr txBox="1">
            <a:spLocks noGrp="1"/>
          </p:cNvSpPr>
          <p:nvPr>
            <p:ph type="body" idx="4294967295"/>
          </p:nvPr>
        </p:nvSpPr>
        <p:spPr>
          <a:xfrm>
            <a:off x="228600" y="990600"/>
            <a:ext cx="8610600" cy="5257800"/>
          </a:xfrm>
          <a:prstGeom prst="rect">
            <a:avLst/>
          </a:prstGeom>
          <a:noFill/>
          <a:ln>
            <a:noFill/>
          </a:ln>
        </p:spPr>
        <p:txBody>
          <a:bodyPr spcFirstLastPara="1" wrap="square" lIns="91425" tIns="45700" rIns="91425" bIns="45700" anchor="t" anchorCtr="0">
            <a:normAutofit fontScale="85000" lnSpcReduction="10000"/>
          </a:bodyPr>
          <a:lstStyle/>
          <a:p>
            <a:pPr marL="342900" lvl="0" indent="-342900" algn="l" rtl="0">
              <a:spcBef>
                <a:spcPts val="0"/>
              </a:spcBef>
              <a:spcAft>
                <a:spcPts val="0"/>
              </a:spcAft>
              <a:buSzPts val="3200"/>
              <a:buChar char="•"/>
            </a:pPr>
            <a:r>
              <a:rPr lang="en-IN" sz="3300" b="1" dirty="0"/>
              <a:t>AI-Twin System Development includes</a:t>
            </a:r>
            <a:endParaRPr lang="en-US" sz="3300" b="1" dirty="0"/>
          </a:p>
          <a:p>
            <a:pPr marL="342900" lvl="0" indent="-342900" algn="l" rtl="0">
              <a:spcBef>
                <a:spcPts val="0"/>
              </a:spcBef>
              <a:spcAft>
                <a:spcPts val="0"/>
              </a:spcAft>
              <a:buSzPts val="3200"/>
              <a:buChar char="•"/>
            </a:pPr>
            <a:endParaRPr lang="en-US" sz="2800" dirty="0"/>
          </a:p>
          <a:p>
            <a:pPr marL="742950" lvl="1" indent="-260350" algn="l" rtl="0">
              <a:spcBef>
                <a:spcPts val="0"/>
              </a:spcBef>
              <a:spcAft>
                <a:spcPts val="0"/>
              </a:spcAft>
              <a:buSzPts val="2400"/>
              <a:buChar char="–"/>
            </a:pPr>
            <a:r>
              <a:rPr lang="en-US" dirty="0"/>
              <a:t>Analyzing user interactions and preferences.</a:t>
            </a:r>
            <a:endParaRPr lang="en-US" sz="2400" dirty="0"/>
          </a:p>
          <a:p>
            <a:pPr marL="742950" lvl="1" indent="-260350" algn="l" rtl="0">
              <a:spcBef>
                <a:spcPts val="0"/>
              </a:spcBef>
              <a:spcAft>
                <a:spcPts val="0"/>
              </a:spcAft>
              <a:buSzPts val="2400"/>
              <a:buChar char="–"/>
            </a:pPr>
            <a:r>
              <a:rPr lang="en-US" dirty="0"/>
              <a:t>Collecting and preprocessing user data and calendar events.</a:t>
            </a:r>
            <a:endParaRPr lang="en-US" sz="2400" dirty="0"/>
          </a:p>
          <a:p>
            <a:pPr marL="742950" lvl="1" indent="-260350" algn="l" rtl="0">
              <a:spcBef>
                <a:spcPts val="0"/>
              </a:spcBef>
              <a:spcAft>
                <a:spcPts val="0"/>
              </a:spcAft>
              <a:buSzPts val="2400"/>
              <a:buChar char="–"/>
            </a:pPr>
            <a:r>
              <a:rPr lang="en-US" dirty="0"/>
              <a:t>Developing and training the Mistral 7B NLP model.</a:t>
            </a:r>
            <a:endParaRPr lang="en-US" sz="2400" dirty="0"/>
          </a:p>
          <a:p>
            <a:pPr marL="742950" lvl="1" indent="-260350" algn="l" rtl="0">
              <a:spcBef>
                <a:spcPts val="0"/>
              </a:spcBef>
              <a:spcAft>
                <a:spcPts val="0"/>
              </a:spcAft>
              <a:buSzPts val="2400"/>
              <a:buChar char="–"/>
            </a:pPr>
            <a:r>
              <a:rPr lang="en-US" dirty="0"/>
              <a:t>Building machine learning models for predictive scheduling.</a:t>
            </a:r>
            <a:endParaRPr lang="en-US" sz="2400" dirty="0"/>
          </a:p>
          <a:p>
            <a:pPr marL="742950" lvl="1" indent="-260350" algn="l" rtl="0">
              <a:spcBef>
                <a:spcPts val="0"/>
              </a:spcBef>
              <a:spcAft>
                <a:spcPts val="0"/>
              </a:spcAft>
              <a:buSzPts val="2400"/>
              <a:buChar char="–"/>
            </a:pPr>
            <a:r>
              <a:rPr lang="en-US" dirty="0"/>
              <a:t>Designing and implementing the web-based user interface using </a:t>
            </a:r>
            <a:r>
              <a:rPr lang="en-US" dirty="0" err="1"/>
              <a:t>Streamlit</a:t>
            </a:r>
            <a:r>
              <a:rPr lang="en-US" dirty="0"/>
              <a:t>.</a:t>
            </a:r>
            <a:endParaRPr lang="en-US" sz="2400" dirty="0"/>
          </a:p>
          <a:p>
            <a:pPr marL="742950" lvl="1" indent="-260350" algn="l" rtl="0">
              <a:spcBef>
                <a:spcPts val="0"/>
              </a:spcBef>
              <a:spcAft>
                <a:spcPts val="0"/>
              </a:spcAft>
              <a:buSzPts val="2400"/>
              <a:buChar char="–"/>
            </a:pPr>
            <a:r>
              <a:rPr lang="en-US" dirty="0"/>
              <a:t>Integrating with </a:t>
            </a:r>
            <a:r>
              <a:rPr lang="en-US" dirty="0" err="1"/>
              <a:t>Supabase</a:t>
            </a:r>
            <a:r>
              <a:rPr lang="en-US" dirty="0"/>
              <a:t> for secure data storage.</a:t>
            </a:r>
            <a:endParaRPr lang="en-US" sz="2400" dirty="0"/>
          </a:p>
          <a:p>
            <a:pPr marL="742950" lvl="1" indent="-260350" algn="l" rtl="0">
              <a:spcBef>
                <a:spcPts val="0"/>
              </a:spcBef>
              <a:spcAft>
                <a:spcPts val="0"/>
              </a:spcAft>
              <a:buSzPts val="2400"/>
              <a:buChar char="–"/>
            </a:pPr>
            <a:r>
              <a:rPr lang="en-US" dirty="0"/>
              <a:t>Implementing the backend using </a:t>
            </a:r>
            <a:r>
              <a:rPr lang="en-US" dirty="0" err="1"/>
              <a:t>FastAPI</a:t>
            </a:r>
            <a:r>
              <a:rPr lang="en-US" dirty="0"/>
              <a:t> for API handling.</a:t>
            </a:r>
          </a:p>
          <a:p>
            <a:pPr marL="742950" lvl="1" indent="-260350" algn="l" rtl="0">
              <a:spcBef>
                <a:spcPts val="0"/>
              </a:spcBef>
              <a:spcAft>
                <a:spcPts val="0"/>
              </a:spcAft>
              <a:buSzPts val="2400"/>
              <a:buChar char="–"/>
            </a:pPr>
            <a:r>
              <a:rPr lang="en-US" dirty="0"/>
              <a:t>Conducting comprehensive testing, including unit, integration, and user acceptance testing.</a:t>
            </a:r>
          </a:p>
          <a:p>
            <a:pPr marL="742950" lvl="1" indent="-260350" algn="l" rtl="0">
              <a:spcBef>
                <a:spcPts val="0"/>
              </a:spcBef>
              <a:spcAft>
                <a:spcPts val="0"/>
              </a:spcAft>
              <a:buSzPts val="2400"/>
              <a:buChar char="–"/>
            </a:pPr>
            <a:r>
              <a:rPr lang="en-US" dirty="0"/>
              <a:t>Deploying the AI-Twin application for real-time accessibility.</a:t>
            </a:r>
          </a:p>
          <a:p>
            <a:pPr marL="742950" lvl="1" indent="-260350" algn="l" rtl="0">
              <a:spcBef>
                <a:spcPts val="0"/>
              </a:spcBef>
              <a:spcAft>
                <a:spcPts val="0"/>
              </a:spcAft>
              <a:buSzPts val="2400"/>
              <a:buChar char="–"/>
            </a:pPr>
            <a:r>
              <a:rPr lang="en-US" dirty="0"/>
              <a:t>Establishing monitoring and maintenance procedures.</a:t>
            </a: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919</TotalTime>
  <Words>3514</Words>
  <Application>Microsoft Office PowerPoint</Application>
  <PresentationFormat>On-screen Show (4:3)</PresentationFormat>
  <Paragraphs>348</Paragraphs>
  <Slides>33</Slides>
  <Notes>33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33</vt:i4>
      </vt:variant>
    </vt:vector>
  </HeadingPairs>
  <TitlesOfParts>
    <vt:vector size="40" baseType="lpstr">
      <vt:lpstr>Arial</vt:lpstr>
      <vt:lpstr>Calibri</vt:lpstr>
      <vt:lpstr>Courier New</vt:lpstr>
      <vt:lpstr>Noto Sans Symbols</vt:lpstr>
      <vt:lpstr>Roboto</vt:lpstr>
      <vt:lpstr>Times New Roman</vt:lpstr>
      <vt:lpstr>Office Theme</vt:lpstr>
      <vt:lpstr>PowerPoint Presentation</vt:lpstr>
      <vt:lpstr>Agenda</vt:lpstr>
      <vt:lpstr>Introduction</vt:lpstr>
      <vt:lpstr>Statement of the Problem</vt:lpstr>
      <vt:lpstr>Scope of the project</vt:lpstr>
      <vt:lpstr>Scope of the project</vt:lpstr>
      <vt:lpstr>Scope of the project</vt:lpstr>
      <vt:lpstr>Methodology</vt:lpstr>
      <vt:lpstr>Methodology</vt:lpstr>
      <vt:lpstr>Architecture Diagram/Flow</vt:lpstr>
      <vt:lpstr>Design-Use Case Diagram</vt:lpstr>
      <vt:lpstr>Design-Use Case Diagram</vt:lpstr>
      <vt:lpstr>Design-Use Case Diagram</vt:lpstr>
      <vt:lpstr>Design-Class Diagram</vt:lpstr>
      <vt:lpstr>Sequence Diagram – AI- Digital Twin</vt:lpstr>
      <vt:lpstr>Sequence Diagram</vt:lpstr>
      <vt:lpstr>Sequence Diagram</vt:lpstr>
      <vt:lpstr>Algorithms used</vt:lpstr>
      <vt:lpstr>Software selection </vt:lpstr>
      <vt:lpstr>Software selection </vt:lpstr>
      <vt:lpstr>Implementation</vt:lpstr>
      <vt:lpstr>Important Code segments</vt:lpstr>
      <vt:lpstr>Important Code segments</vt:lpstr>
      <vt:lpstr>Output</vt:lpstr>
      <vt:lpstr>Output</vt:lpstr>
      <vt:lpstr>Output</vt:lpstr>
      <vt:lpstr>Test Cases</vt:lpstr>
      <vt:lpstr>Results</vt:lpstr>
      <vt:lpstr>Conclusion</vt:lpstr>
      <vt:lpstr>Future Work</vt:lpstr>
      <vt:lpstr>References</vt:lpstr>
      <vt:lpstr>Questions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Mirudhula D</cp:lastModifiedBy>
  <cp:revision>62</cp:revision>
  <dcterms:modified xsi:type="dcterms:W3CDTF">2025-03-21T08:13:10Z</dcterms:modified>
</cp:coreProperties>
</file>