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03813140" r:id="rId2"/>
    <p:sldId id="2103813141" r:id="rId3"/>
    <p:sldId id="2103813148" r:id="rId4"/>
    <p:sldId id="2103813149" r:id="rId5"/>
    <p:sldId id="2103813144" r:id="rId6"/>
    <p:sldId id="2103813143" r:id="rId7"/>
    <p:sldId id="2103813145" r:id="rId8"/>
    <p:sldId id="210381314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20" d="100"/>
          <a:sy n="120" d="100"/>
        </p:scale>
        <p:origin x="12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BBC-993C-429B-9C30-3E98AA5D2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43E8F-6BD6-4D37-9922-D6DEDB471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93C21-DA0A-4754-B367-2E351D544BFD}"/>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5" name="Footer Placeholder 4">
            <a:extLst>
              <a:ext uri="{FF2B5EF4-FFF2-40B4-BE49-F238E27FC236}">
                <a16:creationId xmlns:a16="http://schemas.microsoft.com/office/drawing/2014/main" id="{EA197E7E-D786-4140-833E-4A739625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D831-D7B1-4B1B-8E05-8D290E2DA13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40533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B9E6-3EFE-4084-B11B-463DF7A3D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81141-C833-4C5E-9A42-9173ACA3A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08CD-1597-44B7-A2B5-4787A77F4927}"/>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5" name="Footer Placeholder 4">
            <a:extLst>
              <a:ext uri="{FF2B5EF4-FFF2-40B4-BE49-F238E27FC236}">
                <a16:creationId xmlns:a16="http://schemas.microsoft.com/office/drawing/2014/main" id="{CE4E2128-F241-419E-BE97-1F1D7A43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18947-6D75-41B9-8631-925BB8C3F1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38959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AF2C3-762B-48D1-ABB9-C456A1E5A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6BF45-36A8-413F-8FF5-C9E043F31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54EE6-B98D-4E3C-9011-9A91CFB9102A}"/>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5" name="Footer Placeholder 4">
            <a:extLst>
              <a:ext uri="{FF2B5EF4-FFF2-40B4-BE49-F238E27FC236}">
                <a16:creationId xmlns:a16="http://schemas.microsoft.com/office/drawing/2014/main" id="{FF5D1C49-871F-46EB-8977-A90137FA2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6A4B3-2153-4AEB-9990-A3DD1428FC32}"/>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994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1B8F-F139-4C13-BE54-BF261037B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ED110-86B7-406D-98B3-B8F067F1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E4EA0-BFF6-4C5A-9F97-BA2FCAD6622B}"/>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5" name="Footer Placeholder 4">
            <a:extLst>
              <a:ext uri="{FF2B5EF4-FFF2-40B4-BE49-F238E27FC236}">
                <a16:creationId xmlns:a16="http://schemas.microsoft.com/office/drawing/2014/main" id="{25948100-BC7D-4ABE-BA60-A8F20A16C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1184D-01DF-419A-9872-93B37C0A482A}"/>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27955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C9D8-8B0E-414D-9C8D-4B40D3DAB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A22E4-8A5F-457C-B7D2-4F647D92E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D063B-D364-4C26-9380-748DB9680093}"/>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5" name="Footer Placeholder 4">
            <a:extLst>
              <a:ext uri="{FF2B5EF4-FFF2-40B4-BE49-F238E27FC236}">
                <a16:creationId xmlns:a16="http://schemas.microsoft.com/office/drawing/2014/main" id="{B91AE066-3E42-4D74-99FF-A97C7097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2B6C4-37BA-46F2-A5B5-530C30D16778}"/>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8047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03E-5BD0-4DA7-9723-65CFE306D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7F1DF-A9B5-420E-B15F-C290A36A6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9BE0-EC72-4BCB-82A5-4984DA54B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D5051-3C20-4CF2-8E97-6C9C4FEC1C18}"/>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6" name="Footer Placeholder 5">
            <a:extLst>
              <a:ext uri="{FF2B5EF4-FFF2-40B4-BE49-F238E27FC236}">
                <a16:creationId xmlns:a16="http://schemas.microsoft.com/office/drawing/2014/main" id="{3E8E7C9A-ABB4-4877-A4E0-8EE5E47B7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AB94D-6412-4F75-B179-D1D880EDA811}"/>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771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6627-C8AD-4B10-8084-53986E97C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7BDBF-11AB-4F9E-AA7C-BD456751F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A80C4-52FC-4160-AEFC-4B439E0CB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BBA54-A59A-4778-A77A-8FF80D9F4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AAC30-73B2-4143-BA70-2D08E748C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54C3C-B6BE-449F-AF2D-484A2CA8655C}"/>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8" name="Footer Placeholder 7">
            <a:extLst>
              <a:ext uri="{FF2B5EF4-FFF2-40B4-BE49-F238E27FC236}">
                <a16:creationId xmlns:a16="http://schemas.microsoft.com/office/drawing/2014/main" id="{3938220D-E931-41BC-9D0D-6C6FFAEA9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79924-7246-42CE-A69C-41047B25CC3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7870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DEC6-4B99-4620-AC47-467B64645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96B82-F0C1-4C5E-970B-AE0C0D4F566A}"/>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4" name="Footer Placeholder 3">
            <a:extLst>
              <a:ext uri="{FF2B5EF4-FFF2-40B4-BE49-F238E27FC236}">
                <a16:creationId xmlns:a16="http://schemas.microsoft.com/office/drawing/2014/main" id="{34F1F18B-5097-433E-9F88-72ECB1D07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0687B-E385-43E9-A1E7-9E2C0053B437}"/>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55903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D70AC-1215-4D0E-A223-BE99B674E0EA}"/>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3" name="Footer Placeholder 2">
            <a:extLst>
              <a:ext uri="{FF2B5EF4-FFF2-40B4-BE49-F238E27FC236}">
                <a16:creationId xmlns:a16="http://schemas.microsoft.com/office/drawing/2014/main" id="{3906CD32-34BB-4589-8F88-47F65A7D9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93A8B-53EB-4F26-98D4-458878BB86E3}"/>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9802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706-DF01-47C0-9A32-D305BE14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B0218-FFC4-48D0-9E72-AFE4ED9C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B0A5-1CCB-4071-B38F-A2007C5A3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6DEC5-6D53-4B0F-81A1-E421B03190C4}"/>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6" name="Footer Placeholder 5">
            <a:extLst>
              <a:ext uri="{FF2B5EF4-FFF2-40B4-BE49-F238E27FC236}">
                <a16:creationId xmlns:a16="http://schemas.microsoft.com/office/drawing/2014/main" id="{F36D7E2F-389E-440F-89BD-97208D1F4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02795-CCF6-4147-A21B-37463F60FA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223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31B2-349E-475C-92F0-13EA9286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E8C1C-005D-4E5D-863D-3CFCF8C9E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928B-5299-4399-B49E-67512DCC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1D125-F160-4293-9899-A13A697AE59A}"/>
              </a:ext>
            </a:extLst>
          </p:cNvPr>
          <p:cNvSpPr>
            <a:spLocks noGrp="1"/>
          </p:cNvSpPr>
          <p:nvPr>
            <p:ph type="dt" sz="half" idx="10"/>
          </p:nvPr>
        </p:nvSpPr>
        <p:spPr/>
        <p:txBody>
          <a:bodyPr/>
          <a:lstStyle/>
          <a:p>
            <a:fld id="{440A345A-3D28-4D0B-AD34-7B8B4219FF1D}" type="datetimeFigureOut">
              <a:rPr lang="en-US" smtClean="0"/>
              <a:t>11/22/2021</a:t>
            </a:fld>
            <a:endParaRPr lang="en-US"/>
          </a:p>
        </p:txBody>
      </p:sp>
      <p:sp>
        <p:nvSpPr>
          <p:cNvPr id="6" name="Footer Placeholder 5">
            <a:extLst>
              <a:ext uri="{FF2B5EF4-FFF2-40B4-BE49-F238E27FC236}">
                <a16:creationId xmlns:a16="http://schemas.microsoft.com/office/drawing/2014/main" id="{CEE6B629-34D4-46DE-BDD9-E98AA838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2598B-B59C-4119-8DEF-F53F98DBB22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2327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3B0D-0B0B-4962-A52D-AD8EF3E1A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12DF-ED31-4BAB-B5A4-7F206AD2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72478-6A94-40BB-B412-866C4D102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A345A-3D28-4D0B-AD34-7B8B4219FF1D}" type="datetimeFigureOut">
              <a:rPr lang="en-US" smtClean="0"/>
              <a:t>11/22/2021</a:t>
            </a:fld>
            <a:endParaRPr lang="en-US"/>
          </a:p>
        </p:txBody>
      </p:sp>
      <p:sp>
        <p:nvSpPr>
          <p:cNvPr id="5" name="Footer Placeholder 4">
            <a:extLst>
              <a:ext uri="{FF2B5EF4-FFF2-40B4-BE49-F238E27FC236}">
                <a16:creationId xmlns:a16="http://schemas.microsoft.com/office/drawing/2014/main" id="{D9DA1BF5-49D5-4A03-9F6D-795DBC2B9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7A2F7D-83C9-4834-A87A-9DEAA59BF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7B39D-5823-4FE8-A8AC-2AC520E5C4D4}" type="slidenum">
              <a:rPr lang="en-US" smtClean="0"/>
              <a:t>‹#›</a:t>
            </a:fld>
            <a:endParaRPr lang="en-US"/>
          </a:p>
        </p:txBody>
      </p:sp>
    </p:spTree>
    <p:extLst>
      <p:ext uri="{BB962C8B-B14F-4D97-AF65-F5344CB8AC3E}">
        <p14:creationId xmlns:p14="http://schemas.microsoft.com/office/powerpoint/2010/main" val="44226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connect-to-workspace-with-private-links" TargetMode="External"/><Relationship Id="rId5" Type="http://schemas.openxmlformats.org/officeDocument/2006/relationships/image" Target="../media/image11.svg"/><Relationship Id="rId10" Type="http://schemas.openxmlformats.org/officeDocument/2006/relationships/hyperlink" Target="https://docs.microsoft.com/en-us/azure/synapse-analytics/sql/how-to-pause-resume-pipelines" TargetMode="External"/><Relationship Id="rId4" Type="http://schemas.openxmlformats.org/officeDocument/2006/relationships/image" Target="../media/image10.png"/><Relationship Id="rId9" Type="http://schemas.openxmlformats.org/officeDocument/2006/relationships/hyperlink" Target="https://docs.microsoft.com/en-us/azure/synapse-analytics/sql-data-warehouse/performance-tuning-result-set-cach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us/azure/storage/common/storage-network-security"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synapse-workspace-ip-firewall" TargetMode="External"/><Relationship Id="rId5" Type="http://schemas.openxmlformats.org/officeDocument/2006/relationships/image" Target="../media/image11.sv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1.svg"/><Relationship Id="rId3" Type="http://schemas.openxmlformats.org/officeDocument/2006/relationships/image" Target="../media/image18.svg"/><Relationship Id="rId7" Type="http://schemas.openxmlformats.org/officeDocument/2006/relationships/image" Target="../media/image16.svg"/><Relationship Id="rId12" Type="http://schemas.openxmlformats.org/officeDocument/2006/relationships/image" Target="../media/image10.png"/><Relationship Id="rId17" Type="http://schemas.openxmlformats.org/officeDocument/2006/relationships/image" Target="../media/image22.svg"/><Relationship Id="rId2" Type="http://schemas.openxmlformats.org/officeDocument/2006/relationships/image" Target="../media/image17.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3.svg"/><Relationship Id="rId5" Type="http://schemas.openxmlformats.org/officeDocument/2006/relationships/image" Target="../media/image7.svg"/><Relationship Id="rId15" Type="http://schemas.openxmlformats.org/officeDocument/2006/relationships/image" Target="../media/image13.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20.sv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docs.microsoft.com/en-us/sql/relational-databases/security/row-level-security?toc=%2Fazure%2Fsynapse-analytics%2Ftoc.json&amp;bc=%2Fazure%2Fsynapse-analytics%2Fbreadcrumb%2Ftoc.json&amp;view=sql-server-ver15"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hyperlink" Target="https://docs.microsoft.com/en-us/azure/synapse-analytics/security/how-to-set-up-access-control#step-7-grant-access-to-sql-pool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set-up-access-control#step-6-assign-sql-active-directory-admin-role" TargetMode="External"/><Relationship Id="rId5" Type="http://schemas.openxmlformats.org/officeDocument/2006/relationships/image" Target="../media/image11.svg"/><Relationship Id="rId10" Type="http://schemas.openxmlformats.org/officeDocument/2006/relationships/hyperlink" Target="https://docs.microsoft.com/en-us/azure/synapse-analytics/security/synapse-workspace-synapse-rbac-roles" TargetMode="External"/><Relationship Id="rId4" Type="http://schemas.openxmlformats.org/officeDocument/2006/relationships/image" Target="../media/image10.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88F7DF6-850B-4487-84C9-2615E7E8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765" y="5080424"/>
            <a:ext cx="1063620" cy="10636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29EA62-1288-4A01-8745-B8EC211145CC}"/>
              </a:ext>
            </a:extLst>
          </p:cNvPr>
          <p:cNvSpPr txBox="1">
            <a:spLocks/>
          </p:cNvSpPr>
          <p:nvPr/>
        </p:nvSpPr>
        <p:spPr>
          <a:xfrm>
            <a:off x="2065049" y="2966982"/>
            <a:ext cx="8413526" cy="9240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Synapse Analytics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PoC Architecture</a:t>
            </a:r>
            <a:endPar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25" name="Group 24">
            <a:extLst>
              <a:ext uri="{FF2B5EF4-FFF2-40B4-BE49-F238E27FC236}">
                <a16:creationId xmlns:a16="http://schemas.microsoft.com/office/drawing/2014/main" id="{0A2EC705-E532-4F28-8730-3183C978A663}"/>
              </a:ext>
            </a:extLst>
          </p:cNvPr>
          <p:cNvGrpSpPr/>
          <p:nvPr/>
        </p:nvGrpSpPr>
        <p:grpSpPr>
          <a:xfrm>
            <a:off x="787316" y="5147830"/>
            <a:ext cx="10617366" cy="1903784"/>
            <a:chOff x="611503" y="5147830"/>
            <a:chExt cx="10617366" cy="1903784"/>
          </a:xfrm>
        </p:grpSpPr>
        <p:pic>
          <p:nvPicPr>
            <p:cNvPr id="6" name="Graphic 5">
              <a:extLst>
                <a:ext uri="{FF2B5EF4-FFF2-40B4-BE49-F238E27FC236}">
                  <a16:creationId xmlns:a16="http://schemas.microsoft.com/office/drawing/2014/main" id="{C7A4B178-2EE9-4875-BD6E-90C6A26C7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274" y="5153071"/>
              <a:ext cx="914400" cy="914400"/>
            </a:xfrm>
            <a:prstGeom prst="rect">
              <a:avLst/>
            </a:prstGeom>
          </p:spPr>
        </p:pic>
        <p:pic>
          <p:nvPicPr>
            <p:cNvPr id="8" name="Graphic 7">
              <a:extLst>
                <a:ext uri="{FF2B5EF4-FFF2-40B4-BE49-F238E27FC236}">
                  <a16:creationId xmlns:a16="http://schemas.microsoft.com/office/drawing/2014/main" id="{AE2515B6-5C97-4695-AF67-29088BE7B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986" y="5147830"/>
              <a:ext cx="914400" cy="914400"/>
            </a:xfrm>
            <a:prstGeom prst="rect">
              <a:avLst/>
            </a:prstGeom>
          </p:spPr>
        </p:pic>
        <p:pic>
          <p:nvPicPr>
            <p:cNvPr id="10" name="Graphic 9">
              <a:extLst>
                <a:ext uri="{FF2B5EF4-FFF2-40B4-BE49-F238E27FC236}">
                  <a16:creationId xmlns:a16="http://schemas.microsoft.com/office/drawing/2014/main" id="{8ACB7865-3E05-4B37-B16D-443C57D10D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1698" y="5147830"/>
              <a:ext cx="914400" cy="914400"/>
            </a:xfrm>
            <a:prstGeom prst="rect">
              <a:avLst/>
            </a:prstGeom>
          </p:spPr>
        </p:pic>
        <p:pic>
          <p:nvPicPr>
            <p:cNvPr id="14" name="Graphic 13">
              <a:extLst>
                <a:ext uri="{FF2B5EF4-FFF2-40B4-BE49-F238E27FC236}">
                  <a16:creationId xmlns:a16="http://schemas.microsoft.com/office/drawing/2014/main" id="{8B8B300B-2CD3-4193-899E-CB25CCF286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410" y="5147830"/>
              <a:ext cx="914400" cy="914400"/>
            </a:xfrm>
            <a:prstGeom prst="rect">
              <a:avLst/>
            </a:prstGeom>
          </p:spPr>
        </p:pic>
        <p:sp>
          <p:nvSpPr>
            <p:cNvPr id="16" name="TextBox 15">
              <a:extLst>
                <a:ext uri="{FF2B5EF4-FFF2-40B4-BE49-F238E27FC236}">
                  <a16:creationId xmlns:a16="http://schemas.microsoft.com/office/drawing/2014/main" id="{858A8CEE-2515-4A05-A89F-57CBC12E80CE}"/>
                </a:ext>
              </a:extLst>
            </p:cNvPr>
            <p:cNvSpPr txBox="1"/>
            <p:nvPr/>
          </p:nvSpPr>
          <p:spPr>
            <a:xfrm>
              <a:off x="611503"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p:txBody>
        </p:sp>
        <p:sp>
          <p:nvSpPr>
            <p:cNvPr id="18" name="TextBox 17">
              <a:extLst>
                <a:ext uri="{FF2B5EF4-FFF2-40B4-BE49-F238E27FC236}">
                  <a16:creationId xmlns:a16="http://schemas.microsoft.com/office/drawing/2014/main" id="{66FA9FBE-BA13-478F-A87A-239D89B48B0A}"/>
                </a:ext>
              </a:extLst>
            </p:cNvPr>
            <p:cNvSpPr txBox="1"/>
            <p:nvPr/>
          </p:nvSpPr>
          <p:spPr>
            <a:xfrm>
              <a:off x="2802791"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Network &amp; Connectivity</a:t>
              </a:r>
            </a:p>
          </p:txBody>
        </p:sp>
        <p:sp>
          <p:nvSpPr>
            <p:cNvPr id="20" name="TextBox 19">
              <a:extLst>
                <a:ext uri="{FF2B5EF4-FFF2-40B4-BE49-F238E27FC236}">
                  <a16:creationId xmlns:a16="http://schemas.microsoft.com/office/drawing/2014/main" id="{D78888AF-A9D0-4A85-B274-0124045DA396}"/>
                </a:ext>
              </a:extLst>
            </p:cNvPr>
            <p:cNvSpPr txBox="1"/>
            <p:nvPr/>
          </p:nvSpPr>
          <p:spPr>
            <a:xfrm>
              <a:off x="4994079"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Authentication &amp; Authorization</a:t>
              </a:r>
            </a:p>
          </p:txBody>
        </p:sp>
        <p:sp>
          <p:nvSpPr>
            <p:cNvPr id="22" name="TextBox 21">
              <a:extLst>
                <a:ext uri="{FF2B5EF4-FFF2-40B4-BE49-F238E27FC236}">
                  <a16:creationId xmlns:a16="http://schemas.microsoft.com/office/drawing/2014/main" id="{E3E5BCAB-F25E-46FE-971A-ED0817DD1BC9}"/>
                </a:ext>
              </a:extLst>
            </p:cNvPr>
            <p:cNvSpPr txBox="1"/>
            <p:nvPr/>
          </p:nvSpPr>
          <p:spPr>
            <a:xfrm>
              <a:off x="7185367" y="6220617"/>
              <a:ext cx="185221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Logging, Monitoring, &amp; Telemetry</a:t>
              </a:r>
            </a:p>
          </p:txBody>
        </p:sp>
        <p:sp>
          <p:nvSpPr>
            <p:cNvPr id="24" name="TextBox 23">
              <a:extLst>
                <a:ext uri="{FF2B5EF4-FFF2-40B4-BE49-F238E27FC236}">
                  <a16:creationId xmlns:a16="http://schemas.microsoft.com/office/drawing/2014/main" id="{DE70C855-D51E-4F81-AD7B-2ECB0F896D6D}"/>
                </a:ext>
              </a:extLst>
            </p:cNvPr>
            <p:cNvSpPr txBox="1"/>
            <p:nvPr/>
          </p:nvSpPr>
          <p:spPr>
            <a:xfrm>
              <a:off x="9376655"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Best Practices</a:t>
              </a:r>
            </a:p>
          </p:txBody>
        </p:sp>
      </p:grpSp>
      <p:pic>
        <p:nvPicPr>
          <p:cNvPr id="2" name="Graphic 1">
            <a:extLst>
              <a:ext uri="{FF2B5EF4-FFF2-40B4-BE49-F238E27FC236}">
                <a16:creationId xmlns:a16="http://schemas.microsoft.com/office/drawing/2014/main" id="{40A28609-491E-404C-8C64-4A12D320F2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11775" y="2579276"/>
            <a:ext cx="775411" cy="775411"/>
          </a:xfrm>
          <a:prstGeom prst="rect">
            <a:avLst/>
          </a:prstGeom>
        </p:spPr>
      </p:pic>
    </p:spTree>
    <p:extLst>
      <p:ext uri="{BB962C8B-B14F-4D97-AF65-F5344CB8AC3E}">
        <p14:creationId xmlns:p14="http://schemas.microsoft.com/office/powerpoint/2010/main" val="3072638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Overview</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894912"/>
            <a:ext cx="5247883" cy="504753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deploySynapse.sh</a:t>
            </a:r>
          </a:p>
          <a:p>
            <a:pPr marR="0" lvl="1"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Deployed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DW1000 Dedicated SQL Pool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config</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container for 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data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container for queried/ingested data</a:t>
            </a: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Synapse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Data Lake Storage Gen2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Configured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Enable Result Set Caching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9"/>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Create a pipeline to auto pause/resume the Dedicated SQL Pool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Feature flag to enable/disable Private Endpoints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Serverless SQL Demo Data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Proper service and user permissions for Azure Synapse Analytics Workspace and Azure Data Lake Storage Gen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Parquet Auto Ingestion pipeline to optimize data ingestion using best practices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2036704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Advanced Deployment: Bicep</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894912"/>
            <a:ext cx="5247883" cy="55399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Bicep and Terraform deployment templates both support the same options and deploy the same exact environment. They’re simply best practice examples on how to create Synapse templates using both methods. We do this because some people are simply interested in a PoC environment, while others are interested in example deployment templates.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sng"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code Bicep/</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main.parameters.json</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lang="en-US" sz="800" dirty="0" err="1">
                <a:solidFill>
                  <a:srgbClr val="A5A5A5">
                    <a:lumMod val="75000"/>
                  </a:srgbClr>
                </a:solidFill>
                <a:latin typeface="Segoe UI" panose="020B0502040204020203" pitchFamily="34" charset="0"/>
                <a:cs typeface="Segoe UI" panose="020B0502040204020203" pitchFamily="34" charset="0"/>
              </a:rPr>
              <a:t>az</a:t>
            </a:r>
            <a:r>
              <a:rPr lang="en-US" sz="800" dirty="0">
                <a:solidFill>
                  <a:srgbClr val="A5A5A5">
                    <a:lumMod val="75000"/>
                  </a:srgbClr>
                </a:solidFill>
                <a:latin typeface="Segoe UI" panose="020B0502040204020203" pitchFamily="34" charset="0"/>
                <a:cs typeface="Segoe UI" panose="020B0502040204020203" pitchFamily="34" charset="0"/>
              </a:rPr>
              <a:t> deployment sub create --template-file Bicep/</a:t>
            </a:r>
            <a:r>
              <a:rPr lang="en-US" sz="800" dirty="0" err="1">
                <a:solidFill>
                  <a:srgbClr val="A5A5A5">
                    <a:lumMod val="75000"/>
                  </a:srgbClr>
                </a:solidFill>
                <a:latin typeface="Segoe UI" panose="020B0502040204020203" pitchFamily="34" charset="0"/>
                <a:cs typeface="Segoe UI" panose="020B0502040204020203" pitchFamily="34" charset="0"/>
              </a:rPr>
              <a:t>main.bicep</a:t>
            </a:r>
            <a:r>
              <a:rPr lang="en-US" sz="800" dirty="0">
                <a:solidFill>
                  <a:srgbClr val="A5A5A5">
                    <a:lumMod val="75000"/>
                  </a:srgbClr>
                </a:solidFill>
                <a:latin typeface="Segoe UI" panose="020B0502040204020203" pitchFamily="34" charset="0"/>
                <a:cs typeface="Segoe UI" panose="020B0502040204020203" pitchFamily="34" charset="0"/>
              </a:rPr>
              <a:t> --parameters Bicep/</a:t>
            </a:r>
            <a:r>
              <a:rPr lang="en-US" sz="800" dirty="0" err="1">
                <a:solidFill>
                  <a:srgbClr val="A5A5A5">
                    <a:lumMod val="75000"/>
                  </a:srgbClr>
                </a:solidFill>
                <a:latin typeface="Segoe UI" panose="020B0502040204020203" pitchFamily="34" charset="0"/>
                <a:cs typeface="Segoe UI" panose="020B0502040204020203" pitchFamily="34" charset="0"/>
              </a:rPr>
              <a:t>main.parameters.json</a:t>
            </a:r>
            <a:r>
              <a:rPr lang="en-US" sz="800" dirty="0">
                <a:solidFill>
                  <a:srgbClr val="A5A5A5">
                    <a:lumMod val="75000"/>
                  </a:srgbClr>
                </a:solidFill>
                <a:latin typeface="Segoe UI" panose="020B0502040204020203" pitchFamily="34" charset="0"/>
                <a:cs typeface="Segoe UI" panose="020B0502040204020203" pitchFamily="34" charset="0"/>
              </a:rPr>
              <a:t> --name Azure-Synapse-Analytics-PoC --location </a:t>
            </a:r>
            <a:r>
              <a:rPr lang="en-US" sz="800" dirty="0" err="1">
                <a:solidFill>
                  <a:srgbClr val="A5A5A5">
                    <a:lumMod val="75000"/>
                  </a:srgbClr>
                </a:solidFill>
                <a:latin typeface="Segoe UI" panose="020B0502040204020203" pitchFamily="34" charset="0"/>
                <a:cs typeface="Segoe UI" panose="020B0502040204020203" pitchFamily="34" charset="0"/>
              </a:rPr>
              <a:t>eastus</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deploySynapse.sh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sng"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Editing </a:t>
            </a:r>
            <a:r>
              <a:rPr kumimoji="0" lang="en-US" sz="1400" b="0" i="0" u="none" strike="noStrike" kern="1200" cap="none" spc="0" normalizeH="0" baseline="0" noProof="0" dirty="0" err="1">
                <a:ln>
                  <a:noFill/>
                </a:ln>
                <a:solidFill>
                  <a:prstClr val="white">
                    <a:lumMod val="65000"/>
                  </a:prstClr>
                </a:solidFill>
                <a:effectLst/>
                <a:uLnTx/>
                <a:uFillTx/>
                <a:latin typeface="Calibri" panose="020F0502020204030204"/>
                <a:ea typeface="+mn-ea"/>
                <a:cs typeface="+mn-cs"/>
              </a:rPr>
              <a:t>main.parameters.json</a:t>
            </a: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a</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zure_region</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Azure region that Synapse and all the supporting services should be deploy.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r</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esource_group_name</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resource group that Synapse and all the supporting services will be deployed into.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srgbClr val="A5A5A5">
                    <a:lumMod val="75000"/>
                  </a:srgbClr>
                </a:solidFill>
                <a:latin typeface="Segoe UI" panose="020B0502040204020203" pitchFamily="34" charset="0"/>
                <a:cs typeface="Segoe UI" panose="020B0502040204020203" pitchFamily="34" charset="0"/>
              </a:rPr>
              <a:t>synapse_sql_pool_name</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Dedicated SQL Pool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srgbClr val="A5A5A5">
                    <a:lumMod val="75000"/>
                  </a:srgbClr>
                </a:solidFill>
                <a:latin typeface="Segoe UI" panose="020B0502040204020203" pitchFamily="34" charset="0"/>
                <a:cs typeface="Segoe UI" panose="020B0502040204020203" pitchFamily="34" charset="0"/>
              </a:rPr>
              <a:t>synapse_sql_administrator_login</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Native SQL account for administration.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s</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ynapse_sql_administrator_password</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Password for the native SQL account for administration. This password is also used for the Resource Class Logins.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s</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ynapse</a:t>
            </a:r>
            <a:r>
              <a:rPr lang="en-US" sz="800" b="1" dirty="0">
                <a:solidFill>
                  <a:srgbClr val="A5A5A5">
                    <a:lumMod val="75000"/>
                  </a:srgbClr>
                </a:solidFill>
                <a:latin typeface="Segoe UI" panose="020B0502040204020203" pitchFamily="34" charset="0"/>
                <a:cs typeface="Segoe UI" panose="020B0502040204020203" pitchFamily="34" charset="0"/>
              </a:rPr>
              <a:t>_</a:t>
            </a:r>
            <a:r>
              <a:rPr lang="en-US" sz="800" b="1" dirty="0" err="1">
                <a:solidFill>
                  <a:srgbClr val="A5A5A5">
                    <a:lumMod val="75000"/>
                  </a:srgbClr>
                </a:solidFill>
                <a:latin typeface="Segoe UI" panose="020B0502040204020203" pitchFamily="34" charset="0"/>
                <a:cs typeface="Segoe UI" panose="020B0502040204020203" pitchFamily="34" charset="0"/>
              </a:rPr>
              <a:t>azure_ad_admin_object_id</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Object ID (GUID) for the Azure AD administrator of Synapse. This can also be a group, but only one value can be specified. (i.e. XXXXXXXX-XXXX-XXXX-XXXX-XXXXXXXXXXXXXXXXX). "</a:t>
            </a:r>
            <a:r>
              <a:rPr lang="en-US" sz="800" dirty="0" err="1">
                <a:solidFill>
                  <a:srgbClr val="A5A5A5">
                    <a:lumMod val="75000"/>
                  </a:srgbClr>
                </a:solidFill>
                <a:latin typeface="Segoe UI" panose="020B0502040204020203" pitchFamily="34" charset="0"/>
                <a:cs typeface="Segoe UI" panose="020B0502040204020203" pitchFamily="34" charset="0"/>
              </a:rPr>
              <a:t>az</a:t>
            </a:r>
            <a:r>
              <a:rPr lang="en-US" sz="800" dirty="0">
                <a:solidFill>
                  <a:srgbClr val="A5A5A5">
                    <a:lumMod val="75000"/>
                  </a:srgbClr>
                </a:solidFill>
                <a:latin typeface="Segoe UI" panose="020B0502040204020203" pitchFamily="34" charset="0"/>
                <a:cs typeface="Segoe UI" panose="020B0502040204020203" pitchFamily="34" charset="0"/>
              </a:rPr>
              <a:t> ad user show --id "sochotny@microsoft.com" --query </a:t>
            </a:r>
            <a:r>
              <a:rPr lang="en-US" sz="800" dirty="0" err="1">
                <a:solidFill>
                  <a:srgbClr val="A5A5A5">
                    <a:lumMod val="75000"/>
                  </a:srgbClr>
                </a:solidFill>
                <a:latin typeface="Segoe UI" panose="020B0502040204020203" pitchFamily="34" charset="0"/>
                <a:cs typeface="Segoe UI" panose="020B0502040204020203" pitchFamily="34" charset="0"/>
              </a:rPr>
              <a:t>objectId</a:t>
            </a:r>
            <a:r>
              <a:rPr lang="en-US" sz="800" dirty="0">
                <a:solidFill>
                  <a:srgbClr val="A5A5A5">
                    <a:lumMod val="75000"/>
                  </a:srgbClr>
                </a:solidFill>
                <a:latin typeface="Segoe UI" panose="020B0502040204020203" pitchFamily="34" charset="0"/>
                <a:cs typeface="Segoe UI" panose="020B0502040204020203" pitchFamily="34" charset="0"/>
              </a:rPr>
              <a:t> --output </a:t>
            </a:r>
            <a:r>
              <a:rPr lang="en-US" sz="800" dirty="0" err="1">
                <a:solidFill>
                  <a:srgbClr val="A5A5A5">
                    <a:lumMod val="75000"/>
                  </a:srgbClr>
                </a:solidFill>
                <a:latin typeface="Segoe UI" panose="020B0502040204020203" pitchFamily="34" charset="0"/>
                <a:cs typeface="Segoe UI" panose="020B0502040204020203" pitchFamily="34" charset="0"/>
              </a:rPr>
              <a:t>tsv</a:t>
            </a:r>
            <a:r>
              <a:rPr lang="en-US" sz="800" dirty="0">
                <a:solidFill>
                  <a:srgbClr val="A5A5A5">
                    <a:lumMod val="75000"/>
                  </a:srgbClr>
                </a:solidFill>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defRPr/>
            </a:pPr>
            <a:r>
              <a:rPr lang="en-US" sz="800" b="1" dirty="0">
                <a:solidFill>
                  <a:srgbClr val="A5A5A5">
                    <a:lumMod val="75000"/>
                  </a:srgbClr>
                </a:solidFill>
                <a:latin typeface="Segoe UI" panose="020B0502040204020203" pitchFamily="34" charset="0"/>
                <a:cs typeface="Segoe UI" panose="020B0502040204020203" pitchFamily="34" charset="0"/>
              </a:rPr>
              <a:t>e</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nable_private_endpoints</a:t>
            </a:r>
            <a:r>
              <a:rPr kumimoji="0" lang="en-US" sz="80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If true, create Private Endpoints for Synapse Analytics. This assumes you have other Private Endpoint requirements configured and in place such as virtual networks, VPN/Express Route, and private DNS forwarding.</a:t>
            </a:r>
          </a:p>
          <a:p>
            <a:pPr marL="628650" lvl="1" indent="-171450">
              <a:buFont typeface="Arial" panose="020B0604020202020204" pitchFamily="34" charset="0"/>
              <a:buChar char="•"/>
              <a:defRPr/>
            </a:pPr>
            <a:r>
              <a:rPr lang="en-US" sz="800" b="1" dirty="0" err="1">
                <a:solidFill>
                  <a:srgbClr val="A5A5A5">
                    <a:lumMod val="75000"/>
                  </a:srgbClr>
                </a:solidFill>
                <a:latin typeface="Segoe UI" panose="020B0502040204020203" pitchFamily="34" charset="0"/>
                <a:cs typeface="Segoe UI" panose="020B0502040204020203" pitchFamily="34" charset="0"/>
              </a:rPr>
              <a:t>private_endpoint_virtual_network</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Virtual Network where you want to create the Private Endpoints. (i.e. </a:t>
            </a:r>
            <a:r>
              <a:rPr lang="en-US" sz="800" dirty="0" err="1">
                <a:solidFill>
                  <a:srgbClr val="A5A5A5">
                    <a:lumMod val="75000"/>
                  </a:srgbClr>
                </a:solidFill>
                <a:latin typeface="Segoe UI" panose="020B0502040204020203" pitchFamily="34" charset="0"/>
                <a:cs typeface="Segoe UI" panose="020B0502040204020203" pitchFamily="34" charset="0"/>
              </a:rPr>
              <a:t>vnet</a:t>
            </a:r>
            <a:r>
              <a:rPr lang="en-US" sz="800" dirty="0">
                <a:solidFill>
                  <a:srgbClr val="A5A5A5">
                    <a:lumMod val="75000"/>
                  </a:srgbClr>
                </a:solidFill>
                <a:latin typeface="Segoe UI" panose="020B0502040204020203" pitchFamily="34" charset="0"/>
                <a:cs typeface="Segoe UI" panose="020B0502040204020203" pitchFamily="34" charset="0"/>
              </a:rPr>
              <a:t>-data-platform)</a:t>
            </a:r>
          </a:p>
          <a:p>
            <a:pPr marL="628650" lvl="1" indent="-171450">
              <a:buFont typeface="Arial" panose="020B0604020202020204" pitchFamily="34" charset="0"/>
              <a:buChar char="•"/>
              <a:defRPr/>
            </a:pPr>
            <a:r>
              <a:rPr lang="en-US" sz="800" b="1" dirty="0" err="1">
                <a:solidFill>
                  <a:srgbClr val="A5A5A5">
                    <a:lumMod val="75000"/>
                  </a:srgbClr>
                </a:solidFill>
                <a:latin typeface="Segoe UI" panose="020B0502040204020203" pitchFamily="34" charset="0"/>
                <a:cs typeface="Segoe UI" panose="020B0502040204020203" pitchFamily="34" charset="0"/>
              </a:rPr>
              <a:t>private_endpoint_virtual_network_subnet</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Subnet within the Virtual Network where you want to create the Private Endpoints. (i.e. private-endpoint-subnet)</a:t>
            </a: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125366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Advanced Deployment: Terraform</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894912"/>
            <a:ext cx="5247883" cy="541686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Bicep and Terraform deployment templates both support the same options and deploy the same exact environment. They’re simply best practice examples on how to create Synapse templates using both methods. We do this because some people are simply interested in a PoC environment, while others are interested in example deployment templates.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sng"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code Terraform/</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terraform.tfvars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chdir</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init</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chdir</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chdir</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deploy</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deploySynapse.sh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sng"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Editing </a:t>
            </a:r>
            <a:r>
              <a:rPr kumimoji="0" lang="en-US" sz="1400" b="0" i="0" u="none" strike="noStrike" kern="1200" cap="none" spc="0" normalizeH="0" baseline="0" noProof="0" dirty="0" err="1">
                <a:ln>
                  <a:noFill/>
                </a:ln>
                <a:solidFill>
                  <a:prstClr val="white">
                    <a:lumMod val="65000"/>
                  </a:prstClr>
                </a:solidFill>
                <a:effectLst/>
                <a:uLnTx/>
                <a:uFillTx/>
                <a:latin typeface="Calibri" panose="020F0502020204030204"/>
                <a:ea typeface="+mn-ea"/>
                <a:cs typeface="+mn-cs"/>
              </a:rPr>
              <a:t>terraform.tfvars</a:t>
            </a: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a</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zure_region</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Azure region that Synapse and all the supporting services should be deploy.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r</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esource_group_name</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resource group that Synapse and all the supporting services will be deployed into.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srgbClr val="A5A5A5">
                    <a:lumMod val="75000"/>
                  </a:srgbClr>
                </a:solidFill>
                <a:latin typeface="Segoe UI" panose="020B0502040204020203" pitchFamily="34" charset="0"/>
                <a:cs typeface="Segoe UI" panose="020B0502040204020203" pitchFamily="34" charset="0"/>
              </a:rPr>
              <a:t>synapse_sql_pool_name</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Dedicated SQL Pool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srgbClr val="A5A5A5">
                    <a:lumMod val="75000"/>
                  </a:srgbClr>
                </a:solidFill>
                <a:latin typeface="Segoe UI" panose="020B0502040204020203" pitchFamily="34" charset="0"/>
                <a:cs typeface="Segoe UI" panose="020B0502040204020203" pitchFamily="34" charset="0"/>
              </a:rPr>
              <a:t>synapse_sql_administrator_login</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Native SQL account for administration.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s</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ynapse_sql_administrator_password</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Password for the native SQL account for administration. This password is also used for the Resource Class Logins.</a:t>
            </a:r>
          </a:p>
          <a:p>
            <a:pPr marL="628650" lvl="1" indent="-171450">
              <a:buFont typeface="Arial" panose="020B0604020202020204" pitchFamily="34" charset="0"/>
              <a:buChar char="•"/>
              <a:defRPr/>
            </a:pPr>
            <a:r>
              <a:rPr lang="en-US" sz="800" b="1" dirty="0">
                <a:solidFill>
                  <a:srgbClr val="A5A5A5">
                    <a:lumMod val="75000"/>
                  </a:srgbClr>
                </a:solidFill>
                <a:latin typeface="Segoe UI" panose="020B0502040204020203" pitchFamily="34" charset="0"/>
                <a:cs typeface="Segoe UI" panose="020B0502040204020203" pitchFamily="34" charset="0"/>
              </a:rPr>
              <a:t>s</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ynapse</a:t>
            </a:r>
            <a:r>
              <a:rPr lang="en-US" sz="800" b="1" dirty="0">
                <a:solidFill>
                  <a:srgbClr val="A5A5A5">
                    <a:lumMod val="75000"/>
                  </a:srgbClr>
                </a:solidFill>
                <a:latin typeface="Segoe UI" panose="020B0502040204020203" pitchFamily="34" charset="0"/>
                <a:cs typeface="Segoe UI" panose="020B0502040204020203" pitchFamily="34" charset="0"/>
              </a:rPr>
              <a:t>_</a:t>
            </a:r>
            <a:r>
              <a:rPr lang="en-US" sz="800" b="1" dirty="0" err="1">
                <a:solidFill>
                  <a:srgbClr val="A5A5A5">
                    <a:lumMod val="75000"/>
                  </a:srgbClr>
                </a:solidFill>
                <a:latin typeface="Segoe UI" panose="020B0502040204020203" pitchFamily="34" charset="0"/>
                <a:cs typeface="Segoe UI" panose="020B0502040204020203" pitchFamily="34" charset="0"/>
              </a:rPr>
              <a:t>azure_ad_admin_upn</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err="1">
                <a:solidFill>
                  <a:srgbClr val="A5A5A5">
                    <a:lumMod val="75000"/>
                  </a:srgbClr>
                </a:solidFill>
                <a:latin typeface="Segoe UI" panose="020B0502040204020203" pitchFamily="34" charset="0"/>
                <a:cs typeface="Segoe UI" panose="020B0502040204020203" pitchFamily="34" charset="0"/>
              </a:rPr>
              <a:t>UserPrincipcalName</a:t>
            </a:r>
            <a:r>
              <a:rPr lang="en-US" sz="800" dirty="0">
                <a:solidFill>
                  <a:srgbClr val="A5A5A5">
                    <a:lumMod val="75000"/>
                  </a:srgbClr>
                </a:solidFill>
                <a:latin typeface="Segoe UI" panose="020B0502040204020203" pitchFamily="34" charset="0"/>
                <a:cs typeface="Segoe UI" panose="020B0502040204020203" pitchFamily="34" charset="0"/>
              </a:rPr>
              <a:t> (UPN) for the Azure AD administrator of Synapse. This can also be a group, but only one value can be specified. (i.e. shane@microsoft.com)</a:t>
            </a:r>
          </a:p>
          <a:p>
            <a:pPr marL="628650" lvl="1" indent="-171450">
              <a:buFont typeface="Arial" panose="020B0604020202020204" pitchFamily="34" charset="0"/>
              <a:buChar char="•"/>
              <a:defRPr/>
            </a:pPr>
            <a:r>
              <a:rPr lang="en-US" sz="800" b="1" dirty="0">
                <a:solidFill>
                  <a:srgbClr val="A5A5A5">
                    <a:lumMod val="75000"/>
                  </a:srgbClr>
                </a:solidFill>
                <a:latin typeface="Segoe UI" panose="020B0502040204020203" pitchFamily="34" charset="0"/>
                <a:cs typeface="Segoe UI" panose="020B0502040204020203" pitchFamily="34" charset="0"/>
              </a:rPr>
              <a:t>e</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nable_private_endpoints</a:t>
            </a:r>
            <a:r>
              <a:rPr kumimoji="0" lang="en-US" sz="80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If true, create Private Endpoints for Synapse Analytics. This assumes you have other Private Endpoint requirements configured and in place such as virtual networks, VPN/Express Route, and private DNS forwarding.</a:t>
            </a:r>
          </a:p>
          <a:p>
            <a:pPr marL="628650" lvl="1" indent="-171450">
              <a:buFont typeface="Arial" panose="020B0604020202020204" pitchFamily="34" charset="0"/>
              <a:buChar char="•"/>
              <a:defRPr/>
            </a:pPr>
            <a:r>
              <a:rPr lang="en-US" sz="800" b="1" dirty="0" err="1">
                <a:solidFill>
                  <a:srgbClr val="A5A5A5">
                    <a:lumMod val="75000"/>
                  </a:srgbClr>
                </a:solidFill>
                <a:latin typeface="Segoe UI" panose="020B0502040204020203" pitchFamily="34" charset="0"/>
                <a:cs typeface="Segoe UI" panose="020B0502040204020203" pitchFamily="34" charset="0"/>
              </a:rPr>
              <a:t>private_endpoint_virtual_network</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Virtual Network where you want to create the Private Endpoints. (i.e. </a:t>
            </a:r>
            <a:r>
              <a:rPr lang="en-US" sz="800" dirty="0" err="1">
                <a:solidFill>
                  <a:srgbClr val="A5A5A5">
                    <a:lumMod val="75000"/>
                  </a:srgbClr>
                </a:solidFill>
                <a:latin typeface="Segoe UI" panose="020B0502040204020203" pitchFamily="34" charset="0"/>
                <a:cs typeface="Segoe UI" panose="020B0502040204020203" pitchFamily="34" charset="0"/>
              </a:rPr>
              <a:t>vnet</a:t>
            </a:r>
            <a:r>
              <a:rPr lang="en-US" sz="800" dirty="0">
                <a:solidFill>
                  <a:srgbClr val="A5A5A5">
                    <a:lumMod val="75000"/>
                  </a:srgbClr>
                </a:solidFill>
                <a:latin typeface="Segoe UI" panose="020B0502040204020203" pitchFamily="34" charset="0"/>
                <a:cs typeface="Segoe UI" panose="020B0502040204020203" pitchFamily="34" charset="0"/>
              </a:rPr>
              <a:t>-data-platform)</a:t>
            </a:r>
          </a:p>
          <a:p>
            <a:pPr marL="628650" lvl="1" indent="-171450">
              <a:buFont typeface="Arial" panose="020B0604020202020204" pitchFamily="34" charset="0"/>
              <a:buChar char="•"/>
              <a:defRPr/>
            </a:pPr>
            <a:r>
              <a:rPr lang="en-US" sz="800" b="1" dirty="0" err="1">
                <a:solidFill>
                  <a:srgbClr val="A5A5A5">
                    <a:lumMod val="75000"/>
                  </a:srgbClr>
                </a:solidFill>
                <a:latin typeface="Segoe UI" panose="020B0502040204020203" pitchFamily="34" charset="0"/>
                <a:cs typeface="Segoe UI" panose="020B0502040204020203" pitchFamily="34" charset="0"/>
              </a:rPr>
              <a:t>private_endpoint_virtual_network_subnet</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Subnet within the Virtual Network where you want to create the Private Endpoints. (i.e. private-endpoint-subnet)</a:t>
            </a: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582635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(Public)</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V="1">
            <a:off x="6396017"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6095999" y="2542494"/>
            <a:ext cx="255219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597885" y="4431792"/>
            <a:ext cx="271260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a:t>
            </a: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648194" y="4036980"/>
            <a:ext cx="255219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345220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(Private)</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2" name="Rectangle 1">
            <a:extLst>
              <a:ext uri="{FF2B5EF4-FFF2-40B4-BE49-F238E27FC236}">
                <a16:creationId xmlns:a16="http://schemas.microsoft.com/office/drawing/2014/main" id="{685C3AF9-8171-495C-A3EF-1D2676CD891D}"/>
              </a:ext>
            </a:extLst>
          </p:cNvPr>
          <p:cNvSpPr/>
          <p:nvPr/>
        </p:nvSpPr>
        <p:spPr>
          <a:xfrm>
            <a:off x="5635896" y="5888498"/>
            <a:ext cx="2613984"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pic>
        <p:nvPicPr>
          <p:cNvPr id="4" name="Graphic 3">
            <a:extLst>
              <a:ext uri="{FF2B5EF4-FFF2-40B4-BE49-F238E27FC236}">
                <a16:creationId xmlns:a16="http://schemas.microsoft.com/office/drawing/2014/main" id="{988CECB1-17BB-4591-91D3-D812FF65F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6142941"/>
            <a:ext cx="425251" cy="425251"/>
          </a:xfrm>
          <a:prstGeom prst="rect">
            <a:avLst/>
          </a:prstGeom>
        </p:spPr>
      </p:pic>
      <p:pic>
        <p:nvPicPr>
          <p:cNvPr id="5" name="Graphic 4">
            <a:extLst>
              <a:ext uri="{FF2B5EF4-FFF2-40B4-BE49-F238E27FC236}">
                <a16:creationId xmlns:a16="http://schemas.microsoft.com/office/drawing/2014/main" id="{8D8007DD-8C02-421A-B356-9DF0E2F51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3030" y="6170701"/>
            <a:ext cx="425251" cy="425251"/>
          </a:xfrm>
          <a:prstGeom prst="rect">
            <a:avLst/>
          </a:prstGeom>
        </p:spPr>
      </p:pic>
      <p:sp>
        <p:nvSpPr>
          <p:cNvPr id="6" name="Rectangle 5">
            <a:extLst>
              <a:ext uri="{FF2B5EF4-FFF2-40B4-BE49-F238E27FC236}">
                <a16:creationId xmlns:a16="http://schemas.microsoft.com/office/drawing/2014/main" id="{337BC390-FEA9-4E57-90F1-4DB5588F5607}"/>
              </a:ext>
            </a:extLst>
          </p:cNvPr>
          <p:cNvSpPr/>
          <p:nvPr/>
        </p:nvSpPr>
        <p:spPr>
          <a:xfrm>
            <a:off x="3357991"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04FA82EC-348F-4940-A20E-78709B8F2A87}"/>
              </a:ext>
            </a:extLst>
          </p:cNvPr>
          <p:cNvSpPr txBox="1"/>
          <p:nvPr/>
        </p:nvSpPr>
        <p:spPr>
          <a:xfrm>
            <a:off x="3652571" y="6060233"/>
            <a:ext cx="9144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ExpressRoute</a:t>
            </a:r>
          </a:p>
        </p:txBody>
      </p:sp>
      <p:pic>
        <p:nvPicPr>
          <p:cNvPr id="12" name="Graphic 11">
            <a:extLst>
              <a:ext uri="{FF2B5EF4-FFF2-40B4-BE49-F238E27FC236}">
                <a16:creationId xmlns:a16="http://schemas.microsoft.com/office/drawing/2014/main" id="{A13EDE69-4155-479D-9F62-57CE0E3926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47876" y="6201230"/>
            <a:ext cx="330703" cy="330703"/>
          </a:xfrm>
          <a:prstGeom prst="rect">
            <a:avLst/>
          </a:prstGeom>
        </p:spPr>
      </p:pic>
      <p:pic>
        <p:nvPicPr>
          <p:cNvPr id="13" name="Graphic 12">
            <a:extLst>
              <a:ext uri="{FF2B5EF4-FFF2-40B4-BE49-F238E27FC236}">
                <a16:creationId xmlns:a16="http://schemas.microsoft.com/office/drawing/2014/main" id="{B176C688-9019-438A-BA04-3023BEFEB9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81973" y="6158747"/>
            <a:ext cx="388006" cy="388006"/>
          </a:xfrm>
          <a:prstGeom prst="rect">
            <a:avLst/>
          </a:prstGeom>
        </p:spPr>
      </p:pic>
      <p:sp>
        <p:nvSpPr>
          <p:cNvPr id="14" name="TextBox 13">
            <a:extLst>
              <a:ext uri="{FF2B5EF4-FFF2-40B4-BE49-F238E27FC236}">
                <a16:creationId xmlns:a16="http://schemas.microsoft.com/office/drawing/2014/main" id="{EC44A759-04EF-4577-A2F0-E109CEA6D13B}"/>
              </a:ext>
            </a:extLst>
          </p:cNvPr>
          <p:cNvSpPr txBox="1"/>
          <p:nvPr/>
        </p:nvSpPr>
        <p:spPr>
          <a:xfrm>
            <a:off x="6345479" y="5937051"/>
            <a:ext cx="1211121" cy="892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Virtual Network Peering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VPN / ExpressRoute</a:t>
            </a:r>
          </a:p>
        </p:txBody>
      </p:sp>
      <p:grpSp>
        <p:nvGrpSpPr>
          <p:cNvPr id="53" name="Group 52">
            <a:extLst>
              <a:ext uri="{FF2B5EF4-FFF2-40B4-BE49-F238E27FC236}">
                <a16:creationId xmlns:a16="http://schemas.microsoft.com/office/drawing/2014/main" id="{5DEBAB66-8EB3-432E-B608-74BF2E5E78D9}"/>
              </a:ext>
            </a:extLst>
          </p:cNvPr>
          <p:cNvGrpSpPr/>
          <p:nvPr/>
        </p:nvGrpSpPr>
        <p:grpSpPr>
          <a:xfrm>
            <a:off x="5635894" y="2941714"/>
            <a:ext cx="2613985" cy="2607439"/>
            <a:chOff x="5994795" y="4318192"/>
            <a:chExt cx="3591068" cy="1519875"/>
          </a:xfrm>
        </p:grpSpPr>
        <p:sp>
          <p:nvSpPr>
            <p:cNvPr id="54" name="Rectangle 53">
              <a:extLst>
                <a:ext uri="{FF2B5EF4-FFF2-40B4-BE49-F238E27FC236}">
                  <a16:creationId xmlns:a16="http://schemas.microsoft.com/office/drawing/2014/main" id="{80D00034-4659-4F44-BB72-D9A9C2917132}"/>
                </a:ext>
              </a:extLst>
            </p:cNvPr>
            <p:cNvSpPr/>
            <p:nvPr/>
          </p:nvSpPr>
          <p:spPr>
            <a:xfrm>
              <a:off x="5994795" y="4318192"/>
              <a:ext cx="3591068" cy="151987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5" name="Rectangle 54">
              <a:extLst>
                <a:ext uri="{FF2B5EF4-FFF2-40B4-BE49-F238E27FC236}">
                  <a16:creationId xmlns:a16="http://schemas.microsoft.com/office/drawing/2014/main" id="{D01B24E9-5FE7-42A9-B987-27A44E978078}"/>
                </a:ext>
              </a:extLst>
            </p:cNvPr>
            <p:cNvSpPr/>
            <p:nvPr/>
          </p:nvSpPr>
          <p:spPr>
            <a:xfrm>
              <a:off x="5994795" y="4326847"/>
              <a:ext cx="2684100" cy="1693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Virtual Network</a:t>
              </a:r>
            </a:p>
          </p:txBody>
        </p:sp>
      </p:grpSp>
      <p:sp>
        <p:nvSpPr>
          <p:cNvPr id="56" name="Rectangle 55">
            <a:extLst>
              <a:ext uri="{FF2B5EF4-FFF2-40B4-BE49-F238E27FC236}">
                <a16:creationId xmlns:a16="http://schemas.microsoft.com/office/drawing/2014/main" id="{19C44866-64E4-45C7-9C73-7BA51AB74371}"/>
              </a:ext>
            </a:extLst>
          </p:cNvPr>
          <p:cNvSpPr/>
          <p:nvPr/>
        </p:nvSpPr>
        <p:spPr>
          <a:xfrm>
            <a:off x="5753100" y="3332138"/>
            <a:ext cx="2381251" cy="210732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AA6E401D-4753-4948-A70F-1FB89F08901C}"/>
              </a:ext>
            </a:extLst>
          </p:cNvPr>
          <p:cNvSpPr/>
          <p:nvPr/>
        </p:nvSpPr>
        <p:spPr>
          <a:xfrm>
            <a:off x="5753100" y="3337368"/>
            <a:ext cx="272712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Service Endpoint Subnet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(10.x.x.x/172.x.x.x)</a:t>
            </a:r>
          </a:p>
        </p:txBody>
      </p:sp>
      <p:grpSp>
        <p:nvGrpSpPr>
          <p:cNvPr id="58" name="Group 57">
            <a:extLst>
              <a:ext uri="{FF2B5EF4-FFF2-40B4-BE49-F238E27FC236}">
                <a16:creationId xmlns:a16="http://schemas.microsoft.com/office/drawing/2014/main" id="{F3F33032-9128-48C5-BD0C-F451E967195A}"/>
              </a:ext>
            </a:extLst>
          </p:cNvPr>
          <p:cNvGrpSpPr/>
          <p:nvPr/>
        </p:nvGrpSpPr>
        <p:grpSpPr>
          <a:xfrm>
            <a:off x="3616448" y="3930951"/>
            <a:ext cx="996097" cy="943691"/>
            <a:chOff x="6095999" y="2629947"/>
            <a:chExt cx="996097" cy="943691"/>
          </a:xfrm>
        </p:grpSpPr>
        <p:pic>
          <p:nvPicPr>
            <p:cNvPr id="59" name="Graphic 58">
              <a:extLst>
                <a:ext uri="{FF2B5EF4-FFF2-40B4-BE49-F238E27FC236}">
                  <a16:creationId xmlns:a16="http://schemas.microsoft.com/office/drawing/2014/main" id="{D420B736-5672-4F88-9485-6F45040797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80603" y="3093920"/>
              <a:ext cx="240833" cy="240833"/>
            </a:xfrm>
            <a:prstGeom prst="rect">
              <a:avLst/>
            </a:prstGeom>
          </p:spPr>
        </p:pic>
        <p:grpSp>
          <p:nvGrpSpPr>
            <p:cNvPr id="60" name="Group 59">
              <a:extLst>
                <a:ext uri="{FF2B5EF4-FFF2-40B4-BE49-F238E27FC236}">
                  <a16:creationId xmlns:a16="http://schemas.microsoft.com/office/drawing/2014/main" id="{57EE37FB-5840-4CA3-87AB-DE51E956893D}"/>
                </a:ext>
              </a:extLst>
            </p:cNvPr>
            <p:cNvGrpSpPr/>
            <p:nvPr/>
          </p:nvGrpSpPr>
          <p:grpSpPr>
            <a:xfrm>
              <a:off x="6095999" y="2629947"/>
              <a:ext cx="996097" cy="943691"/>
              <a:chOff x="2508382" y="2373512"/>
              <a:chExt cx="996097" cy="943691"/>
            </a:xfrm>
          </p:grpSpPr>
          <p:sp>
            <p:nvSpPr>
              <p:cNvPr id="61" name="TextBox 60">
                <a:extLst>
                  <a:ext uri="{FF2B5EF4-FFF2-40B4-BE49-F238E27FC236}">
                    <a16:creationId xmlns:a16="http://schemas.microsoft.com/office/drawing/2014/main" id="{58319B5E-FD0C-454F-8BC8-07C32117A3A8}"/>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62" name="Group 61">
                <a:extLst>
                  <a:ext uri="{FF2B5EF4-FFF2-40B4-BE49-F238E27FC236}">
                    <a16:creationId xmlns:a16="http://schemas.microsoft.com/office/drawing/2014/main" id="{CA0CABE3-614F-4E9F-90FB-1FC18E540279}"/>
                  </a:ext>
                </a:extLst>
              </p:cNvPr>
              <p:cNvGrpSpPr/>
              <p:nvPr/>
            </p:nvGrpSpPr>
            <p:grpSpPr>
              <a:xfrm>
                <a:off x="2508382" y="2713159"/>
                <a:ext cx="996097" cy="604044"/>
                <a:chOff x="7385769" y="5017807"/>
                <a:chExt cx="996097" cy="604044"/>
              </a:xfrm>
            </p:grpSpPr>
            <p:sp>
              <p:nvSpPr>
                <p:cNvPr id="63" name="Rectangle: Rounded Corners 198">
                  <a:extLst>
                    <a:ext uri="{FF2B5EF4-FFF2-40B4-BE49-F238E27FC236}">
                      <a16:creationId xmlns:a16="http://schemas.microsoft.com/office/drawing/2014/main" id="{8C8FE63E-14CC-4D5C-9022-B17D9E9FA518}"/>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4" name="TextBox 63">
                  <a:extLst>
                    <a:ext uri="{FF2B5EF4-FFF2-40B4-BE49-F238E27FC236}">
                      <a16:creationId xmlns:a16="http://schemas.microsoft.com/office/drawing/2014/main" id="{69FCE08B-CFA6-4DFC-8B96-D8ABACA0B93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65" name="Rectangle 64">
            <a:extLst>
              <a:ext uri="{FF2B5EF4-FFF2-40B4-BE49-F238E27FC236}">
                <a16:creationId xmlns:a16="http://schemas.microsoft.com/office/drawing/2014/main" id="{827D49B2-00AF-4478-AECF-017CFD94208F}"/>
              </a:ext>
            </a:extLst>
          </p:cNvPr>
          <p:cNvSpPr/>
          <p:nvPr/>
        </p:nvSpPr>
        <p:spPr>
          <a:xfrm>
            <a:off x="3353085" y="2956562"/>
            <a:ext cx="1514063" cy="2559842"/>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6" name="Rectangle 65">
            <a:extLst>
              <a:ext uri="{FF2B5EF4-FFF2-40B4-BE49-F238E27FC236}">
                <a16:creationId xmlns:a16="http://schemas.microsoft.com/office/drawing/2014/main" id="{EDE2541D-DB1D-41AA-AD03-C26C6D7A4890}"/>
              </a:ext>
            </a:extLst>
          </p:cNvPr>
          <p:cNvSpPr/>
          <p:nvPr/>
        </p:nvSpPr>
        <p:spPr>
          <a:xfrm>
            <a:off x="3353085" y="2951860"/>
            <a:ext cx="1514063"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8" name="Group 7">
            <a:extLst>
              <a:ext uri="{FF2B5EF4-FFF2-40B4-BE49-F238E27FC236}">
                <a16:creationId xmlns:a16="http://schemas.microsoft.com/office/drawing/2014/main" id="{E6951147-B19B-4D4A-9217-82D68D2468BB}"/>
              </a:ext>
            </a:extLst>
          </p:cNvPr>
          <p:cNvGrpSpPr/>
          <p:nvPr/>
        </p:nvGrpSpPr>
        <p:grpSpPr>
          <a:xfrm>
            <a:off x="6960884" y="3922935"/>
            <a:ext cx="1111825" cy="951707"/>
            <a:chOff x="6960884" y="3922935"/>
            <a:chExt cx="1111825" cy="951707"/>
          </a:xfrm>
        </p:grpSpPr>
        <p:pic>
          <p:nvPicPr>
            <p:cNvPr id="7" name="Graphic 6">
              <a:extLst>
                <a:ext uri="{FF2B5EF4-FFF2-40B4-BE49-F238E27FC236}">
                  <a16:creationId xmlns:a16="http://schemas.microsoft.com/office/drawing/2014/main" id="{2A155E8A-33C7-433D-9DD3-28A894B6E2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96264" y="4381466"/>
              <a:ext cx="250570" cy="250570"/>
            </a:xfrm>
            <a:prstGeom prst="rect">
              <a:avLst/>
            </a:prstGeom>
          </p:spPr>
        </p:pic>
        <p:grpSp>
          <p:nvGrpSpPr>
            <p:cNvPr id="67" name="Group 66">
              <a:extLst>
                <a:ext uri="{FF2B5EF4-FFF2-40B4-BE49-F238E27FC236}">
                  <a16:creationId xmlns:a16="http://schemas.microsoft.com/office/drawing/2014/main" id="{25E7E884-1967-4ABF-9E9E-280637190599}"/>
                </a:ext>
              </a:extLst>
            </p:cNvPr>
            <p:cNvGrpSpPr/>
            <p:nvPr/>
          </p:nvGrpSpPr>
          <p:grpSpPr>
            <a:xfrm>
              <a:off x="6960884" y="3922935"/>
              <a:ext cx="1111825" cy="951707"/>
              <a:chOff x="2445765" y="2365496"/>
              <a:chExt cx="1111825" cy="951707"/>
            </a:xfrm>
          </p:grpSpPr>
          <p:sp>
            <p:nvSpPr>
              <p:cNvPr id="68" name="TextBox 67">
                <a:extLst>
                  <a:ext uri="{FF2B5EF4-FFF2-40B4-BE49-F238E27FC236}">
                    <a16:creationId xmlns:a16="http://schemas.microsoft.com/office/drawing/2014/main" id="{B7F886A8-92AC-4AE8-9202-C7E140C26858}"/>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70" name="Group 69">
                <a:extLst>
                  <a:ext uri="{FF2B5EF4-FFF2-40B4-BE49-F238E27FC236}">
                    <a16:creationId xmlns:a16="http://schemas.microsoft.com/office/drawing/2014/main" id="{4B50D8F2-5436-481D-A7C9-3B1582F9448E}"/>
                  </a:ext>
                </a:extLst>
              </p:cNvPr>
              <p:cNvGrpSpPr/>
              <p:nvPr/>
            </p:nvGrpSpPr>
            <p:grpSpPr>
              <a:xfrm>
                <a:off x="2508382" y="2713159"/>
                <a:ext cx="996097" cy="604044"/>
                <a:chOff x="7385769" y="5017807"/>
                <a:chExt cx="996097" cy="604044"/>
              </a:xfrm>
            </p:grpSpPr>
            <p:sp>
              <p:nvSpPr>
                <p:cNvPr id="72" name="Rectangle: Rounded Corners 198">
                  <a:extLst>
                    <a:ext uri="{FF2B5EF4-FFF2-40B4-BE49-F238E27FC236}">
                      <a16:creationId xmlns:a16="http://schemas.microsoft.com/office/drawing/2014/main" id="{BBB33807-B88D-4586-AF6D-915F48F5133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73" name="TextBox 72">
                  <a:extLst>
                    <a:ext uri="{FF2B5EF4-FFF2-40B4-BE49-F238E27FC236}">
                      <a16:creationId xmlns:a16="http://schemas.microsoft.com/office/drawing/2014/main" id="{999D2C29-7A19-4DEE-AD61-E1B6097B786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4" name="Group 73">
            <a:extLst>
              <a:ext uri="{FF2B5EF4-FFF2-40B4-BE49-F238E27FC236}">
                <a16:creationId xmlns:a16="http://schemas.microsoft.com/office/drawing/2014/main" id="{EA4D2517-47CE-4ACF-8B6A-B918559C324B}"/>
              </a:ext>
            </a:extLst>
          </p:cNvPr>
          <p:cNvGrpSpPr/>
          <p:nvPr/>
        </p:nvGrpSpPr>
        <p:grpSpPr>
          <a:xfrm>
            <a:off x="5796164" y="3922935"/>
            <a:ext cx="1111825" cy="951707"/>
            <a:chOff x="2445765" y="2365496"/>
            <a:chExt cx="1111825" cy="951707"/>
          </a:xfrm>
        </p:grpSpPr>
        <p:sp>
          <p:nvSpPr>
            <p:cNvPr id="75" name="TextBox 74">
              <a:extLst>
                <a:ext uri="{FF2B5EF4-FFF2-40B4-BE49-F238E27FC236}">
                  <a16:creationId xmlns:a16="http://schemas.microsoft.com/office/drawing/2014/main" id="{B693F795-9C12-47F4-A0E2-854ABA749937}"/>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84" name="Group 83">
              <a:extLst>
                <a:ext uri="{FF2B5EF4-FFF2-40B4-BE49-F238E27FC236}">
                  <a16:creationId xmlns:a16="http://schemas.microsoft.com/office/drawing/2014/main" id="{56C5408B-CA12-43B7-9A72-F8CD77184CDC}"/>
                </a:ext>
              </a:extLst>
            </p:cNvPr>
            <p:cNvGrpSpPr/>
            <p:nvPr/>
          </p:nvGrpSpPr>
          <p:grpSpPr>
            <a:xfrm>
              <a:off x="2508382" y="2713159"/>
              <a:ext cx="996097" cy="604044"/>
              <a:chOff x="5160092" y="1319839"/>
              <a:chExt cx="996097" cy="604044"/>
            </a:xfrm>
          </p:grpSpPr>
          <p:grpSp>
            <p:nvGrpSpPr>
              <p:cNvPr id="85" name="Group 84">
                <a:extLst>
                  <a:ext uri="{FF2B5EF4-FFF2-40B4-BE49-F238E27FC236}">
                    <a16:creationId xmlns:a16="http://schemas.microsoft.com/office/drawing/2014/main" id="{F8FFD170-8171-4DC6-84DC-B07C37FF4179}"/>
                  </a:ext>
                </a:extLst>
              </p:cNvPr>
              <p:cNvGrpSpPr/>
              <p:nvPr/>
            </p:nvGrpSpPr>
            <p:grpSpPr>
              <a:xfrm>
                <a:off x="5160092" y="1319839"/>
                <a:ext cx="996097" cy="604044"/>
                <a:chOff x="7385769" y="5017807"/>
                <a:chExt cx="996097" cy="604044"/>
              </a:xfrm>
            </p:grpSpPr>
            <p:sp>
              <p:nvSpPr>
                <p:cNvPr id="87" name="Rectangle: Rounded Corners 198">
                  <a:extLst>
                    <a:ext uri="{FF2B5EF4-FFF2-40B4-BE49-F238E27FC236}">
                      <a16:creationId xmlns:a16="http://schemas.microsoft.com/office/drawing/2014/main" id="{89F673FA-8E3C-4B5E-8F59-E78803420C2D}"/>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4B3EC471-70B5-4B06-9A9D-7BCCD85F861C}"/>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6" name="Graphic 85">
                <a:extLst>
                  <a:ext uri="{FF2B5EF4-FFF2-40B4-BE49-F238E27FC236}">
                    <a16:creationId xmlns:a16="http://schemas.microsoft.com/office/drawing/2014/main" id="{40BC2992-4B62-47C6-BE67-8EC5E99255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40382" y="1430707"/>
                <a:ext cx="226013" cy="226013"/>
              </a:xfrm>
              <a:prstGeom prst="rect">
                <a:avLst/>
              </a:prstGeom>
            </p:spPr>
          </p:pic>
        </p:grpSp>
      </p:grpSp>
      <p:cxnSp>
        <p:nvCxnSpPr>
          <p:cNvPr id="16" name="Straight Arrow Connector 15">
            <a:extLst>
              <a:ext uri="{FF2B5EF4-FFF2-40B4-BE49-F238E27FC236}">
                <a16:creationId xmlns:a16="http://schemas.microsoft.com/office/drawing/2014/main" id="{D53F5C5C-7980-46F1-A6F5-972AD77846AC}"/>
              </a:ext>
            </a:extLst>
          </p:cNvPr>
          <p:cNvCxnSpPr>
            <a:cxnSpLocks/>
          </p:cNvCxnSpPr>
          <p:nvPr/>
        </p:nvCxnSpPr>
        <p:spPr>
          <a:xfrm flipH="1">
            <a:off x="6942888" y="5549152"/>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1DD5B0-1F19-4545-815F-15E41F58C86B}"/>
              </a:ext>
            </a:extLst>
          </p:cNvPr>
          <p:cNvCxnSpPr>
            <a:cxnSpLocks/>
          </p:cNvCxnSpPr>
          <p:nvPr/>
        </p:nvCxnSpPr>
        <p:spPr>
          <a:xfrm flipH="1">
            <a:off x="4117170"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AD665D1-DDB2-4F06-81B2-1E88A01D3549}"/>
              </a:ext>
            </a:extLst>
          </p:cNvPr>
          <p:cNvCxnSpPr>
            <a:cxnSpLocks/>
            <a:stCxn id="72" idx="3"/>
            <a:endCxn id="2" idx="3"/>
          </p:cNvCxnSpPr>
          <p:nvPr/>
        </p:nvCxnSpPr>
        <p:spPr>
          <a:xfrm>
            <a:off x="7981329" y="4572620"/>
            <a:ext cx="268551" cy="1800629"/>
          </a:xfrm>
          <a:prstGeom prst="bentConnector3">
            <a:avLst>
              <a:gd name="adj1" fmla="val 185123"/>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90B6510-2344-4EF4-99A7-FEFBB74B66B9}"/>
              </a:ext>
            </a:extLst>
          </p:cNvPr>
          <p:cNvCxnSpPr>
            <a:cxnSpLocks/>
            <a:stCxn id="87" idx="1"/>
            <a:endCxn id="2" idx="1"/>
          </p:cNvCxnSpPr>
          <p:nvPr/>
        </p:nvCxnSpPr>
        <p:spPr>
          <a:xfrm rot="10800000" flipV="1">
            <a:off x="5635897" y="4572619"/>
            <a:ext cx="261153" cy="1800629"/>
          </a:xfrm>
          <a:prstGeom prst="bentConnector3">
            <a:avLst>
              <a:gd name="adj1" fmla="val 187535"/>
            </a:avLst>
          </a:prstGeom>
          <a:ln>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5B030AC-8BBA-451C-90F5-C1E61687E29A}"/>
              </a:ext>
            </a:extLst>
          </p:cNvPr>
          <p:cNvCxnSpPr>
            <a:cxnSpLocks/>
            <a:stCxn id="6" idx="1"/>
            <a:endCxn id="63" idx="1"/>
          </p:cNvCxnSpPr>
          <p:nvPr/>
        </p:nvCxnSpPr>
        <p:spPr>
          <a:xfrm rot="10800000" flipH="1">
            <a:off x="3357990" y="4572620"/>
            <a:ext cx="296725" cy="1799838"/>
          </a:xfrm>
          <a:prstGeom prst="bentConnector3">
            <a:avLst>
              <a:gd name="adj1" fmla="val -7704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D8EA1-D2A2-4028-8627-A86090671C1E}"/>
              </a:ext>
            </a:extLst>
          </p:cNvPr>
          <p:cNvSpPr txBox="1"/>
          <p:nvPr/>
        </p:nvSpPr>
        <p:spPr>
          <a:xfrm>
            <a:off x="9425241" y="4860491"/>
            <a:ext cx="2502003" cy="169277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.blob.core.windows.net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.dfs.core.windows.net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.dev.azuresynapse.net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.sql.azuresynapse.net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31" name="Graphic 30">
            <a:extLst>
              <a:ext uri="{FF2B5EF4-FFF2-40B4-BE49-F238E27FC236}">
                <a16:creationId xmlns:a16="http://schemas.microsoft.com/office/drawing/2014/main" id="{DF1F8FA7-897F-40C5-8390-9699576B59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9439" y="5429694"/>
            <a:ext cx="238125" cy="238125"/>
          </a:xfrm>
          <a:prstGeom prst="rect">
            <a:avLst/>
          </a:prstGeom>
        </p:spPr>
      </p:pic>
      <p:sp>
        <p:nvSpPr>
          <p:cNvPr id="224" name="TextBox 223">
            <a:extLst>
              <a:ext uri="{FF2B5EF4-FFF2-40B4-BE49-F238E27FC236}">
                <a16:creationId xmlns:a16="http://schemas.microsoft.com/office/drawing/2014/main" id="{5181F495-7989-4FE2-A032-5299B581D4A5}"/>
              </a:ext>
            </a:extLst>
          </p:cNvPr>
          <p:cNvSpPr txBox="1"/>
          <p:nvPr/>
        </p:nvSpPr>
        <p:spPr>
          <a:xfrm>
            <a:off x="8769005" y="2941714"/>
            <a:ext cx="3217881"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Endpoints allow platform services (PaaS), such as Azure Data Lake and Synapse Analytics to be assigned private IP addresses. This allows for traffic to route over VPN/Express Route like any other normal internal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network configuration can allow you to restrict all access from public/Internet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DNS can override the publicly addressed hostnames with private IP addresses via Conditional Forwarding. Because of the additional requirements for networking, connectivity, and private DNS configuration, it is not recommended to deploy this configuration for a PoC unless you have those requirements already in place.</a:t>
            </a:r>
          </a:p>
        </p:txBody>
      </p:sp>
      <p:sp>
        <p:nvSpPr>
          <p:cNvPr id="3" name="TextBox 2">
            <a:extLst>
              <a:ext uri="{FF2B5EF4-FFF2-40B4-BE49-F238E27FC236}">
                <a16:creationId xmlns:a16="http://schemas.microsoft.com/office/drawing/2014/main" id="{D99A61A4-8CDB-46FD-8B59-0825AB95CDC0}"/>
              </a:ext>
            </a:extLst>
          </p:cNvPr>
          <p:cNvSpPr txBox="1"/>
          <p:nvPr/>
        </p:nvSpPr>
        <p:spPr>
          <a:xfrm>
            <a:off x="292287" y="6142414"/>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Connectivity from on-premises to these Azure platform services can be established through the public endpoints over the Internet or ExpressRoute. </a:t>
            </a:r>
          </a:p>
        </p:txBody>
      </p:sp>
    </p:spTree>
    <p:extLst>
      <p:ext uri="{BB962C8B-B14F-4D97-AF65-F5344CB8AC3E}">
        <p14:creationId xmlns:p14="http://schemas.microsoft.com/office/powerpoint/2010/main" val="2948718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Authentication &amp; Authorization</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H="1" flipV="1">
            <a:off x="3687766"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3310486" y="1569967"/>
            <a:ext cx="2552195"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Managed Identity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Service-level Managed Identity is used for authentication to Azure Data Lake using the </a:t>
            </a: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Storage Blob Data Contributor role</a:t>
            </a: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User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The Dedicated SQL Admin user is automatically provided the </a:t>
            </a: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Blob Data Contributor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role. Additional users/groups will also need to be provided the Storage Blob Data Contributor role.</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563377" y="1814638"/>
            <a:ext cx="2779872" cy="29238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Synapse Analytics Workspace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using several roles at the Synapse Analytics Workspace level.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Admin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An Azure Active Directory user or group provides initial administrative access to the Dedicated SQL Pool and can be used to define further Azure Active Directory permissioning.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Database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assigned database level access.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2"/>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Row/Column Level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restricted to filtered rows/columns.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3"/>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p:txBody>
      </p:sp>
      <p:cxnSp>
        <p:nvCxnSpPr>
          <p:cNvPr id="12" name="Connector: Elbow 11">
            <a:extLst>
              <a:ext uri="{FF2B5EF4-FFF2-40B4-BE49-F238E27FC236}">
                <a16:creationId xmlns:a16="http://schemas.microsoft.com/office/drawing/2014/main" id="{45575457-7A53-4992-8915-78D241C76865}"/>
              </a:ext>
            </a:extLst>
          </p:cNvPr>
          <p:cNvCxnSpPr>
            <a:cxnSpLocks/>
            <a:stCxn id="99" idx="2"/>
            <a:endCxn id="5" idx="3"/>
          </p:cNvCxnSpPr>
          <p:nvPr/>
        </p:nvCxnSpPr>
        <p:spPr>
          <a:xfrm rot="5400000">
            <a:off x="6382035" y="5653535"/>
            <a:ext cx="1037699" cy="400147"/>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EDA592D-690B-4544-9FD7-8EE6635BDE50}"/>
              </a:ext>
            </a:extLst>
          </p:cNvPr>
          <p:cNvCxnSpPr>
            <a:cxnSpLocks/>
            <a:stCxn id="81" idx="3"/>
          </p:cNvCxnSpPr>
          <p:nvPr/>
        </p:nvCxnSpPr>
        <p:spPr>
          <a:xfrm flipH="1">
            <a:off x="6318169" y="5046888"/>
            <a:ext cx="77847" cy="836097"/>
          </a:xfrm>
          <a:prstGeom prst="bentConnector4">
            <a:avLst>
              <a:gd name="adj1" fmla="val -199684"/>
              <a:gd name="adj2" fmla="val 68061"/>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40DB195-7D7B-478C-9604-C3BDEA3DED62}"/>
              </a:ext>
            </a:extLst>
          </p:cNvPr>
          <p:cNvCxnSpPr>
            <a:cxnSpLocks/>
            <a:stCxn id="142" idx="2"/>
            <a:endCxn id="5" idx="1"/>
          </p:cNvCxnSpPr>
          <p:nvPr/>
        </p:nvCxnSpPr>
        <p:spPr>
          <a:xfrm rot="16200000" flipH="1">
            <a:off x="4442967" y="5628676"/>
            <a:ext cx="1034063" cy="453500"/>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E6934ED-C81D-4E26-BC04-2C2261E1C133}"/>
              </a:ext>
            </a:extLst>
          </p:cNvPr>
          <p:cNvCxnSpPr>
            <a:cxnSpLocks/>
            <a:stCxn id="98" idx="0"/>
            <a:endCxn id="81" idx="0"/>
          </p:cNvCxnSpPr>
          <p:nvPr/>
        </p:nvCxnSpPr>
        <p:spPr>
          <a:xfrm rot="16200000" flipV="1">
            <a:off x="6518596" y="4162506"/>
            <a:ext cx="12700" cy="1164720"/>
          </a:xfrm>
          <a:prstGeom prst="bentConnector3">
            <a:avLst>
              <a:gd name="adj1" fmla="val 105120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TextBox 225">
            <a:extLst>
              <a:ext uri="{FF2B5EF4-FFF2-40B4-BE49-F238E27FC236}">
                <a16:creationId xmlns:a16="http://schemas.microsoft.com/office/drawing/2014/main" id="{E5E1A4A9-EA1C-4DF4-A2F6-3B5E01060C01}"/>
              </a:ext>
            </a:extLst>
          </p:cNvPr>
          <p:cNvSpPr txBox="1"/>
          <p:nvPr/>
        </p:nvSpPr>
        <p:spPr>
          <a:xfrm>
            <a:off x="597885" y="4061791"/>
            <a:ext cx="27126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Management Plane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This allows management and configuration of the Data Lake or Synapse Analytics Workspace, but not access to the data.</a:t>
            </a:r>
          </a:p>
        </p:txBody>
      </p:sp>
    </p:spTree>
    <p:extLst>
      <p:ext uri="{BB962C8B-B14F-4D97-AF65-F5344CB8AC3E}">
        <p14:creationId xmlns:p14="http://schemas.microsoft.com/office/powerpoint/2010/main" val="3032661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Logging, Monitoring, &amp; Telemetry</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Connector: Elbow 8">
            <a:extLst>
              <a:ext uri="{FF2B5EF4-FFF2-40B4-BE49-F238E27FC236}">
                <a16:creationId xmlns:a16="http://schemas.microsoft.com/office/drawing/2014/main" id="{7AC76DE7-DAD4-4097-8DA1-104288668889}"/>
              </a:ext>
            </a:extLst>
          </p:cNvPr>
          <p:cNvCxnSpPr>
            <a:cxnSpLocks/>
          </p:cNvCxnSpPr>
          <p:nvPr/>
        </p:nvCxnSpPr>
        <p:spPr>
          <a:xfrm rot="5400000">
            <a:off x="5332925" y="4735084"/>
            <a:ext cx="3636" cy="1202989"/>
          </a:xfrm>
          <a:prstGeom prst="bentConnector3">
            <a:avLst>
              <a:gd name="adj1" fmla="val 3142684"/>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FFE58F-7007-4E28-BCCE-443C847162A9}"/>
              </a:ext>
            </a:extLst>
          </p:cNvPr>
          <p:cNvSpPr txBox="1"/>
          <p:nvPr/>
        </p:nvSpPr>
        <p:spPr>
          <a:xfrm>
            <a:off x="3977713" y="5634804"/>
            <a:ext cx="9868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Reads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Writes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Deletes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Transactions</a:t>
            </a:r>
          </a:p>
        </p:txBody>
      </p:sp>
      <p:cxnSp>
        <p:nvCxnSpPr>
          <p:cNvPr id="18" name="Connector: Elbow 17">
            <a:extLst>
              <a:ext uri="{FF2B5EF4-FFF2-40B4-BE49-F238E27FC236}">
                <a16:creationId xmlns:a16="http://schemas.microsoft.com/office/drawing/2014/main" id="{1BB857D9-5730-47F2-B3D3-BAB5ECE3BF52}"/>
              </a:ext>
            </a:extLst>
          </p:cNvPr>
          <p:cNvCxnSpPr>
            <a:cxnSpLocks/>
            <a:stCxn id="98" idx="0"/>
            <a:endCxn id="141" idx="0"/>
          </p:cNvCxnSpPr>
          <p:nvPr/>
        </p:nvCxnSpPr>
        <p:spPr>
          <a:xfrm rot="16200000" flipH="1" flipV="1">
            <a:off x="5915284" y="3562829"/>
            <a:ext cx="3636" cy="2367709"/>
          </a:xfrm>
          <a:prstGeom prst="bentConnector3">
            <a:avLst>
              <a:gd name="adj1" fmla="val -319194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934524-FC97-4094-99AE-3EF34DD0BD6A}"/>
              </a:ext>
            </a:extLst>
          </p:cNvPr>
          <p:cNvSpPr txBox="1"/>
          <p:nvPr/>
        </p:nvSpPr>
        <p:spPr>
          <a:xfrm>
            <a:off x="626640" y="4554234"/>
            <a:ext cx="255219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Logs and telemetry are emitted to Log Analytics for alerting, reporting, and dashboarding.</a:t>
            </a:r>
          </a:p>
        </p:txBody>
      </p:sp>
      <p:sp>
        <p:nvSpPr>
          <p:cNvPr id="28" name="TextBox 27">
            <a:extLst>
              <a:ext uri="{FF2B5EF4-FFF2-40B4-BE49-F238E27FC236}">
                <a16:creationId xmlns:a16="http://schemas.microsoft.com/office/drawing/2014/main" id="{9A359D57-6A25-4527-807F-30734348CD6E}"/>
              </a:ext>
            </a:extLst>
          </p:cNvPr>
          <p:cNvSpPr txBox="1"/>
          <p:nvPr/>
        </p:nvSpPr>
        <p:spPr>
          <a:xfrm>
            <a:off x="8102693" y="4030195"/>
            <a:ext cx="260832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Synapse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RBAC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Gateway API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Serverless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Pipeline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Activity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Trigger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Execution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DMS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Waits</a:t>
            </a:r>
          </a:p>
        </p:txBody>
      </p:sp>
    </p:spTree>
    <p:extLst>
      <p:ext uri="{BB962C8B-B14F-4D97-AF65-F5344CB8AC3E}">
        <p14:creationId xmlns:p14="http://schemas.microsoft.com/office/powerpoint/2010/main" val="366759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28</TotalTime>
  <Words>1830</Words>
  <Application>Microsoft Office PowerPoint</Application>
  <PresentationFormat>Widescreen</PresentationFormat>
  <Paragraphs>258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Corbel</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Ochotny</dc:creator>
  <cp:lastModifiedBy>Shane Ochotny</cp:lastModifiedBy>
  <cp:revision>13</cp:revision>
  <dcterms:created xsi:type="dcterms:W3CDTF">2021-08-05T21:14:02Z</dcterms:created>
  <dcterms:modified xsi:type="dcterms:W3CDTF">2021-11-23T01:39:38Z</dcterms:modified>
</cp:coreProperties>
</file>