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03813140" r:id="rId2"/>
    <p:sldId id="2103813141" r:id="rId3"/>
    <p:sldId id="2103813144" r:id="rId4"/>
    <p:sldId id="2103813143" r:id="rId5"/>
    <p:sldId id="2103813145" r:id="rId6"/>
    <p:sldId id="210381314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27" d="100"/>
          <a:sy n="127" d="100"/>
        </p:scale>
        <p:origin x="58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7BBC-993C-429B-9C30-3E98AA5D26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543E8F-6BD6-4D37-9922-D6DEDB471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E93C21-DA0A-4754-B367-2E351D544BFD}"/>
              </a:ext>
            </a:extLst>
          </p:cNvPr>
          <p:cNvSpPr>
            <a:spLocks noGrp="1"/>
          </p:cNvSpPr>
          <p:nvPr>
            <p:ph type="dt" sz="half" idx="10"/>
          </p:nvPr>
        </p:nvSpPr>
        <p:spPr/>
        <p:txBody>
          <a:bodyPr/>
          <a:lstStyle/>
          <a:p>
            <a:fld id="{440A345A-3D28-4D0B-AD34-7B8B4219FF1D}" type="datetimeFigureOut">
              <a:rPr lang="en-US" smtClean="0"/>
              <a:t>10/12/2021</a:t>
            </a:fld>
            <a:endParaRPr lang="en-US"/>
          </a:p>
        </p:txBody>
      </p:sp>
      <p:sp>
        <p:nvSpPr>
          <p:cNvPr id="5" name="Footer Placeholder 4">
            <a:extLst>
              <a:ext uri="{FF2B5EF4-FFF2-40B4-BE49-F238E27FC236}">
                <a16:creationId xmlns:a16="http://schemas.microsoft.com/office/drawing/2014/main" id="{EA197E7E-D786-4140-833E-4A739625F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9BD831-D7B1-4B1B-8E05-8D290E2DA13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4053319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B9E6-3EFE-4084-B11B-463DF7A3DF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81141-C833-4C5E-9A42-9173ACA3A3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D08CD-1597-44B7-A2B5-4787A77F4927}"/>
              </a:ext>
            </a:extLst>
          </p:cNvPr>
          <p:cNvSpPr>
            <a:spLocks noGrp="1"/>
          </p:cNvSpPr>
          <p:nvPr>
            <p:ph type="dt" sz="half" idx="10"/>
          </p:nvPr>
        </p:nvSpPr>
        <p:spPr/>
        <p:txBody>
          <a:bodyPr/>
          <a:lstStyle/>
          <a:p>
            <a:fld id="{440A345A-3D28-4D0B-AD34-7B8B4219FF1D}" type="datetimeFigureOut">
              <a:rPr lang="en-US" smtClean="0"/>
              <a:t>10/12/2021</a:t>
            </a:fld>
            <a:endParaRPr lang="en-US"/>
          </a:p>
        </p:txBody>
      </p:sp>
      <p:sp>
        <p:nvSpPr>
          <p:cNvPr id="5" name="Footer Placeholder 4">
            <a:extLst>
              <a:ext uri="{FF2B5EF4-FFF2-40B4-BE49-F238E27FC236}">
                <a16:creationId xmlns:a16="http://schemas.microsoft.com/office/drawing/2014/main" id="{CE4E2128-F241-419E-BE97-1F1D7A43A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18947-6D75-41B9-8631-925BB8C3F1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389593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AF2C3-762B-48D1-ABB9-C456A1E5A3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6BF45-36A8-413F-8FF5-C9E043F31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54EE6-B98D-4E3C-9011-9A91CFB9102A}"/>
              </a:ext>
            </a:extLst>
          </p:cNvPr>
          <p:cNvSpPr>
            <a:spLocks noGrp="1"/>
          </p:cNvSpPr>
          <p:nvPr>
            <p:ph type="dt" sz="half" idx="10"/>
          </p:nvPr>
        </p:nvSpPr>
        <p:spPr/>
        <p:txBody>
          <a:bodyPr/>
          <a:lstStyle/>
          <a:p>
            <a:fld id="{440A345A-3D28-4D0B-AD34-7B8B4219FF1D}" type="datetimeFigureOut">
              <a:rPr lang="en-US" smtClean="0"/>
              <a:t>10/12/2021</a:t>
            </a:fld>
            <a:endParaRPr lang="en-US"/>
          </a:p>
        </p:txBody>
      </p:sp>
      <p:sp>
        <p:nvSpPr>
          <p:cNvPr id="5" name="Footer Placeholder 4">
            <a:extLst>
              <a:ext uri="{FF2B5EF4-FFF2-40B4-BE49-F238E27FC236}">
                <a16:creationId xmlns:a16="http://schemas.microsoft.com/office/drawing/2014/main" id="{FF5D1C49-871F-46EB-8977-A90137FA2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6A4B3-2153-4AEB-9990-A3DD1428FC32}"/>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994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1B8F-F139-4C13-BE54-BF261037B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ED110-86B7-406D-98B3-B8F067F1B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E4EA0-BFF6-4C5A-9F97-BA2FCAD6622B}"/>
              </a:ext>
            </a:extLst>
          </p:cNvPr>
          <p:cNvSpPr>
            <a:spLocks noGrp="1"/>
          </p:cNvSpPr>
          <p:nvPr>
            <p:ph type="dt" sz="half" idx="10"/>
          </p:nvPr>
        </p:nvSpPr>
        <p:spPr/>
        <p:txBody>
          <a:bodyPr/>
          <a:lstStyle/>
          <a:p>
            <a:fld id="{440A345A-3D28-4D0B-AD34-7B8B4219FF1D}" type="datetimeFigureOut">
              <a:rPr lang="en-US" smtClean="0"/>
              <a:t>10/12/2021</a:t>
            </a:fld>
            <a:endParaRPr lang="en-US"/>
          </a:p>
        </p:txBody>
      </p:sp>
      <p:sp>
        <p:nvSpPr>
          <p:cNvPr id="5" name="Footer Placeholder 4">
            <a:extLst>
              <a:ext uri="{FF2B5EF4-FFF2-40B4-BE49-F238E27FC236}">
                <a16:creationId xmlns:a16="http://schemas.microsoft.com/office/drawing/2014/main" id="{25948100-BC7D-4ABE-BA60-A8F20A16C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1184D-01DF-419A-9872-93B37C0A482A}"/>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279550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C9D8-8B0E-414D-9C8D-4B40D3DAB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3A22E4-8A5F-457C-B7D2-4F647D92E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ED063B-D364-4C26-9380-748DB9680093}"/>
              </a:ext>
            </a:extLst>
          </p:cNvPr>
          <p:cNvSpPr>
            <a:spLocks noGrp="1"/>
          </p:cNvSpPr>
          <p:nvPr>
            <p:ph type="dt" sz="half" idx="10"/>
          </p:nvPr>
        </p:nvSpPr>
        <p:spPr/>
        <p:txBody>
          <a:bodyPr/>
          <a:lstStyle/>
          <a:p>
            <a:fld id="{440A345A-3D28-4D0B-AD34-7B8B4219FF1D}" type="datetimeFigureOut">
              <a:rPr lang="en-US" smtClean="0"/>
              <a:t>10/12/2021</a:t>
            </a:fld>
            <a:endParaRPr lang="en-US"/>
          </a:p>
        </p:txBody>
      </p:sp>
      <p:sp>
        <p:nvSpPr>
          <p:cNvPr id="5" name="Footer Placeholder 4">
            <a:extLst>
              <a:ext uri="{FF2B5EF4-FFF2-40B4-BE49-F238E27FC236}">
                <a16:creationId xmlns:a16="http://schemas.microsoft.com/office/drawing/2014/main" id="{B91AE066-3E42-4D74-99FF-A97C70977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2B6C4-37BA-46F2-A5B5-530C30D16778}"/>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80471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203E-5BD0-4DA7-9723-65CFE306D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97F1DF-A9B5-420E-B15F-C290A36A6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59BE0-EC72-4BCB-82A5-4984DA54BB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0D5051-3C20-4CF2-8E97-6C9C4FEC1C18}"/>
              </a:ext>
            </a:extLst>
          </p:cNvPr>
          <p:cNvSpPr>
            <a:spLocks noGrp="1"/>
          </p:cNvSpPr>
          <p:nvPr>
            <p:ph type="dt" sz="half" idx="10"/>
          </p:nvPr>
        </p:nvSpPr>
        <p:spPr/>
        <p:txBody>
          <a:bodyPr/>
          <a:lstStyle/>
          <a:p>
            <a:fld id="{440A345A-3D28-4D0B-AD34-7B8B4219FF1D}" type="datetimeFigureOut">
              <a:rPr lang="en-US" smtClean="0"/>
              <a:t>10/12/2021</a:t>
            </a:fld>
            <a:endParaRPr lang="en-US"/>
          </a:p>
        </p:txBody>
      </p:sp>
      <p:sp>
        <p:nvSpPr>
          <p:cNvPr id="6" name="Footer Placeholder 5">
            <a:extLst>
              <a:ext uri="{FF2B5EF4-FFF2-40B4-BE49-F238E27FC236}">
                <a16:creationId xmlns:a16="http://schemas.microsoft.com/office/drawing/2014/main" id="{3E8E7C9A-ABB4-4877-A4E0-8EE5E47B7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AB94D-6412-4F75-B179-D1D880EDA811}"/>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771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6627-C8AD-4B10-8084-53986E97C9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7BDBF-11AB-4F9E-AA7C-BD456751F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A80C4-52FC-4160-AEFC-4B439E0CB7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8BBA54-A59A-4778-A77A-8FF80D9F4D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AAC30-73B2-4143-BA70-2D08E748CD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B54C3C-B6BE-449F-AF2D-484A2CA8655C}"/>
              </a:ext>
            </a:extLst>
          </p:cNvPr>
          <p:cNvSpPr>
            <a:spLocks noGrp="1"/>
          </p:cNvSpPr>
          <p:nvPr>
            <p:ph type="dt" sz="half" idx="10"/>
          </p:nvPr>
        </p:nvSpPr>
        <p:spPr/>
        <p:txBody>
          <a:bodyPr/>
          <a:lstStyle/>
          <a:p>
            <a:fld id="{440A345A-3D28-4D0B-AD34-7B8B4219FF1D}" type="datetimeFigureOut">
              <a:rPr lang="en-US" smtClean="0"/>
              <a:t>10/12/2021</a:t>
            </a:fld>
            <a:endParaRPr lang="en-US"/>
          </a:p>
        </p:txBody>
      </p:sp>
      <p:sp>
        <p:nvSpPr>
          <p:cNvPr id="8" name="Footer Placeholder 7">
            <a:extLst>
              <a:ext uri="{FF2B5EF4-FFF2-40B4-BE49-F238E27FC236}">
                <a16:creationId xmlns:a16="http://schemas.microsoft.com/office/drawing/2014/main" id="{3938220D-E931-41BC-9D0D-6C6FFAEA9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79924-7246-42CE-A69C-41047B25CC3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7870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DEC6-4B99-4620-AC47-467B64645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A96B82-F0C1-4C5E-970B-AE0C0D4F566A}"/>
              </a:ext>
            </a:extLst>
          </p:cNvPr>
          <p:cNvSpPr>
            <a:spLocks noGrp="1"/>
          </p:cNvSpPr>
          <p:nvPr>
            <p:ph type="dt" sz="half" idx="10"/>
          </p:nvPr>
        </p:nvSpPr>
        <p:spPr/>
        <p:txBody>
          <a:bodyPr/>
          <a:lstStyle/>
          <a:p>
            <a:fld id="{440A345A-3D28-4D0B-AD34-7B8B4219FF1D}" type="datetimeFigureOut">
              <a:rPr lang="en-US" smtClean="0"/>
              <a:t>10/12/2021</a:t>
            </a:fld>
            <a:endParaRPr lang="en-US"/>
          </a:p>
        </p:txBody>
      </p:sp>
      <p:sp>
        <p:nvSpPr>
          <p:cNvPr id="4" name="Footer Placeholder 3">
            <a:extLst>
              <a:ext uri="{FF2B5EF4-FFF2-40B4-BE49-F238E27FC236}">
                <a16:creationId xmlns:a16="http://schemas.microsoft.com/office/drawing/2014/main" id="{34F1F18B-5097-433E-9F88-72ECB1D07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20687B-E385-43E9-A1E7-9E2C0053B437}"/>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55903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D70AC-1215-4D0E-A223-BE99B674E0EA}"/>
              </a:ext>
            </a:extLst>
          </p:cNvPr>
          <p:cNvSpPr>
            <a:spLocks noGrp="1"/>
          </p:cNvSpPr>
          <p:nvPr>
            <p:ph type="dt" sz="half" idx="10"/>
          </p:nvPr>
        </p:nvSpPr>
        <p:spPr/>
        <p:txBody>
          <a:bodyPr/>
          <a:lstStyle/>
          <a:p>
            <a:fld id="{440A345A-3D28-4D0B-AD34-7B8B4219FF1D}" type="datetimeFigureOut">
              <a:rPr lang="en-US" smtClean="0"/>
              <a:t>10/12/2021</a:t>
            </a:fld>
            <a:endParaRPr lang="en-US"/>
          </a:p>
        </p:txBody>
      </p:sp>
      <p:sp>
        <p:nvSpPr>
          <p:cNvPr id="3" name="Footer Placeholder 2">
            <a:extLst>
              <a:ext uri="{FF2B5EF4-FFF2-40B4-BE49-F238E27FC236}">
                <a16:creationId xmlns:a16="http://schemas.microsoft.com/office/drawing/2014/main" id="{3906CD32-34BB-4589-8F88-47F65A7D9E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693A8B-53EB-4F26-98D4-458878BB86E3}"/>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98028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8706-DF01-47C0-9A32-D305BE144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9B0218-FFC4-48D0-9E72-AFE4ED9CE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8B0A5-1CCB-4071-B38F-A2007C5A3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6DEC5-6D53-4B0F-81A1-E421B03190C4}"/>
              </a:ext>
            </a:extLst>
          </p:cNvPr>
          <p:cNvSpPr>
            <a:spLocks noGrp="1"/>
          </p:cNvSpPr>
          <p:nvPr>
            <p:ph type="dt" sz="half" idx="10"/>
          </p:nvPr>
        </p:nvSpPr>
        <p:spPr/>
        <p:txBody>
          <a:bodyPr/>
          <a:lstStyle/>
          <a:p>
            <a:fld id="{440A345A-3D28-4D0B-AD34-7B8B4219FF1D}" type="datetimeFigureOut">
              <a:rPr lang="en-US" smtClean="0"/>
              <a:t>10/12/2021</a:t>
            </a:fld>
            <a:endParaRPr lang="en-US"/>
          </a:p>
        </p:txBody>
      </p:sp>
      <p:sp>
        <p:nvSpPr>
          <p:cNvPr id="6" name="Footer Placeholder 5">
            <a:extLst>
              <a:ext uri="{FF2B5EF4-FFF2-40B4-BE49-F238E27FC236}">
                <a16:creationId xmlns:a16="http://schemas.microsoft.com/office/drawing/2014/main" id="{F36D7E2F-389E-440F-89BD-97208D1F4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02795-CCF6-4147-A21B-37463F60FAE5}"/>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322230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31B2-349E-475C-92F0-13EA92862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E8C1C-005D-4E5D-863D-3CFCF8C9E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6928B-5299-4399-B49E-67512DCCE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1D125-F160-4293-9899-A13A697AE59A}"/>
              </a:ext>
            </a:extLst>
          </p:cNvPr>
          <p:cNvSpPr>
            <a:spLocks noGrp="1"/>
          </p:cNvSpPr>
          <p:nvPr>
            <p:ph type="dt" sz="half" idx="10"/>
          </p:nvPr>
        </p:nvSpPr>
        <p:spPr/>
        <p:txBody>
          <a:bodyPr/>
          <a:lstStyle/>
          <a:p>
            <a:fld id="{440A345A-3D28-4D0B-AD34-7B8B4219FF1D}" type="datetimeFigureOut">
              <a:rPr lang="en-US" smtClean="0"/>
              <a:t>10/12/2021</a:t>
            </a:fld>
            <a:endParaRPr lang="en-US"/>
          </a:p>
        </p:txBody>
      </p:sp>
      <p:sp>
        <p:nvSpPr>
          <p:cNvPr id="6" name="Footer Placeholder 5">
            <a:extLst>
              <a:ext uri="{FF2B5EF4-FFF2-40B4-BE49-F238E27FC236}">
                <a16:creationId xmlns:a16="http://schemas.microsoft.com/office/drawing/2014/main" id="{CEE6B629-34D4-46DE-BDD9-E98AA8384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2598B-B59C-4119-8DEF-F53F98DBB22E}"/>
              </a:ext>
            </a:extLst>
          </p:cNvPr>
          <p:cNvSpPr>
            <a:spLocks noGrp="1"/>
          </p:cNvSpPr>
          <p:nvPr>
            <p:ph type="sldNum" sz="quarter" idx="12"/>
          </p:nvPr>
        </p:nvSpPr>
        <p:spPr/>
        <p:txBody>
          <a:bodyPr/>
          <a:lstStyle/>
          <a:p>
            <a:fld id="{B087B39D-5823-4FE8-A8AC-2AC520E5C4D4}" type="slidenum">
              <a:rPr lang="en-US" smtClean="0"/>
              <a:t>‹#›</a:t>
            </a:fld>
            <a:endParaRPr lang="en-US"/>
          </a:p>
        </p:txBody>
      </p:sp>
    </p:spTree>
    <p:extLst>
      <p:ext uri="{BB962C8B-B14F-4D97-AF65-F5344CB8AC3E}">
        <p14:creationId xmlns:p14="http://schemas.microsoft.com/office/powerpoint/2010/main" val="1232769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C3B0D-0B0B-4962-A52D-AD8EF3E1A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012DF-ED31-4BAB-B5A4-7F206AD28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72478-6A94-40BB-B412-866C4D1026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A345A-3D28-4D0B-AD34-7B8B4219FF1D}" type="datetimeFigureOut">
              <a:rPr lang="en-US" smtClean="0"/>
              <a:t>10/12/2021</a:t>
            </a:fld>
            <a:endParaRPr lang="en-US"/>
          </a:p>
        </p:txBody>
      </p:sp>
      <p:sp>
        <p:nvSpPr>
          <p:cNvPr id="5" name="Footer Placeholder 4">
            <a:extLst>
              <a:ext uri="{FF2B5EF4-FFF2-40B4-BE49-F238E27FC236}">
                <a16:creationId xmlns:a16="http://schemas.microsoft.com/office/drawing/2014/main" id="{D9DA1BF5-49D5-4A03-9F6D-795DBC2B9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7A2F7D-83C9-4834-A87A-9DEAA59BF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7B39D-5823-4FE8-A8AC-2AC520E5C4D4}" type="slidenum">
              <a:rPr lang="en-US" smtClean="0"/>
              <a:t>‹#›</a:t>
            </a:fld>
            <a:endParaRPr lang="en-US"/>
          </a:p>
        </p:txBody>
      </p:sp>
    </p:spTree>
    <p:extLst>
      <p:ext uri="{BB962C8B-B14F-4D97-AF65-F5344CB8AC3E}">
        <p14:creationId xmlns:p14="http://schemas.microsoft.com/office/powerpoint/2010/main" val="44226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hyperlink" Target="https://shell.azure.com/"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connect-to-workspace-with-private-links" TargetMode="External"/><Relationship Id="rId5" Type="http://schemas.openxmlformats.org/officeDocument/2006/relationships/image" Target="../media/image11.svg"/><Relationship Id="rId10" Type="http://schemas.openxmlformats.org/officeDocument/2006/relationships/hyperlink" Target="https://docs.microsoft.com/en-us/azure/synapse-analytics/sql/how-to-pause-resume-pipelines" TargetMode="External"/><Relationship Id="rId4" Type="http://schemas.openxmlformats.org/officeDocument/2006/relationships/image" Target="../media/image10.png"/><Relationship Id="rId9" Type="http://schemas.openxmlformats.org/officeDocument/2006/relationships/hyperlink" Target="https://docs.microsoft.com/en-us/azure/synapse-analytics/sql-data-warehouse/performance-tuning-result-set-caching"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docs.microsoft.com/en-us/azure/storage/common/storage-network-security" TargetMode="External"/><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synapse-workspace-ip-firewall" TargetMode="External"/><Relationship Id="rId5" Type="http://schemas.openxmlformats.org/officeDocument/2006/relationships/image" Target="../media/image11.sv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1.svg"/><Relationship Id="rId3" Type="http://schemas.openxmlformats.org/officeDocument/2006/relationships/image" Target="../media/image18.svg"/><Relationship Id="rId7" Type="http://schemas.openxmlformats.org/officeDocument/2006/relationships/image" Target="../media/image16.svg"/><Relationship Id="rId12" Type="http://schemas.openxmlformats.org/officeDocument/2006/relationships/image" Target="../media/image10.png"/><Relationship Id="rId17" Type="http://schemas.openxmlformats.org/officeDocument/2006/relationships/image" Target="../media/image22.svg"/><Relationship Id="rId2" Type="http://schemas.openxmlformats.org/officeDocument/2006/relationships/image" Target="../media/image17.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3.svg"/><Relationship Id="rId5" Type="http://schemas.openxmlformats.org/officeDocument/2006/relationships/image" Target="../media/image7.svg"/><Relationship Id="rId15" Type="http://schemas.openxmlformats.org/officeDocument/2006/relationships/image" Target="../media/image13.sv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20.sv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s://docs.microsoft.com/en-us/sql/relational-databases/security/row-level-security?toc=%2Fazure%2Fsynapse-analytics%2Ftoc.json&amp;bc=%2Fazure%2Fsynapse-analytics%2Fbreadcrumb%2Ftoc.json&amp;view=sql-server-ver15" TargetMode="External"/><Relationship Id="rId3" Type="http://schemas.openxmlformats.org/officeDocument/2006/relationships/image" Target="../media/image3.svg"/><Relationship Id="rId7" Type="http://schemas.openxmlformats.org/officeDocument/2006/relationships/image" Target="../media/image13.svg"/><Relationship Id="rId12" Type="http://schemas.openxmlformats.org/officeDocument/2006/relationships/hyperlink" Target="https://docs.microsoft.com/en-us/azure/synapse-analytics/security/how-to-set-up-access-control#step-7-grant-access-to-sql-pools"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microsoft.com/en-us/azure/synapse-analytics/security/how-to-set-up-access-control#step-6-assign-sql-active-directory-admin-role" TargetMode="External"/><Relationship Id="rId5" Type="http://schemas.openxmlformats.org/officeDocument/2006/relationships/image" Target="../media/image11.svg"/><Relationship Id="rId10" Type="http://schemas.openxmlformats.org/officeDocument/2006/relationships/hyperlink" Target="https://docs.microsoft.com/en-us/azure/synapse-analytics/security/synapse-workspace-synapse-rbac-roles" TargetMode="External"/><Relationship Id="rId4" Type="http://schemas.openxmlformats.org/officeDocument/2006/relationships/image" Target="../media/image10.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svg"/><Relationship Id="rId7" Type="http://schemas.openxmlformats.org/officeDocument/2006/relationships/image" Target="../media/image1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188F7DF6-850B-4487-84C9-2615E7E88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6765" y="5080424"/>
            <a:ext cx="1063620" cy="106362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029EA62-1288-4A01-8745-B8EC211145CC}"/>
              </a:ext>
            </a:extLst>
          </p:cNvPr>
          <p:cNvSpPr txBox="1">
            <a:spLocks/>
          </p:cNvSpPr>
          <p:nvPr/>
        </p:nvSpPr>
        <p:spPr>
          <a:xfrm>
            <a:off x="2065049" y="2966982"/>
            <a:ext cx="8413526" cy="92403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Synapse Analytics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PoC Architecture</a:t>
            </a:r>
            <a:endParaRPr kumimoji="0" lang="en-US" sz="60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25" name="Group 24">
            <a:extLst>
              <a:ext uri="{FF2B5EF4-FFF2-40B4-BE49-F238E27FC236}">
                <a16:creationId xmlns:a16="http://schemas.microsoft.com/office/drawing/2014/main" id="{0A2EC705-E532-4F28-8730-3183C978A663}"/>
              </a:ext>
            </a:extLst>
          </p:cNvPr>
          <p:cNvGrpSpPr/>
          <p:nvPr/>
        </p:nvGrpSpPr>
        <p:grpSpPr>
          <a:xfrm>
            <a:off x="787316" y="5147830"/>
            <a:ext cx="10617366" cy="1903784"/>
            <a:chOff x="611503" y="5147830"/>
            <a:chExt cx="10617366" cy="1903784"/>
          </a:xfrm>
        </p:grpSpPr>
        <p:pic>
          <p:nvPicPr>
            <p:cNvPr id="6" name="Graphic 5">
              <a:extLst>
                <a:ext uri="{FF2B5EF4-FFF2-40B4-BE49-F238E27FC236}">
                  <a16:creationId xmlns:a16="http://schemas.microsoft.com/office/drawing/2014/main" id="{C7A4B178-2EE9-4875-BD6E-90C6A26C79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274" y="5153071"/>
              <a:ext cx="914400" cy="914400"/>
            </a:xfrm>
            <a:prstGeom prst="rect">
              <a:avLst/>
            </a:prstGeom>
          </p:spPr>
        </p:pic>
        <p:pic>
          <p:nvPicPr>
            <p:cNvPr id="8" name="Graphic 7">
              <a:extLst>
                <a:ext uri="{FF2B5EF4-FFF2-40B4-BE49-F238E27FC236}">
                  <a16:creationId xmlns:a16="http://schemas.microsoft.com/office/drawing/2014/main" id="{AE2515B6-5C97-4695-AF67-29088BE7B7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2986" y="5147830"/>
              <a:ext cx="914400" cy="914400"/>
            </a:xfrm>
            <a:prstGeom prst="rect">
              <a:avLst/>
            </a:prstGeom>
          </p:spPr>
        </p:pic>
        <p:pic>
          <p:nvPicPr>
            <p:cNvPr id="10" name="Graphic 9">
              <a:extLst>
                <a:ext uri="{FF2B5EF4-FFF2-40B4-BE49-F238E27FC236}">
                  <a16:creationId xmlns:a16="http://schemas.microsoft.com/office/drawing/2014/main" id="{8ACB7865-3E05-4B37-B16D-443C57D10D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71698" y="5147830"/>
              <a:ext cx="914400" cy="914400"/>
            </a:xfrm>
            <a:prstGeom prst="rect">
              <a:avLst/>
            </a:prstGeom>
          </p:spPr>
        </p:pic>
        <p:pic>
          <p:nvPicPr>
            <p:cNvPr id="14" name="Graphic 13">
              <a:extLst>
                <a:ext uri="{FF2B5EF4-FFF2-40B4-BE49-F238E27FC236}">
                  <a16:creationId xmlns:a16="http://schemas.microsoft.com/office/drawing/2014/main" id="{8B8B300B-2CD3-4193-899E-CB25CCF286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0410" y="5147830"/>
              <a:ext cx="914400" cy="914400"/>
            </a:xfrm>
            <a:prstGeom prst="rect">
              <a:avLst/>
            </a:prstGeom>
          </p:spPr>
        </p:pic>
        <p:sp>
          <p:nvSpPr>
            <p:cNvPr id="16" name="TextBox 15">
              <a:extLst>
                <a:ext uri="{FF2B5EF4-FFF2-40B4-BE49-F238E27FC236}">
                  <a16:creationId xmlns:a16="http://schemas.microsoft.com/office/drawing/2014/main" id="{858A8CEE-2515-4A05-A89F-57CBC12E80CE}"/>
                </a:ext>
              </a:extLst>
            </p:cNvPr>
            <p:cNvSpPr txBox="1"/>
            <p:nvPr/>
          </p:nvSpPr>
          <p:spPr>
            <a:xfrm>
              <a:off x="611503"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Overview</a:t>
              </a:r>
            </a:p>
          </p:txBody>
        </p:sp>
        <p:sp>
          <p:nvSpPr>
            <p:cNvPr id="18" name="TextBox 17">
              <a:extLst>
                <a:ext uri="{FF2B5EF4-FFF2-40B4-BE49-F238E27FC236}">
                  <a16:creationId xmlns:a16="http://schemas.microsoft.com/office/drawing/2014/main" id="{66FA9FBE-BA13-478F-A87A-239D89B48B0A}"/>
                </a:ext>
              </a:extLst>
            </p:cNvPr>
            <p:cNvSpPr txBox="1"/>
            <p:nvPr/>
          </p:nvSpPr>
          <p:spPr>
            <a:xfrm>
              <a:off x="2802791"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Network &amp; Connectivity</a:t>
              </a:r>
            </a:p>
          </p:txBody>
        </p:sp>
        <p:sp>
          <p:nvSpPr>
            <p:cNvPr id="20" name="TextBox 19">
              <a:extLst>
                <a:ext uri="{FF2B5EF4-FFF2-40B4-BE49-F238E27FC236}">
                  <a16:creationId xmlns:a16="http://schemas.microsoft.com/office/drawing/2014/main" id="{D78888AF-A9D0-4A85-B274-0124045DA396}"/>
                </a:ext>
              </a:extLst>
            </p:cNvPr>
            <p:cNvSpPr txBox="1"/>
            <p:nvPr/>
          </p:nvSpPr>
          <p:spPr>
            <a:xfrm>
              <a:off x="4994079" y="6220617"/>
              <a:ext cx="18522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Authentication &amp; Authorization</a:t>
              </a:r>
            </a:p>
          </p:txBody>
        </p:sp>
        <p:sp>
          <p:nvSpPr>
            <p:cNvPr id="22" name="TextBox 21">
              <a:extLst>
                <a:ext uri="{FF2B5EF4-FFF2-40B4-BE49-F238E27FC236}">
                  <a16:creationId xmlns:a16="http://schemas.microsoft.com/office/drawing/2014/main" id="{E3E5BCAB-F25E-46FE-971A-ED0817DD1BC9}"/>
                </a:ext>
              </a:extLst>
            </p:cNvPr>
            <p:cNvSpPr txBox="1"/>
            <p:nvPr/>
          </p:nvSpPr>
          <p:spPr>
            <a:xfrm>
              <a:off x="7185367" y="6220617"/>
              <a:ext cx="1852214"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lumMod val="65000"/>
                    </a:prstClr>
                  </a:solidFill>
                  <a:effectLst/>
                  <a:uLnTx/>
                  <a:uFillTx/>
                  <a:latin typeface="Calibri" panose="020F0502020204030204"/>
                  <a:ea typeface="+mn-ea"/>
                  <a:cs typeface="+mn-cs"/>
                </a:rPr>
                <a:t>Logging, Monitoring, &amp; Telemetry</a:t>
              </a:r>
            </a:p>
          </p:txBody>
        </p:sp>
        <p:sp>
          <p:nvSpPr>
            <p:cNvPr id="24" name="TextBox 23">
              <a:extLst>
                <a:ext uri="{FF2B5EF4-FFF2-40B4-BE49-F238E27FC236}">
                  <a16:creationId xmlns:a16="http://schemas.microsoft.com/office/drawing/2014/main" id="{DE70C855-D51E-4F81-AD7B-2ECB0F896D6D}"/>
                </a:ext>
              </a:extLst>
            </p:cNvPr>
            <p:cNvSpPr txBox="1"/>
            <p:nvPr/>
          </p:nvSpPr>
          <p:spPr>
            <a:xfrm>
              <a:off x="9376655" y="6220617"/>
              <a:ext cx="1852214"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Best Practices</a:t>
              </a:r>
            </a:p>
          </p:txBody>
        </p:sp>
      </p:grpSp>
      <p:pic>
        <p:nvPicPr>
          <p:cNvPr id="2" name="Graphic 1">
            <a:extLst>
              <a:ext uri="{FF2B5EF4-FFF2-40B4-BE49-F238E27FC236}">
                <a16:creationId xmlns:a16="http://schemas.microsoft.com/office/drawing/2014/main" id="{40A28609-491E-404C-8C64-4A12D320F2A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11775" y="2579276"/>
            <a:ext cx="775411" cy="775411"/>
          </a:xfrm>
          <a:prstGeom prst="rect">
            <a:avLst/>
          </a:prstGeom>
        </p:spPr>
      </p:pic>
    </p:spTree>
    <p:extLst>
      <p:ext uri="{BB962C8B-B14F-4D97-AF65-F5344CB8AC3E}">
        <p14:creationId xmlns:p14="http://schemas.microsoft.com/office/powerpoint/2010/main" val="3072638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Overview</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6728142" y="3275579"/>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6359548" y="2928391"/>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6359548" y="2931647"/>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75836325-C366-45DA-A05D-C04260592948}"/>
              </a:ext>
            </a:extLst>
          </p:cNvPr>
          <p:cNvGrpSpPr/>
          <p:nvPr/>
        </p:nvGrpSpPr>
        <p:grpSpPr>
          <a:xfrm>
            <a:off x="9033234" y="3263927"/>
            <a:ext cx="1111825" cy="951707"/>
            <a:chOff x="6540291" y="3263927"/>
            <a:chExt cx="1111825" cy="951707"/>
          </a:xfrm>
        </p:grpSpPr>
        <p:pic>
          <p:nvPicPr>
            <p:cNvPr id="2" name="Graphic 1">
              <a:extLst>
                <a:ext uri="{FF2B5EF4-FFF2-40B4-BE49-F238E27FC236}">
                  <a16:creationId xmlns:a16="http://schemas.microsoft.com/office/drawing/2014/main" id="{70CA4B38-6EFD-4563-8DD7-8E8CDAA3E3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7868514" y="3263927"/>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a:off x="9023194" y="5147500"/>
            <a:ext cx="1750422" cy="460326"/>
          </a:xfrm>
          <a:prstGeom prst="callout2">
            <a:avLst>
              <a:gd name="adj1" fmla="val 18751"/>
              <a:gd name="adj2" fmla="val 98547"/>
              <a:gd name="adj3" fmla="val 18750"/>
              <a:gd name="adj4" fmla="val -16667"/>
              <a:gd name="adj5" fmla="val -108928"/>
              <a:gd name="adj6" fmla="val -31741"/>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8723176" y="4755492"/>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Storage for Synapse Analytics Workspace configuration data along with PoC data</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9960086" y="2402202"/>
            <a:ext cx="1750422" cy="460326"/>
          </a:xfrm>
          <a:prstGeom prst="callout2">
            <a:avLst>
              <a:gd name="adj1" fmla="val 17887"/>
              <a:gd name="adj2" fmla="val 120064"/>
              <a:gd name="adj3" fmla="val 18750"/>
              <a:gd name="adj4" fmla="val -16667"/>
              <a:gd name="adj5" fmla="val 86351"/>
              <a:gd name="adj6" fmla="val -2210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V="1">
            <a:off x="8303257" y="5733283"/>
            <a:ext cx="1750422" cy="460326"/>
          </a:xfrm>
          <a:prstGeom prst="callout2">
            <a:avLst>
              <a:gd name="adj1" fmla="val 18628"/>
              <a:gd name="adj2" fmla="val 128056"/>
              <a:gd name="adj3" fmla="val 18750"/>
              <a:gd name="adj4" fmla="val -16667"/>
              <a:gd name="adj5" fmla="val 335471"/>
              <a:gd name="adj6" fmla="val -54874"/>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7969399" y="5504659"/>
            <a:ext cx="2712601"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monitoring, and telemetry for Azure Synapse Analytics and Azure Data Lake Storage Gen2</a:t>
            </a:r>
          </a:p>
        </p:txBody>
      </p:sp>
      <p:sp>
        <p:nvSpPr>
          <p:cNvPr id="7" name="TextBox 6">
            <a:extLst>
              <a:ext uri="{FF2B5EF4-FFF2-40B4-BE49-F238E27FC236}">
                <a16:creationId xmlns:a16="http://schemas.microsoft.com/office/drawing/2014/main" id="{4DC29834-4E3B-4433-99C3-6AFF3DD8FD80}"/>
              </a:ext>
            </a:extLst>
          </p:cNvPr>
          <p:cNvSpPr txBox="1"/>
          <p:nvPr/>
        </p:nvSpPr>
        <p:spPr>
          <a:xfrm>
            <a:off x="9714431" y="1899668"/>
            <a:ext cx="255219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Synapse Analytics Workspace with a provisioned Dedicated SQL Pool for the Data Warehouse</a:t>
            </a:r>
          </a:p>
        </p:txBody>
      </p:sp>
      <p:sp>
        <p:nvSpPr>
          <p:cNvPr id="5" name="TextBox 4">
            <a:extLst>
              <a:ext uri="{FF2B5EF4-FFF2-40B4-BE49-F238E27FC236}">
                <a16:creationId xmlns:a16="http://schemas.microsoft.com/office/drawing/2014/main" id="{A57BFC77-D11F-41D8-B025-3DC8B0086799}"/>
              </a:ext>
            </a:extLst>
          </p:cNvPr>
          <p:cNvSpPr txBox="1"/>
          <p:nvPr/>
        </p:nvSpPr>
        <p:spPr>
          <a:xfrm>
            <a:off x="126715" y="894912"/>
            <a:ext cx="5247883" cy="553997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Deployment Instructions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Login to the Azure Cloud Shell and select Bash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https://shell.azure.com</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git clone https://github.com/shaneochotny/Azure-Synapse-Analytics-PoC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cd Azure-Synapse-Analytics-PoC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nano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terraform.tfvars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(Edit the variables to your environment)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t>
            </a:r>
            <a:r>
              <a:rPr kumimoji="0" lang="en-US" sz="800" b="0" i="0" u="none" strike="noStrike" kern="1200" cap="none" spc="0" normalizeH="0" baseline="0" noProof="0" dirty="0" err="1">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init</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terraform apply	(Deploy via Terraform)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bash configure.sh	(Configurations that can’t be done in Terraform)</a:t>
            </a: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Deployed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DW1000 Dedicated SQL Pool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config</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container for Azure Synapse Analytics Workspace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data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container for queried/ingested data</a:t>
            </a: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Synapse Analytics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Logging and telemetry for Azure Data Lake Storage Gen2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rPr>
              <a:t>What’s Configured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Enable Result Set Caching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9"/>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Create a pipeline to auto pause/resume the Dedicated SQL Pool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Feature flag to enable/disable Private Endpoints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endParaRPr lang="en-US" sz="800" dirty="0">
              <a:solidFill>
                <a:srgbClr val="A5A5A5">
                  <a:lumMod val="75000"/>
                </a:srgbClr>
              </a:solidFill>
              <a:latin typeface="Segoe UI" panose="020B0502040204020203" pitchFamily="34" charset="0"/>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Serverless SQL Demo Data Database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Proper service and user permissions for Azure Synapse Analytics Workspace and Azure Data Lake Storage Gen 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A5A5A5">
                    <a:lumMod val="75000"/>
                  </a:srgbClr>
                </a:solidFill>
                <a:latin typeface="Segoe UI" panose="020B0502040204020203" pitchFamily="34" charset="0"/>
                <a:cs typeface="Segoe UI" panose="020B0502040204020203" pitchFamily="34" charset="0"/>
              </a:rPr>
              <a:t>Parquet Auto Ingestion pipeline to optimize data ingestion using best practices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p:txBody>
      </p:sp>
      <p:pic>
        <p:nvPicPr>
          <p:cNvPr id="6" name="Picture 5" descr="cut-shadow.png">
            <a:extLst>
              <a:ext uri="{FF2B5EF4-FFF2-40B4-BE49-F238E27FC236}">
                <a16:creationId xmlns:a16="http://schemas.microsoft.com/office/drawing/2014/main" id="{F09D7B0D-EEC5-4CFB-97BE-6E563E5A11B1}"/>
              </a:ext>
            </a:extLst>
          </p:cNvPr>
          <p:cNvPicPr>
            <a:picLocks noChangeAspect="1"/>
          </p:cNvPicPr>
          <p:nvPr/>
        </p:nvPicPr>
        <p:blipFill rotWithShape="1">
          <a:blip r:embed="rId12" cstate="email">
            <a:extLst>
              <a:ext uri="{28A0092B-C50C-407E-A947-70E740481C1C}">
                <a14:useLocalDpi xmlns:a14="http://schemas.microsoft.com/office/drawing/2010/main"/>
              </a:ext>
            </a:extLst>
          </a:blip>
          <a:srcRect/>
          <a:stretch/>
        </p:blipFill>
        <p:spPr>
          <a:xfrm rot="10800000">
            <a:off x="5405825" y="578855"/>
            <a:ext cx="426826" cy="6279145"/>
          </a:xfrm>
          <a:prstGeom prst="rect">
            <a:avLst/>
          </a:prstGeom>
        </p:spPr>
      </p:pic>
    </p:spTree>
    <p:extLst>
      <p:ext uri="{BB962C8B-B14F-4D97-AF65-F5344CB8AC3E}">
        <p14:creationId xmlns:p14="http://schemas.microsoft.com/office/powerpoint/2010/main" val="2036704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(Public)</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V="1">
            <a:off x="6396017"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6095999" y="2542494"/>
            <a:ext cx="255219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Data Lake Storage Gen2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8"/>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llout: Bent Line with No Border 8">
            <a:extLst>
              <a:ext uri="{FF2B5EF4-FFF2-40B4-BE49-F238E27FC236}">
                <a16:creationId xmlns:a16="http://schemas.microsoft.com/office/drawing/2014/main" id="{B074B0F5-50FA-4BCD-953C-474B6BCA3AC0}"/>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B77F926-E4DF-4BCB-B264-97C742149C19}"/>
              </a:ext>
            </a:extLst>
          </p:cNvPr>
          <p:cNvSpPr txBox="1"/>
          <p:nvPr/>
        </p:nvSpPr>
        <p:spPr>
          <a:xfrm>
            <a:off x="597885" y="4431792"/>
            <a:ext cx="271260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Log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a:t>
            </a: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648194" y="4036980"/>
            <a:ext cx="2552196"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Azure Synapse Analytics</a:t>
            </a: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Authenticated connectivity via the public IP endpoints. Connectivity restrictions can be applied via the integrated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hlinkClick r:id="rId11"/>
              </a:rPr>
              <a:t>firewall</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 </a:t>
            </a:r>
          </a:p>
        </p:txBody>
      </p:sp>
    </p:spTree>
    <p:extLst>
      <p:ext uri="{BB962C8B-B14F-4D97-AF65-F5344CB8AC3E}">
        <p14:creationId xmlns:p14="http://schemas.microsoft.com/office/powerpoint/2010/main" val="3452200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Networking &amp; Connectivity (Private)</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sp>
        <p:nvSpPr>
          <p:cNvPr id="2" name="Rectangle 1">
            <a:extLst>
              <a:ext uri="{FF2B5EF4-FFF2-40B4-BE49-F238E27FC236}">
                <a16:creationId xmlns:a16="http://schemas.microsoft.com/office/drawing/2014/main" id="{685C3AF9-8171-495C-A3EF-1D2676CD891D}"/>
              </a:ext>
            </a:extLst>
          </p:cNvPr>
          <p:cNvSpPr/>
          <p:nvPr/>
        </p:nvSpPr>
        <p:spPr>
          <a:xfrm>
            <a:off x="5635896" y="5888498"/>
            <a:ext cx="2613984"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pic>
        <p:nvPicPr>
          <p:cNvPr id="4" name="Graphic 3">
            <a:extLst>
              <a:ext uri="{FF2B5EF4-FFF2-40B4-BE49-F238E27FC236}">
                <a16:creationId xmlns:a16="http://schemas.microsoft.com/office/drawing/2014/main" id="{988CECB1-17BB-4591-91D3-D812FF65FC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7600" y="6142941"/>
            <a:ext cx="425251" cy="425251"/>
          </a:xfrm>
          <a:prstGeom prst="rect">
            <a:avLst/>
          </a:prstGeom>
        </p:spPr>
      </p:pic>
      <p:pic>
        <p:nvPicPr>
          <p:cNvPr id="5" name="Graphic 4">
            <a:extLst>
              <a:ext uri="{FF2B5EF4-FFF2-40B4-BE49-F238E27FC236}">
                <a16:creationId xmlns:a16="http://schemas.microsoft.com/office/drawing/2014/main" id="{8D8007DD-8C02-421A-B356-9DF0E2F51F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3030" y="6170701"/>
            <a:ext cx="425251" cy="425251"/>
          </a:xfrm>
          <a:prstGeom prst="rect">
            <a:avLst/>
          </a:prstGeom>
        </p:spPr>
      </p:pic>
      <p:sp>
        <p:nvSpPr>
          <p:cNvPr id="6" name="Rectangle 5">
            <a:extLst>
              <a:ext uri="{FF2B5EF4-FFF2-40B4-BE49-F238E27FC236}">
                <a16:creationId xmlns:a16="http://schemas.microsoft.com/office/drawing/2014/main" id="{337BC390-FEA9-4E57-90F1-4DB5588F5607}"/>
              </a:ext>
            </a:extLst>
          </p:cNvPr>
          <p:cNvSpPr/>
          <p:nvPr/>
        </p:nvSpPr>
        <p:spPr>
          <a:xfrm>
            <a:off x="3357991"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04FA82EC-348F-4940-A20E-78709B8F2A87}"/>
              </a:ext>
            </a:extLst>
          </p:cNvPr>
          <p:cNvSpPr txBox="1"/>
          <p:nvPr/>
        </p:nvSpPr>
        <p:spPr>
          <a:xfrm>
            <a:off x="3652571" y="6060233"/>
            <a:ext cx="9144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ExpressRoute</a:t>
            </a:r>
          </a:p>
        </p:txBody>
      </p:sp>
      <p:pic>
        <p:nvPicPr>
          <p:cNvPr id="12" name="Graphic 11">
            <a:extLst>
              <a:ext uri="{FF2B5EF4-FFF2-40B4-BE49-F238E27FC236}">
                <a16:creationId xmlns:a16="http://schemas.microsoft.com/office/drawing/2014/main" id="{A13EDE69-4155-479D-9F62-57CE0E39260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47876" y="6201230"/>
            <a:ext cx="330703" cy="330703"/>
          </a:xfrm>
          <a:prstGeom prst="rect">
            <a:avLst/>
          </a:prstGeom>
        </p:spPr>
      </p:pic>
      <p:pic>
        <p:nvPicPr>
          <p:cNvPr id="13" name="Graphic 12">
            <a:extLst>
              <a:ext uri="{FF2B5EF4-FFF2-40B4-BE49-F238E27FC236}">
                <a16:creationId xmlns:a16="http://schemas.microsoft.com/office/drawing/2014/main" id="{B176C688-9019-438A-BA04-3023BEFEB9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81973" y="6158747"/>
            <a:ext cx="388006" cy="388006"/>
          </a:xfrm>
          <a:prstGeom prst="rect">
            <a:avLst/>
          </a:prstGeom>
        </p:spPr>
      </p:pic>
      <p:sp>
        <p:nvSpPr>
          <p:cNvPr id="14" name="TextBox 13">
            <a:extLst>
              <a:ext uri="{FF2B5EF4-FFF2-40B4-BE49-F238E27FC236}">
                <a16:creationId xmlns:a16="http://schemas.microsoft.com/office/drawing/2014/main" id="{EC44A759-04EF-4577-A2F0-E109CEA6D13B}"/>
              </a:ext>
            </a:extLst>
          </p:cNvPr>
          <p:cNvSpPr txBox="1"/>
          <p:nvPr/>
        </p:nvSpPr>
        <p:spPr>
          <a:xfrm>
            <a:off x="6345479" y="5937051"/>
            <a:ext cx="1211121" cy="89255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Virtual Network Peering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 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472C4"/>
                </a:solidFill>
                <a:effectLst/>
                <a:uLnTx/>
                <a:uFillTx/>
                <a:latin typeface="Segoe UI Semibold" panose="020B0702040204020203" pitchFamily="34" charset="0"/>
                <a:ea typeface="+mn-ea"/>
                <a:cs typeface="Segoe UI Semibold" panose="020B0702040204020203" pitchFamily="34" charset="0"/>
              </a:rPr>
              <a:t>VPN / ExpressRoute</a:t>
            </a:r>
          </a:p>
        </p:txBody>
      </p:sp>
      <p:grpSp>
        <p:nvGrpSpPr>
          <p:cNvPr id="53" name="Group 52">
            <a:extLst>
              <a:ext uri="{FF2B5EF4-FFF2-40B4-BE49-F238E27FC236}">
                <a16:creationId xmlns:a16="http://schemas.microsoft.com/office/drawing/2014/main" id="{5DEBAB66-8EB3-432E-B608-74BF2E5E78D9}"/>
              </a:ext>
            </a:extLst>
          </p:cNvPr>
          <p:cNvGrpSpPr/>
          <p:nvPr/>
        </p:nvGrpSpPr>
        <p:grpSpPr>
          <a:xfrm>
            <a:off x="5635894" y="2941714"/>
            <a:ext cx="2613985" cy="2607439"/>
            <a:chOff x="5994795" y="4318192"/>
            <a:chExt cx="3591068" cy="1519875"/>
          </a:xfrm>
        </p:grpSpPr>
        <p:sp>
          <p:nvSpPr>
            <p:cNvPr id="54" name="Rectangle 53">
              <a:extLst>
                <a:ext uri="{FF2B5EF4-FFF2-40B4-BE49-F238E27FC236}">
                  <a16:creationId xmlns:a16="http://schemas.microsoft.com/office/drawing/2014/main" id="{80D00034-4659-4F44-BB72-D9A9C2917132}"/>
                </a:ext>
              </a:extLst>
            </p:cNvPr>
            <p:cNvSpPr/>
            <p:nvPr/>
          </p:nvSpPr>
          <p:spPr>
            <a:xfrm>
              <a:off x="5994795" y="4318192"/>
              <a:ext cx="3591068" cy="151987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5" name="Rectangle 54">
              <a:extLst>
                <a:ext uri="{FF2B5EF4-FFF2-40B4-BE49-F238E27FC236}">
                  <a16:creationId xmlns:a16="http://schemas.microsoft.com/office/drawing/2014/main" id="{D01B24E9-5FE7-42A9-B987-27A44E978078}"/>
                </a:ext>
              </a:extLst>
            </p:cNvPr>
            <p:cNvSpPr/>
            <p:nvPr/>
          </p:nvSpPr>
          <p:spPr>
            <a:xfrm>
              <a:off x="5994795" y="4326847"/>
              <a:ext cx="2684100" cy="1693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Virtual Network</a:t>
              </a:r>
            </a:p>
          </p:txBody>
        </p:sp>
      </p:grpSp>
      <p:sp>
        <p:nvSpPr>
          <p:cNvPr id="56" name="Rectangle 55">
            <a:extLst>
              <a:ext uri="{FF2B5EF4-FFF2-40B4-BE49-F238E27FC236}">
                <a16:creationId xmlns:a16="http://schemas.microsoft.com/office/drawing/2014/main" id="{19C44866-64E4-45C7-9C73-7BA51AB74371}"/>
              </a:ext>
            </a:extLst>
          </p:cNvPr>
          <p:cNvSpPr/>
          <p:nvPr/>
        </p:nvSpPr>
        <p:spPr>
          <a:xfrm>
            <a:off x="5753100" y="3332138"/>
            <a:ext cx="2381251" cy="2107325"/>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57" name="Rectangle 56">
            <a:extLst>
              <a:ext uri="{FF2B5EF4-FFF2-40B4-BE49-F238E27FC236}">
                <a16:creationId xmlns:a16="http://schemas.microsoft.com/office/drawing/2014/main" id="{AA6E401D-4753-4948-A70F-1FB89F08901C}"/>
              </a:ext>
            </a:extLst>
          </p:cNvPr>
          <p:cNvSpPr/>
          <p:nvPr/>
        </p:nvSpPr>
        <p:spPr>
          <a:xfrm>
            <a:off x="5753100" y="3337368"/>
            <a:ext cx="272712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Service Endpoint Subnet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(10.x.x.x/172.x.x.x)</a:t>
            </a:r>
          </a:p>
        </p:txBody>
      </p:sp>
      <p:grpSp>
        <p:nvGrpSpPr>
          <p:cNvPr id="58" name="Group 57">
            <a:extLst>
              <a:ext uri="{FF2B5EF4-FFF2-40B4-BE49-F238E27FC236}">
                <a16:creationId xmlns:a16="http://schemas.microsoft.com/office/drawing/2014/main" id="{F3F33032-9128-48C5-BD0C-F451E967195A}"/>
              </a:ext>
            </a:extLst>
          </p:cNvPr>
          <p:cNvGrpSpPr/>
          <p:nvPr/>
        </p:nvGrpSpPr>
        <p:grpSpPr>
          <a:xfrm>
            <a:off x="3616448" y="3930951"/>
            <a:ext cx="996097" cy="943691"/>
            <a:chOff x="6095999" y="2629947"/>
            <a:chExt cx="996097" cy="943691"/>
          </a:xfrm>
        </p:grpSpPr>
        <p:pic>
          <p:nvPicPr>
            <p:cNvPr id="59" name="Graphic 58">
              <a:extLst>
                <a:ext uri="{FF2B5EF4-FFF2-40B4-BE49-F238E27FC236}">
                  <a16:creationId xmlns:a16="http://schemas.microsoft.com/office/drawing/2014/main" id="{D420B736-5672-4F88-9485-6F45040797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80603" y="3093920"/>
              <a:ext cx="240833" cy="240833"/>
            </a:xfrm>
            <a:prstGeom prst="rect">
              <a:avLst/>
            </a:prstGeom>
          </p:spPr>
        </p:pic>
        <p:grpSp>
          <p:nvGrpSpPr>
            <p:cNvPr id="60" name="Group 59">
              <a:extLst>
                <a:ext uri="{FF2B5EF4-FFF2-40B4-BE49-F238E27FC236}">
                  <a16:creationId xmlns:a16="http://schemas.microsoft.com/office/drawing/2014/main" id="{57EE37FB-5840-4CA3-87AB-DE51E956893D}"/>
                </a:ext>
              </a:extLst>
            </p:cNvPr>
            <p:cNvGrpSpPr/>
            <p:nvPr/>
          </p:nvGrpSpPr>
          <p:grpSpPr>
            <a:xfrm>
              <a:off x="6095999" y="2629947"/>
              <a:ext cx="996097" cy="943691"/>
              <a:chOff x="2508382" y="2373512"/>
              <a:chExt cx="996097" cy="943691"/>
            </a:xfrm>
          </p:grpSpPr>
          <p:sp>
            <p:nvSpPr>
              <p:cNvPr id="61" name="TextBox 60">
                <a:extLst>
                  <a:ext uri="{FF2B5EF4-FFF2-40B4-BE49-F238E27FC236}">
                    <a16:creationId xmlns:a16="http://schemas.microsoft.com/office/drawing/2014/main" id="{58319B5E-FD0C-454F-8BC8-07C32117A3A8}"/>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62" name="Group 61">
                <a:extLst>
                  <a:ext uri="{FF2B5EF4-FFF2-40B4-BE49-F238E27FC236}">
                    <a16:creationId xmlns:a16="http://schemas.microsoft.com/office/drawing/2014/main" id="{CA0CABE3-614F-4E9F-90FB-1FC18E540279}"/>
                  </a:ext>
                </a:extLst>
              </p:cNvPr>
              <p:cNvGrpSpPr/>
              <p:nvPr/>
            </p:nvGrpSpPr>
            <p:grpSpPr>
              <a:xfrm>
                <a:off x="2508382" y="2713159"/>
                <a:ext cx="996097" cy="604044"/>
                <a:chOff x="7385769" y="5017807"/>
                <a:chExt cx="996097" cy="604044"/>
              </a:xfrm>
            </p:grpSpPr>
            <p:sp>
              <p:nvSpPr>
                <p:cNvPr id="63" name="Rectangle: Rounded Corners 198">
                  <a:extLst>
                    <a:ext uri="{FF2B5EF4-FFF2-40B4-BE49-F238E27FC236}">
                      <a16:creationId xmlns:a16="http://schemas.microsoft.com/office/drawing/2014/main" id="{8C8FE63E-14CC-4D5C-9022-B17D9E9FA518}"/>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4" name="TextBox 63">
                  <a:extLst>
                    <a:ext uri="{FF2B5EF4-FFF2-40B4-BE49-F238E27FC236}">
                      <a16:creationId xmlns:a16="http://schemas.microsoft.com/office/drawing/2014/main" id="{69FCE08B-CFA6-4DFC-8B96-D8ABACA0B93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65" name="Rectangle 64">
            <a:extLst>
              <a:ext uri="{FF2B5EF4-FFF2-40B4-BE49-F238E27FC236}">
                <a16:creationId xmlns:a16="http://schemas.microsoft.com/office/drawing/2014/main" id="{827D49B2-00AF-4478-AECF-017CFD94208F}"/>
              </a:ext>
            </a:extLst>
          </p:cNvPr>
          <p:cNvSpPr/>
          <p:nvPr/>
        </p:nvSpPr>
        <p:spPr>
          <a:xfrm>
            <a:off x="3353085" y="2956562"/>
            <a:ext cx="1514063" cy="2559842"/>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6" name="Rectangle 65">
            <a:extLst>
              <a:ext uri="{FF2B5EF4-FFF2-40B4-BE49-F238E27FC236}">
                <a16:creationId xmlns:a16="http://schemas.microsoft.com/office/drawing/2014/main" id="{EDE2541D-DB1D-41AA-AD03-C26C6D7A4890}"/>
              </a:ext>
            </a:extLst>
          </p:cNvPr>
          <p:cNvSpPr/>
          <p:nvPr/>
        </p:nvSpPr>
        <p:spPr>
          <a:xfrm>
            <a:off x="3353085" y="2951860"/>
            <a:ext cx="1514063"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8" name="Group 7">
            <a:extLst>
              <a:ext uri="{FF2B5EF4-FFF2-40B4-BE49-F238E27FC236}">
                <a16:creationId xmlns:a16="http://schemas.microsoft.com/office/drawing/2014/main" id="{E6951147-B19B-4D4A-9217-82D68D2468BB}"/>
              </a:ext>
            </a:extLst>
          </p:cNvPr>
          <p:cNvGrpSpPr/>
          <p:nvPr/>
        </p:nvGrpSpPr>
        <p:grpSpPr>
          <a:xfrm>
            <a:off x="6960884" y="3922935"/>
            <a:ext cx="1111825" cy="951707"/>
            <a:chOff x="6960884" y="3922935"/>
            <a:chExt cx="1111825" cy="951707"/>
          </a:xfrm>
        </p:grpSpPr>
        <p:pic>
          <p:nvPicPr>
            <p:cNvPr id="7" name="Graphic 6">
              <a:extLst>
                <a:ext uri="{FF2B5EF4-FFF2-40B4-BE49-F238E27FC236}">
                  <a16:creationId xmlns:a16="http://schemas.microsoft.com/office/drawing/2014/main" id="{2A155E8A-33C7-433D-9DD3-28A894B6E2C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396264" y="4381466"/>
              <a:ext cx="250570" cy="250570"/>
            </a:xfrm>
            <a:prstGeom prst="rect">
              <a:avLst/>
            </a:prstGeom>
          </p:spPr>
        </p:pic>
        <p:grpSp>
          <p:nvGrpSpPr>
            <p:cNvPr id="67" name="Group 66">
              <a:extLst>
                <a:ext uri="{FF2B5EF4-FFF2-40B4-BE49-F238E27FC236}">
                  <a16:creationId xmlns:a16="http://schemas.microsoft.com/office/drawing/2014/main" id="{25E7E884-1967-4ABF-9E9E-280637190599}"/>
                </a:ext>
              </a:extLst>
            </p:cNvPr>
            <p:cNvGrpSpPr/>
            <p:nvPr/>
          </p:nvGrpSpPr>
          <p:grpSpPr>
            <a:xfrm>
              <a:off x="6960884" y="3922935"/>
              <a:ext cx="1111825" cy="951707"/>
              <a:chOff x="2445765" y="2365496"/>
              <a:chExt cx="1111825" cy="951707"/>
            </a:xfrm>
          </p:grpSpPr>
          <p:sp>
            <p:nvSpPr>
              <p:cNvPr id="68" name="TextBox 67">
                <a:extLst>
                  <a:ext uri="{FF2B5EF4-FFF2-40B4-BE49-F238E27FC236}">
                    <a16:creationId xmlns:a16="http://schemas.microsoft.com/office/drawing/2014/main" id="{B7F886A8-92AC-4AE8-9202-C7E140C26858}"/>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70" name="Group 69">
                <a:extLst>
                  <a:ext uri="{FF2B5EF4-FFF2-40B4-BE49-F238E27FC236}">
                    <a16:creationId xmlns:a16="http://schemas.microsoft.com/office/drawing/2014/main" id="{4B50D8F2-5436-481D-A7C9-3B1582F9448E}"/>
                  </a:ext>
                </a:extLst>
              </p:cNvPr>
              <p:cNvGrpSpPr/>
              <p:nvPr/>
            </p:nvGrpSpPr>
            <p:grpSpPr>
              <a:xfrm>
                <a:off x="2508382" y="2713159"/>
                <a:ext cx="996097" cy="604044"/>
                <a:chOff x="7385769" y="5017807"/>
                <a:chExt cx="996097" cy="604044"/>
              </a:xfrm>
            </p:grpSpPr>
            <p:sp>
              <p:nvSpPr>
                <p:cNvPr id="72" name="Rectangle: Rounded Corners 198">
                  <a:extLst>
                    <a:ext uri="{FF2B5EF4-FFF2-40B4-BE49-F238E27FC236}">
                      <a16:creationId xmlns:a16="http://schemas.microsoft.com/office/drawing/2014/main" id="{BBB33807-B88D-4586-AF6D-915F48F5133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73" name="TextBox 72">
                  <a:extLst>
                    <a:ext uri="{FF2B5EF4-FFF2-40B4-BE49-F238E27FC236}">
                      <a16:creationId xmlns:a16="http://schemas.microsoft.com/office/drawing/2014/main" id="{999D2C29-7A19-4DEE-AD61-E1B6097B786F}"/>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4" name="Group 73">
            <a:extLst>
              <a:ext uri="{FF2B5EF4-FFF2-40B4-BE49-F238E27FC236}">
                <a16:creationId xmlns:a16="http://schemas.microsoft.com/office/drawing/2014/main" id="{EA4D2517-47CE-4ACF-8B6A-B918559C324B}"/>
              </a:ext>
            </a:extLst>
          </p:cNvPr>
          <p:cNvGrpSpPr/>
          <p:nvPr/>
        </p:nvGrpSpPr>
        <p:grpSpPr>
          <a:xfrm>
            <a:off x="5796164" y="3922935"/>
            <a:ext cx="1111825" cy="951707"/>
            <a:chOff x="2445765" y="2365496"/>
            <a:chExt cx="1111825" cy="951707"/>
          </a:xfrm>
        </p:grpSpPr>
        <p:sp>
          <p:nvSpPr>
            <p:cNvPr id="75" name="TextBox 74">
              <a:extLst>
                <a:ext uri="{FF2B5EF4-FFF2-40B4-BE49-F238E27FC236}">
                  <a16:creationId xmlns:a16="http://schemas.microsoft.com/office/drawing/2014/main" id="{B693F795-9C12-47F4-A0E2-854ABA749937}"/>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84" name="Group 83">
              <a:extLst>
                <a:ext uri="{FF2B5EF4-FFF2-40B4-BE49-F238E27FC236}">
                  <a16:creationId xmlns:a16="http://schemas.microsoft.com/office/drawing/2014/main" id="{56C5408B-CA12-43B7-9A72-F8CD77184CDC}"/>
                </a:ext>
              </a:extLst>
            </p:cNvPr>
            <p:cNvGrpSpPr/>
            <p:nvPr/>
          </p:nvGrpSpPr>
          <p:grpSpPr>
            <a:xfrm>
              <a:off x="2508382" y="2713159"/>
              <a:ext cx="996097" cy="604044"/>
              <a:chOff x="5160092" y="1319839"/>
              <a:chExt cx="996097" cy="604044"/>
            </a:xfrm>
          </p:grpSpPr>
          <p:grpSp>
            <p:nvGrpSpPr>
              <p:cNvPr id="85" name="Group 84">
                <a:extLst>
                  <a:ext uri="{FF2B5EF4-FFF2-40B4-BE49-F238E27FC236}">
                    <a16:creationId xmlns:a16="http://schemas.microsoft.com/office/drawing/2014/main" id="{F8FFD170-8171-4DC6-84DC-B07C37FF4179}"/>
                  </a:ext>
                </a:extLst>
              </p:cNvPr>
              <p:cNvGrpSpPr/>
              <p:nvPr/>
            </p:nvGrpSpPr>
            <p:grpSpPr>
              <a:xfrm>
                <a:off x="5160092" y="1319839"/>
                <a:ext cx="996097" cy="604044"/>
                <a:chOff x="7385769" y="5017807"/>
                <a:chExt cx="996097" cy="604044"/>
              </a:xfrm>
            </p:grpSpPr>
            <p:sp>
              <p:nvSpPr>
                <p:cNvPr id="87" name="Rectangle: Rounded Corners 198">
                  <a:extLst>
                    <a:ext uri="{FF2B5EF4-FFF2-40B4-BE49-F238E27FC236}">
                      <a16:creationId xmlns:a16="http://schemas.microsoft.com/office/drawing/2014/main" id="{89F673FA-8E3C-4B5E-8F59-E78803420C2D}"/>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4B3EC471-70B5-4B06-9A9D-7BCCD85F861C}"/>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6" name="Graphic 85">
                <a:extLst>
                  <a:ext uri="{FF2B5EF4-FFF2-40B4-BE49-F238E27FC236}">
                    <a16:creationId xmlns:a16="http://schemas.microsoft.com/office/drawing/2014/main" id="{40BC2992-4B62-47C6-BE67-8EC5E992558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40382" y="1430707"/>
                <a:ext cx="226013" cy="226013"/>
              </a:xfrm>
              <a:prstGeom prst="rect">
                <a:avLst/>
              </a:prstGeom>
            </p:spPr>
          </p:pic>
        </p:grpSp>
      </p:grpSp>
      <p:cxnSp>
        <p:nvCxnSpPr>
          <p:cNvPr id="16" name="Straight Arrow Connector 15">
            <a:extLst>
              <a:ext uri="{FF2B5EF4-FFF2-40B4-BE49-F238E27FC236}">
                <a16:creationId xmlns:a16="http://schemas.microsoft.com/office/drawing/2014/main" id="{D53F5C5C-7980-46F1-A6F5-972AD77846AC}"/>
              </a:ext>
            </a:extLst>
          </p:cNvPr>
          <p:cNvCxnSpPr>
            <a:cxnSpLocks/>
          </p:cNvCxnSpPr>
          <p:nvPr/>
        </p:nvCxnSpPr>
        <p:spPr>
          <a:xfrm flipH="1">
            <a:off x="6942888" y="5549152"/>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21DD5B0-1F19-4545-815F-15E41F58C86B}"/>
              </a:ext>
            </a:extLst>
          </p:cNvPr>
          <p:cNvCxnSpPr>
            <a:cxnSpLocks/>
          </p:cNvCxnSpPr>
          <p:nvPr/>
        </p:nvCxnSpPr>
        <p:spPr>
          <a:xfrm flipH="1">
            <a:off x="4117170"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AD665D1-DDB2-4F06-81B2-1E88A01D3549}"/>
              </a:ext>
            </a:extLst>
          </p:cNvPr>
          <p:cNvCxnSpPr>
            <a:cxnSpLocks/>
            <a:stCxn id="72" idx="3"/>
            <a:endCxn id="2" idx="3"/>
          </p:cNvCxnSpPr>
          <p:nvPr/>
        </p:nvCxnSpPr>
        <p:spPr>
          <a:xfrm>
            <a:off x="7981329" y="4572620"/>
            <a:ext cx="268551" cy="1800629"/>
          </a:xfrm>
          <a:prstGeom prst="bentConnector3">
            <a:avLst>
              <a:gd name="adj1" fmla="val 185123"/>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90B6510-2344-4EF4-99A7-FEFBB74B66B9}"/>
              </a:ext>
            </a:extLst>
          </p:cNvPr>
          <p:cNvCxnSpPr>
            <a:cxnSpLocks/>
            <a:stCxn id="87" idx="1"/>
            <a:endCxn id="2" idx="1"/>
          </p:cNvCxnSpPr>
          <p:nvPr/>
        </p:nvCxnSpPr>
        <p:spPr>
          <a:xfrm rot="10800000" flipV="1">
            <a:off x="5635897" y="4572619"/>
            <a:ext cx="261153" cy="1800629"/>
          </a:xfrm>
          <a:prstGeom prst="bentConnector3">
            <a:avLst>
              <a:gd name="adj1" fmla="val 187535"/>
            </a:avLst>
          </a:prstGeom>
          <a:ln>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25B030AC-8BBA-451C-90F5-C1E61687E29A}"/>
              </a:ext>
            </a:extLst>
          </p:cNvPr>
          <p:cNvCxnSpPr>
            <a:cxnSpLocks/>
            <a:stCxn id="6" idx="1"/>
            <a:endCxn id="63" idx="1"/>
          </p:cNvCxnSpPr>
          <p:nvPr/>
        </p:nvCxnSpPr>
        <p:spPr>
          <a:xfrm rot="10800000" flipH="1">
            <a:off x="3357990" y="4572620"/>
            <a:ext cx="296725" cy="1799838"/>
          </a:xfrm>
          <a:prstGeom prst="bentConnector3">
            <a:avLst>
              <a:gd name="adj1" fmla="val -7704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E4D8EA1-D2A2-4028-8627-A86090671C1E}"/>
              </a:ext>
            </a:extLst>
          </p:cNvPr>
          <p:cNvSpPr txBox="1"/>
          <p:nvPr/>
        </p:nvSpPr>
        <p:spPr>
          <a:xfrm>
            <a:off x="9425241" y="4860491"/>
            <a:ext cx="2502003" cy="169277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.blob.core.windows.net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.dfs.core.windows.net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.dev.azuresynapse.net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 </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10.x.x.x/172.x.x.x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DNS: </a:t>
            </a:r>
            <a:r>
              <a:rPr kumimoji="0" lang="en-US" sz="800" b="0" i="1"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name</a:t>
            </a: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.sql.azuresynapse.net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31" name="Graphic 30">
            <a:extLst>
              <a:ext uri="{FF2B5EF4-FFF2-40B4-BE49-F238E27FC236}">
                <a16:creationId xmlns:a16="http://schemas.microsoft.com/office/drawing/2014/main" id="{DF1F8FA7-897F-40C5-8390-9699576B59D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69439" y="5429694"/>
            <a:ext cx="238125" cy="238125"/>
          </a:xfrm>
          <a:prstGeom prst="rect">
            <a:avLst/>
          </a:prstGeom>
        </p:spPr>
      </p:pic>
      <p:sp>
        <p:nvSpPr>
          <p:cNvPr id="224" name="TextBox 223">
            <a:extLst>
              <a:ext uri="{FF2B5EF4-FFF2-40B4-BE49-F238E27FC236}">
                <a16:creationId xmlns:a16="http://schemas.microsoft.com/office/drawing/2014/main" id="{5181F495-7989-4FE2-A032-5299B581D4A5}"/>
              </a:ext>
            </a:extLst>
          </p:cNvPr>
          <p:cNvSpPr txBox="1"/>
          <p:nvPr/>
        </p:nvSpPr>
        <p:spPr>
          <a:xfrm>
            <a:off x="8769005" y="2941714"/>
            <a:ext cx="3217881"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Endpoints allow platform services (PaaS), such as Azure Data Lake and Synapse Analytics to be assigned private IP addresses. This allows for traffic to route over VPN/Express Route like any other normal internal host.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The network configuration can allow you to restrict all access from public/Internet 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Private DNS can override the publicly addressed hostnames with private IP addresses via Conditional Forwarding. Because of the additional requirements for networking, connectivity, and private DNS configuration, it is not recommended to deploy this configuration for a PoC unless you have those requirements already in place.</a:t>
            </a:r>
          </a:p>
        </p:txBody>
      </p:sp>
      <p:sp>
        <p:nvSpPr>
          <p:cNvPr id="3" name="TextBox 2">
            <a:extLst>
              <a:ext uri="{FF2B5EF4-FFF2-40B4-BE49-F238E27FC236}">
                <a16:creationId xmlns:a16="http://schemas.microsoft.com/office/drawing/2014/main" id="{D99A61A4-8CDB-46FD-8B59-0825AB95CDC0}"/>
              </a:ext>
            </a:extLst>
          </p:cNvPr>
          <p:cNvSpPr txBox="1"/>
          <p:nvPr/>
        </p:nvSpPr>
        <p:spPr>
          <a:xfrm>
            <a:off x="292287" y="6142414"/>
            <a:ext cx="2552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rPr>
              <a:t>Connectivity from on-premises to these Azure platform services can be established through the public endpoints over the Internet or ExpressRoute. </a:t>
            </a:r>
          </a:p>
        </p:txBody>
      </p:sp>
    </p:spTree>
    <p:extLst>
      <p:ext uri="{BB962C8B-B14F-4D97-AF65-F5344CB8AC3E}">
        <p14:creationId xmlns:p14="http://schemas.microsoft.com/office/powerpoint/2010/main" val="2948718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Authentication &amp; Authorization</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3" name="Callout: Bent Line with No Border 2">
            <a:extLst>
              <a:ext uri="{FF2B5EF4-FFF2-40B4-BE49-F238E27FC236}">
                <a16:creationId xmlns:a16="http://schemas.microsoft.com/office/drawing/2014/main" id="{BB9D7B20-FA80-4D1A-8676-1C4105A7DF3E}"/>
              </a:ext>
            </a:extLst>
          </p:cNvPr>
          <p:cNvSpPr/>
          <p:nvPr/>
        </p:nvSpPr>
        <p:spPr>
          <a:xfrm flipH="1" flipV="1">
            <a:off x="3687766" y="2754835"/>
            <a:ext cx="1750422" cy="460326"/>
          </a:xfrm>
          <a:prstGeom prst="callout2">
            <a:avLst>
              <a:gd name="adj1" fmla="val 17782"/>
              <a:gd name="adj2" fmla="val 119946"/>
              <a:gd name="adj3" fmla="val 18750"/>
              <a:gd name="adj4" fmla="val -16667"/>
              <a:gd name="adj5" fmla="val -153750"/>
              <a:gd name="adj6" fmla="val -28259"/>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4" name="TextBox 253">
            <a:extLst>
              <a:ext uri="{FF2B5EF4-FFF2-40B4-BE49-F238E27FC236}">
                <a16:creationId xmlns:a16="http://schemas.microsoft.com/office/drawing/2014/main" id="{34D084FF-9CC4-40F2-A3D1-EC43F009F36C}"/>
              </a:ext>
            </a:extLst>
          </p:cNvPr>
          <p:cNvSpPr txBox="1"/>
          <p:nvPr/>
        </p:nvSpPr>
        <p:spPr>
          <a:xfrm>
            <a:off x="3310486" y="1569967"/>
            <a:ext cx="2552195"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Managed Identity Authentication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Service-level Managed Identity is used for authentication to Azure Data Lake using the </a:t>
            </a:r>
            <a:r>
              <a:rPr kumimoji="0" lang="en-US" sz="800" b="1"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Storage Blob Data Contributor role</a:t>
            </a:r>
            <a:r>
              <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ED7D3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User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The Dedicated SQL Admin user is automatically provided the </a:t>
            </a: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Storage Blob Data Contributor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role. Additional users/groups will also need to be provided the Storage Blob Data Contributor role.</a:t>
            </a:r>
          </a:p>
        </p:txBody>
      </p:sp>
      <p:sp>
        <p:nvSpPr>
          <p:cNvPr id="8" name="Callout: Bent Line with No Border 7">
            <a:extLst>
              <a:ext uri="{FF2B5EF4-FFF2-40B4-BE49-F238E27FC236}">
                <a16:creationId xmlns:a16="http://schemas.microsoft.com/office/drawing/2014/main" id="{90D9B3C0-709B-4767-88A1-488DFF7F95BA}"/>
              </a:ext>
            </a:extLst>
          </p:cNvPr>
          <p:cNvSpPr/>
          <p:nvPr/>
        </p:nvSpPr>
        <p:spPr>
          <a:xfrm>
            <a:off x="8893849" y="4662625"/>
            <a:ext cx="1750422" cy="460326"/>
          </a:xfrm>
          <a:prstGeom prst="callout2">
            <a:avLst>
              <a:gd name="adj1" fmla="val 15949"/>
              <a:gd name="adj2" fmla="val 12439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DC29834-4E3B-4433-99C3-6AFF3DD8FD80}"/>
              </a:ext>
            </a:extLst>
          </p:cNvPr>
          <p:cNvSpPr txBox="1"/>
          <p:nvPr/>
        </p:nvSpPr>
        <p:spPr>
          <a:xfrm>
            <a:off x="8563377" y="1814638"/>
            <a:ext cx="2779872" cy="29238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Synapse Analytics Workspace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using several roles at the Synapse Analytics Workspace level.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0"/>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Admin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An Azure Active Directory user or group provides initial administrative access to the Dedicated SQL Pool and can be used to define further Azure Active Directory permissioning.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1"/>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Database Access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assigned database level access.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2"/>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Dedicated SQL Row/Column Level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Active Directory users and groups can be restricted to filtered rows/columns. (</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hlinkClick r:id="rId13"/>
              </a:rPr>
              <a:t>details</a:t>
            </a: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t>
            </a:r>
          </a:p>
        </p:txBody>
      </p:sp>
      <p:cxnSp>
        <p:nvCxnSpPr>
          <p:cNvPr id="12" name="Connector: Elbow 11">
            <a:extLst>
              <a:ext uri="{FF2B5EF4-FFF2-40B4-BE49-F238E27FC236}">
                <a16:creationId xmlns:a16="http://schemas.microsoft.com/office/drawing/2014/main" id="{45575457-7A53-4992-8915-78D241C76865}"/>
              </a:ext>
            </a:extLst>
          </p:cNvPr>
          <p:cNvCxnSpPr>
            <a:cxnSpLocks/>
            <a:stCxn id="99" idx="2"/>
            <a:endCxn id="5" idx="3"/>
          </p:cNvCxnSpPr>
          <p:nvPr/>
        </p:nvCxnSpPr>
        <p:spPr>
          <a:xfrm rot="5400000">
            <a:off x="6382035" y="5653535"/>
            <a:ext cx="1037699" cy="400147"/>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4EDA592D-690B-4544-9FD7-8EE6635BDE50}"/>
              </a:ext>
            </a:extLst>
          </p:cNvPr>
          <p:cNvCxnSpPr>
            <a:cxnSpLocks/>
            <a:stCxn id="81" idx="3"/>
          </p:cNvCxnSpPr>
          <p:nvPr/>
        </p:nvCxnSpPr>
        <p:spPr>
          <a:xfrm flipH="1">
            <a:off x="6318169" y="5046888"/>
            <a:ext cx="77847" cy="836097"/>
          </a:xfrm>
          <a:prstGeom prst="bentConnector4">
            <a:avLst>
              <a:gd name="adj1" fmla="val -199684"/>
              <a:gd name="adj2" fmla="val 68061"/>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C40DB195-7D7B-478C-9604-C3BDEA3DED62}"/>
              </a:ext>
            </a:extLst>
          </p:cNvPr>
          <p:cNvCxnSpPr>
            <a:cxnSpLocks/>
            <a:stCxn id="142" idx="2"/>
            <a:endCxn id="5" idx="1"/>
          </p:cNvCxnSpPr>
          <p:nvPr/>
        </p:nvCxnSpPr>
        <p:spPr>
          <a:xfrm rot="16200000" flipH="1">
            <a:off x="4442967" y="5628676"/>
            <a:ext cx="1034063" cy="453500"/>
          </a:xfrm>
          <a:prstGeom prst="bentConnector2">
            <a:avLst/>
          </a:prstGeom>
          <a:ln>
            <a:solidFill>
              <a:schemeClr val="accent6">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AE6934ED-C81D-4E26-BC04-2C2261E1C133}"/>
              </a:ext>
            </a:extLst>
          </p:cNvPr>
          <p:cNvCxnSpPr>
            <a:cxnSpLocks/>
            <a:stCxn id="98" idx="0"/>
            <a:endCxn id="81" idx="0"/>
          </p:cNvCxnSpPr>
          <p:nvPr/>
        </p:nvCxnSpPr>
        <p:spPr>
          <a:xfrm rot="16200000" flipV="1">
            <a:off x="6518596" y="4162506"/>
            <a:ext cx="12700" cy="1164720"/>
          </a:xfrm>
          <a:prstGeom prst="bentConnector3">
            <a:avLst>
              <a:gd name="adj1" fmla="val 1051205"/>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TextBox 225">
            <a:extLst>
              <a:ext uri="{FF2B5EF4-FFF2-40B4-BE49-F238E27FC236}">
                <a16:creationId xmlns:a16="http://schemas.microsoft.com/office/drawing/2014/main" id="{E5E1A4A9-EA1C-4DF4-A2F6-3B5E01060C01}"/>
              </a:ext>
            </a:extLst>
          </p:cNvPr>
          <p:cNvSpPr txBox="1"/>
          <p:nvPr/>
        </p:nvSpPr>
        <p:spPr>
          <a:xfrm>
            <a:off x="597885" y="4061791"/>
            <a:ext cx="2712601"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Azure Management Plane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A5A5A5">
                  <a:lumMod val="75000"/>
                </a:srgbClr>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70AD47">
                    <a:lumMod val="75000"/>
                  </a:srgbClr>
                </a:solidFill>
                <a:effectLst/>
                <a:uLnTx/>
                <a:uFillTx/>
                <a:latin typeface="Segoe UI" panose="020B0502040204020203" pitchFamily="34" charset="0"/>
                <a:ea typeface="+mn-ea"/>
                <a:cs typeface="Segoe UI" panose="020B0502040204020203" pitchFamily="34" charset="0"/>
              </a:rPr>
              <a:t>Authentication and authorization is provided by Azure Active Directory ACL’s. This allows management and configuration of the Data Lake or Synapse Analytics Workspace, but not access to the data.</a:t>
            </a:r>
          </a:p>
        </p:txBody>
      </p:sp>
    </p:spTree>
    <p:extLst>
      <p:ext uri="{BB962C8B-B14F-4D97-AF65-F5344CB8AC3E}">
        <p14:creationId xmlns:p14="http://schemas.microsoft.com/office/powerpoint/2010/main" val="3032661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 name="Group 202">
            <a:extLst>
              <a:ext uri="{FF2B5EF4-FFF2-40B4-BE49-F238E27FC236}">
                <a16:creationId xmlns:a16="http://schemas.microsoft.com/office/drawing/2014/main" id="{11C81F7D-9BC0-47BB-BA6C-1C310E37AEEC}"/>
              </a:ext>
            </a:extLst>
          </p:cNvPr>
          <p:cNvGrpSpPr/>
          <p:nvPr/>
        </p:nvGrpSpPr>
        <p:grpSpPr>
          <a:xfrm>
            <a:off x="0" y="9581"/>
            <a:ext cx="12192000" cy="569275"/>
            <a:chOff x="243216" y="1170441"/>
            <a:chExt cx="11690086" cy="569275"/>
          </a:xfrm>
        </p:grpSpPr>
        <p:sp>
          <p:nvSpPr>
            <p:cNvPr id="207" name="Rectangle 206">
              <a:extLst>
                <a:ext uri="{FF2B5EF4-FFF2-40B4-BE49-F238E27FC236}">
                  <a16:creationId xmlns:a16="http://schemas.microsoft.com/office/drawing/2014/main" id="{102E8933-C65F-41AF-A34C-1070540102FB}"/>
                </a:ext>
              </a:extLst>
            </p:cNvPr>
            <p:cNvSpPr/>
            <p:nvPr/>
          </p:nvSpPr>
          <p:spPr>
            <a:xfrm>
              <a:off x="245887" y="1170441"/>
              <a:ext cx="11687415" cy="569275"/>
            </a:xfrm>
            <a:prstGeom prst="rect">
              <a:avLst/>
            </a:prstGeom>
            <a:solidFill>
              <a:srgbClr val="A5A5A5">
                <a:lumMod val="20000"/>
                <a:lumOff val="80000"/>
              </a:srgbClr>
            </a:solidFill>
            <a:ln w="12700" cap="flat" cmpd="sng" algn="ctr">
              <a:noFill/>
              <a:prstDash val="solid"/>
              <a:miter lim="800000"/>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panose="020B0503020204020204"/>
                <a:ea typeface="+mn-ea"/>
                <a:cs typeface="+mn-cs"/>
              </a:endParaRPr>
            </a:p>
          </p:txBody>
        </p:sp>
        <p:cxnSp>
          <p:nvCxnSpPr>
            <p:cNvPr id="210" name="Straight Connector 209">
              <a:extLst>
                <a:ext uri="{FF2B5EF4-FFF2-40B4-BE49-F238E27FC236}">
                  <a16:creationId xmlns:a16="http://schemas.microsoft.com/office/drawing/2014/main" id="{53500837-5B19-439B-B2E4-FBD42527FE0C}"/>
                </a:ext>
              </a:extLst>
            </p:cNvPr>
            <p:cNvCxnSpPr>
              <a:cxnSpLocks/>
            </p:cNvCxnSpPr>
            <p:nvPr/>
          </p:nvCxnSpPr>
          <p:spPr>
            <a:xfrm>
              <a:off x="243216" y="1713553"/>
              <a:ext cx="11690085" cy="0"/>
            </a:xfrm>
            <a:prstGeom prst="line">
              <a:avLst/>
            </a:prstGeom>
            <a:noFill/>
            <a:ln w="38100" cap="flat" cmpd="sng" algn="ctr">
              <a:solidFill>
                <a:srgbClr val="A5A5A5">
                  <a:lumMod val="75000"/>
                </a:srgbClr>
              </a:solidFill>
              <a:prstDash val="solid"/>
              <a:miter lim="800000"/>
            </a:ln>
            <a:effectLst/>
          </p:spPr>
        </p:cxnSp>
      </p:grpSp>
      <p:sp>
        <p:nvSpPr>
          <p:cNvPr id="214" name="Title 1">
            <a:extLst>
              <a:ext uri="{FF2B5EF4-FFF2-40B4-BE49-F238E27FC236}">
                <a16:creationId xmlns:a16="http://schemas.microsoft.com/office/drawing/2014/main" id="{9D7C1305-37EC-47CD-A6FA-5508170A9BE8}"/>
              </a:ext>
            </a:extLst>
          </p:cNvPr>
          <p:cNvSpPr txBox="1">
            <a:spLocks/>
          </p:cNvSpPr>
          <p:nvPr/>
        </p:nvSpPr>
        <p:spPr>
          <a:xfrm>
            <a:off x="126717" y="78654"/>
            <a:ext cx="10515600" cy="431128"/>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kumimoji="0" lang="en-US" sz="2800" b="0" i="0" u="none" strike="noStrike" kern="1200" cap="none" spc="0" normalizeH="0" baseline="0" smtClean="0">
                <a:ln>
                  <a:noFill/>
                </a:ln>
                <a:solidFill>
                  <a:srgbClr val="2D9ED8"/>
                </a:solidFill>
                <a:effectLst/>
                <a:uLnTx/>
                <a:uFillTx/>
                <a:latin typeface="Segoe UI Light" panose="020B0502040204020203" pitchFamily="34" charset="0"/>
                <a:ea typeface="+mn-ea"/>
                <a:cs typeface="Segoe UI Light"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rPr>
              <a:t>Logging, Monitoring, &amp; Telemetry</a:t>
            </a:r>
            <a:endParaRPr kumimoji="0" lang="en-US" sz="2800" b="0" i="0" u="none" strike="noStrike" kern="1200" cap="none" spc="0" normalizeH="0" baseline="0" noProof="0" dirty="0">
              <a:ln>
                <a:noFill/>
              </a:ln>
              <a:solidFill>
                <a:srgbClr val="A5A5A5">
                  <a:lumMod val="75000"/>
                </a:srgbClr>
              </a:solidFill>
              <a:effectLst/>
              <a:uLnTx/>
              <a:uFillTx/>
              <a:latin typeface="Segoe UI Light" panose="020B0502040204020203" pitchFamily="34" charset="0"/>
              <a:ea typeface="+mn-ea"/>
              <a:cs typeface="Segoe UI Light" panose="020B0502040204020203" pitchFamily="34" charset="0"/>
            </a:endParaRPr>
          </a:p>
        </p:txBody>
      </p:sp>
      <p:grpSp>
        <p:nvGrpSpPr>
          <p:cNvPr id="133" name="Group 132">
            <a:extLst>
              <a:ext uri="{FF2B5EF4-FFF2-40B4-BE49-F238E27FC236}">
                <a16:creationId xmlns:a16="http://schemas.microsoft.com/office/drawing/2014/main" id="{7E7AFDB9-28BF-4517-9288-F681D0953B81}"/>
              </a:ext>
            </a:extLst>
          </p:cNvPr>
          <p:cNvGrpSpPr/>
          <p:nvPr/>
        </p:nvGrpSpPr>
        <p:grpSpPr>
          <a:xfrm>
            <a:off x="4235199" y="4408855"/>
            <a:ext cx="996097" cy="943691"/>
            <a:chOff x="6095999" y="2629947"/>
            <a:chExt cx="996097" cy="943691"/>
          </a:xfrm>
        </p:grpSpPr>
        <p:pic>
          <p:nvPicPr>
            <p:cNvPr id="136" name="Graphic 135">
              <a:extLst>
                <a:ext uri="{FF2B5EF4-FFF2-40B4-BE49-F238E27FC236}">
                  <a16:creationId xmlns:a16="http://schemas.microsoft.com/office/drawing/2014/main" id="{CEA401A7-6329-4B0E-A9AA-10FE9A36A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0603" y="3093920"/>
              <a:ext cx="240833" cy="240833"/>
            </a:xfrm>
            <a:prstGeom prst="rect">
              <a:avLst/>
            </a:prstGeom>
          </p:spPr>
        </p:pic>
        <p:grpSp>
          <p:nvGrpSpPr>
            <p:cNvPr id="138" name="Group 137">
              <a:extLst>
                <a:ext uri="{FF2B5EF4-FFF2-40B4-BE49-F238E27FC236}">
                  <a16:creationId xmlns:a16="http://schemas.microsoft.com/office/drawing/2014/main" id="{BF143E9B-9CA8-4558-8BA1-B9E86F3E915C}"/>
                </a:ext>
              </a:extLst>
            </p:cNvPr>
            <p:cNvGrpSpPr/>
            <p:nvPr/>
          </p:nvGrpSpPr>
          <p:grpSpPr>
            <a:xfrm>
              <a:off x="6095999" y="2629947"/>
              <a:ext cx="996097" cy="943691"/>
              <a:chOff x="2508382" y="2373512"/>
              <a:chExt cx="996097" cy="943691"/>
            </a:xfrm>
          </p:grpSpPr>
          <p:sp>
            <p:nvSpPr>
              <p:cNvPr id="139" name="TextBox 138">
                <a:extLst>
                  <a:ext uri="{FF2B5EF4-FFF2-40B4-BE49-F238E27FC236}">
                    <a16:creationId xmlns:a16="http://schemas.microsoft.com/office/drawing/2014/main" id="{5730330B-9365-4377-85D5-62C8A4EB3020}"/>
                  </a:ext>
                </a:extLst>
              </p:cNvPr>
              <p:cNvSpPr txBox="1"/>
              <p:nvPr/>
            </p:nvSpPr>
            <p:spPr>
              <a:xfrm>
                <a:off x="2545531" y="2373512"/>
                <a:ext cx="9144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Logging</a:t>
                </a:r>
              </a:p>
            </p:txBody>
          </p:sp>
          <p:grpSp>
            <p:nvGrpSpPr>
              <p:cNvPr id="140" name="Group 139">
                <a:extLst>
                  <a:ext uri="{FF2B5EF4-FFF2-40B4-BE49-F238E27FC236}">
                    <a16:creationId xmlns:a16="http://schemas.microsoft.com/office/drawing/2014/main" id="{B4683622-ED11-46A0-A23D-09C5DF879B08}"/>
                  </a:ext>
                </a:extLst>
              </p:cNvPr>
              <p:cNvGrpSpPr/>
              <p:nvPr/>
            </p:nvGrpSpPr>
            <p:grpSpPr>
              <a:xfrm>
                <a:off x="2508382" y="2713159"/>
                <a:ext cx="996097" cy="604044"/>
                <a:chOff x="7385769" y="5017807"/>
                <a:chExt cx="996097" cy="604044"/>
              </a:xfrm>
            </p:grpSpPr>
            <p:sp>
              <p:nvSpPr>
                <p:cNvPr id="141" name="Rectangle: Rounded Corners 198">
                  <a:extLst>
                    <a:ext uri="{FF2B5EF4-FFF2-40B4-BE49-F238E27FC236}">
                      <a16:creationId xmlns:a16="http://schemas.microsoft.com/office/drawing/2014/main" id="{600B6F85-9E97-41F9-A030-2CDFD28E34F4}"/>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2" name="TextBox 141">
                  <a:extLst>
                    <a:ext uri="{FF2B5EF4-FFF2-40B4-BE49-F238E27FC236}">
                      <a16:creationId xmlns:a16="http://schemas.microsoft.com/office/drawing/2014/main" id="{402672C2-765B-4125-B53B-539E79C016C8}"/>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Log Analytics</a:t>
                  </a:r>
                </a:p>
              </p:txBody>
            </p:sp>
          </p:grpSp>
        </p:grpSp>
      </p:grpSp>
      <p:sp>
        <p:nvSpPr>
          <p:cNvPr id="82" name="Rectangle 81">
            <a:extLst>
              <a:ext uri="{FF2B5EF4-FFF2-40B4-BE49-F238E27FC236}">
                <a16:creationId xmlns:a16="http://schemas.microsoft.com/office/drawing/2014/main" id="{47DD1B16-F53C-4ECB-BF8F-CB96E74255C0}"/>
              </a:ext>
            </a:extLst>
          </p:cNvPr>
          <p:cNvSpPr/>
          <p:nvPr/>
        </p:nvSpPr>
        <p:spPr>
          <a:xfrm>
            <a:off x="3866605" y="4061667"/>
            <a:ext cx="4090212" cy="1473020"/>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83" name="Rectangle 82">
            <a:extLst>
              <a:ext uri="{FF2B5EF4-FFF2-40B4-BE49-F238E27FC236}">
                <a16:creationId xmlns:a16="http://schemas.microsoft.com/office/drawing/2014/main" id="{1C77BEAF-76F9-4E01-9198-B7092A22A121}"/>
              </a:ext>
            </a:extLst>
          </p:cNvPr>
          <p:cNvSpPr/>
          <p:nvPr/>
        </p:nvSpPr>
        <p:spPr>
          <a:xfrm>
            <a:off x="3866605" y="4064923"/>
            <a:ext cx="2727122"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44546A"/>
                </a:solidFill>
                <a:effectLst/>
                <a:uLnTx/>
                <a:uFillTx/>
                <a:latin typeface="Segoe UI"/>
                <a:ea typeface="+mn-ea"/>
                <a:cs typeface="+mn-cs"/>
              </a:rPr>
              <a:t>Azure Platform</a:t>
            </a:r>
          </a:p>
        </p:txBody>
      </p:sp>
      <p:grpSp>
        <p:nvGrpSpPr>
          <p:cNvPr id="4" name="Group 3">
            <a:extLst>
              <a:ext uri="{FF2B5EF4-FFF2-40B4-BE49-F238E27FC236}">
                <a16:creationId xmlns:a16="http://schemas.microsoft.com/office/drawing/2014/main" id="{409F7675-DB4F-496B-BB4D-347128016F7C}"/>
              </a:ext>
            </a:extLst>
          </p:cNvPr>
          <p:cNvGrpSpPr/>
          <p:nvPr/>
        </p:nvGrpSpPr>
        <p:grpSpPr>
          <a:xfrm>
            <a:off x="6540291" y="4397203"/>
            <a:ext cx="1111825" cy="951707"/>
            <a:chOff x="6540291" y="3263927"/>
            <a:chExt cx="1111825" cy="951707"/>
          </a:xfrm>
        </p:grpSpPr>
        <p:pic>
          <p:nvPicPr>
            <p:cNvPr id="2" name="Graphic 1">
              <a:extLst>
                <a:ext uri="{FF2B5EF4-FFF2-40B4-BE49-F238E27FC236}">
                  <a16:creationId xmlns:a16="http://schemas.microsoft.com/office/drawing/2014/main" id="{8F2A679C-7E03-414C-A056-9F7DF83C1F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0918" y="3739105"/>
              <a:ext cx="250570" cy="250570"/>
            </a:xfrm>
            <a:prstGeom prst="rect">
              <a:avLst/>
            </a:prstGeom>
          </p:spPr>
        </p:pic>
        <p:grpSp>
          <p:nvGrpSpPr>
            <p:cNvPr id="93" name="Group 92">
              <a:extLst>
                <a:ext uri="{FF2B5EF4-FFF2-40B4-BE49-F238E27FC236}">
                  <a16:creationId xmlns:a16="http://schemas.microsoft.com/office/drawing/2014/main" id="{B6FEC48A-93AC-4151-9BF0-24CD782C9F69}"/>
                </a:ext>
              </a:extLst>
            </p:cNvPr>
            <p:cNvGrpSpPr/>
            <p:nvPr/>
          </p:nvGrpSpPr>
          <p:grpSpPr>
            <a:xfrm>
              <a:off x="6540291" y="3263927"/>
              <a:ext cx="1111825" cy="951707"/>
              <a:chOff x="2445765" y="2365496"/>
              <a:chExt cx="1111825" cy="951707"/>
            </a:xfrm>
          </p:grpSpPr>
          <p:sp>
            <p:nvSpPr>
              <p:cNvPr id="94" name="TextBox 93">
                <a:extLst>
                  <a:ext uri="{FF2B5EF4-FFF2-40B4-BE49-F238E27FC236}">
                    <a16:creationId xmlns:a16="http://schemas.microsoft.com/office/drawing/2014/main" id="{85EA3550-73CE-4903-88BB-C3128F90F95E}"/>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Synapse Analytics</a:t>
                </a:r>
              </a:p>
            </p:txBody>
          </p:sp>
          <p:grpSp>
            <p:nvGrpSpPr>
              <p:cNvPr id="96" name="Group 95">
                <a:extLst>
                  <a:ext uri="{FF2B5EF4-FFF2-40B4-BE49-F238E27FC236}">
                    <a16:creationId xmlns:a16="http://schemas.microsoft.com/office/drawing/2014/main" id="{46A625BC-46A8-412A-AB5C-6B049A2251E0}"/>
                  </a:ext>
                </a:extLst>
              </p:cNvPr>
              <p:cNvGrpSpPr/>
              <p:nvPr/>
            </p:nvGrpSpPr>
            <p:grpSpPr>
              <a:xfrm>
                <a:off x="2508382" y="2713159"/>
                <a:ext cx="996097" cy="604044"/>
                <a:chOff x="7385769" y="5017807"/>
                <a:chExt cx="996097" cy="604044"/>
              </a:xfrm>
            </p:grpSpPr>
            <p:sp>
              <p:nvSpPr>
                <p:cNvPr id="98" name="Rectangle: Rounded Corners 198">
                  <a:extLst>
                    <a:ext uri="{FF2B5EF4-FFF2-40B4-BE49-F238E27FC236}">
                      <a16:creationId xmlns:a16="http://schemas.microsoft.com/office/drawing/2014/main" id="{BB467219-1D79-4283-B1EA-7B398442A359}"/>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22B8F9CE-7E60-4B6A-B964-5FEC22EAF324}"/>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Synapse</a:t>
                  </a:r>
                </a:p>
              </p:txBody>
            </p:sp>
          </p:grpSp>
        </p:grpSp>
      </p:grpSp>
      <p:grpSp>
        <p:nvGrpSpPr>
          <p:cNvPr id="76" name="Group 75">
            <a:extLst>
              <a:ext uri="{FF2B5EF4-FFF2-40B4-BE49-F238E27FC236}">
                <a16:creationId xmlns:a16="http://schemas.microsoft.com/office/drawing/2014/main" id="{0EBB20FE-EEF9-40A9-AB9B-BD6BBEC5B319}"/>
              </a:ext>
            </a:extLst>
          </p:cNvPr>
          <p:cNvGrpSpPr/>
          <p:nvPr/>
        </p:nvGrpSpPr>
        <p:grpSpPr>
          <a:xfrm>
            <a:off x="5375571" y="4397203"/>
            <a:ext cx="1111825" cy="951707"/>
            <a:chOff x="2445765" y="2365496"/>
            <a:chExt cx="1111825" cy="951707"/>
          </a:xfrm>
        </p:grpSpPr>
        <p:sp>
          <p:nvSpPr>
            <p:cNvPr id="77" name="TextBox 76">
              <a:extLst>
                <a:ext uri="{FF2B5EF4-FFF2-40B4-BE49-F238E27FC236}">
                  <a16:creationId xmlns:a16="http://schemas.microsoft.com/office/drawing/2014/main" id="{9DED77F6-1B96-42A3-9F8C-0B8EEEBF76AC}"/>
                </a:ext>
              </a:extLst>
            </p:cNvPr>
            <p:cNvSpPr txBox="1"/>
            <p:nvPr/>
          </p:nvSpPr>
          <p:spPr>
            <a:xfrm>
              <a:off x="2445765" y="2365496"/>
              <a:ext cx="1111825"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Storage</a:t>
              </a:r>
            </a:p>
          </p:txBody>
        </p:sp>
        <p:grpSp>
          <p:nvGrpSpPr>
            <p:cNvPr id="78" name="Group 77">
              <a:extLst>
                <a:ext uri="{FF2B5EF4-FFF2-40B4-BE49-F238E27FC236}">
                  <a16:creationId xmlns:a16="http://schemas.microsoft.com/office/drawing/2014/main" id="{0BC4773F-FD7F-472E-9C01-DF5D29055AA5}"/>
                </a:ext>
              </a:extLst>
            </p:cNvPr>
            <p:cNvGrpSpPr/>
            <p:nvPr/>
          </p:nvGrpSpPr>
          <p:grpSpPr>
            <a:xfrm>
              <a:off x="2508382" y="2713159"/>
              <a:ext cx="996097" cy="604044"/>
              <a:chOff x="5160092" y="1319839"/>
              <a:chExt cx="996097" cy="604044"/>
            </a:xfrm>
          </p:grpSpPr>
          <p:grpSp>
            <p:nvGrpSpPr>
              <p:cNvPr id="79" name="Group 78">
                <a:extLst>
                  <a:ext uri="{FF2B5EF4-FFF2-40B4-BE49-F238E27FC236}">
                    <a16:creationId xmlns:a16="http://schemas.microsoft.com/office/drawing/2014/main" id="{0BFDC0DF-9475-4D2D-970B-0F1DBFD7A602}"/>
                  </a:ext>
                </a:extLst>
              </p:cNvPr>
              <p:cNvGrpSpPr/>
              <p:nvPr/>
            </p:nvGrpSpPr>
            <p:grpSpPr>
              <a:xfrm>
                <a:off x="5160092" y="1319839"/>
                <a:ext cx="996097" cy="604044"/>
                <a:chOff x="7385769" y="5017807"/>
                <a:chExt cx="996097" cy="604044"/>
              </a:xfrm>
            </p:grpSpPr>
            <p:sp>
              <p:nvSpPr>
                <p:cNvPr id="81" name="Rectangle: Rounded Corners 198">
                  <a:extLst>
                    <a:ext uri="{FF2B5EF4-FFF2-40B4-BE49-F238E27FC236}">
                      <a16:creationId xmlns:a16="http://schemas.microsoft.com/office/drawing/2014/main" id="{C9CAD5C0-7036-4A51-831C-D525E5C3FAC3}"/>
                    </a:ext>
                  </a:extLst>
                </p:cNvPr>
                <p:cNvSpPr/>
                <p:nvPr/>
              </p:nvSpPr>
              <p:spPr>
                <a:xfrm>
                  <a:off x="7424037" y="5017807"/>
                  <a:ext cx="919560" cy="604044"/>
                </a:xfrm>
                <a:prstGeom prst="roundRect">
                  <a:avLst/>
                </a:prstGeom>
                <a:noFill/>
                <a:ln>
                  <a:solidFill>
                    <a:srgbClr val="0070C0"/>
                  </a:solidFill>
                  <a:prstDash val="sysDot"/>
                  <a:extLst>
                    <a:ext uri="{C807C97D-BFC1-408E-A445-0C87EB9F89A2}">
                      <ask:lineSketchStyleProps xmlns:ask="http://schemas.microsoft.com/office/drawing/2018/sketchyshapes" sd="1219033472">
                        <a:custGeom>
                          <a:avLst/>
                          <a:gdLst>
                            <a:gd name="connsiteX0" fmla="*/ 0 w 1060525"/>
                            <a:gd name="connsiteY0" fmla="*/ 158238 h 949411"/>
                            <a:gd name="connsiteX1" fmla="*/ 158238 w 1060525"/>
                            <a:gd name="connsiteY1" fmla="*/ 0 h 949411"/>
                            <a:gd name="connsiteX2" fmla="*/ 545143 w 1060525"/>
                            <a:gd name="connsiteY2" fmla="*/ 0 h 949411"/>
                            <a:gd name="connsiteX3" fmla="*/ 902287 w 1060525"/>
                            <a:gd name="connsiteY3" fmla="*/ 0 h 949411"/>
                            <a:gd name="connsiteX4" fmla="*/ 1060525 w 1060525"/>
                            <a:gd name="connsiteY4" fmla="*/ 158238 h 949411"/>
                            <a:gd name="connsiteX5" fmla="*/ 1060525 w 1060525"/>
                            <a:gd name="connsiteY5" fmla="*/ 462047 h 949411"/>
                            <a:gd name="connsiteX6" fmla="*/ 1060525 w 1060525"/>
                            <a:gd name="connsiteY6" fmla="*/ 791173 h 949411"/>
                            <a:gd name="connsiteX7" fmla="*/ 902287 w 1060525"/>
                            <a:gd name="connsiteY7" fmla="*/ 949411 h 949411"/>
                            <a:gd name="connsiteX8" fmla="*/ 545143 w 1060525"/>
                            <a:gd name="connsiteY8" fmla="*/ 949411 h 949411"/>
                            <a:gd name="connsiteX9" fmla="*/ 158238 w 1060525"/>
                            <a:gd name="connsiteY9" fmla="*/ 949411 h 949411"/>
                            <a:gd name="connsiteX10" fmla="*/ 0 w 1060525"/>
                            <a:gd name="connsiteY10" fmla="*/ 791173 h 949411"/>
                            <a:gd name="connsiteX11" fmla="*/ 0 w 1060525"/>
                            <a:gd name="connsiteY11" fmla="*/ 493694 h 949411"/>
                            <a:gd name="connsiteX12" fmla="*/ 0 w 1060525"/>
                            <a:gd name="connsiteY12" fmla="*/ 158238 h 94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0525" h="949411" extrusionOk="0">
                              <a:moveTo>
                                <a:pt x="0" y="158238"/>
                              </a:moveTo>
                              <a:cubicBezTo>
                                <a:pt x="-6968" y="66548"/>
                                <a:pt x="48378" y="8433"/>
                                <a:pt x="158238" y="0"/>
                              </a:cubicBezTo>
                              <a:cubicBezTo>
                                <a:pt x="349666" y="-16998"/>
                                <a:pt x="425630" y="45732"/>
                                <a:pt x="545143" y="0"/>
                              </a:cubicBezTo>
                              <a:cubicBezTo>
                                <a:pt x="664657" y="-45732"/>
                                <a:pt x="820159" y="12596"/>
                                <a:pt x="902287" y="0"/>
                              </a:cubicBezTo>
                              <a:cubicBezTo>
                                <a:pt x="971578" y="-9904"/>
                                <a:pt x="1073159" y="76883"/>
                                <a:pt x="1060525" y="158238"/>
                              </a:cubicBezTo>
                              <a:cubicBezTo>
                                <a:pt x="1070157" y="289612"/>
                                <a:pt x="1042806" y="329690"/>
                                <a:pt x="1060525" y="462047"/>
                              </a:cubicBezTo>
                              <a:cubicBezTo>
                                <a:pt x="1078244" y="594404"/>
                                <a:pt x="1038376" y="643113"/>
                                <a:pt x="1060525" y="791173"/>
                              </a:cubicBezTo>
                              <a:cubicBezTo>
                                <a:pt x="1059057" y="864564"/>
                                <a:pt x="981426" y="960880"/>
                                <a:pt x="902287" y="949411"/>
                              </a:cubicBezTo>
                              <a:cubicBezTo>
                                <a:pt x="753690" y="960561"/>
                                <a:pt x="631505" y="915417"/>
                                <a:pt x="545143" y="949411"/>
                              </a:cubicBezTo>
                              <a:cubicBezTo>
                                <a:pt x="458781" y="983405"/>
                                <a:pt x="339279" y="911965"/>
                                <a:pt x="158238" y="949411"/>
                              </a:cubicBezTo>
                              <a:cubicBezTo>
                                <a:pt x="73589" y="953494"/>
                                <a:pt x="1058" y="889527"/>
                                <a:pt x="0" y="791173"/>
                              </a:cubicBezTo>
                              <a:cubicBezTo>
                                <a:pt x="-31957" y="731446"/>
                                <a:pt x="21377" y="595516"/>
                                <a:pt x="0" y="493694"/>
                              </a:cubicBezTo>
                              <a:cubicBezTo>
                                <a:pt x="-21377" y="391872"/>
                                <a:pt x="35644" y="296102"/>
                                <a:pt x="0" y="158238"/>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1" name="TextBox 90">
                  <a:extLst>
                    <a:ext uri="{FF2B5EF4-FFF2-40B4-BE49-F238E27FC236}">
                      <a16:creationId xmlns:a16="http://schemas.microsoft.com/office/drawing/2014/main" id="{B0ECA83B-24A8-4EC4-B97F-F73F5C3513D0}"/>
                    </a:ext>
                  </a:extLst>
                </p:cNvPr>
                <p:cNvSpPr txBox="1"/>
                <p:nvPr/>
              </p:nvSpPr>
              <p:spPr>
                <a:xfrm>
                  <a:off x="7385769" y="5392256"/>
                  <a:ext cx="99609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rPr>
                    <a:t>Data Lake</a:t>
                  </a:r>
                </a:p>
              </p:txBody>
            </p:sp>
          </p:grpSp>
          <p:pic>
            <p:nvPicPr>
              <p:cNvPr id="80" name="Graphic 79">
                <a:extLst>
                  <a:ext uri="{FF2B5EF4-FFF2-40B4-BE49-F238E27FC236}">
                    <a16:creationId xmlns:a16="http://schemas.microsoft.com/office/drawing/2014/main" id="{668083F7-6DDD-435C-98A9-2EBCD362B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40382" y="1430707"/>
                <a:ext cx="226013" cy="226013"/>
              </a:xfrm>
              <a:prstGeom prst="rect">
                <a:avLst/>
              </a:prstGeom>
            </p:spPr>
          </p:pic>
        </p:grpSp>
      </p:grpSp>
      <p:sp>
        <p:nvSpPr>
          <p:cNvPr id="5" name="Rectangle 4">
            <a:extLst>
              <a:ext uri="{FF2B5EF4-FFF2-40B4-BE49-F238E27FC236}">
                <a16:creationId xmlns:a16="http://schemas.microsoft.com/office/drawing/2014/main" id="{BBB7BAD4-39BA-493A-A567-8DE46DEED5E1}"/>
              </a:ext>
            </a:extLst>
          </p:cNvPr>
          <p:cNvSpPr/>
          <p:nvPr/>
        </p:nvSpPr>
        <p:spPr>
          <a:xfrm>
            <a:off x="5186748" y="5887707"/>
            <a:ext cx="1514062" cy="969501"/>
          </a:xfrm>
          <a:prstGeom prst="rect">
            <a:avLst/>
          </a:prstGeom>
          <a:noFill/>
          <a:ln w="12700" cap="flat" cmpd="sng" algn="ctr">
            <a:solidFill>
              <a:schemeClr val="tx2"/>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Segoe UI"/>
              <a:ea typeface="+mn-ea"/>
              <a:cs typeface="+mn-cs"/>
            </a:endParaRPr>
          </a:p>
        </p:txBody>
      </p:sp>
      <p:sp>
        <p:nvSpPr>
          <p:cNvPr id="6" name="TextBox 5">
            <a:extLst>
              <a:ext uri="{FF2B5EF4-FFF2-40B4-BE49-F238E27FC236}">
                <a16:creationId xmlns:a16="http://schemas.microsoft.com/office/drawing/2014/main" id="{EEA3376B-9FFA-4218-8814-B6445234BC25}"/>
              </a:ext>
            </a:extLst>
          </p:cNvPr>
          <p:cNvSpPr txBox="1"/>
          <p:nvPr/>
        </p:nvSpPr>
        <p:spPr>
          <a:xfrm>
            <a:off x="5481328" y="6060233"/>
            <a:ext cx="9144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rPr>
              <a:t>Internet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4472C4"/>
              </a:solidFill>
              <a:effectLst/>
              <a:uLnTx/>
              <a:uFillTx/>
              <a:latin typeface="Segoe UI Semibold" panose="020B0702040204020203" pitchFamily="34" charset="0"/>
              <a:ea typeface="+mn-ea"/>
              <a:cs typeface="Segoe UI Semibold" panose="020B0702040204020203" pitchFamily="34" charset="0"/>
            </a:endParaRPr>
          </a:p>
        </p:txBody>
      </p:sp>
      <p:pic>
        <p:nvPicPr>
          <p:cNvPr id="11" name="Graphic 10">
            <a:extLst>
              <a:ext uri="{FF2B5EF4-FFF2-40B4-BE49-F238E27FC236}">
                <a16:creationId xmlns:a16="http://schemas.microsoft.com/office/drawing/2014/main" id="{07D0EF9B-627F-4F81-8C05-C044ED4F2D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575" y="6362050"/>
            <a:ext cx="330703" cy="330703"/>
          </a:xfrm>
          <a:prstGeom prst="rect">
            <a:avLst/>
          </a:prstGeom>
        </p:spPr>
      </p:pic>
      <p:cxnSp>
        <p:nvCxnSpPr>
          <p:cNvPr id="13" name="Straight Arrow Connector 12">
            <a:extLst>
              <a:ext uri="{FF2B5EF4-FFF2-40B4-BE49-F238E27FC236}">
                <a16:creationId xmlns:a16="http://schemas.microsoft.com/office/drawing/2014/main" id="{4D5A1D42-0453-4D39-B28D-581E54F9572A}"/>
              </a:ext>
            </a:extLst>
          </p:cNvPr>
          <p:cNvCxnSpPr>
            <a:cxnSpLocks/>
          </p:cNvCxnSpPr>
          <p:nvPr/>
        </p:nvCxnSpPr>
        <p:spPr>
          <a:xfrm flipH="1">
            <a:off x="5945927" y="5548757"/>
            <a:ext cx="246" cy="3393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 name="Callout: Bent Line with No Border 224">
            <a:extLst>
              <a:ext uri="{FF2B5EF4-FFF2-40B4-BE49-F238E27FC236}">
                <a16:creationId xmlns:a16="http://schemas.microsoft.com/office/drawing/2014/main" id="{47167608-6EDD-493F-8081-D68FFE68DCB7}"/>
              </a:ext>
            </a:extLst>
          </p:cNvPr>
          <p:cNvSpPr/>
          <p:nvPr/>
        </p:nvSpPr>
        <p:spPr>
          <a:xfrm flipH="1">
            <a:off x="1156661" y="4815025"/>
            <a:ext cx="1750422" cy="460326"/>
          </a:xfrm>
          <a:prstGeom prst="callout2">
            <a:avLst>
              <a:gd name="adj1" fmla="val 18628"/>
              <a:gd name="adj2" fmla="val 128056"/>
              <a:gd name="adj3" fmla="val 18750"/>
              <a:gd name="adj4" fmla="val -16667"/>
              <a:gd name="adj5" fmla="val 65441"/>
              <a:gd name="adj6" fmla="val -43270"/>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Connector: Elbow 8">
            <a:extLst>
              <a:ext uri="{FF2B5EF4-FFF2-40B4-BE49-F238E27FC236}">
                <a16:creationId xmlns:a16="http://schemas.microsoft.com/office/drawing/2014/main" id="{7AC76DE7-DAD4-4097-8DA1-104288668889}"/>
              </a:ext>
            </a:extLst>
          </p:cNvPr>
          <p:cNvCxnSpPr>
            <a:cxnSpLocks/>
          </p:cNvCxnSpPr>
          <p:nvPr/>
        </p:nvCxnSpPr>
        <p:spPr>
          <a:xfrm rot="5400000">
            <a:off x="5332925" y="4735084"/>
            <a:ext cx="3636" cy="1202989"/>
          </a:xfrm>
          <a:prstGeom prst="bentConnector3">
            <a:avLst>
              <a:gd name="adj1" fmla="val 3142684"/>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FFE58F-7007-4E28-BCCE-443C847162A9}"/>
              </a:ext>
            </a:extLst>
          </p:cNvPr>
          <p:cNvSpPr txBox="1"/>
          <p:nvPr/>
        </p:nvSpPr>
        <p:spPr>
          <a:xfrm>
            <a:off x="3977713" y="5634804"/>
            <a:ext cx="98686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Storage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Reads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Writes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Deletes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Transactions</a:t>
            </a:r>
          </a:p>
        </p:txBody>
      </p:sp>
      <p:cxnSp>
        <p:nvCxnSpPr>
          <p:cNvPr id="18" name="Connector: Elbow 17">
            <a:extLst>
              <a:ext uri="{FF2B5EF4-FFF2-40B4-BE49-F238E27FC236}">
                <a16:creationId xmlns:a16="http://schemas.microsoft.com/office/drawing/2014/main" id="{1BB857D9-5730-47F2-B3D3-BAB5ECE3BF52}"/>
              </a:ext>
            </a:extLst>
          </p:cNvPr>
          <p:cNvCxnSpPr>
            <a:cxnSpLocks/>
            <a:stCxn id="98" idx="0"/>
            <a:endCxn id="141" idx="0"/>
          </p:cNvCxnSpPr>
          <p:nvPr/>
        </p:nvCxnSpPr>
        <p:spPr>
          <a:xfrm rot="16200000" flipH="1" flipV="1">
            <a:off x="5915284" y="3562829"/>
            <a:ext cx="3636" cy="2367709"/>
          </a:xfrm>
          <a:prstGeom prst="bentConnector3">
            <a:avLst>
              <a:gd name="adj1" fmla="val -3191942"/>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934524-FC97-4094-99AE-3EF34DD0BD6A}"/>
              </a:ext>
            </a:extLst>
          </p:cNvPr>
          <p:cNvSpPr txBox="1"/>
          <p:nvPr/>
        </p:nvSpPr>
        <p:spPr>
          <a:xfrm>
            <a:off x="626640" y="4554234"/>
            <a:ext cx="2552195"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Logs and telemetry are emitted to Log Analytics for alerting, reporting, and dashboarding.</a:t>
            </a:r>
          </a:p>
        </p:txBody>
      </p:sp>
      <p:sp>
        <p:nvSpPr>
          <p:cNvPr id="28" name="TextBox 27">
            <a:extLst>
              <a:ext uri="{FF2B5EF4-FFF2-40B4-BE49-F238E27FC236}">
                <a16:creationId xmlns:a16="http://schemas.microsoft.com/office/drawing/2014/main" id="{9A359D57-6A25-4527-807F-30734348CD6E}"/>
              </a:ext>
            </a:extLst>
          </p:cNvPr>
          <p:cNvSpPr txBox="1"/>
          <p:nvPr/>
        </p:nvSpPr>
        <p:spPr>
          <a:xfrm>
            <a:off x="8102693" y="4030195"/>
            <a:ext cx="2608322"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Synapse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RBAC Operations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Gateway API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Serverless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Pipeline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Activity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Integration Trigger Runs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Request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Execution Steps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DMS Workers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dirty="0">
                <a:ln>
                  <a:noFill/>
                </a:ln>
                <a:solidFill>
                  <a:srgbClr val="5B9BD5"/>
                </a:solidFill>
                <a:effectLst/>
                <a:uLnTx/>
                <a:uFillTx/>
                <a:latin typeface="Segoe UI" panose="020B0502040204020203" pitchFamily="34" charset="0"/>
                <a:ea typeface="+mn-ea"/>
                <a:cs typeface="Segoe UI" panose="020B0502040204020203" pitchFamily="34" charset="0"/>
              </a:rPr>
              <a:t>Dedicated SQL Waits</a:t>
            </a:r>
          </a:p>
        </p:txBody>
      </p:sp>
    </p:spTree>
    <p:extLst>
      <p:ext uri="{BB962C8B-B14F-4D97-AF65-F5344CB8AC3E}">
        <p14:creationId xmlns:p14="http://schemas.microsoft.com/office/powerpoint/2010/main" val="3667594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TotalTime>
  <Words>949</Words>
  <Application>Microsoft Office PowerPoint</Application>
  <PresentationFormat>Widescreen</PresentationFormat>
  <Paragraphs>178</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Corbel</vt:lpstr>
      <vt:lpstr>Segoe UI</vt:lpstr>
      <vt:lpstr>Segoe UI Light</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Shane Ochotny</dc:creator>
  <cp:lastModifiedBy>Shane Ochotny</cp:lastModifiedBy>
  <cp:revision>5</cp:revision>
  <dcterms:created xsi:type="dcterms:W3CDTF">2021-08-05T21:14:02Z</dcterms:created>
  <dcterms:modified xsi:type="dcterms:W3CDTF">2021-10-12T12:06:26Z</dcterms:modified>
</cp:coreProperties>
</file>