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5" r:id="rId1"/>
  </p:sldMasterIdLst>
  <p:notesMasterIdLst>
    <p:notesMasterId r:id="rId49"/>
  </p:notesMasterIdLst>
  <p:sldIdLst>
    <p:sldId id="256" r:id="rId2"/>
    <p:sldId id="398" r:id="rId3"/>
    <p:sldId id="399" r:id="rId4"/>
    <p:sldId id="400" r:id="rId5"/>
    <p:sldId id="401" r:id="rId6"/>
    <p:sldId id="402" r:id="rId7"/>
    <p:sldId id="403" r:id="rId8"/>
    <p:sldId id="404" r:id="rId9"/>
    <p:sldId id="405" r:id="rId10"/>
    <p:sldId id="385" r:id="rId11"/>
    <p:sldId id="386" r:id="rId12"/>
    <p:sldId id="387" r:id="rId13"/>
    <p:sldId id="388" r:id="rId14"/>
    <p:sldId id="389" r:id="rId15"/>
    <p:sldId id="390" r:id="rId16"/>
    <p:sldId id="391" r:id="rId17"/>
    <p:sldId id="392" r:id="rId18"/>
    <p:sldId id="315" r:id="rId19"/>
    <p:sldId id="428" r:id="rId20"/>
    <p:sldId id="407" r:id="rId21"/>
    <p:sldId id="395" r:id="rId22"/>
    <p:sldId id="396" r:id="rId23"/>
    <p:sldId id="409" r:id="rId24"/>
    <p:sldId id="410" r:id="rId25"/>
    <p:sldId id="324" r:id="rId26"/>
    <p:sldId id="419" r:id="rId27"/>
    <p:sldId id="414" r:id="rId28"/>
    <p:sldId id="418" r:id="rId29"/>
    <p:sldId id="415" r:id="rId30"/>
    <p:sldId id="393" r:id="rId31"/>
    <p:sldId id="394" r:id="rId32"/>
    <p:sldId id="411" r:id="rId33"/>
    <p:sldId id="429" r:id="rId34"/>
    <p:sldId id="413" r:id="rId35"/>
    <p:sldId id="412" r:id="rId36"/>
    <p:sldId id="420" r:id="rId37"/>
    <p:sldId id="421" r:id="rId38"/>
    <p:sldId id="426" r:id="rId39"/>
    <p:sldId id="427" r:id="rId40"/>
    <p:sldId id="406" r:id="rId41"/>
    <p:sldId id="321" r:id="rId42"/>
    <p:sldId id="408" r:id="rId43"/>
    <p:sldId id="422" r:id="rId44"/>
    <p:sldId id="423" r:id="rId45"/>
    <p:sldId id="424" r:id="rId46"/>
    <p:sldId id="425" r:id="rId47"/>
    <p:sldId id="397"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78"/>
    <p:restoredTop sz="94863"/>
  </p:normalViewPr>
  <p:slideViewPr>
    <p:cSldViewPr snapToGrid="0">
      <p:cViewPr varScale="1">
        <p:scale>
          <a:sx n="120" d="100"/>
          <a:sy n="120" d="100"/>
        </p:scale>
        <p:origin x="72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_rels/data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diagrams/_rels/drawing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4757B-AB6F-0843-B28A-BE120977379C}" type="doc">
      <dgm:prSet loTypeId="urn:microsoft.com/office/officeart/2005/8/layout/lProcess1" loCatId="list" qsTypeId="urn:microsoft.com/office/officeart/2005/8/quickstyle/simple1" qsCatId="simple" csTypeId="urn:microsoft.com/office/officeart/2005/8/colors/colorful2" csCatId="colorful" phldr="1"/>
      <dgm:spPr/>
      <dgm:t>
        <a:bodyPr/>
        <a:lstStyle/>
        <a:p>
          <a:endParaRPr lang="en-US"/>
        </a:p>
      </dgm:t>
    </dgm:pt>
    <dgm:pt modelId="{E578070F-3C69-2448-B293-380F1DBF333D}">
      <dgm:prSet/>
      <dgm:spPr/>
      <dgm:t>
        <a:bodyPr/>
        <a:lstStyle/>
        <a:p>
          <a:r>
            <a:rPr lang="en-US"/>
            <a:t>Decoder-only</a:t>
          </a:r>
        </a:p>
      </dgm:t>
    </dgm:pt>
    <dgm:pt modelId="{5528C6D5-883B-F14E-B132-608BF2455EB2}" type="parTrans" cxnId="{9980C541-D544-3A41-AE37-A1EB5493CE43}">
      <dgm:prSet/>
      <dgm:spPr/>
      <dgm:t>
        <a:bodyPr/>
        <a:lstStyle/>
        <a:p>
          <a:endParaRPr lang="en-US"/>
        </a:p>
      </dgm:t>
    </dgm:pt>
    <dgm:pt modelId="{3A4BEF2D-D040-6945-AC95-96CBCF8DDFB5}" type="sibTrans" cxnId="{9980C541-D544-3A41-AE37-A1EB5493CE43}">
      <dgm:prSet/>
      <dgm:spPr/>
      <dgm:t>
        <a:bodyPr/>
        <a:lstStyle/>
        <a:p>
          <a:endParaRPr lang="en-US"/>
        </a:p>
      </dgm:t>
    </dgm:pt>
    <dgm:pt modelId="{6AE38239-724E-5B41-B5C5-DB7B16694C7B}">
      <dgm:prSet/>
      <dgm:spPr/>
      <dgm:t>
        <a:bodyPr/>
        <a:lstStyle/>
        <a:p>
          <a:r>
            <a:rPr lang="en-US"/>
            <a:t>Pre-trained on language modeling task</a:t>
          </a:r>
        </a:p>
      </dgm:t>
    </dgm:pt>
    <dgm:pt modelId="{345E177A-F941-E046-9600-723A985C026F}" type="parTrans" cxnId="{3770FEBA-0677-7F47-96C1-24F070711392}">
      <dgm:prSet/>
      <dgm:spPr/>
      <dgm:t>
        <a:bodyPr/>
        <a:lstStyle/>
        <a:p>
          <a:endParaRPr lang="en-US"/>
        </a:p>
      </dgm:t>
    </dgm:pt>
    <dgm:pt modelId="{A05ED753-BF7C-A648-B6F0-50B0DA7EF3CC}" type="sibTrans" cxnId="{3770FEBA-0677-7F47-96C1-24F070711392}">
      <dgm:prSet/>
      <dgm:spPr/>
      <dgm:t>
        <a:bodyPr/>
        <a:lstStyle/>
        <a:p>
          <a:endParaRPr lang="en-US"/>
        </a:p>
      </dgm:t>
    </dgm:pt>
    <dgm:pt modelId="{AABC8A24-FA34-974F-AD59-BFF203F358C9}">
      <dgm:prSet/>
      <dgm:spPr/>
      <dgm:t>
        <a:bodyPr/>
        <a:lstStyle/>
        <a:p>
          <a:r>
            <a:rPr lang="en-US" dirty="0"/>
            <a:t>Target sequence for decoder is simply a shifted version of the input sequence</a:t>
          </a:r>
        </a:p>
      </dgm:t>
    </dgm:pt>
    <dgm:pt modelId="{BFE10271-5C66-7741-B5B6-745E17EA69A8}" type="parTrans" cxnId="{13335273-F98F-0142-8535-18D240C4965B}">
      <dgm:prSet/>
      <dgm:spPr/>
      <dgm:t>
        <a:bodyPr/>
        <a:lstStyle/>
        <a:p>
          <a:endParaRPr lang="en-US"/>
        </a:p>
      </dgm:t>
    </dgm:pt>
    <dgm:pt modelId="{EBE81810-1C26-214B-A3BE-0F733838D70F}" type="sibTrans" cxnId="{13335273-F98F-0142-8535-18D240C4965B}">
      <dgm:prSet/>
      <dgm:spPr/>
      <dgm:t>
        <a:bodyPr/>
        <a:lstStyle/>
        <a:p>
          <a:endParaRPr lang="en-US"/>
        </a:p>
      </dgm:t>
    </dgm:pt>
    <dgm:pt modelId="{497E2F76-8827-254B-A871-7437D19E4A63}">
      <dgm:prSet/>
      <dgm:spPr/>
      <dgm:t>
        <a:bodyPr/>
        <a:lstStyle/>
        <a:p>
          <a:r>
            <a:rPr lang="en-US" dirty="0"/>
            <a:t>“the cat sat on” </a:t>
          </a:r>
          <a:r>
            <a:rPr lang="en-US" dirty="0">
              <a:sym typeface="Wingdings" pitchFamily="2" charset="2"/>
            </a:rPr>
            <a:t></a:t>
          </a:r>
          <a:r>
            <a:rPr lang="en-US" dirty="0"/>
            <a:t> “the”</a:t>
          </a:r>
        </a:p>
      </dgm:t>
    </dgm:pt>
    <dgm:pt modelId="{5BEC5318-9343-3B40-A547-56317F0F4B10}" type="parTrans" cxnId="{7E549F49-D530-9A4B-8FB5-EE42FE18F685}">
      <dgm:prSet/>
      <dgm:spPr/>
      <dgm:t>
        <a:bodyPr/>
        <a:lstStyle/>
        <a:p>
          <a:endParaRPr lang="en-US"/>
        </a:p>
      </dgm:t>
    </dgm:pt>
    <dgm:pt modelId="{47C28D1F-5E38-B248-B569-D7EFA88B6075}" type="sibTrans" cxnId="{7E549F49-D530-9A4B-8FB5-EE42FE18F685}">
      <dgm:prSet/>
      <dgm:spPr/>
      <dgm:t>
        <a:bodyPr/>
        <a:lstStyle/>
        <a:p>
          <a:endParaRPr lang="en-US"/>
        </a:p>
      </dgm:t>
    </dgm:pt>
    <dgm:pt modelId="{D99BFDF0-C6DF-1546-9744-725A140B7BF3}">
      <dgm:prSet/>
      <dgm:spPr/>
      <dgm:t>
        <a:bodyPr/>
        <a:lstStyle/>
        <a:p>
          <a:r>
            <a:rPr lang="en-US" dirty="0"/>
            <a:t>“the cat sat on the” </a:t>
          </a:r>
          <a:r>
            <a:rPr lang="en-US" dirty="0">
              <a:sym typeface="Wingdings" pitchFamily="2" charset="2"/>
            </a:rPr>
            <a:t></a:t>
          </a:r>
          <a:r>
            <a:rPr lang="en-US" dirty="0"/>
            <a:t> “mat”</a:t>
          </a:r>
        </a:p>
      </dgm:t>
    </dgm:pt>
    <dgm:pt modelId="{18589297-F7D2-4F4A-986B-9478BC7D2E37}" type="parTrans" cxnId="{D026ED8B-83BB-D347-BF9E-6F6C80B8EB60}">
      <dgm:prSet/>
      <dgm:spPr/>
      <dgm:t>
        <a:bodyPr/>
        <a:lstStyle/>
        <a:p>
          <a:endParaRPr lang="en-US"/>
        </a:p>
      </dgm:t>
    </dgm:pt>
    <dgm:pt modelId="{9F801840-C309-D84F-BCC2-462FC17019AF}" type="sibTrans" cxnId="{D026ED8B-83BB-D347-BF9E-6F6C80B8EB60}">
      <dgm:prSet/>
      <dgm:spPr/>
      <dgm:t>
        <a:bodyPr/>
        <a:lstStyle/>
        <a:p>
          <a:endParaRPr lang="en-US"/>
        </a:p>
      </dgm:t>
    </dgm:pt>
    <dgm:pt modelId="{C5B7AE6D-F768-F747-B415-6C1A5036C248}">
      <dgm:prSet/>
      <dgm:spPr/>
      <dgm:t>
        <a:bodyPr/>
        <a:lstStyle/>
        <a:p>
          <a:r>
            <a:rPr lang="en-US"/>
            <a:t>Encoder-only</a:t>
          </a:r>
        </a:p>
      </dgm:t>
    </dgm:pt>
    <dgm:pt modelId="{20BD26EE-2E93-3B4A-B842-3B888F715F0F}" type="parTrans" cxnId="{E76D6C06-00A3-6748-8E6A-AEE30FE0493E}">
      <dgm:prSet/>
      <dgm:spPr/>
      <dgm:t>
        <a:bodyPr/>
        <a:lstStyle/>
        <a:p>
          <a:endParaRPr lang="en-US"/>
        </a:p>
      </dgm:t>
    </dgm:pt>
    <dgm:pt modelId="{D25F8BAD-51BA-1746-AEA9-F67CA7D2427B}" type="sibTrans" cxnId="{E76D6C06-00A3-6748-8E6A-AEE30FE0493E}">
      <dgm:prSet/>
      <dgm:spPr/>
      <dgm:t>
        <a:bodyPr/>
        <a:lstStyle/>
        <a:p>
          <a:endParaRPr lang="en-US"/>
        </a:p>
      </dgm:t>
    </dgm:pt>
    <dgm:pt modelId="{8FB89A6A-D6DA-124C-8328-EC2A8DB7790B}">
      <dgm:prSet/>
      <dgm:spPr/>
      <dgm:t>
        <a:bodyPr/>
        <a:lstStyle/>
        <a:p>
          <a:r>
            <a:rPr lang="en-US"/>
            <a:t>E.g., BERT</a:t>
          </a:r>
        </a:p>
      </dgm:t>
    </dgm:pt>
    <dgm:pt modelId="{6B255CE2-3250-C045-81C0-3F1B03DCFD3C}" type="parTrans" cxnId="{310CBF17-7891-9848-9A2A-483365326077}">
      <dgm:prSet/>
      <dgm:spPr/>
      <dgm:t>
        <a:bodyPr/>
        <a:lstStyle/>
        <a:p>
          <a:endParaRPr lang="en-US"/>
        </a:p>
      </dgm:t>
    </dgm:pt>
    <dgm:pt modelId="{80799575-D60D-AC44-AB13-7969F72BE99C}" type="sibTrans" cxnId="{310CBF17-7891-9848-9A2A-483365326077}">
      <dgm:prSet/>
      <dgm:spPr/>
      <dgm:t>
        <a:bodyPr/>
        <a:lstStyle/>
        <a:p>
          <a:endParaRPr lang="en-US"/>
        </a:p>
      </dgm:t>
    </dgm:pt>
    <dgm:pt modelId="{77DC24BE-DFE4-8B43-913F-8D44EF80BCD2}">
      <dgm:prSet/>
      <dgm:spPr/>
      <dgm:t>
        <a:bodyPr/>
        <a:lstStyle/>
        <a:p>
          <a:r>
            <a:rPr lang="en-US"/>
            <a:t>Pre-trained by corrupting the input sequence and having the model try to reconstruct it. </a:t>
          </a:r>
        </a:p>
      </dgm:t>
    </dgm:pt>
    <dgm:pt modelId="{1AB0EEB3-F8F4-B848-BE04-EEE7B35B85D3}" type="parTrans" cxnId="{F799DDE0-B9E0-3940-BB71-3816C10A30BC}">
      <dgm:prSet/>
      <dgm:spPr/>
      <dgm:t>
        <a:bodyPr/>
        <a:lstStyle/>
        <a:p>
          <a:endParaRPr lang="en-US"/>
        </a:p>
      </dgm:t>
    </dgm:pt>
    <dgm:pt modelId="{6E57C126-F5D4-D44F-B872-9654A5EC747C}" type="sibTrans" cxnId="{F799DDE0-B9E0-3940-BB71-3816C10A30BC}">
      <dgm:prSet/>
      <dgm:spPr/>
      <dgm:t>
        <a:bodyPr/>
        <a:lstStyle/>
        <a:p>
          <a:endParaRPr lang="en-US"/>
        </a:p>
      </dgm:t>
    </dgm:pt>
    <dgm:pt modelId="{5CD43D15-40BC-224E-A904-6DA505C181A0}">
      <dgm:prSet/>
      <dgm:spPr/>
      <dgm:t>
        <a:bodyPr/>
        <a:lstStyle/>
        <a:p>
          <a:r>
            <a:rPr lang="en-US" dirty="0"/>
            <a:t>Masked language model (MLM): </a:t>
          </a:r>
        </a:p>
      </dgm:t>
    </dgm:pt>
    <dgm:pt modelId="{84FB2594-DB35-E24E-9661-90E1EE078832}" type="parTrans" cxnId="{68F754E4-478F-F448-B276-C3D9A8C072C0}">
      <dgm:prSet/>
      <dgm:spPr/>
      <dgm:t>
        <a:bodyPr/>
        <a:lstStyle/>
        <a:p>
          <a:endParaRPr lang="en-US"/>
        </a:p>
      </dgm:t>
    </dgm:pt>
    <dgm:pt modelId="{230572B8-6B4E-314D-8E28-17F7DC9E3055}" type="sibTrans" cxnId="{68F754E4-478F-F448-B276-C3D9A8C072C0}">
      <dgm:prSet/>
      <dgm:spPr/>
      <dgm:t>
        <a:bodyPr/>
        <a:lstStyle/>
        <a:p>
          <a:endParaRPr lang="en-US"/>
        </a:p>
      </dgm:t>
    </dgm:pt>
    <dgm:pt modelId="{B9A86A06-47AA-3C42-94F9-437609F6A1D2}">
      <dgm:prSet/>
      <dgm:spPr/>
      <dgm:t>
        <a:bodyPr/>
        <a:lstStyle/>
        <a:p>
          <a:r>
            <a:rPr lang="en-US" dirty="0"/>
            <a:t>“The [MASK] sat on the mat” </a:t>
          </a:r>
          <a:r>
            <a:rPr lang="en-US" dirty="0">
              <a:sym typeface="Wingdings" pitchFamily="2" charset="2"/>
            </a:rPr>
            <a:t></a:t>
          </a:r>
          <a:r>
            <a:rPr lang="en-US" dirty="0"/>
            <a:t> “The cat sat on the mat”</a:t>
          </a:r>
        </a:p>
      </dgm:t>
    </dgm:pt>
    <dgm:pt modelId="{F5802C47-A968-C94E-B47B-9EFCF975917E}" type="parTrans" cxnId="{024F9965-6B28-194F-9B9D-18020EDBB5AE}">
      <dgm:prSet/>
      <dgm:spPr/>
      <dgm:t>
        <a:bodyPr/>
        <a:lstStyle/>
        <a:p>
          <a:endParaRPr lang="en-US"/>
        </a:p>
      </dgm:t>
    </dgm:pt>
    <dgm:pt modelId="{76CD490F-89CF-4E4B-9BE2-CC11D0012422}" type="sibTrans" cxnId="{024F9965-6B28-194F-9B9D-18020EDBB5AE}">
      <dgm:prSet/>
      <dgm:spPr/>
      <dgm:t>
        <a:bodyPr/>
        <a:lstStyle/>
        <a:p>
          <a:endParaRPr lang="en-US"/>
        </a:p>
      </dgm:t>
    </dgm:pt>
    <dgm:pt modelId="{D3928DF0-C651-004C-903E-87493CE972CF}">
      <dgm:prSet/>
      <dgm:spPr/>
      <dgm:t>
        <a:bodyPr/>
        <a:lstStyle/>
        <a:p>
          <a:r>
            <a:rPr lang="en-US"/>
            <a:t>Encoder-decoder</a:t>
          </a:r>
        </a:p>
      </dgm:t>
    </dgm:pt>
    <dgm:pt modelId="{1E585565-0E2F-D540-B9F6-104B5A96B930}" type="parTrans" cxnId="{315C50CE-F085-6540-8CED-28E16C063085}">
      <dgm:prSet/>
      <dgm:spPr/>
      <dgm:t>
        <a:bodyPr/>
        <a:lstStyle/>
        <a:p>
          <a:endParaRPr lang="en-US"/>
        </a:p>
      </dgm:t>
    </dgm:pt>
    <dgm:pt modelId="{11998C13-4FC1-BC4F-A763-8DB1598ED2FF}" type="sibTrans" cxnId="{315C50CE-F085-6540-8CED-28E16C063085}">
      <dgm:prSet/>
      <dgm:spPr/>
      <dgm:t>
        <a:bodyPr/>
        <a:lstStyle/>
        <a:p>
          <a:endParaRPr lang="en-US"/>
        </a:p>
      </dgm:t>
    </dgm:pt>
    <dgm:pt modelId="{28838057-722F-E74A-AFFA-8F090C9A18AB}">
      <dgm:prSet/>
      <dgm:spPr/>
      <dgm:t>
        <a:bodyPr/>
        <a:lstStyle/>
        <a:p>
          <a:r>
            <a:rPr lang="en-US"/>
            <a:t>Trained on sequence-to-sequence supervised tasks</a:t>
          </a:r>
        </a:p>
      </dgm:t>
    </dgm:pt>
    <dgm:pt modelId="{E54E755D-93C4-CB43-9C91-A6F78D393C19}" type="parTrans" cxnId="{BC2554A0-9512-964D-897E-2FDB7B72CBA7}">
      <dgm:prSet/>
      <dgm:spPr/>
      <dgm:t>
        <a:bodyPr/>
        <a:lstStyle/>
        <a:p>
          <a:endParaRPr lang="en-US"/>
        </a:p>
      </dgm:t>
    </dgm:pt>
    <dgm:pt modelId="{BB43F1F3-F47B-D142-82E9-5B31D1D00F7E}" type="sibTrans" cxnId="{BC2554A0-9512-964D-897E-2FDB7B72CBA7}">
      <dgm:prSet/>
      <dgm:spPr/>
      <dgm:t>
        <a:bodyPr/>
        <a:lstStyle/>
        <a:p>
          <a:endParaRPr lang="en-US"/>
        </a:p>
      </dgm:t>
    </dgm:pt>
    <dgm:pt modelId="{B8D03DBD-565A-A648-A4FC-394E11CAA9FA}">
      <dgm:prSet/>
      <dgm:spPr/>
      <dgm:t>
        <a:bodyPr/>
        <a:lstStyle/>
        <a:p>
          <a:r>
            <a:rPr lang="en-US"/>
            <a:t>Translation</a:t>
          </a:r>
        </a:p>
      </dgm:t>
    </dgm:pt>
    <dgm:pt modelId="{33BED516-BDEC-F748-BB37-B3DC464FF078}" type="parTrans" cxnId="{25BE778A-60CB-2F4B-A2DB-E95BDCDA8409}">
      <dgm:prSet/>
      <dgm:spPr/>
      <dgm:t>
        <a:bodyPr/>
        <a:lstStyle/>
        <a:p>
          <a:endParaRPr lang="en-US"/>
        </a:p>
      </dgm:t>
    </dgm:pt>
    <dgm:pt modelId="{0E55741F-A04D-7245-BA20-706922373B08}" type="sibTrans" cxnId="{25BE778A-60CB-2F4B-A2DB-E95BDCDA8409}">
      <dgm:prSet/>
      <dgm:spPr/>
      <dgm:t>
        <a:bodyPr/>
        <a:lstStyle/>
        <a:p>
          <a:endParaRPr lang="en-US"/>
        </a:p>
      </dgm:t>
    </dgm:pt>
    <dgm:pt modelId="{3545023A-AE43-1345-9ACC-A501398DE6AD}">
      <dgm:prSet/>
      <dgm:spPr/>
      <dgm:t>
        <a:bodyPr/>
        <a:lstStyle/>
        <a:p>
          <a:r>
            <a:rPr lang="en-US" dirty="0"/>
            <a:t>”Le chat </a:t>
          </a:r>
          <a:r>
            <a:rPr lang="en-US" dirty="0" err="1"/>
            <a:t>est</a:t>
          </a:r>
          <a:r>
            <a:rPr lang="en-US" dirty="0"/>
            <a:t> </a:t>
          </a:r>
          <a:r>
            <a:rPr lang="en-US" dirty="0" err="1"/>
            <a:t>assis</a:t>
          </a:r>
          <a:r>
            <a:rPr lang="en-US" dirty="0"/>
            <a:t> sur le tapis” </a:t>
          </a:r>
          <a:r>
            <a:rPr lang="en-US" dirty="0">
              <a:sym typeface="Wingdings" pitchFamily="2" charset="2"/>
            </a:rPr>
            <a:t></a:t>
          </a:r>
          <a:endParaRPr lang="en-US" dirty="0"/>
        </a:p>
      </dgm:t>
    </dgm:pt>
    <dgm:pt modelId="{618A4B8E-DDEF-064D-BBCB-2409EC16C150}" type="parTrans" cxnId="{CB7FF423-66DA-664C-8E79-24D0474BEC86}">
      <dgm:prSet/>
      <dgm:spPr/>
      <dgm:t>
        <a:bodyPr/>
        <a:lstStyle/>
        <a:p>
          <a:endParaRPr lang="en-US"/>
        </a:p>
      </dgm:t>
    </dgm:pt>
    <dgm:pt modelId="{307EBE14-E013-6A43-97A0-940365EE771E}" type="sibTrans" cxnId="{CB7FF423-66DA-664C-8E79-24D0474BEC86}">
      <dgm:prSet/>
      <dgm:spPr/>
      <dgm:t>
        <a:bodyPr/>
        <a:lstStyle/>
        <a:p>
          <a:endParaRPr lang="en-US"/>
        </a:p>
      </dgm:t>
    </dgm:pt>
    <dgm:pt modelId="{099F42A6-CDCE-CB44-8490-45744EBBB9A4}">
      <dgm:prSet/>
      <dgm:spPr/>
      <dgm:t>
        <a:bodyPr/>
        <a:lstStyle/>
        <a:p>
          <a:r>
            <a:rPr lang="en-US"/>
            <a:t>Question answering:</a:t>
          </a:r>
        </a:p>
      </dgm:t>
    </dgm:pt>
    <dgm:pt modelId="{CC3C7EE5-2278-D140-8452-D6A55ECE5F61}" type="parTrans" cxnId="{A9C833F1-B110-CC4E-8C74-A7D885C52062}">
      <dgm:prSet/>
      <dgm:spPr/>
      <dgm:t>
        <a:bodyPr/>
        <a:lstStyle/>
        <a:p>
          <a:endParaRPr lang="en-US"/>
        </a:p>
      </dgm:t>
    </dgm:pt>
    <dgm:pt modelId="{4C9299F5-A5EE-2D4D-A748-C72328689857}" type="sibTrans" cxnId="{A9C833F1-B110-CC4E-8C74-A7D885C52062}">
      <dgm:prSet/>
      <dgm:spPr/>
      <dgm:t>
        <a:bodyPr/>
        <a:lstStyle/>
        <a:p>
          <a:endParaRPr lang="en-US"/>
        </a:p>
      </dgm:t>
    </dgm:pt>
    <dgm:pt modelId="{9D5304D8-D1C1-3E45-9B9A-1C580ACD6A13}">
      <dgm:prSet/>
      <dgm:spPr/>
      <dgm:t>
        <a:bodyPr/>
        <a:lstStyle/>
        <a:p>
          <a:r>
            <a:rPr lang="en-US"/>
            <a:t>Summarization</a:t>
          </a:r>
        </a:p>
      </dgm:t>
    </dgm:pt>
    <dgm:pt modelId="{06F7DA1F-4CB4-5A48-8786-F7ACEA0FB447}" type="parTrans" cxnId="{72169A71-B6B5-EA4D-8C71-817AD32D1F1B}">
      <dgm:prSet/>
      <dgm:spPr/>
      <dgm:t>
        <a:bodyPr/>
        <a:lstStyle/>
        <a:p>
          <a:endParaRPr lang="en-US"/>
        </a:p>
      </dgm:t>
    </dgm:pt>
    <dgm:pt modelId="{10CE88CA-9ECD-C64C-A882-324E44DCBD90}" type="sibTrans" cxnId="{72169A71-B6B5-EA4D-8C71-817AD32D1F1B}">
      <dgm:prSet/>
      <dgm:spPr/>
      <dgm:t>
        <a:bodyPr/>
        <a:lstStyle/>
        <a:p>
          <a:endParaRPr lang="en-US"/>
        </a:p>
      </dgm:t>
    </dgm:pt>
    <dgm:pt modelId="{BEE5DC11-3288-2045-BFAE-84E6CC37ADD3}">
      <dgm:prSet/>
      <dgm:spPr/>
      <dgm:t>
        <a:bodyPr/>
        <a:lstStyle/>
        <a:p>
          <a:r>
            <a:rPr lang="en-US" dirty="0"/>
            <a:t>“The cat sat on the mat”</a:t>
          </a:r>
        </a:p>
      </dgm:t>
    </dgm:pt>
    <dgm:pt modelId="{BA0544C2-9FFA-F242-8160-A2A11BC1D41A}" type="parTrans" cxnId="{4AB7E6F0-1973-374E-B3FD-C8DD0C4325B9}">
      <dgm:prSet/>
      <dgm:spPr/>
      <dgm:t>
        <a:bodyPr/>
        <a:lstStyle/>
        <a:p>
          <a:endParaRPr lang="en-US"/>
        </a:p>
      </dgm:t>
    </dgm:pt>
    <dgm:pt modelId="{3BCBD6A6-8986-4541-82D4-A6FBB0559BB3}" type="sibTrans" cxnId="{4AB7E6F0-1973-374E-B3FD-C8DD0C4325B9}">
      <dgm:prSet/>
      <dgm:spPr/>
      <dgm:t>
        <a:bodyPr/>
        <a:lstStyle/>
        <a:p>
          <a:endParaRPr lang="en-US"/>
        </a:p>
      </dgm:t>
    </dgm:pt>
    <dgm:pt modelId="{F6A434D6-5072-B447-8125-B9F35F67C07D}" type="pres">
      <dgm:prSet presAssocID="{51F4757B-AB6F-0843-B28A-BE120977379C}" presName="Name0" presStyleCnt="0">
        <dgm:presLayoutVars>
          <dgm:dir/>
          <dgm:animLvl val="lvl"/>
          <dgm:resizeHandles val="exact"/>
        </dgm:presLayoutVars>
      </dgm:prSet>
      <dgm:spPr/>
    </dgm:pt>
    <dgm:pt modelId="{60D54680-34BE-344D-B576-32A865820F58}" type="pres">
      <dgm:prSet presAssocID="{E578070F-3C69-2448-B293-380F1DBF333D}" presName="vertFlow" presStyleCnt="0"/>
      <dgm:spPr/>
    </dgm:pt>
    <dgm:pt modelId="{FAD88984-36A0-6C46-A329-BFCB964791F2}" type="pres">
      <dgm:prSet presAssocID="{E578070F-3C69-2448-B293-380F1DBF333D}" presName="header" presStyleLbl="node1" presStyleIdx="0" presStyleCnt="3"/>
      <dgm:spPr/>
    </dgm:pt>
    <dgm:pt modelId="{DFF38C6B-17F2-6D46-A30B-401C185FAC3F}" type="pres">
      <dgm:prSet presAssocID="{345E177A-F941-E046-9600-723A985C026F}" presName="parTrans" presStyleLbl="sibTrans2D1" presStyleIdx="0" presStyleCnt="10"/>
      <dgm:spPr/>
    </dgm:pt>
    <dgm:pt modelId="{02496C04-2E6B-174C-BD3E-FCA226CBA471}" type="pres">
      <dgm:prSet presAssocID="{6AE38239-724E-5B41-B5C5-DB7B16694C7B}" presName="child" presStyleLbl="alignAccFollowNode1" presStyleIdx="0" presStyleCnt="10">
        <dgm:presLayoutVars>
          <dgm:chMax val="0"/>
          <dgm:bulletEnabled val="1"/>
        </dgm:presLayoutVars>
      </dgm:prSet>
      <dgm:spPr/>
    </dgm:pt>
    <dgm:pt modelId="{B7613CD1-94C1-FA44-89B6-3773FC99DD61}" type="pres">
      <dgm:prSet presAssocID="{A05ED753-BF7C-A648-B6F0-50B0DA7EF3CC}" presName="sibTrans" presStyleLbl="sibTrans2D1" presStyleIdx="1" presStyleCnt="10"/>
      <dgm:spPr/>
    </dgm:pt>
    <dgm:pt modelId="{721DA974-FE17-9448-9B0E-E5D65EE4A9FC}" type="pres">
      <dgm:prSet presAssocID="{AABC8A24-FA34-974F-AD59-BFF203F358C9}" presName="child" presStyleLbl="alignAccFollowNode1" presStyleIdx="1" presStyleCnt="10">
        <dgm:presLayoutVars>
          <dgm:chMax val="0"/>
          <dgm:bulletEnabled val="1"/>
        </dgm:presLayoutVars>
      </dgm:prSet>
      <dgm:spPr/>
    </dgm:pt>
    <dgm:pt modelId="{87440D44-1086-9C4D-BE75-14D6395EBE1C}" type="pres">
      <dgm:prSet presAssocID="{E578070F-3C69-2448-B293-380F1DBF333D}" presName="hSp" presStyleCnt="0"/>
      <dgm:spPr/>
    </dgm:pt>
    <dgm:pt modelId="{17945CC4-7C9E-004D-8380-94870F9B4240}" type="pres">
      <dgm:prSet presAssocID="{C5B7AE6D-F768-F747-B415-6C1A5036C248}" presName="vertFlow" presStyleCnt="0"/>
      <dgm:spPr/>
    </dgm:pt>
    <dgm:pt modelId="{943912F6-9DA0-2B42-B84C-747E96BDCC05}" type="pres">
      <dgm:prSet presAssocID="{C5B7AE6D-F768-F747-B415-6C1A5036C248}" presName="header" presStyleLbl="node1" presStyleIdx="1" presStyleCnt="3"/>
      <dgm:spPr/>
    </dgm:pt>
    <dgm:pt modelId="{717F40F4-3EDA-D640-97A4-A2819803930B}" type="pres">
      <dgm:prSet presAssocID="{6B255CE2-3250-C045-81C0-3F1B03DCFD3C}" presName="parTrans" presStyleLbl="sibTrans2D1" presStyleIdx="2" presStyleCnt="10"/>
      <dgm:spPr/>
    </dgm:pt>
    <dgm:pt modelId="{C4D63591-EBD6-9345-B33A-8A1AF3CADCA0}" type="pres">
      <dgm:prSet presAssocID="{8FB89A6A-D6DA-124C-8328-EC2A8DB7790B}" presName="child" presStyleLbl="alignAccFollowNode1" presStyleIdx="2" presStyleCnt="10">
        <dgm:presLayoutVars>
          <dgm:chMax val="0"/>
          <dgm:bulletEnabled val="1"/>
        </dgm:presLayoutVars>
      </dgm:prSet>
      <dgm:spPr/>
    </dgm:pt>
    <dgm:pt modelId="{57FD211F-2F2A-A04E-A54E-085873A09207}" type="pres">
      <dgm:prSet presAssocID="{80799575-D60D-AC44-AB13-7969F72BE99C}" presName="sibTrans" presStyleLbl="sibTrans2D1" presStyleIdx="3" presStyleCnt="10"/>
      <dgm:spPr/>
    </dgm:pt>
    <dgm:pt modelId="{354A1877-F8B0-8D48-9F61-D430A5085F06}" type="pres">
      <dgm:prSet presAssocID="{77DC24BE-DFE4-8B43-913F-8D44EF80BCD2}" presName="child" presStyleLbl="alignAccFollowNode1" presStyleIdx="3" presStyleCnt="10">
        <dgm:presLayoutVars>
          <dgm:chMax val="0"/>
          <dgm:bulletEnabled val="1"/>
        </dgm:presLayoutVars>
      </dgm:prSet>
      <dgm:spPr/>
    </dgm:pt>
    <dgm:pt modelId="{0A661736-AB7B-964D-A241-5A403E084139}" type="pres">
      <dgm:prSet presAssocID="{6E57C126-F5D4-D44F-B872-9654A5EC747C}" presName="sibTrans" presStyleLbl="sibTrans2D1" presStyleIdx="4" presStyleCnt="10"/>
      <dgm:spPr/>
    </dgm:pt>
    <dgm:pt modelId="{CB0A7943-E63C-DF4A-9937-81928EA351FA}" type="pres">
      <dgm:prSet presAssocID="{5CD43D15-40BC-224E-A904-6DA505C181A0}" presName="child" presStyleLbl="alignAccFollowNode1" presStyleIdx="4" presStyleCnt="10">
        <dgm:presLayoutVars>
          <dgm:chMax val="0"/>
          <dgm:bulletEnabled val="1"/>
        </dgm:presLayoutVars>
      </dgm:prSet>
      <dgm:spPr/>
    </dgm:pt>
    <dgm:pt modelId="{E145CB8F-EB07-EB49-AC81-E68BCCA52258}" type="pres">
      <dgm:prSet presAssocID="{230572B8-6B4E-314D-8E28-17F7DC9E3055}" presName="sibTrans" presStyleLbl="sibTrans2D1" presStyleIdx="5" presStyleCnt="10"/>
      <dgm:spPr/>
    </dgm:pt>
    <dgm:pt modelId="{0035040C-AB37-384D-94F5-FA7555E85ABD}" type="pres">
      <dgm:prSet presAssocID="{B9A86A06-47AA-3C42-94F9-437609F6A1D2}" presName="child" presStyleLbl="alignAccFollowNode1" presStyleIdx="5" presStyleCnt="10">
        <dgm:presLayoutVars>
          <dgm:chMax val="0"/>
          <dgm:bulletEnabled val="1"/>
        </dgm:presLayoutVars>
      </dgm:prSet>
      <dgm:spPr/>
    </dgm:pt>
    <dgm:pt modelId="{D67C14D2-E1CD-FD42-A90D-3A0C5CC5D5EC}" type="pres">
      <dgm:prSet presAssocID="{C5B7AE6D-F768-F747-B415-6C1A5036C248}" presName="hSp" presStyleCnt="0"/>
      <dgm:spPr/>
    </dgm:pt>
    <dgm:pt modelId="{2B91E39E-C56B-A749-8F56-25D7BA6DE6D1}" type="pres">
      <dgm:prSet presAssocID="{D3928DF0-C651-004C-903E-87493CE972CF}" presName="vertFlow" presStyleCnt="0"/>
      <dgm:spPr/>
    </dgm:pt>
    <dgm:pt modelId="{06262CEC-221B-C04F-B68B-4BC9C3B6B343}" type="pres">
      <dgm:prSet presAssocID="{D3928DF0-C651-004C-903E-87493CE972CF}" presName="header" presStyleLbl="node1" presStyleIdx="2" presStyleCnt="3"/>
      <dgm:spPr/>
    </dgm:pt>
    <dgm:pt modelId="{39B153A2-561A-2049-865D-9379E55666B2}" type="pres">
      <dgm:prSet presAssocID="{E54E755D-93C4-CB43-9C91-A6F78D393C19}" presName="parTrans" presStyleLbl="sibTrans2D1" presStyleIdx="6" presStyleCnt="10"/>
      <dgm:spPr/>
    </dgm:pt>
    <dgm:pt modelId="{9819BCA9-F661-A04E-9C8E-207431B4C643}" type="pres">
      <dgm:prSet presAssocID="{28838057-722F-E74A-AFFA-8F090C9A18AB}" presName="child" presStyleLbl="alignAccFollowNode1" presStyleIdx="6" presStyleCnt="10">
        <dgm:presLayoutVars>
          <dgm:chMax val="0"/>
          <dgm:bulletEnabled val="1"/>
        </dgm:presLayoutVars>
      </dgm:prSet>
      <dgm:spPr/>
    </dgm:pt>
    <dgm:pt modelId="{37AF6769-D176-E64D-AB16-4B5CA24C3613}" type="pres">
      <dgm:prSet presAssocID="{BB43F1F3-F47B-D142-82E9-5B31D1D00F7E}" presName="sibTrans" presStyleLbl="sibTrans2D1" presStyleIdx="7" presStyleCnt="10"/>
      <dgm:spPr/>
    </dgm:pt>
    <dgm:pt modelId="{D0799E32-CA13-BA49-9316-AA32EA9E62F0}" type="pres">
      <dgm:prSet presAssocID="{B8D03DBD-565A-A648-A4FC-394E11CAA9FA}" presName="child" presStyleLbl="alignAccFollowNode1" presStyleIdx="7" presStyleCnt="10">
        <dgm:presLayoutVars>
          <dgm:chMax val="0"/>
          <dgm:bulletEnabled val="1"/>
        </dgm:presLayoutVars>
      </dgm:prSet>
      <dgm:spPr/>
    </dgm:pt>
    <dgm:pt modelId="{4F4D9C0F-2FFC-5243-A80E-4D2AE7673857}" type="pres">
      <dgm:prSet presAssocID="{0E55741F-A04D-7245-BA20-706922373B08}" presName="sibTrans" presStyleLbl="sibTrans2D1" presStyleIdx="8" presStyleCnt="10"/>
      <dgm:spPr/>
    </dgm:pt>
    <dgm:pt modelId="{CCE356E8-92CD-B844-9F21-43482B451431}" type="pres">
      <dgm:prSet presAssocID="{099F42A6-CDCE-CB44-8490-45744EBBB9A4}" presName="child" presStyleLbl="alignAccFollowNode1" presStyleIdx="8" presStyleCnt="10">
        <dgm:presLayoutVars>
          <dgm:chMax val="0"/>
          <dgm:bulletEnabled val="1"/>
        </dgm:presLayoutVars>
      </dgm:prSet>
      <dgm:spPr/>
    </dgm:pt>
    <dgm:pt modelId="{1711D85B-0E6C-B642-84A1-E4D3251C6251}" type="pres">
      <dgm:prSet presAssocID="{4C9299F5-A5EE-2D4D-A748-C72328689857}" presName="sibTrans" presStyleLbl="sibTrans2D1" presStyleIdx="9" presStyleCnt="10"/>
      <dgm:spPr/>
    </dgm:pt>
    <dgm:pt modelId="{08833987-FEDD-7348-ACB2-F512103158D6}" type="pres">
      <dgm:prSet presAssocID="{9D5304D8-D1C1-3E45-9B9A-1C580ACD6A13}" presName="child" presStyleLbl="alignAccFollowNode1" presStyleIdx="9" presStyleCnt="10">
        <dgm:presLayoutVars>
          <dgm:chMax val="0"/>
          <dgm:bulletEnabled val="1"/>
        </dgm:presLayoutVars>
      </dgm:prSet>
      <dgm:spPr/>
    </dgm:pt>
  </dgm:ptLst>
  <dgm:cxnLst>
    <dgm:cxn modelId="{79E3A005-F6C8-0541-8C6B-D92DE14AFC64}" type="presOf" srcId="{345E177A-F941-E046-9600-723A985C026F}" destId="{DFF38C6B-17F2-6D46-A30B-401C185FAC3F}" srcOrd="0" destOrd="0" presId="urn:microsoft.com/office/officeart/2005/8/layout/lProcess1"/>
    <dgm:cxn modelId="{E76D6C06-00A3-6748-8E6A-AEE30FE0493E}" srcId="{51F4757B-AB6F-0843-B28A-BE120977379C}" destId="{C5B7AE6D-F768-F747-B415-6C1A5036C248}" srcOrd="1" destOrd="0" parTransId="{20BD26EE-2E93-3B4A-B842-3B888F715F0F}" sibTransId="{D25F8BAD-51BA-1746-AEA9-F67CA7D2427B}"/>
    <dgm:cxn modelId="{858CD407-92DB-0A45-B4EB-187E5C0B66EB}" type="presOf" srcId="{C5B7AE6D-F768-F747-B415-6C1A5036C248}" destId="{943912F6-9DA0-2B42-B84C-747E96BDCC05}" srcOrd="0" destOrd="0" presId="urn:microsoft.com/office/officeart/2005/8/layout/lProcess1"/>
    <dgm:cxn modelId="{DF81B30D-30F4-2049-BC48-1F08DBF5A86D}" type="presOf" srcId="{77DC24BE-DFE4-8B43-913F-8D44EF80BCD2}" destId="{354A1877-F8B0-8D48-9F61-D430A5085F06}" srcOrd="0" destOrd="0" presId="urn:microsoft.com/office/officeart/2005/8/layout/lProcess1"/>
    <dgm:cxn modelId="{310CBF17-7891-9848-9A2A-483365326077}" srcId="{C5B7AE6D-F768-F747-B415-6C1A5036C248}" destId="{8FB89A6A-D6DA-124C-8328-EC2A8DB7790B}" srcOrd="0" destOrd="0" parTransId="{6B255CE2-3250-C045-81C0-3F1B03DCFD3C}" sibTransId="{80799575-D60D-AC44-AB13-7969F72BE99C}"/>
    <dgm:cxn modelId="{5035BA21-A16A-5742-8C6F-EB8E48BDB31F}" type="presOf" srcId="{8FB89A6A-D6DA-124C-8328-EC2A8DB7790B}" destId="{C4D63591-EBD6-9345-B33A-8A1AF3CADCA0}" srcOrd="0" destOrd="0" presId="urn:microsoft.com/office/officeart/2005/8/layout/lProcess1"/>
    <dgm:cxn modelId="{E66BC621-063C-374B-B885-D2C189205873}" type="presOf" srcId="{0E55741F-A04D-7245-BA20-706922373B08}" destId="{4F4D9C0F-2FFC-5243-A80E-4D2AE7673857}" srcOrd="0" destOrd="0" presId="urn:microsoft.com/office/officeart/2005/8/layout/lProcess1"/>
    <dgm:cxn modelId="{529AE421-553D-AE49-A13D-A7273C377680}" type="presOf" srcId="{497E2F76-8827-254B-A871-7437D19E4A63}" destId="{721DA974-FE17-9448-9B0E-E5D65EE4A9FC}" srcOrd="0" destOrd="1" presId="urn:microsoft.com/office/officeart/2005/8/layout/lProcess1"/>
    <dgm:cxn modelId="{C18EA223-BB35-AD42-9D7F-1906AFC5D4EC}" type="presOf" srcId="{230572B8-6B4E-314D-8E28-17F7DC9E3055}" destId="{E145CB8F-EB07-EB49-AC81-E68BCCA52258}" srcOrd="0" destOrd="0" presId="urn:microsoft.com/office/officeart/2005/8/layout/lProcess1"/>
    <dgm:cxn modelId="{CB7FF423-66DA-664C-8E79-24D0474BEC86}" srcId="{B8D03DBD-565A-A648-A4FC-394E11CAA9FA}" destId="{3545023A-AE43-1345-9ACC-A501398DE6AD}" srcOrd="0" destOrd="0" parTransId="{618A4B8E-DDEF-064D-BBCB-2409EC16C150}" sibTransId="{307EBE14-E013-6A43-97A0-940365EE771E}"/>
    <dgm:cxn modelId="{E60AB128-3950-3A4E-BC6E-B9EA6B9DCBA9}" type="presOf" srcId="{D3928DF0-C651-004C-903E-87493CE972CF}" destId="{06262CEC-221B-C04F-B68B-4BC9C3B6B343}" srcOrd="0" destOrd="0" presId="urn:microsoft.com/office/officeart/2005/8/layout/lProcess1"/>
    <dgm:cxn modelId="{BCB3582A-72C8-414E-AD9A-A461524BF394}" type="presOf" srcId="{51F4757B-AB6F-0843-B28A-BE120977379C}" destId="{F6A434D6-5072-B447-8125-B9F35F67C07D}" srcOrd="0" destOrd="0" presId="urn:microsoft.com/office/officeart/2005/8/layout/lProcess1"/>
    <dgm:cxn modelId="{105EF939-0E0B-C445-8A2C-8A146AEF6D0C}" type="presOf" srcId="{6E57C126-F5D4-D44F-B872-9654A5EC747C}" destId="{0A661736-AB7B-964D-A241-5A403E084139}" srcOrd="0" destOrd="0" presId="urn:microsoft.com/office/officeart/2005/8/layout/lProcess1"/>
    <dgm:cxn modelId="{9980C541-D544-3A41-AE37-A1EB5493CE43}" srcId="{51F4757B-AB6F-0843-B28A-BE120977379C}" destId="{E578070F-3C69-2448-B293-380F1DBF333D}" srcOrd="0" destOrd="0" parTransId="{5528C6D5-883B-F14E-B132-608BF2455EB2}" sibTransId="{3A4BEF2D-D040-6945-AC95-96CBCF8DDFB5}"/>
    <dgm:cxn modelId="{7B875148-6740-4D4E-86AC-CB5EA1986961}" type="presOf" srcId="{3545023A-AE43-1345-9ACC-A501398DE6AD}" destId="{D0799E32-CA13-BA49-9316-AA32EA9E62F0}" srcOrd="0" destOrd="1" presId="urn:microsoft.com/office/officeart/2005/8/layout/lProcess1"/>
    <dgm:cxn modelId="{1B237E49-5014-CF44-B2EC-4FADE18BEDE5}" type="presOf" srcId="{9D5304D8-D1C1-3E45-9B9A-1C580ACD6A13}" destId="{08833987-FEDD-7348-ACB2-F512103158D6}" srcOrd="0" destOrd="0" presId="urn:microsoft.com/office/officeart/2005/8/layout/lProcess1"/>
    <dgm:cxn modelId="{7E549F49-D530-9A4B-8FB5-EE42FE18F685}" srcId="{AABC8A24-FA34-974F-AD59-BFF203F358C9}" destId="{497E2F76-8827-254B-A871-7437D19E4A63}" srcOrd="0" destOrd="0" parTransId="{5BEC5318-9343-3B40-A547-56317F0F4B10}" sibTransId="{47C28D1F-5E38-B248-B569-D7EFA88B6075}"/>
    <dgm:cxn modelId="{7A107D4C-9F71-C347-813E-E37979124886}" type="presOf" srcId="{BEE5DC11-3288-2045-BFAE-84E6CC37ADD3}" destId="{D0799E32-CA13-BA49-9316-AA32EA9E62F0}" srcOrd="0" destOrd="2" presId="urn:microsoft.com/office/officeart/2005/8/layout/lProcess1"/>
    <dgm:cxn modelId="{024F9965-6B28-194F-9B9D-18020EDBB5AE}" srcId="{C5B7AE6D-F768-F747-B415-6C1A5036C248}" destId="{B9A86A06-47AA-3C42-94F9-437609F6A1D2}" srcOrd="3" destOrd="0" parTransId="{F5802C47-A968-C94E-B47B-9EFCF975917E}" sibTransId="{76CD490F-89CF-4E4B-9BE2-CC11D0012422}"/>
    <dgm:cxn modelId="{D4190E67-9268-FC47-A21B-AA868D7B89A4}" type="presOf" srcId="{AABC8A24-FA34-974F-AD59-BFF203F358C9}" destId="{721DA974-FE17-9448-9B0E-E5D65EE4A9FC}" srcOrd="0" destOrd="0" presId="urn:microsoft.com/office/officeart/2005/8/layout/lProcess1"/>
    <dgm:cxn modelId="{AE761C6B-CDF5-BD44-8E51-A8574293AC83}" type="presOf" srcId="{E578070F-3C69-2448-B293-380F1DBF333D}" destId="{FAD88984-36A0-6C46-A329-BFCB964791F2}" srcOrd="0" destOrd="0" presId="urn:microsoft.com/office/officeart/2005/8/layout/lProcess1"/>
    <dgm:cxn modelId="{5C8E486D-9DF6-B04A-A801-406C164A276A}" type="presOf" srcId="{6AE38239-724E-5B41-B5C5-DB7B16694C7B}" destId="{02496C04-2E6B-174C-BD3E-FCA226CBA471}" srcOrd="0" destOrd="0" presId="urn:microsoft.com/office/officeart/2005/8/layout/lProcess1"/>
    <dgm:cxn modelId="{0A071270-96AC-224B-BFBB-43390B890FC5}" type="presOf" srcId="{B8D03DBD-565A-A648-A4FC-394E11CAA9FA}" destId="{D0799E32-CA13-BA49-9316-AA32EA9E62F0}" srcOrd="0" destOrd="0" presId="urn:microsoft.com/office/officeart/2005/8/layout/lProcess1"/>
    <dgm:cxn modelId="{72169A71-B6B5-EA4D-8C71-817AD32D1F1B}" srcId="{D3928DF0-C651-004C-903E-87493CE972CF}" destId="{9D5304D8-D1C1-3E45-9B9A-1C580ACD6A13}" srcOrd="3" destOrd="0" parTransId="{06F7DA1F-4CB4-5A48-8786-F7ACEA0FB447}" sibTransId="{10CE88CA-9ECD-C64C-A882-324E44DCBD90}"/>
    <dgm:cxn modelId="{13335273-F98F-0142-8535-18D240C4965B}" srcId="{E578070F-3C69-2448-B293-380F1DBF333D}" destId="{AABC8A24-FA34-974F-AD59-BFF203F358C9}" srcOrd="1" destOrd="0" parTransId="{BFE10271-5C66-7741-B5B6-745E17EA69A8}" sibTransId="{EBE81810-1C26-214B-A3BE-0F733838D70F}"/>
    <dgm:cxn modelId="{25BE778A-60CB-2F4B-A2DB-E95BDCDA8409}" srcId="{D3928DF0-C651-004C-903E-87493CE972CF}" destId="{B8D03DBD-565A-A648-A4FC-394E11CAA9FA}" srcOrd="1" destOrd="0" parTransId="{33BED516-BDEC-F748-BB37-B3DC464FF078}" sibTransId="{0E55741F-A04D-7245-BA20-706922373B08}"/>
    <dgm:cxn modelId="{D026ED8B-83BB-D347-BF9E-6F6C80B8EB60}" srcId="{AABC8A24-FA34-974F-AD59-BFF203F358C9}" destId="{D99BFDF0-C6DF-1546-9744-725A140B7BF3}" srcOrd="1" destOrd="0" parTransId="{18589297-F7D2-4F4A-986B-9478BC7D2E37}" sibTransId="{9F801840-C309-D84F-BCC2-462FC17019AF}"/>
    <dgm:cxn modelId="{C0D7F18E-0D8A-1349-A138-199B5F2F411A}" type="presOf" srcId="{B9A86A06-47AA-3C42-94F9-437609F6A1D2}" destId="{0035040C-AB37-384D-94F5-FA7555E85ABD}" srcOrd="0" destOrd="0" presId="urn:microsoft.com/office/officeart/2005/8/layout/lProcess1"/>
    <dgm:cxn modelId="{39D17B8F-7D10-4D42-BF89-C48837C5B10C}" type="presOf" srcId="{5CD43D15-40BC-224E-A904-6DA505C181A0}" destId="{CB0A7943-E63C-DF4A-9937-81928EA351FA}" srcOrd="0" destOrd="0" presId="urn:microsoft.com/office/officeart/2005/8/layout/lProcess1"/>
    <dgm:cxn modelId="{D62BA596-521F-9E46-A1A7-9B8C69737C5D}" type="presOf" srcId="{80799575-D60D-AC44-AB13-7969F72BE99C}" destId="{57FD211F-2F2A-A04E-A54E-085873A09207}" srcOrd="0" destOrd="0" presId="urn:microsoft.com/office/officeart/2005/8/layout/lProcess1"/>
    <dgm:cxn modelId="{BC2554A0-9512-964D-897E-2FDB7B72CBA7}" srcId="{D3928DF0-C651-004C-903E-87493CE972CF}" destId="{28838057-722F-E74A-AFFA-8F090C9A18AB}" srcOrd="0" destOrd="0" parTransId="{E54E755D-93C4-CB43-9C91-A6F78D393C19}" sibTransId="{BB43F1F3-F47B-D142-82E9-5B31D1D00F7E}"/>
    <dgm:cxn modelId="{DFB292A6-EE6C-9347-BBCD-BE5B645EEEEC}" type="presOf" srcId="{6B255CE2-3250-C045-81C0-3F1B03DCFD3C}" destId="{717F40F4-3EDA-D640-97A4-A2819803930B}" srcOrd="0" destOrd="0" presId="urn:microsoft.com/office/officeart/2005/8/layout/lProcess1"/>
    <dgm:cxn modelId="{C6687DA9-AEB9-7042-AA20-7598567700E8}" type="presOf" srcId="{A05ED753-BF7C-A648-B6F0-50B0DA7EF3CC}" destId="{B7613CD1-94C1-FA44-89B6-3773FC99DD61}" srcOrd="0" destOrd="0" presId="urn:microsoft.com/office/officeart/2005/8/layout/lProcess1"/>
    <dgm:cxn modelId="{024E96B4-584C-A041-B6F8-C91401051E75}" type="presOf" srcId="{28838057-722F-E74A-AFFA-8F090C9A18AB}" destId="{9819BCA9-F661-A04E-9C8E-207431B4C643}" srcOrd="0" destOrd="0" presId="urn:microsoft.com/office/officeart/2005/8/layout/lProcess1"/>
    <dgm:cxn modelId="{4587D9B7-F7D6-1046-BED7-455137201CF6}" type="presOf" srcId="{D99BFDF0-C6DF-1546-9744-725A140B7BF3}" destId="{721DA974-FE17-9448-9B0E-E5D65EE4A9FC}" srcOrd="0" destOrd="2" presId="urn:microsoft.com/office/officeart/2005/8/layout/lProcess1"/>
    <dgm:cxn modelId="{3770FEBA-0677-7F47-96C1-24F070711392}" srcId="{E578070F-3C69-2448-B293-380F1DBF333D}" destId="{6AE38239-724E-5B41-B5C5-DB7B16694C7B}" srcOrd="0" destOrd="0" parTransId="{345E177A-F941-E046-9600-723A985C026F}" sibTransId="{A05ED753-BF7C-A648-B6F0-50B0DA7EF3CC}"/>
    <dgm:cxn modelId="{808A01C4-E5B7-D549-9922-286EA52DDF22}" type="presOf" srcId="{BB43F1F3-F47B-D142-82E9-5B31D1D00F7E}" destId="{37AF6769-D176-E64D-AB16-4B5CA24C3613}" srcOrd="0" destOrd="0" presId="urn:microsoft.com/office/officeart/2005/8/layout/lProcess1"/>
    <dgm:cxn modelId="{1F9DDDC5-4090-4B46-A9C0-FE8DE545B021}" type="presOf" srcId="{099F42A6-CDCE-CB44-8490-45744EBBB9A4}" destId="{CCE356E8-92CD-B844-9F21-43482B451431}" srcOrd="0" destOrd="0" presId="urn:microsoft.com/office/officeart/2005/8/layout/lProcess1"/>
    <dgm:cxn modelId="{315C50CE-F085-6540-8CED-28E16C063085}" srcId="{51F4757B-AB6F-0843-B28A-BE120977379C}" destId="{D3928DF0-C651-004C-903E-87493CE972CF}" srcOrd="2" destOrd="0" parTransId="{1E585565-0E2F-D540-B9F6-104B5A96B930}" sibTransId="{11998C13-4FC1-BC4F-A763-8DB1598ED2FF}"/>
    <dgm:cxn modelId="{BA71D0D1-F3D4-7149-9976-B7BF2723BC72}" type="presOf" srcId="{E54E755D-93C4-CB43-9C91-A6F78D393C19}" destId="{39B153A2-561A-2049-865D-9379E55666B2}" srcOrd="0" destOrd="0" presId="urn:microsoft.com/office/officeart/2005/8/layout/lProcess1"/>
    <dgm:cxn modelId="{F799DDE0-B9E0-3940-BB71-3816C10A30BC}" srcId="{C5B7AE6D-F768-F747-B415-6C1A5036C248}" destId="{77DC24BE-DFE4-8B43-913F-8D44EF80BCD2}" srcOrd="1" destOrd="0" parTransId="{1AB0EEB3-F8F4-B848-BE04-EEE7B35B85D3}" sibTransId="{6E57C126-F5D4-D44F-B872-9654A5EC747C}"/>
    <dgm:cxn modelId="{68F754E4-478F-F448-B276-C3D9A8C072C0}" srcId="{C5B7AE6D-F768-F747-B415-6C1A5036C248}" destId="{5CD43D15-40BC-224E-A904-6DA505C181A0}" srcOrd="2" destOrd="0" parTransId="{84FB2594-DB35-E24E-9661-90E1EE078832}" sibTransId="{230572B8-6B4E-314D-8E28-17F7DC9E3055}"/>
    <dgm:cxn modelId="{E3B29FE7-BBA1-7241-9BDD-E3C49729DEA2}" type="presOf" srcId="{4C9299F5-A5EE-2D4D-A748-C72328689857}" destId="{1711D85B-0E6C-B642-84A1-E4D3251C6251}" srcOrd="0" destOrd="0" presId="urn:microsoft.com/office/officeart/2005/8/layout/lProcess1"/>
    <dgm:cxn modelId="{4AB7E6F0-1973-374E-B3FD-C8DD0C4325B9}" srcId="{B8D03DBD-565A-A648-A4FC-394E11CAA9FA}" destId="{BEE5DC11-3288-2045-BFAE-84E6CC37ADD3}" srcOrd="1" destOrd="0" parTransId="{BA0544C2-9FFA-F242-8160-A2A11BC1D41A}" sibTransId="{3BCBD6A6-8986-4541-82D4-A6FBB0559BB3}"/>
    <dgm:cxn modelId="{A9C833F1-B110-CC4E-8C74-A7D885C52062}" srcId="{D3928DF0-C651-004C-903E-87493CE972CF}" destId="{099F42A6-CDCE-CB44-8490-45744EBBB9A4}" srcOrd="2" destOrd="0" parTransId="{CC3C7EE5-2278-D140-8452-D6A55ECE5F61}" sibTransId="{4C9299F5-A5EE-2D4D-A748-C72328689857}"/>
    <dgm:cxn modelId="{E4EE5809-BEC0-2D43-81BC-733F86123FBB}" type="presParOf" srcId="{F6A434D6-5072-B447-8125-B9F35F67C07D}" destId="{60D54680-34BE-344D-B576-32A865820F58}" srcOrd="0" destOrd="0" presId="urn:microsoft.com/office/officeart/2005/8/layout/lProcess1"/>
    <dgm:cxn modelId="{FEFF1E71-18C6-C149-A8A7-5DDECE124B6F}" type="presParOf" srcId="{60D54680-34BE-344D-B576-32A865820F58}" destId="{FAD88984-36A0-6C46-A329-BFCB964791F2}" srcOrd="0" destOrd="0" presId="urn:microsoft.com/office/officeart/2005/8/layout/lProcess1"/>
    <dgm:cxn modelId="{E1D4FD1D-63EA-1046-BE00-5F99184540A8}" type="presParOf" srcId="{60D54680-34BE-344D-B576-32A865820F58}" destId="{DFF38C6B-17F2-6D46-A30B-401C185FAC3F}" srcOrd="1" destOrd="0" presId="urn:microsoft.com/office/officeart/2005/8/layout/lProcess1"/>
    <dgm:cxn modelId="{79E9E777-F6AD-FA46-B494-1871AAD39C1F}" type="presParOf" srcId="{60D54680-34BE-344D-B576-32A865820F58}" destId="{02496C04-2E6B-174C-BD3E-FCA226CBA471}" srcOrd="2" destOrd="0" presId="urn:microsoft.com/office/officeart/2005/8/layout/lProcess1"/>
    <dgm:cxn modelId="{875F9ED2-121F-6947-8D92-CFA3EF765778}" type="presParOf" srcId="{60D54680-34BE-344D-B576-32A865820F58}" destId="{B7613CD1-94C1-FA44-89B6-3773FC99DD61}" srcOrd="3" destOrd="0" presId="urn:microsoft.com/office/officeart/2005/8/layout/lProcess1"/>
    <dgm:cxn modelId="{216EB8E9-C4C9-3341-8501-535A5ABBAC3D}" type="presParOf" srcId="{60D54680-34BE-344D-B576-32A865820F58}" destId="{721DA974-FE17-9448-9B0E-E5D65EE4A9FC}" srcOrd="4" destOrd="0" presId="urn:microsoft.com/office/officeart/2005/8/layout/lProcess1"/>
    <dgm:cxn modelId="{E2EA5336-78D0-2744-919C-CB6F5DA0DB64}" type="presParOf" srcId="{F6A434D6-5072-B447-8125-B9F35F67C07D}" destId="{87440D44-1086-9C4D-BE75-14D6395EBE1C}" srcOrd="1" destOrd="0" presId="urn:microsoft.com/office/officeart/2005/8/layout/lProcess1"/>
    <dgm:cxn modelId="{C0A603B3-4975-BD47-927B-52380CC765C0}" type="presParOf" srcId="{F6A434D6-5072-B447-8125-B9F35F67C07D}" destId="{17945CC4-7C9E-004D-8380-94870F9B4240}" srcOrd="2" destOrd="0" presId="urn:microsoft.com/office/officeart/2005/8/layout/lProcess1"/>
    <dgm:cxn modelId="{D6258A8E-293D-7D4C-B516-A5347F807000}" type="presParOf" srcId="{17945CC4-7C9E-004D-8380-94870F9B4240}" destId="{943912F6-9DA0-2B42-B84C-747E96BDCC05}" srcOrd="0" destOrd="0" presId="urn:microsoft.com/office/officeart/2005/8/layout/lProcess1"/>
    <dgm:cxn modelId="{0A22DDD5-8686-324F-882F-7FD4712A9363}" type="presParOf" srcId="{17945CC4-7C9E-004D-8380-94870F9B4240}" destId="{717F40F4-3EDA-D640-97A4-A2819803930B}" srcOrd="1" destOrd="0" presId="urn:microsoft.com/office/officeart/2005/8/layout/lProcess1"/>
    <dgm:cxn modelId="{CC5F14FF-E0C4-404F-8760-323C591BDFD3}" type="presParOf" srcId="{17945CC4-7C9E-004D-8380-94870F9B4240}" destId="{C4D63591-EBD6-9345-B33A-8A1AF3CADCA0}" srcOrd="2" destOrd="0" presId="urn:microsoft.com/office/officeart/2005/8/layout/lProcess1"/>
    <dgm:cxn modelId="{9EFFB361-7524-6D46-B125-AD9541210BFB}" type="presParOf" srcId="{17945CC4-7C9E-004D-8380-94870F9B4240}" destId="{57FD211F-2F2A-A04E-A54E-085873A09207}" srcOrd="3" destOrd="0" presId="urn:microsoft.com/office/officeart/2005/8/layout/lProcess1"/>
    <dgm:cxn modelId="{B5566DE6-997F-D04C-82F3-B1A0E983E911}" type="presParOf" srcId="{17945CC4-7C9E-004D-8380-94870F9B4240}" destId="{354A1877-F8B0-8D48-9F61-D430A5085F06}" srcOrd="4" destOrd="0" presId="urn:microsoft.com/office/officeart/2005/8/layout/lProcess1"/>
    <dgm:cxn modelId="{50FDCF29-1F1D-3D49-82B0-C7803CE26722}" type="presParOf" srcId="{17945CC4-7C9E-004D-8380-94870F9B4240}" destId="{0A661736-AB7B-964D-A241-5A403E084139}" srcOrd="5" destOrd="0" presId="urn:microsoft.com/office/officeart/2005/8/layout/lProcess1"/>
    <dgm:cxn modelId="{75754D99-8F98-1742-8E9D-853334C94FA0}" type="presParOf" srcId="{17945CC4-7C9E-004D-8380-94870F9B4240}" destId="{CB0A7943-E63C-DF4A-9937-81928EA351FA}" srcOrd="6" destOrd="0" presId="urn:microsoft.com/office/officeart/2005/8/layout/lProcess1"/>
    <dgm:cxn modelId="{6933FDAE-7C9C-3E44-87B4-E7C9EA42F323}" type="presParOf" srcId="{17945CC4-7C9E-004D-8380-94870F9B4240}" destId="{E145CB8F-EB07-EB49-AC81-E68BCCA52258}" srcOrd="7" destOrd="0" presId="urn:microsoft.com/office/officeart/2005/8/layout/lProcess1"/>
    <dgm:cxn modelId="{8C10D8EA-D7A7-3347-915D-DF1E1EF7ABF6}" type="presParOf" srcId="{17945CC4-7C9E-004D-8380-94870F9B4240}" destId="{0035040C-AB37-384D-94F5-FA7555E85ABD}" srcOrd="8" destOrd="0" presId="urn:microsoft.com/office/officeart/2005/8/layout/lProcess1"/>
    <dgm:cxn modelId="{7BA249A6-11D7-EF40-9635-E6BB36C87B11}" type="presParOf" srcId="{F6A434D6-5072-B447-8125-B9F35F67C07D}" destId="{D67C14D2-E1CD-FD42-A90D-3A0C5CC5D5EC}" srcOrd="3" destOrd="0" presId="urn:microsoft.com/office/officeart/2005/8/layout/lProcess1"/>
    <dgm:cxn modelId="{795DD535-285F-9242-8A83-04A56205F6D0}" type="presParOf" srcId="{F6A434D6-5072-B447-8125-B9F35F67C07D}" destId="{2B91E39E-C56B-A749-8F56-25D7BA6DE6D1}" srcOrd="4" destOrd="0" presId="urn:microsoft.com/office/officeart/2005/8/layout/lProcess1"/>
    <dgm:cxn modelId="{C11D41F5-9AD0-134A-BDF1-698F84FE4B46}" type="presParOf" srcId="{2B91E39E-C56B-A749-8F56-25D7BA6DE6D1}" destId="{06262CEC-221B-C04F-B68B-4BC9C3B6B343}" srcOrd="0" destOrd="0" presId="urn:microsoft.com/office/officeart/2005/8/layout/lProcess1"/>
    <dgm:cxn modelId="{97F0970D-F671-9546-933A-641BE685F4AB}" type="presParOf" srcId="{2B91E39E-C56B-A749-8F56-25D7BA6DE6D1}" destId="{39B153A2-561A-2049-865D-9379E55666B2}" srcOrd="1" destOrd="0" presId="urn:microsoft.com/office/officeart/2005/8/layout/lProcess1"/>
    <dgm:cxn modelId="{C8FF3D02-92CC-9B48-BD29-C5C017E1DD44}" type="presParOf" srcId="{2B91E39E-C56B-A749-8F56-25D7BA6DE6D1}" destId="{9819BCA9-F661-A04E-9C8E-207431B4C643}" srcOrd="2" destOrd="0" presId="urn:microsoft.com/office/officeart/2005/8/layout/lProcess1"/>
    <dgm:cxn modelId="{5B45776B-CC6E-D349-BCAC-36B89EB67E77}" type="presParOf" srcId="{2B91E39E-C56B-A749-8F56-25D7BA6DE6D1}" destId="{37AF6769-D176-E64D-AB16-4B5CA24C3613}" srcOrd="3" destOrd="0" presId="urn:microsoft.com/office/officeart/2005/8/layout/lProcess1"/>
    <dgm:cxn modelId="{394BBB5C-34AE-534B-A2BD-99D321FB140E}" type="presParOf" srcId="{2B91E39E-C56B-A749-8F56-25D7BA6DE6D1}" destId="{D0799E32-CA13-BA49-9316-AA32EA9E62F0}" srcOrd="4" destOrd="0" presId="urn:microsoft.com/office/officeart/2005/8/layout/lProcess1"/>
    <dgm:cxn modelId="{D511AA4B-1CFF-D044-B16E-D2B29804369D}" type="presParOf" srcId="{2B91E39E-C56B-A749-8F56-25D7BA6DE6D1}" destId="{4F4D9C0F-2FFC-5243-A80E-4D2AE7673857}" srcOrd="5" destOrd="0" presId="urn:microsoft.com/office/officeart/2005/8/layout/lProcess1"/>
    <dgm:cxn modelId="{629B8690-78D1-D741-A1AE-1E566E953374}" type="presParOf" srcId="{2B91E39E-C56B-A749-8F56-25D7BA6DE6D1}" destId="{CCE356E8-92CD-B844-9F21-43482B451431}" srcOrd="6" destOrd="0" presId="urn:microsoft.com/office/officeart/2005/8/layout/lProcess1"/>
    <dgm:cxn modelId="{C761A33D-0AAA-7C49-AAF6-7E017ABDA518}" type="presParOf" srcId="{2B91E39E-C56B-A749-8F56-25D7BA6DE6D1}" destId="{1711D85B-0E6C-B642-84A1-E4D3251C6251}" srcOrd="7" destOrd="0" presId="urn:microsoft.com/office/officeart/2005/8/layout/lProcess1"/>
    <dgm:cxn modelId="{6437363C-2791-D745-B2F6-EC99C7D808BC}" type="presParOf" srcId="{2B91E39E-C56B-A749-8F56-25D7BA6DE6D1}" destId="{08833987-FEDD-7348-ACB2-F512103158D6}" srcOrd="8"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A46F62-5F72-304B-BD91-71DC9006A19D}" type="doc">
      <dgm:prSet loTypeId="urn:microsoft.com/office/officeart/2005/8/layout/hList1" loCatId="list" qsTypeId="urn:microsoft.com/office/officeart/2005/8/quickstyle/simple1" qsCatId="simple" csTypeId="urn:microsoft.com/office/officeart/2005/8/colors/accent4_2" csCatId="accent4"/>
      <dgm:spPr/>
      <dgm:t>
        <a:bodyPr/>
        <a:lstStyle/>
        <a:p>
          <a:endParaRPr lang="en-US"/>
        </a:p>
      </dgm:t>
    </dgm:pt>
    <dgm:pt modelId="{5A999E5A-E24F-DD42-A3AE-23A2F1223E3C}">
      <dgm:prSet/>
      <dgm:spPr/>
      <dgm:t>
        <a:bodyPr/>
        <a:lstStyle/>
        <a:p>
          <a:r>
            <a:rPr lang="en-US"/>
            <a:t>Instruction-tuning/ instruction-following</a:t>
          </a:r>
        </a:p>
      </dgm:t>
    </dgm:pt>
    <dgm:pt modelId="{D81E2B11-94A2-194C-883D-0221E542C6B5}" type="parTrans" cxnId="{AB65D76B-6BBA-BD4B-990E-2464029404B1}">
      <dgm:prSet/>
      <dgm:spPr/>
      <dgm:t>
        <a:bodyPr/>
        <a:lstStyle/>
        <a:p>
          <a:endParaRPr lang="en-US"/>
        </a:p>
      </dgm:t>
    </dgm:pt>
    <dgm:pt modelId="{D883942A-7E63-6A4C-A457-424C8173360F}" type="sibTrans" cxnId="{AB65D76B-6BBA-BD4B-990E-2464029404B1}">
      <dgm:prSet/>
      <dgm:spPr/>
      <dgm:t>
        <a:bodyPr/>
        <a:lstStyle/>
        <a:p>
          <a:endParaRPr lang="en-US"/>
        </a:p>
      </dgm:t>
    </dgm:pt>
    <dgm:pt modelId="{6076ABAD-F89A-554E-B0CD-85DEE16D4CF7}">
      <dgm:prSet/>
      <dgm:spPr/>
      <dgm:t>
        <a:bodyPr/>
        <a:lstStyle/>
        <a:p>
          <a:r>
            <a:rPr lang="en-US" dirty="0"/>
            <a:t>LLM is provided as input an instruction to follow which might include summarizing text, writing code, writing a poem</a:t>
          </a:r>
        </a:p>
      </dgm:t>
    </dgm:pt>
    <dgm:pt modelId="{B88E4B87-4B01-7E46-9659-3046D6F8C554}" type="parTrans" cxnId="{10945D1F-D8C6-934C-9969-D4B9EF49AC3F}">
      <dgm:prSet/>
      <dgm:spPr/>
      <dgm:t>
        <a:bodyPr/>
        <a:lstStyle/>
        <a:p>
          <a:endParaRPr lang="en-US"/>
        </a:p>
      </dgm:t>
    </dgm:pt>
    <dgm:pt modelId="{A1DC1244-6080-6E4B-A128-E2B3E26C5A2D}" type="sibTrans" cxnId="{10945D1F-D8C6-934C-9969-D4B9EF49AC3F}">
      <dgm:prSet/>
      <dgm:spPr/>
      <dgm:t>
        <a:bodyPr/>
        <a:lstStyle/>
        <a:p>
          <a:endParaRPr lang="en-US"/>
        </a:p>
      </dgm:t>
    </dgm:pt>
    <dgm:pt modelId="{6245D4D5-9185-8F40-95F6-0EB520452C82}">
      <dgm:prSet/>
      <dgm:spPr/>
      <dgm:t>
        <a:bodyPr/>
        <a:lstStyle/>
        <a:p>
          <a:r>
            <a:rPr lang="en-US"/>
            <a:t>Dialogue-tuning</a:t>
          </a:r>
        </a:p>
      </dgm:t>
    </dgm:pt>
    <dgm:pt modelId="{CB9EE3AD-948D-5748-ACC1-3C06C1FD5A92}" type="parTrans" cxnId="{A3DAA658-7DE6-374E-AFD8-B4E1AE430E88}">
      <dgm:prSet/>
      <dgm:spPr/>
      <dgm:t>
        <a:bodyPr/>
        <a:lstStyle/>
        <a:p>
          <a:endParaRPr lang="en-US"/>
        </a:p>
      </dgm:t>
    </dgm:pt>
    <dgm:pt modelId="{6ECED3A8-C526-3E41-83F1-F84448BD401C}" type="sibTrans" cxnId="{A3DAA658-7DE6-374E-AFD8-B4E1AE430E88}">
      <dgm:prSet/>
      <dgm:spPr/>
      <dgm:t>
        <a:bodyPr/>
        <a:lstStyle/>
        <a:p>
          <a:endParaRPr lang="en-US"/>
        </a:p>
      </dgm:t>
    </dgm:pt>
    <dgm:pt modelId="{150AF5C0-A8E1-F148-8439-F7A8CE115B82}">
      <dgm:prSet/>
      <dgm:spPr/>
      <dgm:t>
        <a:bodyPr/>
        <a:lstStyle/>
        <a:p>
          <a:r>
            <a:rPr lang="en-US"/>
            <a:t>LLM is fine-tuned on conversational data in the form of questions and responses (multi-turn dialogue)</a:t>
          </a:r>
        </a:p>
      </dgm:t>
    </dgm:pt>
    <dgm:pt modelId="{0111E4B3-C870-BF40-B432-E6E28E72AD3C}" type="parTrans" cxnId="{06A0E18E-35B2-EA42-9E46-B884487F9340}">
      <dgm:prSet/>
      <dgm:spPr/>
      <dgm:t>
        <a:bodyPr/>
        <a:lstStyle/>
        <a:p>
          <a:endParaRPr lang="en-US"/>
        </a:p>
      </dgm:t>
    </dgm:pt>
    <dgm:pt modelId="{BF3AE5F6-40BD-1444-A90D-E0D449665A01}" type="sibTrans" cxnId="{06A0E18E-35B2-EA42-9E46-B884487F9340}">
      <dgm:prSet/>
      <dgm:spPr/>
      <dgm:t>
        <a:bodyPr/>
        <a:lstStyle/>
        <a:p>
          <a:endParaRPr lang="en-US"/>
        </a:p>
      </dgm:t>
    </dgm:pt>
    <dgm:pt modelId="{F42AE5B0-4811-7841-90FA-993678C955CC}">
      <dgm:prSet/>
      <dgm:spPr/>
      <dgm:t>
        <a:bodyPr/>
        <a:lstStyle/>
        <a:p>
          <a:r>
            <a:rPr lang="en-US"/>
            <a:t>Safety tuning</a:t>
          </a:r>
        </a:p>
      </dgm:t>
    </dgm:pt>
    <dgm:pt modelId="{74E85EAA-3269-8C42-AB8C-084C34D2DF01}" type="parTrans" cxnId="{788C388B-F4AD-674C-8693-DE4D4CFF26DD}">
      <dgm:prSet/>
      <dgm:spPr/>
      <dgm:t>
        <a:bodyPr/>
        <a:lstStyle/>
        <a:p>
          <a:endParaRPr lang="en-US"/>
        </a:p>
      </dgm:t>
    </dgm:pt>
    <dgm:pt modelId="{727B5F17-B8F0-7440-AE88-70777B2F7E63}" type="sibTrans" cxnId="{788C388B-F4AD-674C-8693-DE4D4CFF26DD}">
      <dgm:prSet/>
      <dgm:spPr/>
      <dgm:t>
        <a:bodyPr/>
        <a:lstStyle/>
        <a:p>
          <a:endParaRPr lang="en-US"/>
        </a:p>
      </dgm:t>
    </dgm:pt>
    <dgm:pt modelId="{CD7ACED0-7401-904F-AF36-07A5F9014572}">
      <dgm:prSet/>
      <dgm:spPr/>
      <dgm:t>
        <a:bodyPr/>
        <a:lstStyle/>
        <a:p>
          <a:r>
            <a:rPr lang="en-US"/>
            <a:t>mitigates risks from bias, discrimination, toxic outputs</a:t>
          </a:r>
        </a:p>
      </dgm:t>
    </dgm:pt>
    <dgm:pt modelId="{C91F2A80-D607-C54A-80F9-D0442EDE3E16}" type="parTrans" cxnId="{F126E920-9A0E-2540-A1A7-2EBCA6CF4EF9}">
      <dgm:prSet/>
      <dgm:spPr/>
      <dgm:t>
        <a:bodyPr/>
        <a:lstStyle/>
        <a:p>
          <a:endParaRPr lang="en-US"/>
        </a:p>
      </dgm:t>
    </dgm:pt>
    <dgm:pt modelId="{712FF18F-9BC0-A24A-9207-97B3CC155206}" type="sibTrans" cxnId="{F126E920-9A0E-2540-A1A7-2EBCA6CF4EF9}">
      <dgm:prSet/>
      <dgm:spPr/>
      <dgm:t>
        <a:bodyPr/>
        <a:lstStyle/>
        <a:p>
          <a:endParaRPr lang="en-US"/>
        </a:p>
      </dgm:t>
    </dgm:pt>
    <dgm:pt modelId="{E423BD47-B7D9-4F40-AA30-350D8E76DE79}">
      <dgm:prSet/>
      <dgm:spPr/>
      <dgm:t>
        <a:bodyPr/>
        <a:lstStyle/>
        <a:p>
          <a:r>
            <a:rPr lang="en-US"/>
            <a:t>Reinforcement learning with human feedback</a:t>
          </a:r>
        </a:p>
      </dgm:t>
    </dgm:pt>
    <dgm:pt modelId="{74C1FB1C-3952-0E4B-B838-89D0C03A4B51}" type="parTrans" cxnId="{5D6BE628-1AB9-0642-BE00-B97CD9F1B45D}">
      <dgm:prSet/>
      <dgm:spPr/>
      <dgm:t>
        <a:bodyPr/>
        <a:lstStyle/>
        <a:p>
          <a:endParaRPr lang="en-US"/>
        </a:p>
      </dgm:t>
    </dgm:pt>
    <dgm:pt modelId="{7B0E0D1F-39DE-A74B-991F-49972AF96438}" type="sibTrans" cxnId="{5D6BE628-1AB9-0642-BE00-B97CD9F1B45D}">
      <dgm:prSet/>
      <dgm:spPr/>
      <dgm:t>
        <a:bodyPr/>
        <a:lstStyle/>
        <a:p>
          <a:endParaRPr lang="en-US"/>
        </a:p>
      </dgm:t>
    </dgm:pt>
    <dgm:pt modelId="{E466E559-0294-5B46-B245-C39A08B20CF3}" type="pres">
      <dgm:prSet presAssocID="{15A46F62-5F72-304B-BD91-71DC9006A19D}" presName="Name0" presStyleCnt="0">
        <dgm:presLayoutVars>
          <dgm:dir/>
          <dgm:animLvl val="lvl"/>
          <dgm:resizeHandles val="exact"/>
        </dgm:presLayoutVars>
      </dgm:prSet>
      <dgm:spPr/>
    </dgm:pt>
    <dgm:pt modelId="{99A729BD-942E-3B48-B773-650C3995CC54}" type="pres">
      <dgm:prSet presAssocID="{5A999E5A-E24F-DD42-A3AE-23A2F1223E3C}" presName="composite" presStyleCnt="0"/>
      <dgm:spPr/>
    </dgm:pt>
    <dgm:pt modelId="{D27624F1-E3C9-7848-B010-D4309441B9D0}" type="pres">
      <dgm:prSet presAssocID="{5A999E5A-E24F-DD42-A3AE-23A2F1223E3C}" presName="parTx" presStyleLbl="alignNode1" presStyleIdx="0" presStyleCnt="3">
        <dgm:presLayoutVars>
          <dgm:chMax val="0"/>
          <dgm:chPref val="0"/>
          <dgm:bulletEnabled val="1"/>
        </dgm:presLayoutVars>
      </dgm:prSet>
      <dgm:spPr/>
    </dgm:pt>
    <dgm:pt modelId="{6958CBE6-16A2-3A45-9890-22FB1ED5E58C}" type="pres">
      <dgm:prSet presAssocID="{5A999E5A-E24F-DD42-A3AE-23A2F1223E3C}" presName="desTx" presStyleLbl="alignAccFollowNode1" presStyleIdx="0" presStyleCnt="3">
        <dgm:presLayoutVars>
          <dgm:bulletEnabled val="1"/>
        </dgm:presLayoutVars>
      </dgm:prSet>
      <dgm:spPr/>
    </dgm:pt>
    <dgm:pt modelId="{C2D13B1C-63E8-7E46-A068-F4D3A3BAA33C}" type="pres">
      <dgm:prSet presAssocID="{D883942A-7E63-6A4C-A457-424C8173360F}" presName="space" presStyleCnt="0"/>
      <dgm:spPr/>
    </dgm:pt>
    <dgm:pt modelId="{54E4CAC9-2916-BD4B-B06B-7F99686D6634}" type="pres">
      <dgm:prSet presAssocID="{6245D4D5-9185-8F40-95F6-0EB520452C82}" presName="composite" presStyleCnt="0"/>
      <dgm:spPr/>
    </dgm:pt>
    <dgm:pt modelId="{1AA0F764-4EC9-2547-A5F5-C1FB097738B3}" type="pres">
      <dgm:prSet presAssocID="{6245D4D5-9185-8F40-95F6-0EB520452C82}" presName="parTx" presStyleLbl="alignNode1" presStyleIdx="1" presStyleCnt="3">
        <dgm:presLayoutVars>
          <dgm:chMax val="0"/>
          <dgm:chPref val="0"/>
          <dgm:bulletEnabled val="1"/>
        </dgm:presLayoutVars>
      </dgm:prSet>
      <dgm:spPr/>
    </dgm:pt>
    <dgm:pt modelId="{C11BEB78-C051-3E49-BF32-2AAEBB221803}" type="pres">
      <dgm:prSet presAssocID="{6245D4D5-9185-8F40-95F6-0EB520452C82}" presName="desTx" presStyleLbl="alignAccFollowNode1" presStyleIdx="1" presStyleCnt="3">
        <dgm:presLayoutVars>
          <dgm:bulletEnabled val="1"/>
        </dgm:presLayoutVars>
      </dgm:prSet>
      <dgm:spPr/>
    </dgm:pt>
    <dgm:pt modelId="{ADCDCA88-B813-6C47-8551-D797E99CE058}" type="pres">
      <dgm:prSet presAssocID="{6ECED3A8-C526-3E41-83F1-F84448BD401C}" presName="space" presStyleCnt="0"/>
      <dgm:spPr/>
    </dgm:pt>
    <dgm:pt modelId="{6565D10E-F1EB-C04B-A815-58FBB690519A}" type="pres">
      <dgm:prSet presAssocID="{F42AE5B0-4811-7841-90FA-993678C955CC}" presName="composite" presStyleCnt="0"/>
      <dgm:spPr/>
    </dgm:pt>
    <dgm:pt modelId="{5FF0F4C8-2D2F-FE47-B1E3-09FBA5730C70}" type="pres">
      <dgm:prSet presAssocID="{F42AE5B0-4811-7841-90FA-993678C955CC}" presName="parTx" presStyleLbl="alignNode1" presStyleIdx="2" presStyleCnt="3">
        <dgm:presLayoutVars>
          <dgm:chMax val="0"/>
          <dgm:chPref val="0"/>
          <dgm:bulletEnabled val="1"/>
        </dgm:presLayoutVars>
      </dgm:prSet>
      <dgm:spPr/>
    </dgm:pt>
    <dgm:pt modelId="{F299A98C-AEB9-524C-9059-6DC7AD3EAD59}" type="pres">
      <dgm:prSet presAssocID="{F42AE5B0-4811-7841-90FA-993678C955CC}" presName="desTx" presStyleLbl="alignAccFollowNode1" presStyleIdx="2" presStyleCnt="3">
        <dgm:presLayoutVars>
          <dgm:bulletEnabled val="1"/>
        </dgm:presLayoutVars>
      </dgm:prSet>
      <dgm:spPr/>
    </dgm:pt>
  </dgm:ptLst>
  <dgm:cxnLst>
    <dgm:cxn modelId="{010AD70F-6BD1-7E48-9750-C711D4F3703C}" type="presOf" srcId="{6245D4D5-9185-8F40-95F6-0EB520452C82}" destId="{1AA0F764-4EC9-2547-A5F5-C1FB097738B3}" srcOrd="0" destOrd="0" presId="urn:microsoft.com/office/officeart/2005/8/layout/hList1"/>
    <dgm:cxn modelId="{F080B217-FD14-5344-81D0-6BA8D51F5FDC}" type="presOf" srcId="{F42AE5B0-4811-7841-90FA-993678C955CC}" destId="{5FF0F4C8-2D2F-FE47-B1E3-09FBA5730C70}" srcOrd="0" destOrd="0" presId="urn:microsoft.com/office/officeart/2005/8/layout/hList1"/>
    <dgm:cxn modelId="{10945D1F-D8C6-934C-9969-D4B9EF49AC3F}" srcId="{5A999E5A-E24F-DD42-A3AE-23A2F1223E3C}" destId="{6076ABAD-F89A-554E-B0CD-85DEE16D4CF7}" srcOrd="0" destOrd="0" parTransId="{B88E4B87-4B01-7E46-9659-3046D6F8C554}" sibTransId="{A1DC1244-6080-6E4B-A128-E2B3E26C5A2D}"/>
    <dgm:cxn modelId="{F126E920-9A0E-2540-A1A7-2EBCA6CF4EF9}" srcId="{F42AE5B0-4811-7841-90FA-993678C955CC}" destId="{CD7ACED0-7401-904F-AF36-07A5F9014572}" srcOrd="0" destOrd="0" parTransId="{C91F2A80-D607-C54A-80F9-D0442EDE3E16}" sibTransId="{712FF18F-9BC0-A24A-9207-97B3CC155206}"/>
    <dgm:cxn modelId="{5D6BE628-1AB9-0642-BE00-B97CD9F1B45D}" srcId="{F42AE5B0-4811-7841-90FA-993678C955CC}" destId="{E423BD47-B7D9-4F40-AA30-350D8E76DE79}" srcOrd="1" destOrd="0" parTransId="{74C1FB1C-3952-0E4B-B838-89D0C03A4B51}" sibTransId="{7B0E0D1F-39DE-A74B-991F-49972AF96438}"/>
    <dgm:cxn modelId="{77BCB437-0F8D-1A48-8FC2-55A69DB6A775}" type="presOf" srcId="{5A999E5A-E24F-DD42-A3AE-23A2F1223E3C}" destId="{D27624F1-E3C9-7848-B010-D4309441B9D0}" srcOrd="0" destOrd="0" presId="urn:microsoft.com/office/officeart/2005/8/layout/hList1"/>
    <dgm:cxn modelId="{A3DAA658-7DE6-374E-AFD8-B4E1AE430E88}" srcId="{15A46F62-5F72-304B-BD91-71DC9006A19D}" destId="{6245D4D5-9185-8F40-95F6-0EB520452C82}" srcOrd="1" destOrd="0" parTransId="{CB9EE3AD-948D-5748-ACC1-3C06C1FD5A92}" sibTransId="{6ECED3A8-C526-3E41-83F1-F84448BD401C}"/>
    <dgm:cxn modelId="{E8F5895E-29B2-4C4B-9CFD-61C3777EB264}" type="presOf" srcId="{6076ABAD-F89A-554E-B0CD-85DEE16D4CF7}" destId="{6958CBE6-16A2-3A45-9890-22FB1ED5E58C}" srcOrd="0" destOrd="0" presId="urn:microsoft.com/office/officeart/2005/8/layout/hList1"/>
    <dgm:cxn modelId="{AB65D76B-6BBA-BD4B-990E-2464029404B1}" srcId="{15A46F62-5F72-304B-BD91-71DC9006A19D}" destId="{5A999E5A-E24F-DD42-A3AE-23A2F1223E3C}" srcOrd="0" destOrd="0" parTransId="{D81E2B11-94A2-194C-883D-0221E542C6B5}" sibTransId="{D883942A-7E63-6A4C-A457-424C8173360F}"/>
    <dgm:cxn modelId="{6B56E37D-C3EE-8241-A001-CB4049E3C609}" type="presOf" srcId="{15A46F62-5F72-304B-BD91-71DC9006A19D}" destId="{E466E559-0294-5B46-B245-C39A08B20CF3}" srcOrd="0" destOrd="0" presId="urn:microsoft.com/office/officeart/2005/8/layout/hList1"/>
    <dgm:cxn modelId="{788C388B-F4AD-674C-8693-DE4D4CFF26DD}" srcId="{15A46F62-5F72-304B-BD91-71DC9006A19D}" destId="{F42AE5B0-4811-7841-90FA-993678C955CC}" srcOrd="2" destOrd="0" parTransId="{74E85EAA-3269-8C42-AB8C-084C34D2DF01}" sibTransId="{727B5F17-B8F0-7440-AE88-70777B2F7E63}"/>
    <dgm:cxn modelId="{06A0E18E-35B2-EA42-9E46-B884487F9340}" srcId="{6245D4D5-9185-8F40-95F6-0EB520452C82}" destId="{150AF5C0-A8E1-F148-8439-F7A8CE115B82}" srcOrd="0" destOrd="0" parTransId="{0111E4B3-C870-BF40-B432-E6E28E72AD3C}" sibTransId="{BF3AE5F6-40BD-1444-A90D-E0D449665A01}"/>
    <dgm:cxn modelId="{049CDADF-7E7B-1F49-A2C0-2AC6244033AE}" type="presOf" srcId="{150AF5C0-A8E1-F148-8439-F7A8CE115B82}" destId="{C11BEB78-C051-3E49-BF32-2AAEBB221803}" srcOrd="0" destOrd="0" presId="urn:microsoft.com/office/officeart/2005/8/layout/hList1"/>
    <dgm:cxn modelId="{81E083EC-4DCC-524F-85AE-49A7A2382F70}" type="presOf" srcId="{E423BD47-B7D9-4F40-AA30-350D8E76DE79}" destId="{F299A98C-AEB9-524C-9059-6DC7AD3EAD59}" srcOrd="0" destOrd="1" presId="urn:microsoft.com/office/officeart/2005/8/layout/hList1"/>
    <dgm:cxn modelId="{7B983FEE-B42A-C145-97B4-2011FA83D660}" type="presOf" srcId="{CD7ACED0-7401-904F-AF36-07A5F9014572}" destId="{F299A98C-AEB9-524C-9059-6DC7AD3EAD59}" srcOrd="0" destOrd="0" presId="urn:microsoft.com/office/officeart/2005/8/layout/hList1"/>
    <dgm:cxn modelId="{817B48BE-9CC3-8543-AC84-71CAAE01EC3D}" type="presParOf" srcId="{E466E559-0294-5B46-B245-C39A08B20CF3}" destId="{99A729BD-942E-3B48-B773-650C3995CC54}" srcOrd="0" destOrd="0" presId="urn:microsoft.com/office/officeart/2005/8/layout/hList1"/>
    <dgm:cxn modelId="{C7975099-77E9-6D43-A486-6AAC332CBB24}" type="presParOf" srcId="{99A729BD-942E-3B48-B773-650C3995CC54}" destId="{D27624F1-E3C9-7848-B010-D4309441B9D0}" srcOrd="0" destOrd="0" presId="urn:microsoft.com/office/officeart/2005/8/layout/hList1"/>
    <dgm:cxn modelId="{D0943EE4-2CE9-9145-886A-74870D72C82A}" type="presParOf" srcId="{99A729BD-942E-3B48-B773-650C3995CC54}" destId="{6958CBE6-16A2-3A45-9890-22FB1ED5E58C}" srcOrd="1" destOrd="0" presId="urn:microsoft.com/office/officeart/2005/8/layout/hList1"/>
    <dgm:cxn modelId="{B5534E09-B553-FC41-BAAE-497A1E92EB80}" type="presParOf" srcId="{E466E559-0294-5B46-B245-C39A08B20CF3}" destId="{C2D13B1C-63E8-7E46-A068-F4D3A3BAA33C}" srcOrd="1" destOrd="0" presId="urn:microsoft.com/office/officeart/2005/8/layout/hList1"/>
    <dgm:cxn modelId="{52D6EFD5-09FA-824E-82CC-A70934837673}" type="presParOf" srcId="{E466E559-0294-5B46-B245-C39A08B20CF3}" destId="{54E4CAC9-2916-BD4B-B06B-7F99686D6634}" srcOrd="2" destOrd="0" presId="urn:microsoft.com/office/officeart/2005/8/layout/hList1"/>
    <dgm:cxn modelId="{31289892-663C-4340-B517-63FEB011EE26}" type="presParOf" srcId="{54E4CAC9-2916-BD4B-B06B-7F99686D6634}" destId="{1AA0F764-4EC9-2547-A5F5-C1FB097738B3}" srcOrd="0" destOrd="0" presId="urn:microsoft.com/office/officeart/2005/8/layout/hList1"/>
    <dgm:cxn modelId="{990FA39E-38C1-9C44-A301-374715BB2D61}" type="presParOf" srcId="{54E4CAC9-2916-BD4B-B06B-7F99686D6634}" destId="{C11BEB78-C051-3E49-BF32-2AAEBB221803}" srcOrd="1" destOrd="0" presId="urn:microsoft.com/office/officeart/2005/8/layout/hList1"/>
    <dgm:cxn modelId="{EAE626F4-60A4-8047-A7DB-7BA85A6C4F61}" type="presParOf" srcId="{E466E559-0294-5B46-B245-C39A08B20CF3}" destId="{ADCDCA88-B813-6C47-8551-D797E99CE058}" srcOrd="3" destOrd="0" presId="urn:microsoft.com/office/officeart/2005/8/layout/hList1"/>
    <dgm:cxn modelId="{EBAFE4EC-4F7C-F84D-9615-ACE26BE3E271}" type="presParOf" srcId="{E466E559-0294-5B46-B245-C39A08B20CF3}" destId="{6565D10E-F1EB-C04B-A815-58FBB690519A}" srcOrd="4" destOrd="0" presId="urn:microsoft.com/office/officeart/2005/8/layout/hList1"/>
    <dgm:cxn modelId="{FEF03B18-72E9-DF46-8847-9C9084CC7D59}" type="presParOf" srcId="{6565D10E-F1EB-C04B-A815-58FBB690519A}" destId="{5FF0F4C8-2D2F-FE47-B1E3-09FBA5730C70}" srcOrd="0" destOrd="0" presId="urn:microsoft.com/office/officeart/2005/8/layout/hList1"/>
    <dgm:cxn modelId="{BC77C56A-AB19-1C49-B579-E85386BBB9F6}" type="presParOf" srcId="{6565D10E-F1EB-C04B-A815-58FBB690519A}" destId="{F299A98C-AEB9-524C-9059-6DC7AD3EAD5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A80C6F-A044-4F42-A4D4-A30D9240D5CE}"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6F4EFCB9-520D-0741-A41D-B2975B9CF06D}">
      <dgm:prSet/>
      <dgm:spPr/>
      <dgm:t>
        <a:bodyPr/>
        <a:lstStyle/>
        <a:p>
          <a:r>
            <a:rPr lang="en-US"/>
            <a:t>Prompt engineering:</a:t>
          </a:r>
        </a:p>
      </dgm:t>
    </dgm:pt>
    <dgm:pt modelId="{E2410299-87BC-CD48-8B37-27048A9478C1}" type="parTrans" cxnId="{1F5FDAC2-3C1C-B94A-822A-AAFBB9972811}">
      <dgm:prSet/>
      <dgm:spPr/>
      <dgm:t>
        <a:bodyPr/>
        <a:lstStyle/>
        <a:p>
          <a:endParaRPr lang="en-US"/>
        </a:p>
      </dgm:t>
    </dgm:pt>
    <dgm:pt modelId="{DBEFF80E-1A96-E04F-BB4D-6186F59DD67B}" type="sibTrans" cxnId="{1F5FDAC2-3C1C-B94A-822A-AAFBB9972811}">
      <dgm:prSet/>
      <dgm:spPr/>
      <dgm:t>
        <a:bodyPr/>
        <a:lstStyle/>
        <a:p>
          <a:endParaRPr lang="en-US"/>
        </a:p>
      </dgm:t>
    </dgm:pt>
    <dgm:pt modelId="{4AB2799B-9FFB-1D40-8463-1A68040C6C7B}">
      <dgm:prSet/>
      <dgm:spPr/>
      <dgm:t>
        <a:bodyPr/>
        <a:lstStyle/>
        <a:p>
          <a:r>
            <a:rPr lang="en-US"/>
            <a:t>Few-shot prompting</a:t>
          </a:r>
        </a:p>
      </dgm:t>
    </dgm:pt>
    <dgm:pt modelId="{B76F997B-9F3A-334D-80E3-F182AFA9D821}" type="parTrans" cxnId="{08BF522E-04E9-984B-82E8-5725F18A4165}">
      <dgm:prSet/>
      <dgm:spPr/>
      <dgm:t>
        <a:bodyPr/>
        <a:lstStyle/>
        <a:p>
          <a:endParaRPr lang="en-US"/>
        </a:p>
      </dgm:t>
    </dgm:pt>
    <dgm:pt modelId="{A4B17B8F-CE08-C64E-B064-B3238A17C000}" type="sibTrans" cxnId="{08BF522E-04E9-984B-82E8-5725F18A4165}">
      <dgm:prSet/>
      <dgm:spPr/>
      <dgm:t>
        <a:bodyPr/>
        <a:lstStyle/>
        <a:p>
          <a:endParaRPr lang="en-US"/>
        </a:p>
      </dgm:t>
    </dgm:pt>
    <dgm:pt modelId="{33781BAF-F8AF-4247-B50E-3A4D090E65BE}">
      <dgm:prSet/>
      <dgm:spPr/>
      <dgm:t>
        <a:bodyPr/>
        <a:lstStyle/>
        <a:p>
          <a:r>
            <a:rPr lang="en-US"/>
            <a:t>Zero-shot prompting</a:t>
          </a:r>
        </a:p>
      </dgm:t>
    </dgm:pt>
    <dgm:pt modelId="{378FE165-99A4-E749-95CE-01377500D796}" type="parTrans" cxnId="{4BDDBC8E-9FF4-074C-BE97-D24B7157BDEB}">
      <dgm:prSet/>
      <dgm:spPr/>
      <dgm:t>
        <a:bodyPr/>
        <a:lstStyle/>
        <a:p>
          <a:endParaRPr lang="en-US"/>
        </a:p>
      </dgm:t>
    </dgm:pt>
    <dgm:pt modelId="{9D23B3B5-CFE3-294E-896C-A373B8175EAB}" type="sibTrans" cxnId="{4BDDBC8E-9FF4-074C-BE97-D24B7157BDEB}">
      <dgm:prSet/>
      <dgm:spPr/>
      <dgm:t>
        <a:bodyPr/>
        <a:lstStyle/>
        <a:p>
          <a:endParaRPr lang="en-US"/>
        </a:p>
      </dgm:t>
    </dgm:pt>
    <dgm:pt modelId="{A2C15BF9-B663-184E-82DA-63B302CA873C}">
      <dgm:prSet/>
      <dgm:spPr/>
      <dgm:t>
        <a:bodyPr/>
        <a:lstStyle/>
        <a:p>
          <a:r>
            <a:rPr lang="en-US"/>
            <a:t>Chain-of-thought prompting</a:t>
          </a:r>
        </a:p>
      </dgm:t>
    </dgm:pt>
    <dgm:pt modelId="{B34FC6BE-4632-EC48-B063-33F3499D8BC7}" type="parTrans" cxnId="{FF19C39F-2259-1448-9364-156B85A6871F}">
      <dgm:prSet/>
      <dgm:spPr/>
      <dgm:t>
        <a:bodyPr/>
        <a:lstStyle/>
        <a:p>
          <a:endParaRPr lang="en-US"/>
        </a:p>
      </dgm:t>
    </dgm:pt>
    <dgm:pt modelId="{54ACE581-6890-DC44-8E36-68B1AB867521}" type="sibTrans" cxnId="{FF19C39F-2259-1448-9364-156B85A6871F}">
      <dgm:prSet/>
      <dgm:spPr/>
      <dgm:t>
        <a:bodyPr/>
        <a:lstStyle/>
        <a:p>
          <a:endParaRPr lang="en-US"/>
        </a:p>
      </dgm:t>
    </dgm:pt>
    <dgm:pt modelId="{9FCDE0B4-4600-FE46-AF47-B04E7120069A}">
      <dgm:prSet/>
      <dgm:spPr/>
      <dgm:t>
        <a:bodyPr/>
        <a:lstStyle/>
        <a:p>
          <a:r>
            <a:rPr lang="en-US"/>
            <a:t>Sampling techniques:</a:t>
          </a:r>
        </a:p>
      </dgm:t>
    </dgm:pt>
    <dgm:pt modelId="{F2F49350-7A65-A644-9A9C-0FC0D2712E3B}" type="parTrans" cxnId="{1E0CD2CD-A00E-7B4C-844C-3E822976CDC3}">
      <dgm:prSet/>
      <dgm:spPr/>
      <dgm:t>
        <a:bodyPr/>
        <a:lstStyle/>
        <a:p>
          <a:endParaRPr lang="en-US"/>
        </a:p>
      </dgm:t>
    </dgm:pt>
    <dgm:pt modelId="{9F7B29C5-40A2-8F47-AEAB-52AE6A2FA147}" type="sibTrans" cxnId="{1E0CD2CD-A00E-7B4C-844C-3E822976CDC3}">
      <dgm:prSet/>
      <dgm:spPr/>
      <dgm:t>
        <a:bodyPr/>
        <a:lstStyle/>
        <a:p>
          <a:endParaRPr lang="en-US"/>
        </a:p>
      </dgm:t>
    </dgm:pt>
    <dgm:pt modelId="{3F9FBC79-FA8A-6142-B439-5B6968E928C3}">
      <dgm:prSet/>
      <dgm:spPr/>
      <dgm:t>
        <a:bodyPr/>
        <a:lstStyle/>
        <a:p>
          <a:r>
            <a:rPr lang="en-US"/>
            <a:t>Greedy search</a:t>
          </a:r>
        </a:p>
      </dgm:t>
    </dgm:pt>
    <dgm:pt modelId="{F49C52EB-7B74-F842-8F84-40DD373B3085}" type="parTrans" cxnId="{EB2C3D02-CD9A-F849-B769-C29399D360CB}">
      <dgm:prSet/>
      <dgm:spPr/>
      <dgm:t>
        <a:bodyPr/>
        <a:lstStyle/>
        <a:p>
          <a:endParaRPr lang="en-US"/>
        </a:p>
      </dgm:t>
    </dgm:pt>
    <dgm:pt modelId="{0D24691E-321F-8948-AAEE-C695E428AF70}" type="sibTrans" cxnId="{EB2C3D02-CD9A-F849-B769-C29399D360CB}">
      <dgm:prSet/>
      <dgm:spPr/>
      <dgm:t>
        <a:bodyPr/>
        <a:lstStyle/>
        <a:p>
          <a:endParaRPr lang="en-US"/>
        </a:p>
      </dgm:t>
    </dgm:pt>
    <dgm:pt modelId="{4C156FB5-74CC-D145-9DBB-37683DDC1BD5}">
      <dgm:prSet/>
      <dgm:spPr/>
      <dgm:t>
        <a:bodyPr/>
        <a:lstStyle/>
        <a:p>
          <a:r>
            <a:rPr lang="en-US"/>
            <a:t>Random sampling</a:t>
          </a:r>
        </a:p>
      </dgm:t>
    </dgm:pt>
    <dgm:pt modelId="{98980B8D-7F48-9342-A805-128E75E79F29}" type="parTrans" cxnId="{90AA999C-DDE5-DC40-BF0D-3DD3590970B7}">
      <dgm:prSet/>
      <dgm:spPr/>
      <dgm:t>
        <a:bodyPr/>
        <a:lstStyle/>
        <a:p>
          <a:endParaRPr lang="en-US"/>
        </a:p>
      </dgm:t>
    </dgm:pt>
    <dgm:pt modelId="{71A99395-AECB-0749-90E7-831089CF3620}" type="sibTrans" cxnId="{90AA999C-DDE5-DC40-BF0D-3DD3590970B7}">
      <dgm:prSet/>
      <dgm:spPr/>
      <dgm:t>
        <a:bodyPr/>
        <a:lstStyle/>
        <a:p>
          <a:endParaRPr lang="en-US"/>
        </a:p>
      </dgm:t>
    </dgm:pt>
    <dgm:pt modelId="{7A13CC62-2F08-1342-817E-B1195E015B61}">
      <dgm:prSet/>
      <dgm:spPr/>
      <dgm:t>
        <a:bodyPr/>
        <a:lstStyle/>
        <a:p>
          <a:r>
            <a:rPr lang="en-US"/>
            <a:t>Temperature sampling</a:t>
          </a:r>
        </a:p>
      </dgm:t>
    </dgm:pt>
    <dgm:pt modelId="{C4E013FD-AE5D-4041-8D87-73F6AD137986}" type="parTrans" cxnId="{0C2A6955-3F0A-424E-9F3E-1FD7BB3CAD8A}">
      <dgm:prSet/>
      <dgm:spPr/>
      <dgm:t>
        <a:bodyPr/>
        <a:lstStyle/>
        <a:p>
          <a:endParaRPr lang="en-US"/>
        </a:p>
      </dgm:t>
    </dgm:pt>
    <dgm:pt modelId="{9BE7AD61-0803-5246-AC26-B2400DF0B198}" type="sibTrans" cxnId="{0C2A6955-3F0A-424E-9F3E-1FD7BB3CAD8A}">
      <dgm:prSet/>
      <dgm:spPr/>
      <dgm:t>
        <a:bodyPr/>
        <a:lstStyle/>
        <a:p>
          <a:endParaRPr lang="en-US"/>
        </a:p>
      </dgm:t>
    </dgm:pt>
    <dgm:pt modelId="{425A983D-D858-5B4D-8C8A-1D70FCCB494F}">
      <dgm:prSet/>
      <dgm:spPr/>
      <dgm:t>
        <a:bodyPr/>
        <a:lstStyle/>
        <a:p>
          <a:r>
            <a:rPr lang="en-US"/>
            <a:t>Top-K sampling</a:t>
          </a:r>
        </a:p>
      </dgm:t>
    </dgm:pt>
    <dgm:pt modelId="{5A4712C7-A6D2-D74F-92FD-1A855A4F0670}" type="parTrans" cxnId="{15CF5851-767C-BA41-9D44-415E1E50CC57}">
      <dgm:prSet/>
      <dgm:spPr/>
      <dgm:t>
        <a:bodyPr/>
        <a:lstStyle/>
        <a:p>
          <a:endParaRPr lang="en-US"/>
        </a:p>
      </dgm:t>
    </dgm:pt>
    <dgm:pt modelId="{326B3C7E-6097-7444-BBED-C0FC50BA7AF9}" type="sibTrans" cxnId="{15CF5851-767C-BA41-9D44-415E1E50CC57}">
      <dgm:prSet/>
      <dgm:spPr/>
      <dgm:t>
        <a:bodyPr/>
        <a:lstStyle/>
        <a:p>
          <a:endParaRPr lang="en-US"/>
        </a:p>
      </dgm:t>
    </dgm:pt>
    <dgm:pt modelId="{333E5DF5-7A08-0644-B5BB-149EB3CE8C31}">
      <dgm:prSet/>
      <dgm:spPr/>
      <dgm:t>
        <a:bodyPr/>
        <a:lstStyle/>
        <a:p>
          <a:r>
            <a:rPr lang="en-US"/>
            <a:t>Top-P sampling</a:t>
          </a:r>
        </a:p>
      </dgm:t>
    </dgm:pt>
    <dgm:pt modelId="{26955D23-8400-D846-A4C6-DE73C071EF23}" type="parTrans" cxnId="{6C920A2B-9A21-EF46-AB2E-5D1846596C7D}">
      <dgm:prSet/>
      <dgm:spPr/>
      <dgm:t>
        <a:bodyPr/>
        <a:lstStyle/>
        <a:p>
          <a:endParaRPr lang="en-US"/>
        </a:p>
      </dgm:t>
    </dgm:pt>
    <dgm:pt modelId="{DD38D18D-871D-C549-9FD8-746573830873}" type="sibTrans" cxnId="{6C920A2B-9A21-EF46-AB2E-5D1846596C7D}">
      <dgm:prSet/>
      <dgm:spPr/>
      <dgm:t>
        <a:bodyPr/>
        <a:lstStyle/>
        <a:p>
          <a:endParaRPr lang="en-US"/>
        </a:p>
      </dgm:t>
    </dgm:pt>
    <dgm:pt modelId="{84302AEC-7FE2-B540-AC0B-791DE300890D}">
      <dgm:prSet/>
      <dgm:spPr/>
      <dgm:t>
        <a:bodyPr/>
        <a:lstStyle/>
        <a:p>
          <a:r>
            <a:rPr lang="en-US"/>
            <a:t>Best-of-N sampling</a:t>
          </a:r>
        </a:p>
      </dgm:t>
    </dgm:pt>
    <dgm:pt modelId="{CA818907-0AD3-0D49-B163-C8563DC86350}" type="parTrans" cxnId="{154C2BAE-8F10-3842-B3E9-0ADCBAA24CBC}">
      <dgm:prSet/>
      <dgm:spPr/>
      <dgm:t>
        <a:bodyPr/>
        <a:lstStyle/>
        <a:p>
          <a:endParaRPr lang="en-US"/>
        </a:p>
      </dgm:t>
    </dgm:pt>
    <dgm:pt modelId="{5E993E00-649A-2F4D-999B-A7E320E5DC2E}" type="sibTrans" cxnId="{154C2BAE-8F10-3842-B3E9-0ADCBAA24CBC}">
      <dgm:prSet/>
      <dgm:spPr/>
      <dgm:t>
        <a:bodyPr/>
        <a:lstStyle/>
        <a:p>
          <a:endParaRPr lang="en-US"/>
        </a:p>
      </dgm:t>
    </dgm:pt>
    <dgm:pt modelId="{0975B748-BC28-554A-9BDD-9A16F7BD8DCF}" type="pres">
      <dgm:prSet presAssocID="{71A80C6F-A044-4F42-A4D4-A30D9240D5CE}" presName="Name0" presStyleCnt="0">
        <dgm:presLayoutVars>
          <dgm:dir/>
          <dgm:animLvl val="lvl"/>
          <dgm:resizeHandles val="exact"/>
        </dgm:presLayoutVars>
      </dgm:prSet>
      <dgm:spPr/>
    </dgm:pt>
    <dgm:pt modelId="{2A57B7F6-31A4-F54F-8516-E93F6DAD6848}" type="pres">
      <dgm:prSet presAssocID="{6F4EFCB9-520D-0741-A41D-B2975B9CF06D}" presName="linNode" presStyleCnt="0"/>
      <dgm:spPr/>
    </dgm:pt>
    <dgm:pt modelId="{CC5CE5CD-29CF-F942-8711-91FCE88C68E1}" type="pres">
      <dgm:prSet presAssocID="{6F4EFCB9-520D-0741-A41D-B2975B9CF06D}" presName="parentText" presStyleLbl="node1" presStyleIdx="0" presStyleCnt="2">
        <dgm:presLayoutVars>
          <dgm:chMax val="1"/>
          <dgm:bulletEnabled val="1"/>
        </dgm:presLayoutVars>
      </dgm:prSet>
      <dgm:spPr/>
    </dgm:pt>
    <dgm:pt modelId="{446F58BF-830D-B340-831A-8DE315675B40}" type="pres">
      <dgm:prSet presAssocID="{6F4EFCB9-520D-0741-A41D-B2975B9CF06D}" presName="descendantText" presStyleLbl="alignAccFollowNode1" presStyleIdx="0" presStyleCnt="2">
        <dgm:presLayoutVars>
          <dgm:bulletEnabled val="1"/>
        </dgm:presLayoutVars>
      </dgm:prSet>
      <dgm:spPr/>
    </dgm:pt>
    <dgm:pt modelId="{A9FF7D63-67FB-4548-8079-4550D14B3C6C}" type="pres">
      <dgm:prSet presAssocID="{DBEFF80E-1A96-E04F-BB4D-6186F59DD67B}" presName="sp" presStyleCnt="0"/>
      <dgm:spPr/>
    </dgm:pt>
    <dgm:pt modelId="{33571058-A214-384F-A181-7EE61E71EFDA}" type="pres">
      <dgm:prSet presAssocID="{9FCDE0B4-4600-FE46-AF47-B04E7120069A}" presName="linNode" presStyleCnt="0"/>
      <dgm:spPr/>
    </dgm:pt>
    <dgm:pt modelId="{B7595114-82F1-0443-89E4-5BAD501F27E8}" type="pres">
      <dgm:prSet presAssocID="{9FCDE0B4-4600-FE46-AF47-B04E7120069A}" presName="parentText" presStyleLbl="node1" presStyleIdx="1" presStyleCnt="2">
        <dgm:presLayoutVars>
          <dgm:chMax val="1"/>
          <dgm:bulletEnabled val="1"/>
        </dgm:presLayoutVars>
      </dgm:prSet>
      <dgm:spPr/>
    </dgm:pt>
    <dgm:pt modelId="{B53894D5-EB80-1845-8C4B-184AE6B6B15B}" type="pres">
      <dgm:prSet presAssocID="{9FCDE0B4-4600-FE46-AF47-B04E7120069A}" presName="descendantText" presStyleLbl="alignAccFollowNode1" presStyleIdx="1" presStyleCnt="2">
        <dgm:presLayoutVars>
          <dgm:bulletEnabled val="1"/>
        </dgm:presLayoutVars>
      </dgm:prSet>
      <dgm:spPr/>
    </dgm:pt>
  </dgm:ptLst>
  <dgm:cxnLst>
    <dgm:cxn modelId="{EB2C3D02-CD9A-F849-B769-C29399D360CB}" srcId="{9FCDE0B4-4600-FE46-AF47-B04E7120069A}" destId="{3F9FBC79-FA8A-6142-B439-5B6968E928C3}" srcOrd="0" destOrd="0" parTransId="{F49C52EB-7B74-F842-8F84-40DD373B3085}" sibTransId="{0D24691E-321F-8948-AAEE-C695E428AF70}"/>
    <dgm:cxn modelId="{6C920A2B-9A21-EF46-AB2E-5D1846596C7D}" srcId="{9FCDE0B4-4600-FE46-AF47-B04E7120069A}" destId="{333E5DF5-7A08-0644-B5BB-149EB3CE8C31}" srcOrd="4" destOrd="0" parTransId="{26955D23-8400-D846-A4C6-DE73C071EF23}" sibTransId="{DD38D18D-871D-C549-9FD8-746573830873}"/>
    <dgm:cxn modelId="{08BF522E-04E9-984B-82E8-5725F18A4165}" srcId="{6F4EFCB9-520D-0741-A41D-B2975B9CF06D}" destId="{4AB2799B-9FFB-1D40-8463-1A68040C6C7B}" srcOrd="0" destOrd="0" parTransId="{B76F997B-9F3A-334D-80E3-F182AFA9D821}" sibTransId="{A4B17B8F-CE08-C64E-B064-B3238A17C000}"/>
    <dgm:cxn modelId="{15CF5851-767C-BA41-9D44-415E1E50CC57}" srcId="{9FCDE0B4-4600-FE46-AF47-B04E7120069A}" destId="{425A983D-D858-5B4D-8C8A-1D70FCCB494F}" srcOrd="3" destOrd="0" parTransId="{5A4712C7-A6D2-D74F-92FD-1A855A4F0670}" sibTransId="{326B3C7E-6097-7444-BBED-C0FC50BA7AF9}"/>
    <dgm:cxn modelId="{F4DEC252-23E6-F140-BBC3-32205E23C571}" type="presOf" srcId="{A2C15BF9-B663-184E-82DA-63B302CA873C}" destId="{446F58BF-830D-B340-831A-8DE315675B40}" srcOrd="0" destOrd="2" presId="urn:microsoft.com/office/officeart/2005/8/layout/vList5"/>
    <dgm:cxn modelId="{0C2A6955-3F0A-424E-9F3E-1FD7BB3CAD8A}" srcId="{9FCDE0B4-4600-FE46-AF47-B04E7120069A}" destId="{7A13CC62-2F08-1342-817E-B1195E015B61}" srcOrd="2" destOrd="0" parTransId="{C4E013FD-AE5D-4041-8D87-73F6AD137986}" sibTransId="{9BE7AD61-0803-5246-AC26-B2400DF0B198}"/>
    <dgm:cxn modelId="{B06F5E5C-1879-3645-B5E5-692F1E6E8183}" type="presOf" srcId="{4AB2799B-9FFB-1D40-8463-1A68040C6C7B}" destId="{446F58BF-830D-B340-831A-8DE315675B40}" srcOrd="0" destOrd="0" presId="urn:microsoft.com/office/officeart/2005/8/layout/vList5"/>
    <dgm:cxn modelId="{24D1137A-5314-FA4A-B235-5A571FD0335B}" type="presOf" srcId="{84302AEC-7FE2-B540-AC0B-791DE300890D}" destId="{B53894D5-EB80-1845-8C4B-184AE6B6B15B}" srcOrd="0" destOrd="5" presId="urn:microsoft.com/office/officeart/2005/8/layout/vList5"/>
    <dgm:cxn modelId="{4BDDBC8E-9FF4-074C-BE97-D24B7157BDEB}" srcId="{6F4EFCB9-520D-0741-A41D-B2975B9CF06D}" destId="{33781BAF-F8AF-4247-B50E-3A4D090E65BE}" srcOrd="1" destOrd="0" parTransId="{378FE165-99A4-E749-95CE-01377500D796}" sibTransId="{9D23B3B5-CFE3-294E-896C-A373B8175EAB}"/>
    <dgm:cxn modelId="{7EE3C795-90CA-E24C-9F35-3907119AC7CF}" type="presOf" srcId="{425A983D-D858-5B4D-8C8A-1D70FCCB494F}" destId="{B53894D5-EB80-1845-8C4B-184AE6B6B15B}" srcOrd="0" destOrd="3" presId="urn:microsoft.com/office/officeart/2005/8/layout/vList5"/>
    <dgm:cxn modelId="{90AA999C-DDE5-DC40-BF0D-3DD3590970B7}" srcId="{9FCDE0B4-4600-FE46-AF47-B04E7120069A}" destId="{4C156FB5-74CC-D145-9DBB-37683DDC1BD5}" srcOrd="1" destOrd="0" parTransId="{98980B8D-7F48-9342-A805-128E75E79F29}" sibTransId="{71A99395-AECB-0749-90E7-831089CF3620}"/>
    <dgm:cxn modelId="{FF19C39F-2259-1448-9364-156B85A6871F}" srcId="{6F4EFCB9-520D-0741-A41D-B2975B9CF06D}" destId="{A2C15BF9-B663-184E-82DA-63B302CA873C}" srcOrd="2" destOrd="0" parTransId="{B34FC6BE-4632-EC48-B063-33F3499D8BC7}" sibTransId="{54ACE581-6890-DC44-8E36-68B1AB867521}"/>
    <dgm:cxn modelId="{154C2BAE-8F10-3842-B3E9-0ADCBAA24CBC}" srcId="{9FCDE0B4-4600-FE46-AF47-B04E7120069A}" destId="{84302AEC-7FE2-B540-AC0B-791DE300890D}" srcOrd="5" destOrd="0" parTransId="{CA818907-0AD3-0D49-B163-C8563DC86350}" sibTransId="{5E993E00-649A-2F4D-999B-A7E320E5DC2E}"/>
    <dgm:cxn modelId="{7890B1B3-1A47-1940-A77A-28B1B813B813}" type="presOf" srcId="{6F4EFCB9-520D-0741-A41D-B2975B9CF06D}" destId="{CC5CE5CD-29CF-F942-8711-91FCE88C68E1}" srcOrd="0" destOrd="0" presId="urn:microsoft.com/office/officeart/2005/8/layout/vList5"/>
    <dgm:cxn modelId="{1F5FDAC2-3C1C-B94A-822A-AAFBB9972811}" srcId="{71A80C6F-A044-4F42-A4D4-A30D9240D5CE}" destId="{6F4EFCB9-520D-0741-A41D-B2975B9CF06D}" srcOrd="0" destOrd="0" parTransId="{E2410299-87BC-CD48-8B37-27048A9478C1}" sibTransId="{DBEFF80E-1A96-E04F-BB4D-6186F59DD67B}"/>
    <dgm:cxn modelId="{1E0CD2CD-A00E-7B4C-844C-3E822976CDC3}" srcId="{71A80C6F-A044-4F42-A4D4-A30D9240D5CE}" destId="{9FCDE0B4-4600-FE46-AF47-B04E7120069A}" srcOrd="1" destOrd="0" parTransId="{F2F49350-7A65-A644-9A9C-0FC0D2712E3B}" sibTransId="{9F7B29C5-40A2-8F47-AEAB-52AE6A2FA147}"/>
    <dgm:cxn modelId="{20B872CE-78BD-384F-8551-E73BF82AC3F8}" type="presOf" srcId="{7A13CC62-2F08-1342-817E-B1195E015B61}" destId="{B53894D5-EB80-1845-8C4B-184AE6B6B15B}" srcOrd="0" destOrd="2" presId="urn:microsoft.com/office/officeart/2005/8/layout/vList5"/>
    <dgm:cxn modelId="{55F569E0-51AF-1146-AFAB-789A3FB3B61C}" type="presOf" srcId="{4C156FB5-74CC-D145-9DBB-37683DDC1BD5}" destId="{B53894D5-EB80-1845-8C4B-184AE6B6B15B}" srcOrd="0" destOrd="1" presId="urn:microsoft.com/office/officeart/2005/8/layout/vList5"/>
    <dgm:cxn modelId="{046978E1-B1E4-CA48-9919-04E40DA944A9}" type="presOf" srcId="{33781BAF-F8AF-4247-B50E-3A4D090E65BE}" destId="{446F58BF-830D-B340-831A-8DE315675B40}" srcOrd="0" destOrd="1" presId="urn:microsoft.com/office/officeart/2005/8/layout/vList5"/>
    <dgm:cxn modelId="{E6AA76E9-DE3D-1B46-90E3-79A78C99A2D1}" type="presOf" srcId="{3F9FBC79-FA8A-6142-B439-5B6968E928C3}" destId="{B53894D5-EB80-1845-8C4B-184AE6B6B15B}" srcOrd="0" destOrd="0" presId="urn:microsoft.com/office/officeart/2005/8/layout/vList5"/>
    <dgm:cxn modelId="{3992EDED-25D7-4F4E-881C-9A595D03EA2F}" type="presOf" srcId="{9FCDE0B4-4600-FE46-AF47-B04E7120069A}" destId="{B7595114-82F1-0443-89E4-5BAD501F27E8}" srcOrd="0" destOrd="0" presId="urn:microsoft.com/office/officeart/2005/8/layout/vList5"/>
    <dgm:cxn modelId="{17B5B1F5-066D-C549-BCC4-BF55857D5B7F}" type="presOf" srcId="{333E5DF5-7A08-0644-B5BB-149EB3CE8C31}" destId="{B53894D5-EB80-1845-8C4B-184AE6B6B15B}" srcOrd="0" destOrd="4" presId="urn:microsoft.com/office/officeart/2005/8/layout/vList5"/>
    <dgm:cxn modelId="{E905A0F8-9E99-5F45-AD34-0E1B20CAD573}" type="presOf" srcId="{71A80C6F-A044-4F42-A4D4-A30D9240D5CE}" destId="{0975B748-BC28-554A-9BDD-9A16F7BD8DCF}" srcOrd="0" destOrd="0" presId="urn:microsoft.com/office/officeart/2005/8/layout/vList5"/>
    <dgm:cxn modelId="{51398484-049D-334A-9AFA-C49D7D448A5D}" type="presParOf" srcId="{0975B748-BC28-554A-9BDD-9A16F7BD8DCF}" destId="{2A57B7F6-31A4-F54F-8516-E93F6DAD6848}" srcOrd="0" destOrd="0" presId="urn:microsoft.com/office/officeart/2005/8/layout/vList5"/>
    <dgm:cxn modelId="{241A7039-4AE9-D84B-BD41-F6BEB450CD62}" type="presParOf" srcId="{2A57B7F6-31A4-F54F-8516-E93F6DAD6848}" destId="{CC5CE5CD-29CF-F942-8711-91FCE88C68E1}" srcOrd="0" destOrd="0" presId="urn:microsoft.com/office/officeart/2005/8/layout/vList5"/>
    <dgm:cxn modelId="{004CB64F-3D0A-8748-B669-5EF5A7352666}" type="presParOf" srcId="{2A57B7F6-31A4-F54F-8516-E93F6DAD6848}" destId="{446F58BF-830D-B340-831A-8DE315675B40}" srcOrd="1" destOrd="0" presId="urn:microsoft.com/office/officeart/2005/8/layout/vList5"/>
    <dgm:cxn modelId="{C99D9890-D9E5-3D42-B9BB-87710854B6BE}" type="presParOf" srcId="{0975B748-BC28-554A-9BDD-9A16F7BD8DCF}" destId="{A9FF7D63-67FB-4548-8079-4550D14B3C6C}" srcOrd="1" destOrd="0" presId="urn:microsoft.com/office/officeart/2005/8/layout/vList5"/>
    <dgm:cxn modelId="{1A30FAAF-3FF8-9D48-898C-0856969EE252}" type="presParOf" srcId="{0975B748-BC28-554A-9BDD-9A16F7BD8DCF}" destId="{33571058-A214-384F-A181-7EE61E71EFDA}" srcOrd="2" destOrd="0" presId="urn:microsoft.com/office/officeart/2005/8/layout/vList5"/>
    <dgm:cxn modelId="{D109A6F3-9822-9041-AE7A-ABFB6EEA1E8B}" type="presParOf" srcId="{33571058-A214-384F-A181-7EE61E71EFDA}" destId="{B7595114-82F1-0443-89E4-5BAD501F27E8}" srcOrd="0" destOrd="0" presId="urn:microsoft.com/office/officeart/2005/8/layout/vList5"/>
    <dgm:cxn modelId="{A1D7BCA2-747C-264D-A808-ACF4C5B3C5E7}" type="presParOf" srcId="{33571058-A214-384F-A181-7EE61E71EFDA}" destId="{B53894D5-EB80-1845-8C4B-184AE6B6B15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42B56F-EFAF-E64E-9ECF-B236457B6F67}" type="doc">
      <dgm:prSet loTypeId="urn:microsoft.com/office/officeart/2005/8/layout/process1" loCatId="list" qsTypeId="urn:microsoft.com/office/officeart/2005/8/quickstyle/simple1" qsCatId="simple" csTypeId="urn:microsoft.com/office/officeart/2005/8/colors/accent2_2" csCatId="accent2"/>
      <dgm:spPr/>
      <dgm:t>
        <a:bodyPr/>
        <a:lstStyle/>
        <a:p>
          <a:endParaRPr lang="en-US"/>
        </a:p>
      </dgm:t>
    </dgm:pt>
    <dgm:pt modelId="{EA24A14C-96D5-CF4C-BB61-2F24351D4CA7}">
      <dgm:prSet/>
      <dgm:spPr/>
      <dgm:t>
        <a:bodyPr/>
        <a:lstStyle/>
        <a:p>
          <a:r>
            <a:rPr lang="en-US"/>
            <a:t>Question: The input question from the user query, provided with the prompt</a:t>
          </a:r>
        </a:p>
      </dgm:t>
    </dgm:pt>
    <dgm:pt modelId="{09B5976C-2B57-0D4C-A95A-B031769C93F5}" type="parTrans" cxnId="{2D2ABC1C-7ECE-0048-B7C6-85244D353242}">
      <dgm:prSet/>
      <dgm:spPr/>
      <dgm:t>
        <a:bodyPr/>
        <a:lstStyle/>
        <a:p>
          <a:endParaRPr lang="en-US"/>
        </a:p>
      </dgm:t>
    </dgm:pt>
    <dgm:pt modelId="{FE29D1C8-AC87-6E43-9604-0E4349C123C5}" type="sibTrans" cxnId="{2D2ABC1C-7ECE-0048-B7C6-85244D353242}">
      <dgm:prSet/>
      <dgm:spPr/>
      <dgm:t>
        <a:bodyPr/>
        <a:lstStyle/>
        <a:p>
          <a:endParaRPr lang="en-US"/>
        </a:p>
      </dgm:t>
    </dgm:pt>
    <dgm:pt modelId="{294A9662-2F0F-7D4E-BDF6-55EBECD8712E}">
      <dgm:prSet/>
      <dgm:spPr/>
      <dgm:t>
        <a:bodyPr/>
        <a:lstStyle/>
        <a:p>
          <a:r>
            <a:rPr lang="en-US"/>
            <a:t>Thought: The model’s returned result</a:t>
          </a:r>
        </a:p>
      </dgm:t>
    </dgm:pt>
    <dgm:pt modelId="{2F4A6A71-3E81-8B46-9A9B-312977411B27}" type="parTrans" cxnId="{9A52916F-90D6-1940-BBC2-838AC32C8EB9}">
      <dgm:prSet/>
      <dgm:spPr/>
      <dgm:t>
        <a:bodyPr/>
        <a:lstStyle/>
        <a:p>
          <a:endParaRPr lang="en-US"/>
        </a:p>
      </dgm:t>
    </dgm:pt>
    <dgm:pt modelId="{1FEF55BD-8D30-0C46-A958-569A9B11A218}" type="sibTrans" cxnId="{9A52916F-90D6-1940-BBC2-838AC32C8EB9}">
      <dgm:prSet/>
      <dgm:spPr/>
      <dgm:t>
        <a:bodyPr/>
        <a:lstStyle/>
        <a:p>
          <a:endParaRPr lang="en-US"/>
        </a:p>
      </dgm:t>
    </dgm:pt>
    <dgm:pt modelId="{CE688C44-EE4B-5B44-89AB-147EDDA72957}">
      <dgm:prSet/>
      <dgm:spPr/>
      <dgm:t>
        <a:bodyPr/>
        <a:lstStyle/>
        <a:p>
          <a:r>
            <a:rPr lang="en-US" dirty="0"/>
            <a:t>Action: The model’s decision on what action to take next ( for example, a tool choice)</a:t>
          </a:r>
        </a:p>
      </dgm:t>
    </dgm:pt>
    <dgm:pt modelId="{4339D28E-C2A3-1147-84E0-8ABF167630C0}" type="parTrans" cxnId="{370EE7C2-28EB-664F-BF47-5612D45CDC94}">
      <dgm:prSet/>
      <dgm:spPr/>
      <dgm:t>
        <a:bodyPr/>
        <a:lstStyle/>
        <a:p>
          <a:endParaRPr lang="en-US"/>
        </a:p>
      </dgm:t>
    </dgm:pt>
    <dgm:pt modelId="{32AF85A9-EC0A-6243-BE5A-88143C3D9006}" type="sibTrans" cxnId="{370EE7C2-28EB-664F-BF47-5612D45CDC94}">
      <dgm:prSet/>
      <dgm:spPr/>
      <dgm:t>
        <a:bodyPr/>
        <a:lstStyle/>
        <a:p>
          <a:endParaRPr lang="en-US"/>
        </a:p>
      </dgm:t>
    </dgm:pt>
    <dgm:pt modelId="{57428904-D04F-4D4E-A369-DEB5DD659255}">
      <dgm:prSet/>
      <dgm:spPr/>
      <dgm:t>
        <a:bodyPr/>
        <a:lstStyle/>
        <a:p>
          <a:r>
            <a:rPr lang="en-US"/>
            <a:t>Action input: The model’s decision on what inputs to provide to the tool </a:t>
          </a:r>
        </a:p>
      </dgm:t>
    </dgm:pt>
    <dgm:pt modelId="{917BC80F-4550-2740-AAFD-62D73E30C695}" type="parTrans" cxnId="{0AFF2D83-D7B9-BC48-BD00-49184392BF44}">
      <dgm:prSet/>
      <dgm:spPr/>
      <dgm:t>
        <a:bodyPr/>
        <a:lstStyle/>
        <a:p>
          <a:endParaRPr lang="en-US"/>
        </a:p>
      </dgm:t>
    </dgm:pt>
    <dgm:pt modelId="{0402C7DA-48EA-CF48-BEAA-75BA68189682}" type="sibTrans" cxnId="{0AFF2D83-D7B9-BC48-BD00-49184392BF44}">
      <dgm:prSet/>
      <dgm:spPr/>
      <dgm:t>
        <a:bodyPr/>
        <a:lstStyle/>
        <a:p>
          <a:endParaRPr lang="en-US"/>
        </a:p>
      </dgm:t>
    </dgm:pt>
    <dgm:pt modelId="{B11787B7-A22B-294C-A3D8-C57AC3DF95D8}">
      <dgm:prSet/>
      <dgm:spPr/>
      <dgm:t>
        <a:bodyPr/>
        <a:lstStyle/>
        <a:p>
          <a:r>
            <a:rPr lang="en-US"/>
            <a:t>Observation: the result of the action/ action input sequence (This action could repeat N times)</a:t>
          </a:r>
        </a:p>
      </dgm:t>
    </dgm:pt>
    <dgm:pt modelId="{E94D2F1F-6C51-6149-A815-4F4F40972CC7}" type="parTrans" cxnId="{0B899662-56BD-D14B-A805-7EB59B738ABC}">
      <dgm:prSet/>
      <dgm:spPr/>
      <dgm:t>
        <a:bodyPr/>
        <a:lstStyle/>
        <a:p>
          <a:endParaRPr lang="en-US"/>
        </a:p>
      </dgm:t>
    </dgm:pt>
    <dgm:pt modelId="{12606A0F-AAF0-5240-A908-BFE9E34894B5}" type="sibTrans" cxnId="{0B899662-56BD-D14B-A805-7EB59B738ABC}">
      <dgm:prSet/>
      <dgm:spPr/>
      <dgm:t>
        <a:bodyPr/>
        <a:lstStyle/>
        <a:p>
          <a:endParaRPr lang="en-US"/>
        </a:p>
      </dgm:t>
    </dgm:pt>
    <dgm:pt modelId="{48D305DD-65AF-2B47-8EBC-A5D26C198253}">
      <dgm:prSet/>
      <dgm:spPr/>
      <dgm:t>
        <a:bodyPr/>
        <a:lstStyle/>
        <a:p>
          <a:r>
            <a:rPr lang="en-US"/>
            <a:t>Final answer: final answer to provide to the original user query</a:t>
          </a:r>
        </a:p>
      </dgm:t>
    </dgm:pt>
    <dgm:pt modelId="{AC534FE7-F369-B944-B8CF-AE84B5426C69}" type="parTrans" cxnId="{F504F800-D419-E54A-AD93-3B13E65D9B9F}">
      <dgm:prSet/>
      <dgm:spPr/>
      <dgm:t>
        <a:bodyPr/>
        <a:lstStyle/>
        <a:p>
          <a:endParaRPr lang="en-US"/>
        </a:p>
      </dgm:t>
    </dgm:pt>
    <dgm:pt modelId="{CD3D444D-AB8E-8A45-8D0F-4054BDFC9651}" type="sibTrans" cxnId="{F504F800-D419-E54A-AD93-3B13E65D9B9F}">
      <dgm:prSet/>
      <dgm:spPr/>
      <dgm:t>
        <a:bodyPr/>
        <a:lstStyle/>
        <a:p>
          <a:endParaRPr lang="en-US"/>
        </a:p>
      </dgm:t>
    </dgm:pt>
    <dgm:pt modelId="{CFEABEF1-E05B-E247-AE64-F8308E753BCF}" type="pres">
      <dgm:prSet presAssocID="{E942B56F-EFAF-E64E-9ECF-B236457B6F67}" presName="Name0" presStyleCnt="0">
        <dgm:presLayoutVars>
          <dgm:dir/>
          <dgm:resizeHandles val="exact"/>
        </dgm:presLayoutVars>
      </dgm:prSet>
      <dgm:spPr/>
    </dgm:pt>
    <dgm:pt modelId="{DC4EBDFF-0A98-C84B-8403-7447ED71B3B8}" type="pres">
      <dgm:prSet presAssocID="{EA24A14C-96D5-CF4C-BB61-2F24351D4CA7}" presName="node" presStyleLbl="node1" presStyleIdx="0" presStyleCnt="6">
        <dgm:presLayoutVars>
          <dgm:bulletEnabled val="1"/>
        </dgm:presLayoutVars>
      </dgm:prSet>
      <dgm:spPr/>
    </dgm:pt>
    <dgm:pt modelId="{B7CD298A-7FDC-DD47-8BDD-2E9E627D5427}" type="pres">
      <dgm:prSet presAssocID="{FE29D1C8-AC87-6E43-9604-0E4349C123C5}" presName="sibTrans" presStyleLbl="sibTrans2D1" presStyleIdx="0" presStyleCnt="5"/>
      <dgm:spPr/>
    </dgm:pt>
    <dgm:pt modelId="{0332A8EE-F0AD-BE46-B5F9-EDF64CF37112}" type="pres">
      <dgm:prSet presAssocID="{FE29D1C8-AC87-6E43-9604-0E4349C123C5}" presName="connectorText" presStyleLbl="sibTrans2D1" presStyleIdx="0" presStyleCnt="5"/>
      <dgm:spPr/>
    </dgm:pt>
    <dgm:pt modelId="{0EA1C9E1-7CBC-F14C-BA84-9C95F9F34A2E}" type="pres">
      <dgm:prSet presAssocID="{294A9662-2F0F-7D4E-BDF6-55EBECD8712E}" presName="node" presStyleLbl="node1" presStyleIdx="1" presStyleCnt="6">
        <dgm:presLayoutVars>
          <dgm:bulletEnabled val="1"/>
        </dgm:presLayoutVars>
      </dgm:prSet>
      <dgm:spPr/>
    </dgm:pt>
    <dgm:pt modelId="{014A05AD-3C81-BE42-A765-3CD9013152D8}" type="pres">
      <dgm:prSet presAssocID="{1FEF55BD-8D30-0C46-A958-569A9B11A218}" presName="sibTrans" presStyleLbl="sibTrans2D1" presStyleIdx="1" presStyleCnt="5"/>
      <dgm:spPr/>
    </dgm:pt>
    <dgm:pt modelId="{B3E4590E-C67A-6F4F-B7A9-529DD1822ECA}" type="pres">
      <dgm:prSet presAssocID="{1FEF55BD-8D30-0C46-A958-569A9B11A218}" presName="connectorText" presStyleLbl="sibTrans2D1" presStyleIdx="1" presStyleCnt="5"/>
      <dgm:spPr/>
    </dgm:pt>
    <dgm:pt modelId="{948F09F0-F95A-C046-A4D4-A43DEC486BE0}" type="pres">
      <dgm:prSet presAssocID="{CE688C44-EE4B-5B44-89AB-147EDDA72957}" presName="node" presStyleLbl="node1" presStyleIdx="2" presStyleCnt="6">
        <dgm:presLayoutVars>
          <dgm:bulletEnabled val="1"/>
        </dgm:presLayoutVars>
      </dgm:prSet>
      <dgm:spPr/>
    </dgm:pt>
    <dgm:pt modelId="{4A6CCF57-7BDF-E749-B446-05ACDC9AB165}" type="pres">
      <dgm:prSet presAssocID="{32AF85A9-EC0A-6243-BE5A-88143C3D9006}" presName="sibTrans" presStyleLbl="sibTrans2D1" presStyleIdx="2" presStyleCnt="5"/>
      <dgm:spPr/>
    </dgm:pt>
    <dgm:pt modelId="{8E0003E7-B970-4E47-BA27-BDD4552EE7B4}" type="pres">
      <dgm:prSet presAssocID="{32AF85A9-EC0A-6243-BE5A-88143C3D9006}" presName="connectorText" presStyleLbl="sibTrans2D1" presStyleIdx="2" presStyleCnt="5"/>
      <dgm:spPr/>
    </dgm:pt>
    <dgm:pt modelId="{EEA9B39F-393C-C542-B840-128E00390B4F}" type="pres">
      <dgm:prSet presAssocID="{57428904-D04F-4D4E-A369-DEB5DD659255}" presName="node" presStyleLbl="node1" presStyleIdx="3" presStyleCnt="6">
        <dgm:presLayoutVars>
          <dgm:bulletEnabled val="1"/>
        </dgm:presLayoutVars>
      </dgm:prSet>
      <dgm:spPr/>
    </dgm:pt>
    <dgm:pt modelId="{131F41B3-4744-F749-98AA-DBC105FB3940}" type="pres">
      <dgm:prSet presAssocID="{0402C7DA-48EA-CF48-BEAA-75BA68189682}" presName="sibTrans" presStyleLbl="sibTrans2D1" presStyleIdx="3" presStyleCnt="5"/>
      <dgm:spPr/>
    </dgm:pt>
    <dgm:pt modelId="{34E67B83-472E-004D-BDD2-D563C12CB30E}" type="pres">
      <dgm:prSet presAssocID="{0402C7DA-48EA-CF48-BEAA-75BA68189682}" presName="connectorText" presStyleLbl="sibTrans2D1" presStyleIdx="3" presStyleCnt="5"/>
      <dgm:spPr/>
    </dgm:pt>
    <dgm:pt modelId="{7148B7E0-3E4C-B744-BDE5-9A5A2086A613}" type="pres">
      <dgm:prSet presAssocID="{B11787B7-A22B-294C-A3D8-C57AC3DF95D8}" presName="node" presStyleLbl="node1" presStyleIdx="4" presStyleCnt="6">
        <dgm:presLayoutVars>
          <dgm:bulletEnabled val="1"/>
        </dgm:presLayoutVars>
      </dgm:prSet>
      <dgm:spPr/>
    </dgm:pt>
    <dgm:pt modelId="{0B3CFD62-F9EC-9D4C-BEC8-59AE557F608F}" type="pres">
      <dgm:prSet presAssocID="{12606A0F-AAF0-5240-A908-BFE9E34894B5}" presName="sibTrans" presStyleLbl="sibTrans2D1" presStyleIdx="4" presStyleCnt="5"/>
      <dgm:spPr/>
    </dgm:pt>
    <dgm:pt modelId="{A35435E2-DF8C-D84C-BB47-D2A7AFE2F13F}" type="pres">
      <dgm:prSet presAssocID="{12606A0F-AAF0-5240-A908-BFE9E34894B5}" presName="connectorText" presStyleLbl="sibTrans2D1" presStyleIdx="4" presStyleCnt="5"/>
      <dgm:spPr/>
    </dgm:pt>
    <dgm:pt modelId="{53C7B3E5-7153-8045-962F-8980FDE7A6A8}" type="pres">
      <dgm:prSet presAssocID="{48D305DD-65AF-2B47-8EBC-A5D26C198253}" presName="node" presStyleLbl="node1" presStyleIdx="5" presStyleCnt="6">
        <dgm:presLayoutVars>
          <dgm:bulletEnabled val="1"/>
        </dgm:presLayoutVars>
      </dgm:prSet>
      <dgm:spPr/>
    </dgm:pt>
  </dgm:ptLst>
  <dgm:cxnLst>
    <dgm:cxn modelId="{F504F800-D419-E54A-AD93-3B13E65D9B9F}" srcId="{E942B56F-EFAF-E64E-9ECF-B236457B6F67}" destId="{48D305DD-65AF-2B47-8EBC-A5D26C198253}" srcOrd="5" destOrd="0" parTransId="{AC534FE7-F369-B944-B8CF-AE84B5426C69}" sibTransId="{CD3D444D-AB8E-8A45-8D0F-4054BDFC9651}"/>
    <dgm:cxn modelId="{ACB33601-F589-EC43-94EE-2BFD0AFEF907}" type="presOf" srcId="{294A9662-2F0F-7D4E-BDF6-55EBECD8712E}" destId="{0EA1C9E1-7CBC-F14C-BA84-9C95F9F34A2E}" srcOrd="0" destOrd="0" presId="urn:microsoft.com/office/officeart/2005/8/layout/process1"/>
    <dgm:cxn modelId="{C888E119-CF8B-0B4C-A806-E5CA762E2AF2}" type="presOf" srcId="{0402C7DA-48EA-CF48-BEAA-75BA68189682}" destId="{131F41B3-4744-F749-98AA-DBC105FB3940}" srcOrd="0" destOrd="0" presId="urn:microsoft.com/office/officeart/2005/8/layout/process1"/>
    <dgm:cxn modelId="{9A2E271A-3355-4A43-9BFF-EE85F532A743}" type="presOf" srcId="{1FEF55BD-8D30-0C46-A958-569A9B11A218}" destId="{014A05AD-3C81-BE42-A765-3CD9013152D8}" srcOrd="0" destOrd="0" presId="urn:microsoft.com/office/officeart/2005/8/layout/process1"/>
    <dgm:cxn modelId="{2D2ABC1C-7ECE-0048-B7C6-85244D353242}" srcId="{E942B56F-EFAF-E64E-9ECF-B236457B6F67}" destId="{EA24A14C-96D5-CF4C-BB61-2F24351D4CA7}" srcOrd="0" destOrd="0" parTransId="{09B5976C-2B57-0D4C-A95A-B031769C93F5}" sibTransId="{FE29D1C8-AC87-6E43-9604-0E4349C123C5}"/>
    <dgm:cxn modelId="{2FEA2E21-F8C3-944A-B577-B72B967C70EE}" type="presOf" srcId="{12606A0F-AAF0-5240-A908-BFE9E34894B5}" destId="{A35435E2-DF8C-D84C-BB47-D2A7AFE2F13F}" srcOrd="1" destOrd="0" presId="urn:microsoft.com/office/officeart/2005/8/layout/process1"/>
    <dgm:cxn modelId="{17CB1D2D-BD33-2E47-BF24-13B1E7974D60}" type="presOf" srcId="{32AF85A9-EC0A-6243-BE5A-88143C3D9006}" destId="{8E0003E7-B970-4E47-BA27-BDD4552EE7B4}" srcOrd="1" destOrd="0" presId="urn:microsoft.com/office/officeart/2005/8/layout/process1"/>
    <dgm:cxn modelId="{712C933B-7534-9F48-B1BC-3034AB69A934}" type="presOf" srcId="{EA24A14C-96D5-CF4C-BB61-2F24351D4CA7}" destId="{DC4EBDFF-0A98-C84B-8403-7447ED71B3B8}" srcOrd="0" destOrd="0" presId="urn:microsoft.com/office/officeart/2005/8/layout/process1"/>
    <dgm:cxn modelId="{0D94AA51-8DFA-F845-9845-7ACCCE113C5C}" type="presOf" srcId="{B11787B7-A22B-294C-A3D8-C57AC3DF95D8}" destId="{7148B7E0-3E4C-B744-BDE5-9A5A2086A613}" srcOrd="0" destOrd="0" presId="urn:microsoft.com/office/officeart/2005/8/layout/process1"/>
    <dgm:cxn modelId="{0B899662-56BD-D14B-A805-7EB59B738ABC}" srcId="{E942B56F-EFAF-E64E-9ECF-B236457B6F67}" destId="{B11787B7-A22B-294C-A3D8-C57AC3DF95D8}" srcOrd="4" destOrd="0" parTransId="{E94D2F1F-6C51-6149-A815-4F4F40972CC7}" sibTransId="{12606A0F-AAF0-5240-A908-BFE9E34894B5}"/>
    <dgm:cxn modelId="{5841E469-36F3-DE40-881E-15312BA94E27}" type="presOf" srcId="{CE688C44-EE4B-5B44-89AB-147EDDA72957}" destId="{948F09F0-F95A-C046-A4D4-A43DEC486BE0}" srcOrd="0" destOrd="0" presId="urn:microsoft.com/office/officeart/2005/8/layout/process1"/>
    <dgm:cxn modelId="{95F98E6E-22E7-2D40-8B18-2898106A2520}" type="presOf" srcId="{FE29D1C8-AC87-6E43-9604-0E4349C123C5}" destId="{B7CD298A-7FDC-DD47-8BDD-2E9E627D5427}" srcOrd="0" destOrd="0" presId="urn:microsoft.com/office/officeart/2005/8/layout/process1"/>
    <dgm:cxn modelId="{9A52916F-90D6-1940-BBC2-838AC32C8EB9}" srcId="{E942B56F-EFAF-E64E-9ECF-B236457B6F67}" destId="{294A9662-2F0F-7D4E-BDF6-55EBECD8712E}" srcOrd="1" destOrd="0" parTransId="{2F4A6A71-3E81-8B46-9A9B-312977411B27}" sibTransId="{1FEF55BD-8D30-0C46-A958-569A9B11A218}"/>
    <dgm:cxn modelId="{0AFF2D83-D7B9-BC48-BD00-49184392BF44}" srcId="{E942B56F-EFAF-E64E-9ECF-B236457B6F67}" destId="{57428904-D04F-4D4E-A369-DEB5DD659255}" srcOrd="3" destOrd="0" parTransId="{917BC80F-4550-2740-AAFD-62D73E30C695}" sibTransId="{0402C7DA-48EA-CF48-BEAA-75BA68189682}"/>
    <dgm:cxn modelId="{6958B88C-6DEC-3145-A872-853699177663}" type="presOf" srcId="{E942B56F-EFAF-E64E-9ECF-B236457B6F67}" destId="{CFEABEF1-E05B-E247-AE64-F8308E753BCF}" srcOrd="0" destOrd="0" presId="urn:microsoft.com/office/officeart/2005/8/layout/process1"/>
    <dgm:cxn modelId="{58F75B8D-1472-1841-8031-A9BBCCBBB953}" type="presOf" srcId="{FE29D1C8-AC87-6E43-9604-0E4349C123C5}" destId="{0332A8EE-F0AD-BE46-B5F9-EDF64CF37112}" srcOrd="1" destOrd="0" presId="urn:microsoft.com/office/officeart/2005/8/layout/process1"/>
    <dgm:cxn modelId="{6909D7B3-E6E4-1A4B-A67E-6E39195AA4C8}" type="presOf" srcId="{12606A0F-AAF0-5240-A908-BFE9E34894B5}" destId="{0B3CFD62-F9EC-9D4C-BEC8-59AE557F608F}" srcOrd="0" destOrd="0" presId="urn:microsoft.com/office/officeart/2005/8/layout/process1"/>
    <dgm:cxn modelId="{8C642CB6-2985-3649-8D7A-98771C43C19E}" type="presOf" srcId="{0402C7DA-48EA-CF48-BEAA-75BA68189682}" destId="{34E67B83-472E-004D-BDD2-D563C12CB30E}" srcOrd="1" destOrd="0" presId="urn:microsoft.com/office/officeart/2005/8/layout/process1"/>
    <dgm:cxn modelId="{F44D86BF-3D13-374D-A069-51DFFCAF3E93}" type="presOf" srcId="{48D305DD-65AF-2B47-8EBC-A5D26C198253}" destId="{53C7B3E5-7153-8045-962F-8980FDE7A6A8}" srcOrd="0" destOrd="0" presId="urn:microsoft.com/office/officeart/2005/8/layout/process1"/>
    <dgm:cxn modelId="{370EE7C2-28EB-664F-BF47-5612D45CDC94}" srcId="{E942B56F-EFAF-E64E-9ECF-B236457B6F67}" destId="{CE688C44-EE4B-5B44-89AB-147EDDA72957}" srcOrd="2" destOrd="0" parTransId="{4339D28E-C2A3-1147-84E0-8ABF167630C0}" sibTransId="{32AF85A9-EC0A-6243-BE5A-88143C3D9006}"/>
    <dgm:cxn modelId="{9D1741C9-B4FF-DA4B-9913-94AF18263AE8}" type="presOf" srcId="{1FEF55BD-8D30-0C46-A958-569A9B11A218}" destId="{B3E4590E-C67A-6F4F-B7A9-529DD1822ECA}" srcOrd="1" destOrd="0" presId="urn:microsoft.com/office/officeart/2005/8/layout/process1"/>
    <dgm:cxn modelId="{27F3C6F0-E866-A14D-840B-01CA3AD7168A}" type="presOf" srcId="{57428904-D04F-4D4E-A369-DEB5DD659255}" destId="{EEA9B39F-393C-C542-B840-128E00390B4F}" srcOrd="0" destOrd="0" presId="urn:microsoft.com/office/officeart/2005/8/layout/process1"/>
    <dgm:cxn modelId="{07E4CCF4-61FD-3B46-83A7-8893615EC961}" type="presOf" srcId="{32AF85A9-EC0A-6243-BE5A-88143C3D9006}" destId="{4A6CCF57-7BDF-E749-B446-05ACDC9AB165}" srcOrd="0" destOrd="0" presId="urn:microsoft.com/office/officeart/2005/8/layout/process1"/>
    <dgm:cxn modelId="{2CF373EC-9B6B-2040-94C0-5B0358E15476}" type="presParOf" srcId="{CFEABEF1-E05B-E247-AE64-F8308E753BCF}" destId="{DC4EBDFF-0A98-C84B-8403-7447ED71B3B8}" srcOrd="0" destOrd="0" presId="urn:microsoft.com/office/officeart/2005/8/layout/process1"/>
    <dgm:cxn modelId="{0ED4EA23-3496-6F49-A0B7-0E3DB7003381}" type="presParOf" srcId="{CFEABEF1-E05B-E247-AE64-F8308E753BCF}" destId="{B7CD298A-7FDC-DD47-8BDD-2E9E627D5427}" srcOrd="1" destOrd="0" presId="urn:microsoft.com/office/officeart/2005/8/layout/process1"/>
    <dgm:cxn modelId="{ED14FEE9-7FA8-4247-B6AC-0143649891E0}" type="presParOf" srcId="{B7CD298A-7FDC-DD47-8BDD-2E9E627D5427}" destId="{0332A8EE-F0AD-BE46-B5F9-EDF64CF37112}" srcOrd="0" destOrd="0" presId="urn:microsoft.com/office/officeart/2005/8/layout/process1"/>
    <dgm:cxn modelId="{47A5B019-9960-9548-AEDE-D1677C13E75D}" type="presParOf" srcId="{CFEABEF1-E05B-E247-AE64-F8308E753BCF}" destId="{0EA1C9E1-7CBC-F14C-BA84-9C95F9F34A2E}" srcOrd="2" destOrd="0" presId="urn:microsoft.com/office/officeart/2005/8/layout/process1"/>
    <dgm:cxn modelId="{903A1492-1CFC-F44E-8B11-81F6A322BE83}" type="presParOf" srcId="{CFEABEF1-E05B-E247-AE64-F8308E753BCF}" destId="{014A05AD-3C81-BE42-A765-3CD9013152D8}" srcOrd="3" destOrd="0" presId="urn:microsoft.com/office/officeart/2005/8/layout/process1"/>
    <dgm:cxn modelId="{F50243D9-8BB4-4449-895E-182FA10777D7}" type="presParOf" srcId="{014A05AD-3C81-BE42-A765-3CD9013152D8}" destId="{B3E4590E-C67A-6F4F-B7A9-529DD1822ECA}" srcOrd="0" destOrd="0" presId="urn:microsoft.com/office/officeart/2005/8/layout/process1"/>
    <dgm:cxn modelId="{1819E4A4-806A-8D4F-AACB-678E70A3030A}" type="presParOf" srcId="{CFEABEF1-E05B-E247-AE64-F8308E753BCF}" destId="{948F09F0-F95A-C046-A4D4-A43DEC486BE0}" srcOrd="4" destOrd="0" presId="urn:microsoft.com/office/officeart/2005/8/layout/process1"/>
    <dgm:cxn modelId="{194181B0-B485-8E4D-A8AB-A016ABBF4F26}" type="presParOf" srcId="{CFEABEF1-E05B-E247-AE64-F8308E753BCF}" destId="{4A6CCF57-7BDF-E749-B446-05ACDC9AB165}" srcOrd="5" destOrd="0" presId="urn:microsoft.com/office/officeart/2005/8/layout/process1"/>
    <dgm:cxn modelId="{9788F134-2612-284D-8627-292E9C362363}" type="presParOf" srcId="{4A6CCF57-7BDF-E749-B446-05ACDC9AB165}" destId="{8E0003E7-B970-4E47-BA27-BDD4552EE7B4}" srcOrd="0" destOrd="0" presId="urn:microsoft.com/office/officeart/2005/8/layout/process1"/>
    <dgm:cxn modelId="{115EB0DF-77AC-7E49-BA76-D42555265162}" type="presParOf" srcId="{CFEABEF1-E05B-E247-AE64-F8308E753BCF}" destId="{EEA9B39F-393C-C542-B840-128E00390B4F}" srcOrd="6" destOrd="0" presId="urn:microsoft.com/office/officeart/2005/8/layout/process1"/>
    <dgm:cxn modelId="{C7A691F3-DD1B-854E-AFB6-901278133B50}" type="presParOf" srcId="{CFEABEF1-E05B-E247-AE64-F8308E753BCF}" destId="{131F41B3-4744-F749-98AA-DBC105FB3940}" srcOrd="7" destOrd="0" presId="urn:microsoft.com/office/officeart/2005/8/layout/process1"/>
    <dgm:cxn modelId="{893EF0C5-B258-554E-A656-08DEF0918819}" type="presParOf" srcId="{131F41B3-4744-F749-98AA-DBC105FB3940}" destId="{34E67B83-472E-004D-BDD2-D563C12CB30E}" srcOrd="0" destOrd="0" presId="urn:microsoft.com/office/officeart/2005/8/layout/process1"/>
    <dgm:cxn modelId="{DD510656-0DE3-E945-B9B4-A65CE24092C9}" type="presParOf" srcId="{CFEABEF1-E05B-E247-AE64-F8308E753BCF}" destId="{7148B7E0-3E4C-B744-BDE5-9A5A2086A613}" srcOrd="8" destOrd="0" presId="urn:microsoft.com/office/officeart/2005/8/layout/process1"/>
    <dgm:cxn modelId="{2813FC75-F634-2240-8E51-CA8212AFD65C}" type="presParOf" srcId="{CFEABEF1-E05B-E247-AE64-F8308E753BCF}" destId="{0B3CFD62-F9EC-9D4C-BEC8-59AE557F608F}" srcOrd="9" destOrd="0" presId="urn:microsoft.com/office/officeart/2005/8/layout/process1"/>
    <dgm:cxn modelId="{CF423496-F789-3748-9EE2-332BDEC3E6DC}" type="presParOf" srcId="{0B3CFD62-F9EC-9D4C-BEC8-59AE557F608F}" destId="{A35435E2-DF8C-D84C-BB47-D2A7AFE2F13F}" srcOrd="0" destOrd="0" presId="urn:microsoft.com/office/officeart/2005/8/layout/process1"/>
    <dgm:cxn modelId="{79F56DCA-B274-3F43-BD90-668B6B4289B6}" type="presParOf" srcId="{CFEABEF1-E05B-E247-AE64-F8308E753BCF}" destId="{53C7B3E5-7153-8045-962F-8980FDE7A6A8}"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A3BC446-DBB6-D341-8B71-5BE3AC560C70}"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80C48006-CD86-2E41-99FB-C34560AF213B}">
      <dgm:prSet/>
      <dgm:spPr/>
      <dgm:t>
        <a:bodyPr/>
        <a:lstStyle/>
        <a:p>
          <a:r>
            <a:rPr lang="en-US"/>
            <a:t>User sends query to agent</a:t>
          </a:r>
        </a:p>
      </dgm:t>
    </dgm:pt>
    <dgm:pt modelId="{981502B1-B1BB-F14B-86A8-859B5C2DCD87}" type="parTrans" cxnId="{30765967-BC4F-C14C-87FD-5F82A6E33755}">
      <dgm:prSet/>
      <dgm:spPr/>
      <dgm:t>
        <a:bodyPr/>
        <a:lstStyle/>
        <a:p>
          <a:endParaRPr lang="en-US"/>
        </a:p>
      </dgm:t>
    </dgm:pt>
    <dgm:pt modelId="{7FF86319-551B-B642-A2D4-4C1B0BC0D0D6}" type="sibTrans" cxnId="{30765967-BC4F-C14C-87FD-5F82A6E33755}">
      <dgm:prSet/>
      <dgm:spPr/>
      <dgm:t>
        <a:bodyPr/>
        <a:lstStyle/>
        <a:p>
          <a:endParaRPr lang="en-US"/>
        </a:p>
      </dgm:t>
    </dgm:pt>
    <dgm:pt modelId="{5871E5C1-1BC3-0E48-A726-775680D341FB}">
      <dgm:prSet/>
      <dgm:spPr/>
      <dgm:t>
        <a:bodyPr/>
        <a:lstStyle/>
        <a:p>
          <a:r>
            <a:rPr lang="en-US"/>
            <a:t>Agent begins ReAct sequence</a:t>
          </a:r>
        </a:p>
      </dgm:t>
    </dgm:pt>
    <dgm:pt modelId="{151DB3E1-B19F-3349-B47A-910008B4A5E4}" type="parTrans" cxnId="{27F058A0-888B-8C44-AC4C-2F05B7BE2382}">
      <dgm:prSet/>
      <dgm:spPr/>
      <dgm:t>
        <a:bodyPr/>
        <a:lstStyle/>
        <a:p>
          <a:endParaRPr lang="en-US"/>
        </a:p>
      </dgm:t>
    </dgm:pt>
    <dgm:pt modelId="{DFB24E08-B2CD-1E46-B075-20A6CFD02151}" type="sibTrans" cxnId="{27F058A0-888B-8C44-AC4C-2F05B7BE2382}">
      <dgm:prSet/>
      <dgm:spPr/>
      <dgm:t>
        <a:bodyPr/>
        <a:lstStyle/>
        <a:p>
          <a:endParaRPr lang="en-US"/>
        </a:p>
      </dgm:t>
    </dgm:pt>
    <dgm:pt modelId="{45D9E26D-6091-3248-BCE5-C16F92B7117F}">
      <dgm:prSet/>
      <dgm:spPr/>
      <dgm:t>
        <a:bodyPr/>
        <a:lstStyle/>
        <a:p>
          <a:r>
            <a:rPr lang="en-US" dirty="0"/>
            <a:t>Agent provides prompt to model, ask for next </a:t>
          </a:r>
          <a:r>
            <a:rPr lang="en-US" dirty="0" err="1"/>
            <a:t>ReAct</a:t>
          </a:r>
          <a:r>
            <a:rPr lang="en-US" dirty="0"/>
            <a:t> steps and output:</a:t>
          </a:r>
        </a:p>
      </dgm:t>
    </dgm:pt>
    <dgm:pt modelId="{447977DD-49CE-7C4E-A770-E94E8F93D4DA}" type="parTrans" cxnId="{0B192284-C73C-344C-AFFB-64AC6B1847EB}">
      <dgm:prSet/>
      <dgm:spPr/>
      <dgm:t>
        <a:bodyPr/>
        <a:lstStyle/>
        <a:p>
          <a:endParaRPr lang="en-US"/>
        </a:p>
      </dgm:t>
    </dgm:pt>
    <dgm:pt modelId="{A149FC1A-CA65-EF4B-812F-623046A93BFB}" type="sibTrans" cxnId="{0B192284-C73C-344C-AFFB-64AC6B1847EB}">
      <dgm:prSet/>
      <dgm:spPr/>
      <dgm:t>
        <a:bodyPr/>
        <a:lstStyle/>
        <a:p>
          <a:endParaRPr lang="en-US"/>
        </a:p>
      </dgm:t>
    </dgm:pt>
    <dgm:pt modelId="{54FEB58C-9492-4248-ACC2-0445CB0212FC}" type="pres">
      <dgm:prSet presAssocID="{EA3BC446-DBB6-D341-8B71-5BE3AC560C70}" presName="Name0" presStyleCnt="0">
        <dgm:presLayoutVars>
          <dgm:dir/>
          <dgm:resizeHandles val="exact"/>
        </dgm:presLayoutVars>
      </dgm:prSet>
      <dgm:spPr/>
    </dgm:pt>
    <dgm:pt modelId="{87D13857-964F-5746-A7B4-95593230CBA5}" type="pres">
      <dgm:prSet presAssocID="{EA3BC446-DBB6-D341-8B71-5BE3AC560C70}" presName="arrow" presStyleLbl="bgShp" presStyleIdx="0" presStyleCnt="1"/>
      <dgm:spPr/>
    </dgm:pt>
    <dgm:pt modelId="{0C679C1A-F0ED-4444-A9E6-2C38B9A7D46F}" type="pres">
      <dgm:prSet presAssocID="{EA3BC446-DBB6-D341-8B71-5BE3AC560C70}" presName="points" presStyleCnt="0"/>
      <dgm:spPr/>
    </dgm:pt>
    <dgm:pt modelId="{7F25FFBD-F939-F242-9C0B-C504256D2C80}" type="pres">
      <dgm:prSet presAssocID="{80C48006-CD86-2E41-99FB-C34560AF213B}" presName="compositeA" presStyleCnt="0"/>
      <dgm:spPr/>
    </dgm:pt>
    <dgm:pt modelId="{78E6BC2E-61AD-7040-8C07-0DAFB0A8064A}" type="pres">
      <dgm:prSet presAssocID="{80C48006-CD86-2E41-99FB-C34560AF213B}" presName="textA" presStyleLbl="revTx" presStyleIdx="0" presStyleCnt="3">
        <dgm:presLayoutVars>
          <dgm:bulletEnabled val="1"/>
        </dgm:presLayoutVars>
      </dgm:prSet>
      <dgm:spPr/>
    </dgm:pt>
    <dgm:pt modelId="{A49C1660-22E3-6442-AB41-B63C4A840447}" type="pres">
      <dgm:prSet presAssocID="{80C48006-CD86-2E41-99FB-C34560AF213B}" presName="circleA" presStyleLbl="node1" presStyleIdx="0" presStyleCnt="3"/>
      <dgm:spPr/>
    </dgm:pt>
    <dgm:pt modelId="{E26B4BC9-685C-D14C-BE16-17A9ED430555}" type="pres">
      <dgm:prSet presAssocID="{80C48006-CD86-2E41-99FB-C34560AF213B}" presName="spaceA" presStyleCnt="0"/>
      <dgm:spPr/>
    </dgm:pt>
    <dgm:pt modelId="{34EE804F-85DC-C942-9E9F-32DB3E60803B}" type="pres">
      <dgm:prSet presAssocID="{7FF86319-551B-B642-A2D4-4C1B0BC0D0D6}" presName="space" presStyleCnt="0"/>
      <dgm:spPr/>
    </dgm:pt>
    <dgm:pt modelId="{5D9C6DCC-DA8E-E54E-AD5F-A80875E27692}" type="pres">
      <dgm:prSet presAssocID="{5871E5C1-1BC3-0E48-A726-775680D341FB}" presName="compositeB" presStyleCnt="0"/>
      <dgm:spPr/>
    </dgm:pt>
    <dgm:pt modelId="{93CC3046-971D-AD44-BFAE-3F94F729FD89}" type="pres">
      <dgm:prSet presAssocID="{5871E5C1-1BC3-0E48-A726-775680D341FB}" presName="textB" presStyleLbl="revTx" presStyleIdx="1" presStyleCnt="3">
        <dgm:presLayoutVars>
          <dgm:bulletEnabled val="1"/>
        </dgm:presLayoutVars>
      </dgm:prSet>
      <dgm:spPr/>
    </dgm:pt>
    <dgm:pt modelId="{9D2C8479-DBAB-ED46-A296-33ACF3C15F5C}" type="pres">
      <dgm:prSet presAssocID="{5871E5C1-1BC3-0E48-A726-775680D341FB}" presName="circleB" presStyleLbl="node1" presStyleIdx="1" presStyleCnt="3"/>
      <dgm:spPr/>
    </dgm:pt>
    <dgm:pt modelId="{4BED7F5A-1C91-E943-8C9F-0FDBBECE389A}" type="pres">
      <dgm:prSet presAssocID="{5871E5C1-1BC3-0E48-A726-775680D341FB}" presName="spaceB" presStyleCnt="0"/>
      <dgm:spPr/>
    </dgm:pt>
    <dgm:pt modelId="{16500E7F-44F2-1D4D-AFA1-330C57C5BF84}" type="pres">
      <dgm:prSet presAssocID="{DFB24E08-B2CD-1E46-B075-20A6CFD02151}" presName="space" presStyleCnt="0"/>
      <dgm:spPr/>
    </dgm:pt>
    <dgm:pt modelId="{5CEFFEF6-DC05-3941-9ED7-A2C11FB08D2A}" type="pres">
      <dgm:prSet presAssocID="{45D9E26D-6091-3248-BCE5-C16F92B7117F}" presName="compositeA" presStyleCnt="0"/>
      <dgm:spPr/>
    </dgm:pt>
    <dgm:pt modelId="{9DC171A1-5B04-8145-A3BB-89AA1744B096}" type="pres">
      <dgm:prSet presAssocID="{45D9E26D-6091-3248-BCE5-C16F92B7117F}" presName="textA" presStyleLbl="revTx" presStyleIdx="2" presStyleCnt="3">
        <dgm:presLayoutVars>
          <dgm:bulletEnabled val="1"/>
        </dgm:presLayoutVars>
      </dgm:prSet>
      <dgm:spPr/>
    </dgm:pt>
    <dgm:pt modelId="{863B27FB-408B-4E4E-A5B0-6088965FF5D5}" type="pres">
      <dgm:prSet presAssocID="{45D9E26D-6091-3248-BCE5-C16F92B7117F}" presName="circleA" presStyleLbl="node1" presStyleIdx="2" presStyleCnt="3"/>
      <dgm:spPr/>
    </dgm:pt>
    <dgm:pt modelId="{165713EE-9878-1B46-AAD9-2DCA05DB1968}" type="pres">
      <dgm:prSet presAssocID="{45D9E26D-6091-3248-BCE5-C16F92B7117F}" presName="spaceA" presStyleCnt="0"/>
      <dgm:spPr/>
    </dgm:pt>
  </dgm:ptLst>
  <dgm:cxnLst>
    <dgm:cxn modelId="{A36E132E-3597-0148-9FAD-71167165CFAB}" type="presOf" srcId="{EA3BC446-DBB6-D341-8B71-5BE3AC560C70}" destId="{54FEB58C-9492-4248-ACC2-0445CB0212FC}" srcOrd="0" destOrd="0" presId="urn:microsoft.com/office/officeart/2005/8/layout/hProcess11"/>
    <dgm:cxn modelId="{56AB8260-1042-0442-B1F1-FF40F471A194}" type="presOf" srcId="{5871E5C1-1BC3-0E48-A726-775680D341FB}" destId="{93CC3046-971D-AD44-BFAE-3F94F729FD89}" srcOrd="0" destOrd="0" presId="urn:microsoft.com/office/officeart/2005/8/layout/hProcess11"/>
    <dgm:cxn modelId="{30765967-BC4F-C14C-87FD-5F82A6E33755}" srcId="{EA3BC446-DBB6-D341-8B71-5BE3AC560C70}" destId="{80C48006-CD86-2E41-99FB-C34560AF213B}" srcOrd="0" destOrd="0" parTransId="{981502B1-B1BB-F14B-86A8-859B5C2DCD87}" sibTransId="{7FF86319-551B-B642-A2D4-4C1B0BC0D0D6}"/>
    <dgm:cxn modelId="{0B192284-C73C-344C-AFFB-64AC6B1847EB}" srcId="{EA3BC446-DBB6-D341-8B71-5BE3AC560C70}" destId="{45D9E26D-6091-3248-BCE5-C16F92B7117F}" srcOrd="2" destOrd="0" parTransId="{447977DD-49CE-7C4E-A770-E94E8F93D4DA}" sibTransId="{A149FC1A-CA65-EF4B-812F-623046A93BFB}"/>
    <dgm:cxn modelId="{27F058A0-888B-8C44-AC4C-2F05B7BE2382}" srcId="{EA3BC446-DBB6-D341-8B71-5BE3AC560C70}" destId="{5871E5C1-1BC3-0E48-A726-775680D341FB}" srcOrd="1" destOrd="0" parTransId="{151DB3E1-B19F-3349-B47A-910008B4A5E4}" sibTransId="{DFB24E08-B2CD-1E46-B075-20A6CFD02151}"/>
    <dgm:cxn modelId="{340D1BA9-6611-F14F-9F34-99DF59217FD9}" type="presOf" srcId="{45D9E26D-6091-3248-BCE5-C16F92B7117F}" destId="{9DC171A1-5B04-8145-A3BB-89AA1744B096}" srcOrd="0" destOrd="0" presId="urn:microsoft.com/office/officeart/2005/8/layout/hProcess11"/>
    <dgm:cxn modelId="{90C6D8D0-A47A-A846-8E49-A78C474875FA}" type="presOf" srcId="{80C48006-CD86-2E41-99FB-C34560AF213B}" destId="{78E6BC2E-61AD-7040-8C07-0DAFB0A8064A}" srcOrd="0" destOrd="0" presId="urn:microsoft.com/office/officeart/2005/8/layout/hProcess11"/>
    <dgm:cxn modelId="{89CAD19D-E1EE-3840-8424-041D74FBC045}" type="presParOf" srcId="{54FEB58C-9492-4248-ACC2-0445CB0212FC}" destId="{87D13857-964F-5746-A7B4-95593230CBA5}" srcOrd="0" destOrd="0" presId="urn:microsoft.com/office/officeart/2005/8/layout/hProcess11"/>
    <dgm:cxn modelId="{A0C2B402-9310-AE4B-9AB0-200A9EBADB22}" type="presParOf" srcId="{54FEB58C-9492-4248-ACC2-0445CB0212FC}" destId="{0C679C1A-F0ED-4444-A9E6-2C38B9A7D46F}" srcOrd="1" destOrd="0" presId="urn:microsoft.com/office/officeart/2005/8/layout/hProcess11"/>
    <dgm:cxn modelId="{0826A44D-93D0-0F43-848A-0FD67167444A}" type="presParOf" srcId="{0C679C1A-F0ED-4444-A9E6-2C38B9A7D46F}" destId="{7F25FFBD-F939-F242-9C0B-C504256D2C80}" srcOrd="0" destOrd="0" presId="urn:microsoft.com/office/officeart/2005/8/layout/hProcess11"/>
    <dgm:cxn modelId="{B4F9BBDC-68B9-314E-8F59-3B57E6F1FE57}" type="presParOf" srcId="{7F25FFBD-F939-F242-9C0B-C504256D2C80}" destId="{78E6BC2E-61AD-7040-8C07-0DAFB0A8064A}" srcOrd="0" destOrd="0" presId="urn:microsoft.com/office/officeart/2005/8/layout/hProcess11"/>
    <dgm:cxn modelId="{A33BD03E-D904-0945-A8F6-74ABBF3D7BF7}" type="presParOf" srcId="{7F25FFBD-F939-F242-9C0B-C504256D2C80}" destId="{A49C1660-22E3-6442-AB41-B63C4A840447}" srcOrd="1" destOrd="0" presId="urn:microsoft.com/office/officeart/2005/8/layout/hProcess11"/>
    <dgm:cxn modelId="{0B99301D-4A09-C14A-87E1-4CA354E84890}" type="presParOf" srcId="{7F25FFBD-F939-F242-9C0B-C504256D2C80}" destId="{E26B4BC9-685C-D14C-BE16-17A9ED430555}" srcOrd="2" destOrd="0" presId="urn:microsoft.com/office/officeart/2005/8/layout/hProcess11"/>
    <dgm:cxn modelId="{F8E224ED-8603-A04F-8864-034586BEF78C}" type="presParOf" srcId="{0C679C1A-F0ED-4444-A9E6-2C38B9A7D46F}" destId="{34EE804F-85DC-C942-9E9F-32DB3E60803B}" srcOrd="1" destOrd="0" presId="urn:microsoft.com/office/officeart/2005/8/layout/hProcess11"/>
    <dgm:cxn modelId="{2D6A4021-CC18-DD4C-9DA9-F29B2D970687}" type="presParOf" srcId="{0C679C1A-F0ED-4444-A9E6-2C38B9A7D46F}" destId="{5D9C6DCC-DA8E-E54E-AD5F-A80875E27692}" srcOrd="2" destOrd="0" presId="urn:microsoft.com/office/officeart/2005/8/layout/hProcess11"/>
    <dgm:cxn modelId="{C6ADD12D-1C25-2C4A-8591-E675C549AC2B}" type="presParOf" srcId="{5D9C6DCC-DA8E-E54E-AD5F-A80875E27692}" destId="{93CC3046-971D-AD44-BFAE-3F94F729FD89}" srcOrd="0" destOrd="0" presId="urn:microsoft.com/office/officeart/2005/8/layout/hProcess11"/>
    <dgm:cxn modelId="{F34C90F6-7575-3147-9CC7-0BD536E843DC}" type="presParOf" srcId="{5D9C6DCC-DA8E-E54E-AD5F-A80875E27692}" destId="{9D2C8479-DBAB-ED46-A296-33ACF3C15F5C}" srcOrd="1" destOrd="0" presId="urn:microsoft.com/office/officeart/2005/8/layout/hProcess11"/>
    <dgm:cxn modelId="{92585011-A398-4741-9E12-41205F1709DF}" type="presParOf" srcId="{5D9C6DCC-DA8E-E54E-AD5F-A80875E27692}" destId="{4BED7F5A-1C91-E943-8C9F-0FDBBECE389A}" srcOrd="2" destOrd="0" presId="urn:microsoft.com/office/officeart/2005/8/layout/hProcess11"/>
    <dgm:cxn modelId="{F62E1613-79B5-1E47-BE7E-5D069DE8C00A}" type="presParOf" srcId="{0C679C1A-F0ED-4444-A9E6-2C38B9A7D46F}" destId="{16500E7F-44F2-1D4D-AFA1-330C57C5BF84}" srcOrd="3" destOrd="0" presId="urn:microsoft.com/office/officeart/2005/8/layout/hProcess11"/>
    <dgm:cxn modelId="{0FD20A53-DC6E-564D-8F66-89DEBB985306}" type="presParOf" srcId="{0C679C1A-F0ED-4444-A9E6-2C38B9A7D46F}" destId="{5CEFFEF6-DC05-3941-9ED7-A2C11FB08D2A}" srcOrd="4" destOrd="0" presId="urn:microsoft.com/office/officeart/2005/8/layout/hProcess11"/>
    <dgm:cxn modelId="{4ACC80E1-5874-6E40-9374-0A5EA1730256}" type="presParOf" srcId="{5CEFFEF6-DC05-3941-9ED7-A2C11FB08D2A}" destId="{9DC171A1-5B04-8145-A3BB-89AA1744B096}" srcOrd="0" destOrd="0" presId="urn:microsoft.com/office/officeart/2005/8/layout/hProcess11"/>
    <dgm:cxn modelId="{0301E3DD-37EC-2845-8997-4259EAB80A14}" type="presParOf" srcId="{5CEFFEF6-DC05-3941-9ED7-A2C11FB08D2A}" destId="{863B27FB-408B-4E4E-A5B0-6088965FF5D5}" srcOrd="1" destOrd="0" presId="urn:microsoft.com/office/officeart/2005/8/layout/hProcess11"/>
    <dgm:cxn modelId="{7211AA15-299A-E64F-BFD1-9FDA2CE68E95}" type="presParOf" srcId="{5CEFFEF6-DC05-3941-9ED7-A2C11FB08D2A}" destId="{165713EE-9878-1B46-AAD9-2DCA05DB1968}" srcOrd="2" destOrd="0" presId="urn:microsoft.com/office/officeart/2005/8/layout/hProcess1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A5C78B2-987A-F347-962B-813B1AAC15D2}" type="doc">
      <dgm:prSet loTypeId="urn:microsoft.com/office/officeart/2005/8/layout/vList4" loCatId="list" qsTypeId="urn:microsoft.com/office/officeart/2005/8/quickstyle/simple1" qsCatId="simple" csTypeId="urn:microsoft.com/office/officeart/2005/8/colors/accent2_2" csCatId="accent2" phldr="1"/>
      <dgm:spPr/>
      <dgm:t>
        <a:bodyPr/>
        <a:lstStyle/>
        <a:p>
          <a:endParaRPr lang="en-US"/>
        </a:p>
      </dgm:t>
    </dgm:pt>
    <dgm:pt modelId="{6D56E7A5-5C47-4E48-A73A-A8AF54A808F6}">
      <dgm:prSet/>
      <dgm:spPr/>
      <dgm:t>
        <a:bodyPr/>
        <a:lstStyle/>
        <a:p>
          <a:r>
            <a:rPr lang="en-US"/>
            <a:t>Pipelines</a:t>
          </a:r>
        </a:p>
      </dgm:t>
    </dgm:pt>
    <dgm:pt modelId="{A6063290-1F7F-4645-A436-E06C24CD9E4D}" type="parTrans" cxnId="{9CD67D92-B0B6-084F-A07C-6D6E02637E8D}">
      <dgm:prSet/>
      <dgm:spPr/>
      <dgm:t>
        <a:bodyPr/>
        <a:lstStyle/>
        <a:p>
          <a:endParaRPr lang="en-US"/>
        </a:p>
      </dgm:t>
    </dgm:pt>
    <dgm:pt modelId="{22C2FA4A-7167-A546-8B1D-E0E7B1103A94}" type="sibTrans" cxnId="{9CD67D92-B0B6-084F-A07C-6D6E02637E8D}">
      <dgm:prSet/>
      <dgm:spPr/>
      <dgm:t>
        <a:bodyPr/>
        <a:lstStyle/>
        <a:p>
          <a:endParaRPr lang="en-US"/>
        </a:p>
      </dgm:t>
    </dgm:pt>
    <dgm:pt modelId="{69646964-F20B-5A4C-9D4E-4DED0CD5FF1C}">
      <dgm:prSet/>
      <dgm:spPr/>
      <dgm:t>
        <a:bodyPr/>
        <a:lstStyle/>
        <a:p>
          <a:r>
            <a:rPr lang="en-US"/>
            <a:t>Kubeflow Pipelines (KFP)</a:t>
          </a:r>
        </a:p>
      </dgm:t>
    </dgm:pt>
    <dgm:pt modelId="{AA3B6A01-C1F1-4749-8B56-5B26BEE47EB7}" type="parTrans" cxnId="{9C5E77A3-990F-E645-AB09-4DEE3CC76446}">
      <dgm:prSet/>
      <dgm:spPr/>
      <dgm:t>
        <a:bodyPr/>
        <a:lstStyle/>
        <a:p>
          <a:endParaRPr lang="en-US"/>
        </a:p>
      </dgm:t>
    </dgm:pt>
    <dgm:pt modelId="{3225E2DA-3A1F-524C-A48D-1D521C9ED407}" type="sibTrans" cxnId="{9C5E77A3-990F-E645-AB09-4DEE3CC76446}">
      <dgm:prSet/>
      <dgm:spPr/>
      <dgm:t>
        <a:bodyPr/>
        <a:lstStyle/>
        <a:p>
          <a:endParaRPr lang="en-US"/>
        </a:p>
      </dgm:t>
    </dgm:pt>
    <dgm:pt modelId="{19951D78-08F7-044A-A10F-074D12554D4F}">
      <dgm:prSet/>
      <dgm:spPr/>
      <dgm:t>
        <a:bodyPr/>
        <a:lstStyle/>
        <a:p>
          <a:r>
            <a:rPr lang="en-US"/>
            <a:t>Notebooks</a:t>
          </a:r>
        </a:p>
      </dgm:t>
    </dgm:pt>
    <dgm:pt modelId="{F4485970-52BA-8346-84E9-68511ACB6BC4}" type="parTrans" cxnId="{28B6A5F5-FDF3-264B-B424-E4198F8484CF}">
      <dgm:prSet/>
      <dgm:spPr/>
      <dgm:t>
        <a:bodyPr/>
        <a:lstStyle/>
        <a:p>
          <a:endParaRPr lang="en-US"/>
        </a:p>
      </dgm:t>
    </dgm:pt>
    <dgm:pt modelId="{32C0BEEE-95E5-2046-831B-A41A14AFF1DC}" type="sibTrans" cxnId="{28B6A5F5-FDF3-264B-B424-E4198F8484CF}">
      <dgm:prSet/>
      <dgm:spPr/>
      <dgm:t>
        <a:bodyPr/>
        <a:lstStyle/>
        <a:p>
          <a:endParaRPr lang="en-US"/>
        </a:p>
      </dgm:t>
    </dgm:pt>
    <dgm:pt modelId="{7EAF9ED3-C3E0-184B-8D4A-615BBE68AB19}">
      <dgm:prSet/>
      <dgm:spPr/>
      <dgm:t>
        <a:bodyPr/>
        <a:lstStyle/>
        <a:p>
          <a:r>
            <a:rPr lang="en-US"/>
            <a:t>Jupyter, R, VSCode</a:t>
          </a:r>
        </a:p>
      </dgm:t>
    </dgm:pt>
    <dgm:pt modelId="{925FEF74-5702-C34C-98FB-EA662340FB86}" type="parTrans" cxnId="{3F1275B7-AB41-4546-B1D9-2D72244DD81E}">
      <dgm:prSet/>
      <dgm:spPr/>
      <dgm:t>
        <a:bodyPr/>
        <a:lstStyle/>
        <a:p>
          <a:endParaRPr lang="en-US"/>
        </a:p>
      </dgm:t>
    </dgm:pt>
    <dgm:pt modelId="{0AD43A46-F464-BA41-B779-31DA8AAB591B}" type="sibTrans" cxnId="{3F1275B7-AB41-4546-B1D9-2D72244DD81E}">
      <dgm:prSet/>
      <dgm:spPr/>
      <dgm:t>
        <a:bodyPr/>
        <a:lstStyle/>
        <a:p>
          <a:endParaRPr lang="en-US"/>
        </a:p>
      </dgm:t>
    </dgm:pt>
    <dgm:pt modelId="{A55111A4-9E07-294C-AE5B-42A43560CB26}">
      <dgm:prSet/>
      <dgm:spPr/>
      <dgm:t>
        <a:bodyPr/>
        <a:lstStyle/>
        <a:p>
          <a:r>
            <a:rPr lang="en-US"/>
            <a:t>Dashboard</a:t>
          </a:r>
        </a:p>
      </dgm:t>
    </dgm:pt>
    <dgm:pt modelId="{8E032785-11FD-484C-88EB-F93EA15FDD7D}" type="parTrans" cxnId="{E5173093-13BB-D646-86FA-AB109DF697A5}">
      <dgm:prSet/>
      <dgm:spPr/>
      <dgm:t>
        <a:bodyPr/>
        <a:lstStyle/>
        <a:p>
          <a:endParaRPr lang="en-US"/>
        </a:p>
      </dgm:t>
    </dgm:pt>
    <dgm:pt modelId="{5C3496DD-1013-6F43-A0E1-9D56DF693BC6}" type="sibTrans" cxnId="{E5173093-13BB-D646-86FA-AB109DF697A5}">
      <dgm:prSet/>
      <dgm:spPr/>
      <dgm:t>
        <a:bodyPr/>
        <a:lstStyle/>
        <a:p>
          <a:endParaRPr lang="en-US"/>
        </a:p>
      </dgm:t>
    </dgm:pt>
    <dgm:pt modelId="{692CCADA-5B9F-B745-9E1C-2E31BA2E43F0}">
      <dgm:prSet/>
      <dgm:spPr/>
      <dgm:t>
        <a:bodyPr/>
        <a:lstStyle/>
        <a:p>
          <a:r>
            <a:rPr lang="en-US"/>
            <a:t>Kubeflow Central Dashboard</a:t>
          </a:r>
        </a:p>
      </dgm:t>
    </dgm:pt>
    <dgm:pt modelId="{210ED84E-2011-3141-BC28-6351198C8814}" type="parTrans" cxnId="{49D13239-DEDD-BF43-97D0-EB2B782A3690}">
      <dgm:prSet/>
      <dgm:spPr/>
      <dgm:t>
        <a:bodyPr/>
        <a:lstStyle/>
        <a:p>
          <a:endParaRPr lang="en-US"/>
        </a:p>
      </dgm:t>
    </dgm:pt>
    <dgm:pt modelId="{3DE9E19F-1346-724A-BF67-B8F968F3FE4F}" type="sibTrans" cxnId="{49D13239-DEDD-BF43-97D0-EB2B782A3690}">
      <dgm:prSet/>
      <dgm:spPr/>
      <dgm:t>
        <a:bodyPr/>
        <a:lstStyle/>
        <a:p>
          <a:endParaRPr lang="en-US"/>
        </a:p>
      </dgm:t>
    </dgm:pt>
    <dgm:pt modelId="{46EF2EE2-9DE3-B443-B957-0C70339CA8F0}">
      <dgm:prSet/>
      <dgm:spPr/>
      <dgm:t>
        <a:bodyPr/>
        <a:lstStyle/>
        <a:p>
          <a:r>
            <a:rPr lang="en-US"/>
            <a:t>AutoML</a:t>
          </a:r>
        </a:p>
      </dgm:t>
    </dgm:pt>
    <dgm:pt modelId="{A37D0BB3-F23B-8849-978B-88BE2A8799D9}" type="parTrans" cxnId="{FC795C9D-B594-114D-9FD2-00BE43B35EA4}">
      <dgm:prSet/>
      <dgm:spPr/>
      <dgm:t>
        <a:bodyPr/>
        <a:lstStyle/>
        <a:p>
          <a:endParaRPr lang="en-US"/>
        </a:p>
      </dgm:t>
    </dgm:pt>
    <dgm:pt modelId="{10B98995-5B60-9B4F-B4C0-4C9B8B26FE92}" type="sibTrans" cxnId="{FC795C9D-B594-114D-9FD2-00BE43B35EA4}">
      <dgm:prSet/>
      <dgm:spPr/>
      <dgm:t>
        <a:bodyPr/>
        <a:lstStyle/>
        <a:p>
          <a:endParaRPr lang="en-US"/>
        </a:p>
      </dgm:t>
    </dgm:pt>
    <dgm:pt modelId="{EDF1DF61-5B68-7244-8F86-097AE056CF7C}">
      <dgm:prSet/>
      <dgm:spPr/>
      <dgm:t>
        <a:bodyPr/>
        <a:lstStyle/>
        <a:p>
          <a:r>
            <a:rPr lang="en-US"/>
            <a:t>Katib</a:t>
          </a:r>
        </a:p>
      </dgm:t>
    </dgm:pt>
    <dgm:pt modelId="{BB682374-91EE-B641-A702-E2D663832C99}" type="parTrans" cxnId="{41BAC716-3700-9342-BFE9-2D7D61360BB3}">
      <dgm:prSet/>
      <dgm:spPr/>
      <dgm:t>
        <a:bodyPr/>
        <a:lstStyle/>
        <a:p>
          <a:endParaRPr lang="en-US"/>
        </a:p>
      </dgm:t>
    </dgm:pt>
    <dgm:pt modelId="{5634C128-9D62-A641-A087-4EACD99F0D93}" type="sibTrans" cxnId="{41BAC716-3700-9342-BFE9-2D7D61360BB3}">
      <dgm:prSet/>
      <dgm:spPr/>
      <dgm:t>
        <a:bodyPr/>
        <a:lstStyle/>
        <a:p>
          <a:endParaRPr lang="en-US"/>
        </a:p>
      </dgm:t>
    </dgm:pt>
    <dgm:pt modelId="{76E8A910-E323-0746-B4AC-A78D822A2469}">
      <dgm:prSet/>
      <dgm:spPr/>
      <dgm:t>
        <a:bodyPr/>
        <a:lstStyle/>
        <a:p>
          <a:r>
            <a:rPr lang="en-US"/>
            <a:t>Model Training</a:t>
          </a:r>
        </a:p>
      </dgm:t>
    </dgm:pt>
    <dgm:pt modelId="{3F5E8321-6119-8C43-B7C5-5F2DEC1324FF}" type="parTrans" cxnId="{62053014-1400-574A-90B2-EAA74B303A72}">
      <dgm:prSet/>
      <dgm:spPr/>
      <dgm:t>
        <a:bodyPr/>
        <a:lstStyle/>
        <a:p>
          <a:endParaRPr lang="en-US"/>
        </a:p>
      </dgm:t>
    </dgm:pt>
    <dgm:pt modelId="{C0596958-9D16-B143-9BDB-2B4F3312406A}" type="sibTrans" cxnId="{62053014-1400-574A-90B2-EAA74B303A72}">
      <dgm:prSet/>
      <dgm:spPr/>
      <dgm:t>
        <a:bodyPr/>
        <a:lstStyle/>
        <a:p>
          <a:endParaRPr lang="en-US"/>
        </a:p>
      </dgm:t>
    </dgm:pt>
    <dgm:pt modelId="{5A046E1E-41FC-454F-B38D-B2072701F7AC}">
      <dgm:prSet/>
      <dgm:spPr/>
      <dgm:t>
        <a:bodyPr/>
        <a:lstStyle/>
        <a:p>
          <a:r>
            <a:rPr lang="en-US"/>
            <a:t>Kubeflow Training Operator</a:t>
          </a:r>
        </a:p>
      </dgm:t>
    </dgm:pt>
    <dgm:pt modelId="{7D998C25-6A39-7E46-AF16-5F6D79CB72AF}" type="parTrans" cxnId="{EC42E097-7BD9-C444-BBA9-3EB7AD4CFA45}">
      <dgm:prSet/>
      <dgm:spPr/>
      <dgm:t>
        <a:bodyPr/>
        <a:lstStyle/>
        <a:p>
          <a:endParaRPr lang="en-US"/>
        </a:p>
      </dgm:t>
    </dgm:pt>
    <dgm:pt modelId="{00B78BF8-C756-A84F-9709-CF05AB610274}" type="sibTrans" cxnId="{EC42E097-7BD9-C444-BBA9-3EB7AD4CFA45}">
      <dgm:prSet/>
      <dgm:spPr/>
      <dgm:t>
        <a:bodyPr/>
        <a:lstStyle/>
        <a:p>
          <a:endParaRPr lang="en-US"/>
        </a:p>
      </dgm:t>
    </dgm:pt>
    <dgm:pt modelId="{4D437891-436C-8449-94AA-43B7C6CA7E67}">
      <dgm:prSet/>
      <dgm:spPr/>
      <dgm:t>
        <a:bodyPr/>
        <a:lstStyle/>
        <a:p>
          <a:r>
            <a:rPr lang="en-US"/>
            <a:t>Model Serving</a:t>
          </a:r>
        </a:p>
      </dgm:t>
    </dgm:pt>
    <dgm:pt modelId="{22180F65-4319-474C-A476-C10CE217A544}" type="parTrans" cxnId="{BF8D181F-FD6A-D940-9347-3ECADEFCB2A5}">
      <dgm:prSet/>
      <dgm:spPr/>
      <dgm:t>
        <a:bodyPr/>
        <a:lstStyle/>
        <a:p>
          <a:endParaRPr lang="en-US"/>
        </a:p>
      </dgm:t>
    </dgm:pt>
    <dgm:pt modelId="{FE99E11E-CE6B-274E-BEE3-8EF4517B1FC2}" type="sibTrans" cxnId="{BF8D181F-FD6A-D940-9347-3ECADEFCB2A5}">
      <dgm:prSet/>
      <dgm:spPr/>
      <dgm:t>
        <a:bodyPr/>
        <a:lstStyle/>
        <a:p>
          <a:endParaRPr lang="en-US"/>
        </a:p>
      </dgm:t>
    </dgm:pt>
    <dgm:pt modelId="{685AD62B-9F41-C64D-9EAF-8656DF7654D3}">
      <dgm:prSet/>
      <dgm:spPr/>
      <dgm:t>
        <a:bodyPr/>
        <a:lstStyle/>
        <a:p>
          <a:r>
            <a:rPr lang="en-US"/>
            <a:t>KServe</a:t>
          </a:r>
        </a:p>
      </dgm:t>
    </dgm:pt>
    <dgm:pt modelId="{AE8798BE-1329-134A-B76E-3A472AB51046}" type="parTrans" cxnId="{155CE5C7-970F-8C43-9761-1FA58AF1FDFD}">
      <dgm:prSet/>
      <dgm:spPr/>
      <dgm:t>
        <a:bodyPr/>
        <a:lstStyle/>
        <a:p>
          <a:endParaRPr lang="en-US"/>
        </a:p>
      </dgm:t>
    </dgm:pt>
    <dgm:pt modelId="{BF63FB8E-EEFF-D74F-A798-EE92CCFB143D}" type="sibTrans" cxnId="{155CE5C7-970F-8C43-9761-1FA58AF1FDFD}">
      <dgm:prSet/>
      <dgm:spPr/>
      <dgm:t>
        <a:bodyPr/>
        <a:lstStyle/>
        <a:p>
          <a:endParaRPr lang="en-US"/>
        </a:p>
      </dgm:t>
    </dgm:pt>
    <dgm:pt modelId="{0998F9F3-BAD9-9842-8B67-7C15E86ACD3F}" type="pres">
      <dgm:prSet presAssocID="{CA5C78B2-987A-F347-962B-813B1AAC15D2}" presName="linear" presStyleCnt="0">
        <dgm:presLayoutVars>
          <dgm:dir/>
          <dgm:resizeHandles val="exact"/>
        </dgm:presLayoutVars>
      </dgm:prSet>
      <dgm:spPr/>
    </dgm:pt>
    <dgm:pt modelId="{49EEB16C-D766-4A45-A121-6CDD2F1C6A8D}" type="pres">
      <dgm:prSet presAssocID="{6D56E7A5-5C47-4E48-A73A-A8AF54A808F6}" presName="comp" presStyleCnt="0"/>
      <dgm:spPr/>
    </dgm:pt>
    <dgm:pt modelId="{EDBFAD47-C5DE-3343-92EF-7E400430751F}" type="pres">
      <dgm:prSet presAssocID="{6D56E7A5-5C47-4E48-A73A-A8AF54A808F6}" presName="box" presStyleLbl="node1" presStyleIdx="0" presStyleCnt="6"/>
      <dgm:spPr/>
    </dgm:pt>
    <dgm:pt modelId="{95C4D869-C1AE-F644-B032-380DABC516A8}" type="pres">
      <dgm:prSet presAssocID="{6D56E7A5-5C47-4E48-A73A-A8AF54A808F6}" presName="img"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32000" r="-32000"/>
          </a:stretch>
        </a:blipFill>
      </dgm:spPr>
    </dgm:pt>
    <dgm:pt modelId="{7BA59839-86E3-714D-8E4B-339300423EB6}" type="pres">
      <dgm:prSet presAssocID="{6D56E7A5-5C47-4E48-A73A-A8AF54A808F6}" presName="text" presStyleLbl="node1" presStyleIdx="0" presStyleCnt="6">
        <dgm:presLayoutVars>
          <dgm:bulletEnabled val="1"/>
        </dgm:presLayoutVars>
      </dgm:prSet>
      <dgm:spPr/>
    </dgm:pt>
    <dgm:pt modelId="{94BCD3EE-98EF-DA46-A502-2D97B8E357C4}" type="pres">
      <dgm:prSet presAssocID="{22C2FA4A-7167-A546-8B1D-E0E7B1103A94}" presName="spacer" presStyleCnt="0"/>
      <dgm:spPr/>
    </dgm:pt>
    <dgm:pt modelId="{33756AFA-BBD9-BF4A-A2C5-F8D75485BCC7}" type="pres">
      <dgm:prSet presAssocID="{19951D78-08F7-044A-A10F-074D12554D4F}" presName="comp" presStyleCnt="0"/>
      <dgm:spPr/>
    </dgm:pt>
    <dgm:pt modelId="{E7E970D9-6929-8345-8058-2196305ADF0F}" type="pres">
      <dgm:prSet presAssocID="{19951D78-08F7-044A-A10F-074D12554D4F}" presName="box" presStyleLbl="node1" presStyleIdx="1" presStyleCnt="6"/>
      <dgm:spPr/>
    </dgm:pt>
    <dgm:pt modelId="{C8A28C18-F753-9244-8955-6E328C405BB0}" type="pres">
      <dgm:prSet presAssocID="{19951D78-08F7-044A-A10F-074D12554D4F}" presName="img" presStyleLbl="fgImgPlace1" presStyleIdx="1" presStyleCnt="6"/>
      <dgm:spPr>
        <a:blipFill>
          <a:blip xmlns:r="http://schemas.openxmlformats.org/officeDocument/2006/relationships" r:embed="rId2">
            <a:extLst>
              <a:ext uri="{28A0092B-C50C-407E-A947-70E740481C1C}">
                <a14:useLocalDpi xmlns:a14="http://schemas.microsoft.com/office/drawing/2010/main" val="0"/>
              </a:ext>
            </a:extLst>
          </a:blip>
          <a:srcRect/>
          <a:stretch>
            <a:fillRect l="-32000" r="-32000"/>
          </a:stretch>
        </a:blipFill>
      </dgm:spPr>
    </dgm:pt>
    <dgm:pt modelId="{88A42B93-AA33-9D48-AA66-7F68B75463BE}" type="pres">
      <dgm:prSet presAssocID="{19951D78-08F7-044A-A10F-074D12554D4F}" presName="text" presStyleLbl="node1" presStyleIdx="1" presStyleCnt="6">
        <dgm:presLayoutVars>
          <dgm:bulletEnabled val="1"/>
        </dgm:presLayoutVars>
      </dgm:prSet>
      <dgm:spPr/>
    </dgm:pt>
    <dgm:pt modelId="{A600FFFE-E953-A84D-A771-A00DA94D7DF6}" type="pres">
      <dgm:prSet presAssocID="{32C0BEEE-95E5-2046-831B-A41A14AFF1DC}" presName="spacer" presStyleCnt="0"/>
      <dgm:spPr/>
    </dgm:pt>
    <dgm:pt modelId="{E8074345-CD89-544F-B77E-8C897BD71FCB}" type="pres">
      <dgm:prSet presAssocID="{A55111A4-9E07-294C-AE5B-42A43560CB26}" presName="comp" presStyleCnt="0"/>
      <dgm:spPr/>
    </dgm:pt>
    <dgm:pt modelId="{57990C20-13B8-A34A-947D-68E9B40D450D}" type="pres">
      <dgm:prSet presAssocID="{A55111A4-9E07-294C-AE5B-42A43560CB26}" presName="box" presStyleLbl="node1" presStyleIdx="2" presStyleCnt="6"/>
      <dgm:spPr/>
    </dgm:pt>
    <dgm:pt modelId="{5AA860CD-78C5-374F-A982-65A2D2856ECC}" type="pres">
      <dgm:prSet presAssocID="{A55111A4-9E07-294C-AE5B-42A43560CB26}" presName="img" presStyleLbl="fgImgPlace1" presStyleIdx="2" presStyleCnt="6"/>
      <dgm:spPr>
        <a:blipFill>
          <a:blip xmlns:r="http://schemas.openxmlformats.org/officeDocument/2006/relationships" r:embed="rId3">
            <a:extLst>
              <a:ext uri="{28A0092B-C50C-407E-A947-70E740481C1C}">
                <a14:useLocalDpi xmlns:a14="http://schemas.microsoft.com/office/drawing/2010/main" val="0"/>
              </a:ext>
            </a:extLst>
          </a:blip>
          <a:srcRect/>
          <a:stretch>
            <a:fillRect l="-32000" r="-32000"/>
          </a:stretch>
        </a:blipFill>
      </dgm:spPr>
    </dgm:pt>
    <dgm:pt modelId="{39454E14-A48B-B74D-9959-7FA6099B5C49}" type="pres">
      <dgm:prSet presAssocID="{A55111A4-9E07-294C-AE5B-42A43560CB26}" presName="text" presStyleLbl="node1" presStyleIdx="2" presStyleCnt="6">
        <dgm:presLayoutVars>
          <dgm:bulletEnabled val="1"/>
        </dgm:presLayoutVars>
      </dgm:prSet>
      <dgm:spPr/>
    </dgm:pt>
    <dgm:pt modelId="{97B3E2DE-5B52-0E42-A48F-9E4EE26927C2}" type="pres">
      <dgm:prSet presAssocID="{5C3496DD-1013-6F43-A0E1-9D56DF693BC6}" presName="spacer" presStyleCnt="0"/>
      <dgm:spPr/>
    </dgm:pt>
    <dgm:pt modelId="{3DF1BDAE-C997-054A-AB30-B6A01D87BF27}" type="pres">
      <dgm:prSet presAssocID="{46EF2EE2-9DE3-B443-B957-0C70339CA8F0}" presName="comp" presStyleCnt="0"/>
      <dgm:spPr/>
    </dgm:pt>
    <dgm:pt modelId="{2807CB98-16CF-A547-A53D-989D3BFA4114}" type="pres">
      <dgm:prSet presAssocID="{46EF2EE2-9DE3-B443-B957-0C70339CA8F0}" presName="box" presStyleLbl="node1" presStyleIdx="3" presStyleCnt="6"/>
      <dgm:spPr/>
    </dgm:pt>
    <dgm:pt modelId="{A7E413A7-9EFB-8746-9AE1-2C06B6EBB117}" type="pres">
      <dgm:prSet presAssocID="{46EF2EE2-9DE3-B443-B957-0C70339CA8F0}" presName="img" presStyleLbl="fgImgPlace1" presStyleIdx="3" presStyleCnt="6"/>
      <dgm:spPr>
        <a:blipFill>
          <a:blip xmlns:r="http://schemas.openxmlformats.org/officeDocument/2006/relationships" r:embed="rId4">
            <a:extLst>
              <a:ext uri="{28A0092B-C50C-407E-A947-70E740481C1C}">
                <a14:useLocalDpi xmlns:a14="http://schemas.microsoft.com/office/drawing/2010/main" val="0"/>
              </a:ext>
            </a:extLst>
          </a:blip>
          <a:srcRect/>
          <a:stretch>
            <a:fillRect l="-32000" r="-32000"/>
          </a:stretch>
        </a:blipFill>
      </dgm:spPr>
    </dgm:pt>
    <dgm:pt modelId="{18893766-68CE-F544-B709-2777928AC0CD}" type="pres">
      <dgm:prSet presAssocID="{46EF2EE2-9DE3-B443-B957-0C70339CA8F0}" presName="text" presStyleLbl="node1" presStyleIdx="3" presStyleCnt="6">
        <dgm:presLayoutVars>
          <dgm:bulletEnabled val="1"/>
        </dgm:presLayoutVars>
      </dgm:prSet>
      <dgm:spPr/>
    </dgm:pt>
    <dgm:pt modelId="{3018E9F7-11AA-2848-9C1E-BB27C69B4F58}" type="pres">
      <dgm:prSet presAssocID="{10B98995-5B60-9B4F-B4C0-4C9B8B26FE92}" presName="spacer" presStyleCnt="0"/>
      <dgm:spPr/>
    </dgm:pt>
    <dgm:pt modelId="{4914D8EE-825D-7540-8058-BFBC94394168}" type="pres">
      <dgm:prSet presAssocID="{76E8A910-E323-0746-B4AC-A78D822A2469}" presName="comp" presStyleCnt="0"/>
      <dgm:spPr/>
    </dgm:pt>
    <dgm:pt modelId="{8FA2CA4A-B438-0048-BA8A-B51F8CB469C5}" type="pres">
      <dgm:prSet presAssocID="{76E8A910-E323-0746-B4AC-A78D822A2469}" presName="box" presStyleLbl="node1" presStyleIdx="4" presStyleCnt="6"/>
      <dgm:spPr/>
    </dgm:pt>
    <dgm:pt modelId="{B099E27E-CA8B-7543-A259-09B3A41BEE3F}" type="pres">
      <dgm:prSet presAssocID="{76E8A910-E323-0746-B4AC-A78D822A2469}" presName="img" presStyleLbl="fgImgPlace1" presStyleIdx="4" presStyleCnt="6"/>
      <dgm:spPr>
        <a:blipFill>
          <a:blip xmlns:r="http://schemas.openxmlformats.org/officeDocument/2006/relationships" r:embed="rId5">
            <a:extLst>
              <a:ext uri="{28A0092B-C50C-407E-A947-70E740481C1C}">
                <a14:useLocalDpi xmlns:a14="http://schemas.microsoft.com/office/drawing/2010/main" val="0"/>
              </a:ext>
            </a:extLst>
          </a:blip>
          <a:srcRect/>
          <a:stretch>
            <a:fillRect l="-32000" r="-32000"/>
          </a:stretch>
        </a:blipFill>
      </dgm:spPr>
    </dgm:pt>
    <dgm:pt modelId="{31AA1D2B-A989-8B41-B668-050C46DDFBEA}" type="pres">
      <dgm:prSet presAssocID="{76E8A910-E323-0746-B4AC-A78D822A2469}" presName="text" presStyleLbl="node1" presStyleIdx="4" presStyleCnt="6">
        <dgm:presLayoutVars>
          <dgm:bulletEnabled val="1"/>
        </dgm:presLayoutVars>
      </dgm:prSet>
      <dgm:spPr/>
    </dgm:pt>
    <dgm:pt modelId="{4FB60BE7-F6DE-AC4A-9109-03A648E0E4FF}" type="pres">
      <dgm:prSet presAssocID="{C0596958-9D16-B143-9BDB-2B4F3312406A}" presName="spacer" presStyleCnt="0"/>
      <dgm:spPr/>
    </dgm:pt>
    <dgm:pt modelId="{5418487D-9D8B-F14C-8A8F-ACDCD486F585}" type="pres">
      <dgm:prSet presAssocID="{4D437891-436C-8449-94AA-43B7C6CA7E67}" presName="comp" presStyleCnt="0"/>
      <dgm:spPr/>
    </dgm:pt>
    <dgm:pt modelId="{28B07A1F-B3E2-074F-AD5C-508FC62927AB}" type="pres">
      <dgm:prSet presAssocID="{4D437891-436C-8449-94AA-43B7C6CA7E67}" presName="box" presStyleLbl="node1" presStyleIdx="5" presStyleCnt="6"/>
      <dgm:spPr/>
    </dgm:pt>
    <dgm:pt modelId="{BE3DF4A8-BAD4-E147-80E0-892A26BD3350}" type="pres">
      <dgm:prSet presAssocID="{4D437891-436C-8449-94AA-43B7C6CA7E67}" presName="img" presStyleLbl="fgImgPlace1" presStyleIdx="5" presStyleCnt="6"/>
      <dgm:spPr>
        <a:blipFill>
          <a:blip xmlns:r="http://schemas.openxmlformats.org/officeDocument/2006/relationships" r:embed="rId6">
            <a:extLst>
              <a:ext uri="{28A0092B-C50C-407E-A947-70E740481C1C}">
                <a14:useLocalDpi xmlns:a14="http://schemas.microsoft.com/office/drawing/2010/main" val="0"/>
              </a:ext>
            </a:extLst>
          </a:blip>
          <a:srcRect/>
          <a:stretch>
            <a:fillRect l="-32000" r="-32000"/>
          </a:stretch>
        </a:blipFill>
      </dgm:spPr>
    </dgm:pt>
    <dgm:pt modelId="{E038B4AE-45CC-4744-B72C-5C21A1F33168}" type="pres">
      <dgm:prSet presAssocID="{4D437891-436C-8449-94AA-43B7C6CA7E67}" presName="text" presStyleLbl="node1" presStyleIdx="5" presStyleCnt="6">
        <dgm:presLayoutVars>
          <dgm:bulletEnabled val="1"/>
        </dgm:presLayoutVars>
      </dgm:prSet>
      <dgm:spPr/>
    </dgm:pt>
  </dgm:ptLst>
  <dgm:cxnLst>
    <dgm:cxn modelId="{112D5406-4CD7-954E-B763-4B745D0520FB}" type="presOf" srcId="{76E8A910-E323-0746-B4AC-A78D822A2469}" destId="{8FA2CA4A-B438-0048-BA8A-B51F8CB469C5}" srcOrd="0" destOrd="0" presId="urn:microsoft.com/office/officeart/2005/8/layout/vList4"/>
    <dgm:cxn modelId="{62053014-1400-574A-90B2-EAA74B303A72}" srcId="{CA5C78B2-987A-F347-962B-813B1AAC15D2}" destId="{76E8A910-E323-0746-B4AC-A78D822A2469}" srcOrd="4" destOrd="0" parTransId="{3F5E8321-6119-8C43-B7C5-5F2DEC1324FF}" sibTransId="{C0596958-9D16-B143-9BDB-2B4F3312406A}"/>
    <dgm:cxn modelId="{41BAC716-3700-9342-BFE9-2D7D61360BB3}" srcId="{46EF2EE2-9DE3-B443-B957-0C70339CA8F0}" destId="{EDF1DF61-5B68-7244-8F86-097AE056CF7C}" srcOrd="0" destOrd="0" parTransId="{BB682374-91EE-B641-A702-E2D663832C99}" sibTransId="{5634C128-9D62-A641-A087-4EACD99F0D93}"/>
    <dgm:cxn modelId="{AD2D791A-5D97-B04A-A0E1-7BDDE1482168}" type="presOf" srcId="{685AD62B-9F41-C64D-9EAF-8656DF7654D3}" destId="{28B07A1F-B3E2-074F-AD5C-508FC62927AB}" srcOrd="0" destOrd="1" presId="urn:microsoft.com/office/officeart/2005/8/layout/vList4"/>
    <dgm:cxn modelId="{BF8D181F-FD6A-D940-9347-3ECADEFCB2A5}" srcId="{CA5C78B2-987A-F347-962B-813B1AAC15D2}" destId="{4D437891-436C-8449-94AA-43B7C6CA7E67}" srcOrd="5" destOrd="0" parTransId="{22180F65-4319-474C-A476-C10CE217A544}" sibTransId="{FE99E11E-CE6B-274E-BEE3-8EF4517B1FC2}"/>
    <dgm:cxn modelId="{08CFA820-39CE-AC47-AE51-D528CB2DDCD5}" type="presOf" srcId="{46EF2EE2-9DE3-B443-B957-0C70339CA8F0}" destId="{18893766-68CE-F544-B709-2777928AC0CD}" srcOrd="1" destOrd="0" presId="urn:microsoft.com/office/officeart/2005/8/layout/vList4"/>
    <dgm:cxn modelId="{E180F824-10DE-2346-B956-AEC47D8B3372}" type="presOf" srcId="{7EAF9ED3-C3E0-184B-8D4A-615BBE68AB19}" destId="{88A42B93-AA33-9D48-AA66-7F68B75463BE}" srcOrd="1" destOrd="1" presId="urn:microsoft.com/office/officeart/2005/8/layout/vList4"/>
    <dgm:cxn modelId="{6C07A637-0B5D-6646-85D0-36BC4D296642}" type="presOf" srcId="{692CCADA-5B9F-B745-9E1C-2E31BA2E43F0}" destId="{39454E14-A48B-B74D-9959-7FA6099B5C49}" srcOrd="1" destOrd="1" presId="urn:microsoft.com/office/officeart/2005/8/layout/vList4"/>
    <dgm:cxn modelId="{49D13239-DEDD-BF43-97D0-EB2B782A3690}" srcId="{A55111A4-9E07-294C-AE5B-42A43560CB26}" destId="{692CCADA-5B9F-B745-9E1C-2E31BA2E43F0}" srcOrd="0" destOrd="0" parTransId="{210ED84E-2011-3141-BC28-6351198C8814}" sibTransId="{3DE9E19F-1346-724A-BF67-B8F968F3FE4F}"/>
    <dgm:cxn modelId="{3CB8BD3B-6BFD-6F41-B948-1EAC8475A431}" type="presOf" srcId="{4D437891-436C-8449-94AA-43B7C6CA7E67}" destId="{28B07A1F-B3E2-074F-AD5C-508FC62927AB}" srcOrd="0" destOrd="0" presId="urn:microsoft.com/office/officeart/2005/8/layout/vList4"/>
    <dgm:cxn modelId="{89569940-FC40-AA4B-AE2A-E44BC7F5C758}" type="presOf" srcId="{46EF2EE2-9DE3-B443-B957-0C70339CA8F0}" destId="{2807CB98-16CF-A547-A53D-989D3BFA4114}" srcOrd="0" destOrd="0" presId="urn:microsoft.com/office/officeart/2005/8/layout/vList4"/>
    <dgm:cxn modelId="{2640C54B-6081-0B48-AD95-89F80F46EC17}" type="presOf" srcId="{76E8A910-E323-0746-B4AC-A78D822A2469}" destId="{31AA1D2B-A989-8B41-B668-050C46DDFBEA}" srcOrd="1" destOrd="0" presId="urn:microsoft.com/office/officeart/2005/8/layout/vList4"/>
    <dgm:cxn modelId="{C901CE4B-DBDE-ED4A-AF0E-2B609E192857}" type="presOf" srcId="{5A046E1E-41FC-454F-B38D-B2072701F7AC}" destId="{8FA2CA4A-B438-0048-BA8A-B51F8CB469C5}" srcOrd="0" destOrd="1" presId="urn:microsoft.com/office/officeart/2005/8/layout/vList4"/>
    <dgm:cxn modelId="{2361AB4C-84D3-5547-830C-369815E51989}" type="presOf" srcId="{6D56E7A5-5C47-4E48-A73A-A8AF54A808F6}" destId="{7BA59839-86E3-714D-8E4B-339300423EB6}" srcOrd="1" destOrd="0" presId="urn:microsoft.com/office/officeart/2005/8/layout/vList4"/>
    <dgm:cxn modelId="{9A7C645E-F97C-C349-893F-C691C0B2C776}" type="presOf" srcId="{EDF1DF61-5B68-7244-8F86-097AE056CF7C}" destId="{2807CB98-16CF-A547-A53D-989D3BFA4114}" srcOrd="0" destOrd="1" presId="urn:microsoft.com/office/officeart/2005/8/layout/vList4"/>
    <dgm:cxn modelId="{F3D8BD69-7004-9E4E-8A4F-C6886D848AE4}" type="presOf" srcId="{A55111A4-9E07-294C-AE5B-42A43560CB26}" destId="{57990C20-13B8-A34A-947D-68E9B40D450D}" srcOrd="0" destOrd="0" presId="urn:microsoft.com/office/officeart/2005/8/layout/vList4"/>
    <dgm:cxn modelId="{06A96671-B993-6649-A6F1-62606AC92C56}" type="presOf" srcId="{69646964-F20B-5A4C-9D4E-4DED0CD5FF1C}" destId="{7BA59839-86E3-714D-8E4B-339300423EB6}" srcOrd="1" destOrd="1" presId="urn:microsoft.com/office/officeart/2005/8/layout/vList4"/>
    <dgm:cxn modelId="{7210C876-C929-6C46-BC9B-E45F939696E6}" type="presOf" srcId="{19951D78-08F7-044A-A10F-074D12554D4F}" destId="{88A42B93-AA33-9D48-AA66-7F68B75463BE}" srcOrd="1" destOrd="0" presId="urn:microsoft.com/office/officeart/2005/8/layout/vList4"/>
    <dgm:cxn modelId="{91B2DD80-ECE1-1B40-B423-7DC4452A8CC5}" type="presOf" srcId="{EDF1DF61-5B68-7244-8F86-097AE056CF7C}" destId="{18893766-68CE-F544-B709-2777928AC0CD}" srcOrd="1" destOrd="1" presId="urn:microsoft.com/office/officeart/2005/8/layout/vList4"/>
    <dgm:cxn modelId="{758E2285-9CC4-3141-AC91-BF80C2942285}" type="presOf" srcId="{6D56E7A5-5C47-4E48-A73A-A8AF54A808F6}" destId="{EDBFAD47-C5DE-3343-92EF-7E400430751F}" srcOrd="0" destOrd="0" presId="urn:microsoft.com/office/officeart/2005/8/layout/vList4"/>
    <dgm:cxn modelId="{9CD67D92-B0B6-084F-A07C-6D6E02637E8D}" srcId="{CA5C78B2-987A-F347-962B-813B1AAC15D2}" destId="{6D56E7A5-5C47-4E48-A73A-A8AF54A808F6}" srcOrd="0" destOrd="0" parTransId="{A6063290-1F7F-4645-A436-E06C24CD9E4D}" sibTransId="{22C2FA4A-7167-A546-8B1D-E0E7B1103A94}"/>
    <dgm:cxn modelId="{E5173093-13BB-D646-86FA-AB109DF697A5}" srcId="{CA5C78B2-987A-F347-962B-813B1AAC15D2}" destId="{A55111A4-9E07-294C-AE5B-42A43560CB26}" srcOrd="2" destOrd="0" parTransId="{8E032785-11FD-484C-88EB-F93EA15FDD7D}" sibTransId="{5C3496DD-1013-6F43-A0E1-9D56DF693BC6}"/>
    <dgm:cxn modelId="{D1B2D997-EC26-F249-AA2C-8FF1DFE34A87}" type="presOf" srcId="{69646964-F20B-5A4C-9D4E-4DED0CD5FF1C}" destId="{EDBFAD47-C5DE-3343-92EF-7E400430751F}" srcOrd="0" destOrd="1" presId="urn:microsoft.com/office/officeart/2005/8/layout/vList4"/>
    <dgm:cxn modelId="{EC42E097-7BD9-C444-BBA9-3EB7AD4CFA45}" srcId="{76E8A910-E323-0746-B4AC-A78D822A2469}" destId="{5A046E1E-41FC-454F-B38D-B2072701F7AC}" srcOrd="0" destOrd="0" parTransId="{7D998C25-6A39-7E46-AF16-5F6D79CB72AF}" sibTransId="{00B78BF8-C756-A84F-9709-CF05AB610274}"/>
    <dgm:cxn modelId="{FC795C9D-B594-114D-9FD2-00BE43B35EA4}" srcId="{CA5C78B2-987A-F347-962B-813B1AAC15D2}" destId="{46EF2EE2-9DE3-B443-B957-0C70339CA8F0}" srcOrd="3" destOrd="0" parTransId="{A37D0BB3-F23B-8849-978B-88BE2A8799D9}" sibTransId="{10B98995-5B60-9B4F-B4C0-4C9B8B26FE92}"/>
    <dgm:cxn modelId="{9C5E77A3-990F-E645-AB09-4DEE3CC76446}" srcId="{6D56E7A5-5C47-4E48-A73A-A8AF54A808F6}" destId="{69646964-F20B-5A4C-9D4E-4DED0CD5FF1C}" srcOrd="0" destOrd="0" parTransId="{AA3B6A01-C1F1-4749-8B56-5B26BEE47EB7}" sibTransId="{3225E2DA-3A1F-524C-A48D-1D521C9ED407}"/>
    <dgm:cxn modelId="{3F1275B7-AB41-4546-B1D9-2D72244DD81E}" srcId="{19951D78-08F7-044A-A10F-074D12554D4F}" destId="{7EAF9ED3-C3E0-184B-8D4A-615BBE68AB19}" srcOrd="0" destOrd="0" parTransId="{925FEF74-5702-C34C-98FB-EA662340FB86}" sibTransId="{0AD43A46-F464-BA41-B779-31DA8AAB591B}"/>
    <dgm:cxn modelId="{7EBB46C1-72ED-1947-8145-9FD8778B06C1}" type="presOf" srcId="{19951D78-08F7-044A-A10F-074D12554D4F}" destId="{E7E970D9-6929-8345-8058-2196305ADF0F}" srcOrd="0" destOrd="0" presId="urn:microsoft.com/office/officeart/2005/8/layout/vList4"/>
    <dgm:cxn modelId="{155CE5C7-970F-8C43-9761-1FA58AF1FDFD}" srcId="{4D437891-436C-8449-94AA-43B7C6CA7E67}" destId="{685AD62B-9F41-C64D-9EAF-8656DF7654D3}" srcOrd="0" destOrd="0" parTransId="{AE8798BE-1329-134A-B76E-3A472AB51046}" sibTransId="{BF63FB8E-EEFF-D74F-A798-EE92CCFB143D}"/>
    <dgm:cxn modelId="{F49A3AD2-C776-7647-A8D4-60311514FBB6}" type="presOf" srcId="{A55111A4-9E07-294C-AE5B-42A43560CB26}" destId="{39454E14-A48B-B74D-9959-7FA6099B5C49}" srcOrd="1" destOrd="0" presId="urn:microsoft.com/office/officeart/2005/8/layout/vList4"/>
    <dgm:cxn modelId="{18D89ED9-1D90-DF46-8964-8F4AD79483E3}" type="presOf" srcId="{692CCADA-5B9F-B745-9E1C-2E31BA2E43F0}" destId="{57990C20-13B8-A34A-947D-68E9B40D450D}" srcOrd="0" destOrd="1" presId="urn:microsoft.com/office/officeart/2005/8/layout/vList4"/>
    <dgm:cxn modelId="{7E8EC4EB-9557-CD48-B1F7-034CB6F9CB1F}" type="presOf" srcId="{7EAF9ED3-C3E0-184B-8D4A-615BBE68AB19}" destId="{E7E970D9-6929-8345-8058-2196305ADF0F}" srcOrd="0" destOrd="1" presId="urn:microsoft.com/office/officeart/2005/8/layout/vList4"/>
    <dgm:cxn modelId="{5599A0ED-2245-FC44-811D-C67A6BC75F77}" type="presOf" srcId="{CA5C78B2-987A-F347-962B-813B1AAC15D2}" destId="{0998F9F3-BAD9-9842-8B67-7C15E86ACD3F}" srcOrd="0" destOrd="0" presId="urn:microsoft.com/office/officeart/2005/8/layout/vList4"/>
    <dgm:cxn modelId="{28B6A5F5-FDF3-264B-B424-E4198F8484CF}" srcId="{CA5C78B2-987A-F347-962B-813B1AAC15D2}" destId="{19951D78-08F7-044A-A10F-074D12554D4F}" srcOrd="1" destOrd="0" parTransId="{F4485970-52BA-8346-84E9-68511ACB6BC4}" sibTransId="{32C0BEEE-95E5-2046-831B-A41A14AFF1DC}"/>
    <dgm:cxn modelId="{806B24F7-8054-3048-81F8-3C7F23093363}" type="presOf" srcId="{685AD62B-9F41-C64D-9EAF-8656DF7654D3}" destId="{E038B4AE-45CC-4744-B72C-5C21A1F33168}" srcOrd="1" destOrd="1" presId="urn:microsoft.com/office/officeart/2005/8/layout/vList4"/>
    <dgm:cxn modelId="{44BC3EFB-FAE0-4047-A209-75216CB8739A}" type="presOf" srcId="{5A046E1E-41FC-454F-B38D-B2072701F7AC}" destId="{31AA1D2B-A989-8B41-B668-050C46DDFBEA}" srcOrd="1" destOrd="1" presId="urn:microsoft.com/office/officeart/2005/8/layout/vList4"/>
    <dgm:cxn modelId="{6F34ACFF-2FBC-F942-A86D-A5EB14ACD963}" type="presOf" srcId="{4D437891-436C-8449-94AA-43B7C6CA7E67}" destId="{E038B4AE-45CC-4744-B72C-5C21A1F33168}" srcOrd="1" destOrd="0" presId="urn:microsoft.com/office/officeart/2005/8/layout/vList4"/>
    <dgm:cxn modelId="{BF4BB393-C03D-494A-99D5-FA950CCE6E48}" type="presParOf" srcId="{0998F9F3-BAD9-9842-8B67-7C15E86ACD3F}" destId="{49EEB16C-D766-4A45-A121-6CDD2F1C6A8D}" srcOrd="0" destOrd="0" presId="urn:microsoft.com/office/officeart/2005/8/layout/vList4"/>
    <dgm:cxn modelId="{7E23D55B-B978-D94E-826B-20C330206C11}" type="presParOf" srcId="{49EEB16C-D766-4A45-A121-6CDD2F1C6A8D}" destId="{EDBFAD47-C5DE-3343-92EF-7E400430751F}" srcOrd="0" destOrd="0" presId="urn:microsoft.com/office/officeart/2005/8/layout/vList4"/>
    <dgm:cxn modelId="{6EAB32F0-FFDA-EC40-AD4B-1A09A707AE7F}" type="presParOf" srcId="{49EEB16C-D766-4A45-A121-6CDD2F1C6A8D}" destId="{95C4D869-C1AE-F644-B032-380DABC516A8}" srcOrd="1" destOrd="0" presId="urn:microsoft.com/office/officeart/2005/8/layout/vList4"/>
    <dgm:cxn modelId="{F3705685-9152-8744-B183-D614548AFE1D}" type="presParOf" srcId="{49EEB16C-D766-4A45-A121-6CDD2F1C6A8D}" destId="{7BA59839-86E3-714D-8E4B-339300423EB6}" srcOrd="2" destOrd="0" presId="urn:microsoft.com/office/officeart/2005/8/layout/vList4"/>
    <dgm:cxn modelId="{CA83E0FF-1104-3A4C-BF1A-D6775C3CED68}" type="presParOf" srcId="{0998F9F3-BAD9-9842-8B67-7C15E86ACD3F}" destId="{94BCD3EE-98EF-DA46-A502-2D97B8E357C4}" srcOrd="1" destOrd="0" presId="urn:microsoft.com/office/officeart/2005/8/layout/vList4"/>
    <dgm:cxn modelId="{1F5CEF8A-44AB-8345-A891-CA3CFE0807A3}" type="presParOf" srcId="{0998F9F3-BAD9-9842-8B67-7C15E86ACD3F}" destId="{33756AFA-BBD9-BF4A-A2C5-F8D75485BCC7}" srcOrd="2" destOrd="0" presId="urn:microsoft.com/office/officeart/2005/8/layout/vList4"/>
    <dgm:cxn modelId="{9672D3A8-5459-3646-89BF-2C7736A057AA}" type="presParOf" srcId="{33756AFA-BBD9-BF4A-A2C5-F8D75485BCC7}" destId="{E7E970D9-6929-8345-8058-2196305ADF0F}" srcOrd="0" destOrd="0" presId="urn:microsoft.com/office/officeart/2005/8/layout/vList4"/>
    <dgm:cxn modelId="{747B3FDB-F276-D944-8EC6-14957D4B0D41}" type="presParOf" srcId="{33756AFA-BBD9-BF4A-A2C5-F8D75485BCC7}" destId="{C8A28C18-F753-9244-8955-6E328C405BB0}" srcOrd="1" destOrd="0" presId="urn:microsoft.com/office/officeart/2005/8/layout/vList4"/>
    <dgm:cxn modelId="{C43CA6F8-B44D-E24E-B377-49370D583BF5}" type="presParOf" srcId="{33756AFA-BBD9-BF4A-A2C5-F8D75485BCC7}" destId="{88A42B93-AA33-9D48-AA66-7F68B75463BE}" srcOrd="2" destOrd="0" presId="urn:microsoft.com/office/officeart/2005/8/layout/vList4"/>
    <dgm:cxn modelId="{3301F61B-EDA2-A746-8185-7E0720C0223F}" type="presParOf" srcId="{0998F9F3-BAD9-9842-8B67-7C15E86ACD3F}" destId="{A600FFFE-E953-A84D-A771-A00DA94D7DF6}" srcOrd="3" destOrd="0" presId="urn:microsoft.com/office/officeart/2005/8/layout/vList4"/>
    <dgm:cxn modelId="{7984F8EF-82F5-A94A-9E2E-BE1D71C28EC8}" type="presParOf" srcId="{0998F9F3-BAD9-9842-8B67-7C15E86ACD3F}" destId="{E8074345-CD89-544F-B77E-8C897BD71FCB}" srcOrd="4" destOrd="0" presId="urn:microsoft.com/office/officeart/2005/8/layout/vList4"/>
    <dgm:cxn modelId="{D32760E8-5806-0D49-A1A3-1148076D9EBC}" type="presParOf" srcId="{E8074345-CD89-544F-B77E-8C897BD71FCB}" destId="{57990C20-13B8-A34A-947D-68E9B40D450D}" srcOrd="0" destOrd="0" presId="urn:microsoft.com/office/officeart/2005/8/layout/vList4"/>
    <dgm:cxn modelId="{58EB74C7-2DE5-B74E-8565-4B24923CC0B7}" type="presParOf" srcId="{E8074345-CD89-544F-B77E-8C897BD71FCB}" destId="{5AA860CD-78C5-374F-A982-65A2D2856ECC}" srcOrd="1" destOrd="0" presId="urn:microsoft.com/office/officeart/2005/8/layout/vList4"/>
    <dgm:cxn modelId="{1A2DFC2F-066E-5941-B76A-B90A2571778C}" type="presParOf" srcId="{E8074345-CD89-544F-B77E-8C897BD71FCB}" destId="{39454E14-A48B-B74D-9959-7FA6099B5C49}" srcOrd="2" destOrd="0" presId="urn:microsoft.com/office/officeart/2005/8/layout/vList4"/>
    <dgm:cxn modelId="{562FB9A1-38A5-E34A-B923-A4BD1E59E52E}" type="presParOf" srcId="{0998F9F3-BAD9-9842-8B67-7C15E86ACD3F}" destId="{97B3E2DE-5B52-0E42-A48F-9E4EE26927C2}" srcOrd="5" destOrd="0" presId="urn:microsoft.com/office/officeart/2005/8/layout/vList4"/>
    <dgm:cxn modelId="{6E91CFAF-7A47-3648-AF51-DE8932A89B82}" type="presParOf" srcId="{0998F9F3-BAD9-9842-8B67-7C15E86ACD3F}" destId="{3DF1BDAE-C997-054A-AB30-B6A01D87BF27}" srcOrd="6" destOrd="0" presId="urn:microsoft.com/office/officeart/2005/8/layout/vList4"/>
    <dgm:cxn modelId="{01316E5C-360C-0F4E-90FB-53B3D643620F}" type="presParOf" srcId="{3DF1BDAE-C997-054A-AB30-B6A01D87BF27}" destId="{2807CB98-16CF-A547-A53D-989D3BFA4114}" srcOrd="0" destOrd="0" presId="urn:microsoft.com/office/officeart/2005/8/layout/vList4"/>
    <dgm:cxn modelId="{9736D407-8B2F-834F-928F-DEAF548C16DC}" type="presParOf" srcId="{3DF1BDAE-C997-054A-AB30-B6A01D87BF27}" destId="{A7E413A7-9EFB-8746-9AE1-2C06B6EBB117}" srcOrd="1" destOrd="0" presId="urn:microsoft.com/office/officeart/2005/8/layout/vList4"/>
    <dgm:cxn modelId="{EFF271AE-EB85-4D44-8843-30863180F35A}" type="presParOf" srcId="{3DF1BDAE-C997-054A-AB30-B6A01D87BF27}" destId="{18893766-68CE-F544-B709-2777928AC0CD}" srcOrd="2" destOrd="0" presId="urn:microsoft.com/office/officeart/2005/8/layout/vList4"/>
    <dgm:cxn modelId="{3F55ADA5-5DBF-2542-94D7-8F0A874E64B1}" type="presParOf" srcId="{0998F9F3-BAD9-9842-8B67-7C15E86ACD3F}" destId="{3018E9F7-11AA-2848-9C1E-BB27C69B4F58}" srcOrd="7" destOrd="0" presId="urn:microsoft.com/office/officeart/2005/8/layout/vList4"/>
    <dgm:cxn modelId="{526F362F-72F4-2141-8C10-F6638E743251}" type="presParOf" srcId="{0998F9F3-BAD9-9842-8B67-7C15E86ACD3F}" destId="{4914D8EE-825D-7540-8058-BFBC94394168}" srcOrd="8" destOrd="0" presId="urn:microsoft.com/office/officeart/2005/8/layout/vList4"/>
    <dgm:cxn modelId="{5CFB82DC-B5B1-A34E-8AA3-ADA1EE1C60D7}" type="presParOf" srcId="{4914D8EE-825D-7540-8058-BFBC94394168}" destId="{8FA2CA4A-B438-0048-BA8A-B51F8CB469C5}" srcOrd="0" destOrd="0" presId="urn:microsoft.com/office/officeart/2005/8/layout/vList4"/>
    <dgm:cxn modelId="{3A1B8705-899C-A84C-8DF6-E15405645AFF}" type="presParOf" srcId="{4914D8EE-825D-7540-8058-BFBC94394168}" destId="{B099E27E-CA8B-7543-A259-09B3A41BEE3F}" srcOrd="1" destOrd="0" presId="urn:microsoft.com/office/officeart/2005/8/layout/vList4"/>
    <dgm:cxn modelId="{0250D556-24E7-F64E-A806-5AFA1F6CBEAE}" type="presParOf" srcId="{4914D8EE-825D-7540-8058-BFBC94394168}" destId="{31AA1D2B-A989-8B41-B668-050C46DDFBEA}" srcOrd="2" destOrd="0" presId="urn:microsoft.com/office/officeart/2005/8/layout/vList4"/>
    <dgm:cxn modelId="{B295C9BA-DE96-2E40-B71D-FA9D90E42FE4}" type="presParOf" srcId="{0998F9F3-BAD9-9842-8B67-7C15E86ACD3F}" destId="{4FB60BE7-F6DE-AC4A-9109-03A648E0E4FF}" srcOrd="9" destOrd="0" presId="urn:microsoft.com/office/officeart/2005/8/layout/vList4"/>
    <dgm:cxn modelId="{02C7377B-094A-2748-908B-465C24C87537}" type="presParOf" srcId="{0998F9F3-BAD9-9842-8B67-7C15E86ACD3F}" destId="{5418487D-9D8B-F14C-8A8F-ACDCD486F585}" srcOrd="10" destOrd="0" presId="urn:microsoft.com/office/officeart/2005/8/layout/vList4"/>
    <dgm:cxn modelId="{F8B7F5AD-8E23-1A47-A3D4-3325A72477E1}" type="presParOf" srcId="{5418487D-9D8B-F14C-8A8F-ACDCD486F585}" destId="{28B07A1F-B3E2-074F-AD5C-508FC62927AB}" srcOrd="0" destOrd="0" presId="urn:microsoft.com/office/officeart/2005/8/layout/vList4"/>
    <dgm:cxn modelId="{C81873FC-FCFC-744D-B679-799D0A5F1DEF}" type="presParOf" srcId="{5418487D-9D8B-F14C-8A8F-ACDCD486F585}" destId="{BE3DF4A8-BAD4-E147-80E0-892A26BD3350}" srcOrd="1" destOrd="0" presId="urn:microsoft.com/office/officeart/2005/8/layout/vList4"/>
    <dgm:cxn modelId="{314E60A4-D796-F34E-8E3B-91C358EC4079}" type="presParOf" srcId="{5418487D-9D8B-F14C-8A8F-ACDCD486F585}" destId="{E038B4AE-45CC-4744-B72C-5C21A1F33168}"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88984-36A0-6C46-A329-BFCB964791F2}">
      <dsp:nvSpPr>
        <dsp:cNvPr id="0" name=""/>
        <dsp:cNvSpPr/>
      </dsp:nvSpPr>
      <dsp:spPr>
        <a:xfrm>
          <a:off x="4624" y="401072"/>
          <a:ext cx="2264678" cy="566169"/>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a:t>Decoder-only</a:t>
          </a:r>
        </a:p>
      </dsp:txBody>
      <dsp:txXfrm>
        <a:off x="21207" y="417655"/>
        <a:ext cx="2231512" cy="533003"/>
      </dsp:txXfrm>
    </dsp:sp>
    <dsp:sp modelId="{DFF38C6B-17F2-6D46-A30B-401C185FAC3F}">
      <dsp:nvSpPr>
        <dsp:cNvPr id="0" name=""/>
        <dsp:cNvSpPr/>
      </dsp:nvSpPr>
      <dsp:spPr>
        <a:xfrm rot="5400000">
          <a:off x="1087424" y="1016782"/>
          <a:ext cx="99079" cy="99079"/>
        </a:xfrm>
        <a:prstGeom prst="rightArrow">
          <a:avLst>
            <a:gd name="adj1" fmla="val 667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2496C04-2E6B-174C-BD3E-FCA226CBA471}">
      <dsp:nvSpPr>
        <dsp:cNvPr id="0" name=""/>
        <dsp:cNvSpPr/>
      </dsp:nvSpPr>
      <dsp:spPr>
        <a:xfrm>
          <a:off x="4624" y="1165401"/>
          <a:ext cx="2264678" cy="566169"/>
        </a:xfrm>
        <a:prstGeom prst="roundRect">
          <a:avLst>
            <a:gd name="adj" fmla="val 10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t>Pre-trained on language modeling task</a:t>
          </a:r>
        </a:p>
      </dsp:txBody>
      <dsp:txXfrm>
        <a:off x="21207" y="1181984"/>
        <a:ext cx="2231512" cy="533003"/>
      </dsp:txXfrm>
    </dsp:sp>
    <dsp:sp modelId="{B7613CD1-94C1-FA44-89B6-3773FC99DD61}">
      <dsp:nvSpPr>
        <dsp:cNvPr id="0" name=""/>
        <dsp:cNvSpPr/>
      </dsp:nvSpPr>
      <dsp:spPr>
        <a:xfrm rot="5400000">
          <a:off x="1087424" y="1781111"/>
          <a:ext cx="99079" cy="99079"/>
        </a:xfrm>
        <a:prstGeom prst="rightArrow">
          <a:avLst>
            <a:gd name="adj1" fmla="val 66700"/>
            <a:gd name="adj2" fmla="val 50000"/>
          </a:avLst>
        </a:prstGeom>
        <a:solidFill>
          <a:schemeClr val="accent2">
            <a:hueOff val="532009"/>
            <a:satOff val="-1617"/>
            <a:lumOff val="-2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21DA974-FE17-9448-9B0E-E5D65EE4A9FC}">
      <dsp:nvSpPr>
        <dsp:cNvPr id="0" name=""/>
        <dsp:cNvSpPr/>
      </dsp:nvSpPr>
      <dsp:spPr>
        <a:xfrm>
          <a:off x="4624" y="1929730"/>
          <a:ext cx="2264678" cy="566169"/>
        </a:xfrm>
        <a:prstGeom prst="roundRect">
          <a:avLst>
            <a:gd name="adj" fmla="val 10000"/>
          </a:avLst>
        </a:prstGeom>
        <a:solidFill>
          <a:schemeClr val="accent2">
            <a:tint val="40000"/>
            <a:alpha val="90000"/>
            <a:hueOff val="460213"/>
            <a:satOff val="-1629"/>
            <a:lumOff val="-71"/>
            <a:alphaOff val="0"/>
          </a:schemeClr>
        </a:solidFill>
        <a:ln w="15875" cap="flat" cmpd="sng" algn="ctr">
          <a:solidFill>
            <a:schemeClr val="accent2">
              <a:tint val="40000"/>
              <a:alpha val="90000"/>
              <a:hueOff val="460213"/>
              <a:satOff val="-1629"/>
              <a:lumOff val="-7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0" lvl="0" indent="0" algn="l" defTabSz="400050">
            <a:lnSpc>
              <a:spcPct val="90000"/>
            </a:lnSpc>
            <a:spcBef>
              <a:spcPct val="0"/>
            </a:spcBef>
            <a:spcAft>
              <a:spcPct val="35000"/>
            </a:spcAft>
            <a:buNone/>
          </a:pPr>
          <a:r>
            <a:rPr lang="en-US" sz="900" kern="1200" dirty="0"/>
            <a:t>Target sequence for decoder is simply a shifted version of the input sequence</a:t>
          </a:r>
        </a:p>
        <a:p>
          <a:pPr marL="57150" lvl="1" indent="-57150" algn="l" defTabSz="311150">
            <a:lnSpc>
              <a:spcPct val="90000"/>
            </a:lnSpc>
            <a:spcBef>
              <a:spcPct val="0"/>
            </a:spcBef>
            <a:spcAft>
              <a:spcPct val="15000"/>
            </a:spcAft>
            <a:buChar char="•"/>
          </a:pPr>
          <a:r>
            <a:rPr lang="en-US" sz="700" kern="1200" dirty="0"/>
            <a:t>“the cat sat on” </a:t>
          </a:r>
          <a:r>
            <a:rPr lang="en-US" sz="700" kern="1200" dirty="0">
              <a:sym typeface="Wingdings" pitchFamily="2" charset="2"/>
            </a:rPr>
            <a:t></a:t>
          </a:r>
          <a:r>
            <a:rPr lang="en-US" sz="700" kern="1200" dirty="0"/>
            <a:t> “the”</a:t>
          </a:r>
        </a:p>
        <a:p>
          <a:pPr marL="57150" lvl="1" indent="-57150" algn="l" defTabSz="311150">
            <a:lnSpc>
              <a:spcPct val="90000"/>
            </a:lnSpc>
            <a:spcBef>
              <a:spcPct val="0"/>
            </a:spcBef>
            <a:spcAft>
              <a:spcPct val="15000"/>
            </a:spcAft>
            <a:buChar char="•"/>
          </a:pPr>
          <a:r>
            <a:rPr lang="en-US" sz="700" kern="1200" dirty="0"/>
            <a:t>“the cat sat on the” </a:t>
          </a:r>
          <a:r>
            <a:rPr lang="en-US" sz="700" kern="1200" dirty="0">
              <a:sym typeface="Wingdings" pitchFamily="2" charset="2"/>
            </a:rPr>
            <a:t></a:t>
          </a:r>
          <a:r>
            <a:rPr lang="en-US" sz="700" kern="1200" dirty="0"/>
            <a:t> “mat”</a:t>
          </a:r>
        </a:p>
      </dsp:txBody>
      <dsp:txXfrm>
        <a:off x="21207" y="1946313"/>
        <a:ext cx="2231512" cy="533003"/>
      </dsp:txXfrm>
    </dsp:sp>
    <dsp:sp modelId="{943912F6-9DA0-2B42-B84C-747E96BDCC05}">
      <dsp:nvSpPr>
        <dsp:cNvPr id="0" name=""/>
        <dsp:cNvSpPr/>
      </dsp:nvSpPr>
      <dsp:spPr>
        <a:xfrm>
          <a:off x="2586358" y="401072"/>
          <a:ext cx="2264678" cy="566169"/>
        </a:xfrm>
        <a:prstGeom prst="roundRect">
          <a:avLst>
            <a:gd name="adj" fmla="val 10000"/>
          </a:avLst>
        </a:prstGeom>
        <a:solidFill>
          <a:schemeClr val="accent2">
            <a:hueOff val="2394041"/>
            <a:satOff val="-7276"/>
            <a:lumOff val="-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a:t>Encoder-only</a:t>
          </a:r>
        </a:p>
      </dsp:txBody>
      <dsp:txXfrm>
        <a:off x="2602941" y="417655"/>
        <a:ext cx="2231512" cy="533003"/>
      </dsp:txXfrm>
    </dsp:sp>
    <dsp:sp modelId="{717F40F4-3EDA-D640-97A4-A2819803930B}">
      <dsp:nvSpPr>
        <dsp:cNvPr id="0" name=""/>
        <dsp:cNvSpPr/>
      </dsp:nvSpPr>
      <dsp:spPr>
        <a:xfrm rot="5400000">
          <a:off x="3669157" y="1016782"/>
          <a:ext cx="99079" cy="99079"/>
        </a:xfrm>
        <a:prstGeom prst="rightArrow">
          <a:avLst>
            <a:gd name="adj1" fmla="val 66700"/>
            <a:gd name="adj2" fmla="val 50000"/>
          </a:avLst>
        </a:prstGeom>
        <a:solidFill>
          <a:schemeClr val="accent2">
            <a:hueOff val="1064018"/>
            <a:satOff val="-3234"/>
            <a:lumOff val="-4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D63591-EBD6-9345-B33A-8A1AF3CADCA0}">
      <dsp:nvSpPr>
        <dsp:cNvPr id="0" name=""/>
        <dsp:cNvSpPr/>
      </dsp:nvSpPr>
      <dsp:spPr>
        <a:xfrm>
          <a:off x="2586358" y="1165401"/>
          <a:ext cx="2264678" cy="566169"/>
        </a:xfrm>
        <a:prstGeom prst="roundRect">
          <a:avLst>
            <a:gd name="adj" fmla="val 10000"/>
          </a:avLst>
        </a:prstGeom>
        <a:solidFill>
          <a:schemeClr val="accent2">
            <a:tint val="40000"/>
            <a:alpha val="90000"/>
            <a:hueOff val="920426"/>
            <a:satOff val="-3258"/>
            <a:lumOff val="-142"/>
            <a:alphaOff val="0"/>
          </a:schemeClr>
        </a:solidFill>
        <a:ln w="15875" cap="flat" cmpd="sng" algn="ctr">
          <a:solidFill>
            <a:schemeClr val="accent2">
              <a:tint val="40000"/>
              <a:alpha val="90000"/>
              <a:hueOff val="920426"/>
              <a:satOff val="-3258"/>
              <a:lumOff val="-14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t>E.g., BERT</a:t>
          </a:r>
        </a:p>
      </dsp:txBody>
      <dsp:txXfrm>
        <a:off x="2602941" y="1181984"/>
        <a:ext cx="2231512" cy="533003"/>
      </dsp:txXfrm>
    </dsp:sp>
    <dsp:sp modelId="{57FD211F-2F2A-A04E-A54E-085873A09207}">
      <dsp:nvSpPr>
        <dsp:cNvPr id="0" name=""/>
        <dsp:cNvSpPr/>
      </dsp:nvSpPr>
      <dsp:spPr>
        <a:xfrm rot="5400000">
          <a:off x="3669157" y="1781111"/>
          <a:ext cx="99079" cy="99079"/>
        </a:xfrm>
        <a:prstGeom prst="rightArrow">
          <a:avLst>
            <a:gd name="adj1" fmla="val 66700"/>
            <a:gd name="adj2" fmla="val 50000"/>
          </a:avLst>
        </a:prstGeom>
        <a:solidFill>
          <a:schemeClr val="accent2">
            <a:hueOff val="1596027"/>
            <a:satOff val="-4850"/>
            <a:lumOff val="-6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54A1877-F8B0-8D48-9F61-D430A5085F06}">
      <dsp:nvSpPr>
        <dsp:cNvPr id="0" name=""/>
        <dsp:cNvSpPr/>
      </dsp:nvSpPr>
      <dsp:spPr>
        <a:xfrm>
          <a:off x="2586358" y="1929730"/>
          <a:ext cx="2264678" cy="566169"/>
        </a:xfrm>
        <a:prstGeom prst="roundRect">
          <a:avLst>
            <a:gd name="adj" fmla="val 10000"/>
          </a:avLst>
        </a:prstGeom>
        <a:solidFill>
          <a:schemeClr val="accent2">
            <a:tint val="40000"/>
            <a:alpha val="90000"/>
            <a:hueOff val="1380639"/>
            <a:satOff val="-4887"/>
            <a:lumOff val="-213"/>
            <a:alphaOff val="0"/>
          </a:schemeClr>
        </a:solidFill>
        <a:ln w="15875" cap="flat" cmpd="sng" algn="ctr">
          <a:solidFill>
            <a:schemeClr val="accent2">
              <a:tint val="40000"/>
              <a:alpha val="90000"/>
              <a:hueOff val="1380639"/>
              <a:satOff val="-4887"/>
              <a:lumOff val="-2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t>Pre-trained by corrupting the input sequence and having the model try to reconstruct it. </a:t>
          </a:r>
        </a:p>
      </dsp:txBody>
      <dsp:txXfrm>
        <a:off x="2602941" y="1946313"/>
        <a:ext cx="2231512" cy="533003"/>
      </dsp:txXfrm>
    </dsp:sp>
    <dsp:sp modelId="{0A661736-AB7B-964D-A241-5A403E084139}">
      <dsp:nvSpPr>
        <dsp:cNvPr id="0" name=""/>
        <dsp:cNvSpPr/>
      </dsp:nvSpPr>
      <dsp:spPr>
        <a:xfrm rot="5400000">
          <a:off x="3669157" y="2545440"/>
          <a:ext cx="99079" cy="99079"/>
        </a:xfrm>
        <a:prstGeom prst="rightArrow">
          <a:avLst>
            <a:gd name="adj1" fmla="val 66700"/>
            <a:gd name="adj2" fmla="val 50000"/>
          </a:avLst>
        </a:prstGeom>
        <a:solidFill>
          <a:schemeClr val="accent2">
            <a:hueOff val="2128036"/>
            <a:satOff val="-6467"/>
            <a:lumOff val="-8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0A7943-E63C-DF4A-9937-81928EA351FA}">
      <dsp:nvSpPr>
        <dsp:cNvPr id="0" name=""/>
        <dsp:cNvSpPr/>
      </dsp:nvSpPr>
      <dsp:spPr>
        <a:xfrm>
          <a:off x="2586358" y="2694059"/>
          <a:ext cx="2264678" cy="566169"/>
        </a:xfrm>
        <a:prstGeom prst="roundRect">
          <a:avLst>
            <a:gd name="adj" fmla="val 10000"/>
          </a:avLst>
        </a:prstGeom>
        <a:solidFill>
          <a:schemeClr val="accent2">
            <a:tint val="40000"/>
            <a:alpha val="90000"/>
            <a:hueOff val="1840852"/>
            <a:satOff val="-6516"/>
            <a:lumOff val="-284"/>
            <a:alphaOff val="0"/>
          </a:schemeClr>
        </a:solidFill>
        <a:ln w="15875" cap="flat" cmpd="sng" algn="ctr">
          <a:solidFill>
            <a:schemeClr val="accent2">
              <a:tint val="40000"/>
              <a:alpha val="90000"/>
              <a:hueOff val="1840852"/>
              <a:satOff val="-6516"/>
              <a:lumOff val="-2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Masked language model (MLM): </a:t>
          </a:r>
        </a:p>
      </dsp:txBody>
      <dsp:txXfrm>
        <a:off x="2602941" y="2710642"/>
        <a:ext cx="2231512" cy="533003"/>
      </dsp:txXfrm>
    </dsp:sp>
    <dsp:sp modelId="{E145CB8F-EB07-EB49-AC81-E68BCCA52258}">
      <dsp:nvSpPr>
        <dsp:cNvPr id="0" name=""/>
        <dsp:cNvSpPr/>
      </dsp:nvSpPr>
      <dsp:spPr>
        <a:xfrm rot="5400000">
          <a:off x="3669157" y="3309769"/>
          <a:ext cx="99079" cy="99079"/>
        </a:xfrm>
        <a:prstGeom prst="rightArrow">
          <a:avLst>
            <a:gd name="adj1" fmla="val 66700"/>
            <a:gd name="adj2" fmla="val 50000"/>
          </a:avLst>
        </a:prstGeom>
        <a:solidFill>
          <a:schemeClr val="accent2">
            <a:hueOff val="2660045"/>
            <a:satOff val="-8084"/>
            <a:lumOff val="-10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035040C-AB37-384D-94F5-FA7555E85ABD}">
      <dsp:nvSpPr>
        <dsp:cNvPr id="0" name=""/>
        <dsp:cNvSpPr/>
      </dsp:nvSpPr>
      <dsp:spPr>
        <a:xfrm>
          <a:off x="2586358" y="3458388"/>
          <a:ext cx="2264678" cy="566169"/>
        </a:xfrm>
        <a:prstGeom prst="roundRect">
          <a:avLst>
            <a:gd name="adj" fmla="val 10000"/>
          </a:avLst>
        </a:prstGeom>
        <a:solidFill>
          <a:schemeClr val="accent2">
            <a:tint val="40000"/>
            <a:alpha val="90000"/>
            <a:hueOff val="2301065"/>
            <a:satOff val="-8145"/>
            <a:lumOff val="-354"/>
            <a:alphaOff val="0"/>
          </a:schemeClr>
        </a:solidFill>
        <a:ln w="15875" cap="flat" cmpd="sng" algn="ctr">
          <a:solidFill>
            <a:schemeClr val="accent2">
              <a:tint val="40000"/>
              <a:alpha val="90000"/>
              <a:hueOff val="2301065"/>
              <a:satOff val="-8145"/>
              <a:lumOff val="-35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“The [MASK] sat on the mat” </a:t>
          </a:r>
          <a:r>
            <a:rPr lang="en-US" sz="900" kern="1200" dirty="0">
              <a:sym typeface="Wingdings" pitchFamily="2" charset="2"/>
            </a:rPr>
            <a:t></a:t>
          </a:r>
          <a:r>
            <a:rPr lang="en-US" sz="900" kern="1200" dirty="0"/>
            <a:t> “The cat sat on the mat”</a:t>
          </a:r>
        </a:p>
      </dsp:txBody>
      <dsp:txXfrm>
        <a:off x="2602941" y="3474971"/>
        <a:ext cx="2231512" cy="533003"/>
      </dsp:txXfrm>
    </dsp:sp>
    <dsp:sp modelId="{06262CEC-221B-C04F-B68B-4BC9C3B6B343}">
      <dsp:nvSpPr>
        <dsp:cNvPr id="0" name=""/>
        <dsp:cNvSpPr/>
      </dsp:nvSpPr>
      <dsp:spPr>
        <a:xfrm>
          <a:off x="5168091" y="401072"/>
          <a:ext cx="2264678" cy="566169"/>
        </a:xfrm>
        <a:prstGeom prst="roundRect">
          <a:avLst>
            <a:gd name="adj" fmla="val 10000"/>
          </a:avLst>
        </a:prstGeom>
        <a:solidFill>
          <a:schemeClr val="accent2">
            <a:hueOff val="4788082"/>
            <a:satOff val="-14551"/>
            <a:lumOff val="-19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a:t>Encoder-decoder</a:t>
          </a:r>
        </a:p>
      </dsp:txBody>
      <dsp:txXfrm>
        <a:off x="5184674" y="417655"/>
        <a:ext cx="2231512" cy="533003"/>
      </dsp:txXfrm>
    </dsp:sp>
    <dsp:sp modelId="{39B153A2-561A-2049-865D-9379E55666B2}">
      <dsp:nvSpPr>
        <dsp:cNvPr id="0" name=""/>
        <dsp:cNvSpPr/>
      </dsp:nvSpPr>
      <dsp:spPr>
        <a:xfrm rot="5400000">
          <a:off x="6250890" y="1016782"/>
          <a:ext cx="99079" cy="99079"/>
        </a:xfrm>
        <a:prstGeom prst="rightArrow">
          <a:avLst>
            <a:gd name="adj1" fmla="val 66700"/>
            <a:gd name="adj2" fmla="val 50000"/>
          </a:avLst>
        </a:prstGeom>
        <a:solidFill>
          <a:schemeClr val="accent2">
            <a:hueOff val="3192055"/>
            <a:satOff val="-9701"/>
            <a:lumOff val="-13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19BCA9-F661-A04E-9C8E-207431B4C643}">
      <dsp:nvSpPr>
        <dsp:cNvPr id="0" name=""/>
        <dsp:cNvSpPr/>
      </dsp:nvSpPr>
      <dsp:spPr>
        <a:xfrm>
          <a:off x="5168091" y="1165401"/>
          <a:ext cx="2264678" cy="566169"/>
        </a:xfrm>
        <a:prstGeom prst="roundRect">
          <a:avLst>
            <a:gd name="adj" fmla="val 10000"/>
          </a:avLst>
        </a:prstGeom>
        <a:solidFill>
          <a:schemeClr val="accent2">
            <a:tint val="40000"/>
            <a:alpha val="90000"/>
            <a:hueOff val="2761278"/>
            <a:satOff val="-9774"/>
            <a:lumOff val="-425"/>
            <a:alphaOff val="0"/>
          </a:schemeClr>
        </a:solidFill>
        <a:ln w="15875" cap="flat" cmpd="sng" algn="ctr">
          <a:solidFill>
            <a:schemeClr val="accent2">
              <a:tint val="40000"/>
              <a:alpha val="90000"/>
              <a:hueOff val="2761278"/>
              <a:satOff val="-9774"/>
              <a:lumOff val="-4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t>Trained on sequence-to-sequence supervised tasks</a:t>
          </a:r>
        </a:p>
      </dsp:txBody>
      <dsp:txXfrm>
        <a:off x="5184674" y="1181984"/>
        <a:ext cx="2231512" cy="533003"/>
      </dsp:txXfrm>
    </dsp:sp>
    <dsp:sp modelId="{37AF6769-D176-E64D-AB16-4B5CA24C3613}">
      <dsp:nvSpPr>
        <dsp:cNvPr id="0" name=""/>
        <dsp:cNvSpPr/>
      </dsp:nvSpPr>
      <dsp:spPr>
        <a:xfrm rot="5400000">
          <a:off x="6250890" y="1781111"/>
          <a:ext cx="99079" cy="99079"/>
        </a:xfrm>
        <a:prstGeom prst="rightArrow">
          <a:avLst>
            <a:gd name="adj1" fmla="val 66700"/>
            <a:gd name="adj2" fmla="val 50000"/>
          </a:avLst>
        </a:prstGeom>
        <a:solidFill>
          <a:schemeClr val="accent2">
            <a:hueOff val="3724064"/>
            <a:satOff val="-11317"/>
            <a:lumOff val="-15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0799E32-CA13-BA49-9316-AA32EA9E62F0}">
      <dsp:nvSpPr>
        <dsp:cNvPr id="0" name=""/>
        <dsp:cNvSpPr/>
      </dsp:nvSpPr>
      <dsp:spPr>
        <a:xfrm>
          <a:off x="5168091" y="1929730"/>
          <a:ext cx="2264678" cy="566169"/>
        </a:xfrm>
        <a:prstGeom prst="roundRect">
          <a:avLst>
            <a:gd name="adj" fmla="val 10000"/>
          </a:avLst>
        </a:prstGeom>
        <a:solidFill>
          <a:schemeClr val="accent2">
            <a:tint val="40000"/>
            <a:alpha val="90000"/>
            <a:hueOff val="3221491"/>
            <a:satOff val="-11403"/>
            <a:lumOff val="-496"/>
            <a:alphaOff val="0"/>
          </a:schemeClr>
        </a:solidFill>
        <a:ln w="15875" cap="flat" cmpd="sng" algn="ctr">
          <a:solidFill>
            <a:schemeClr val="accent2">
              <a:tint val="40000"/>
              <a:alpha val="90000"/>
              <a:hueOff val="3221491"/>
              <a:satOff val="-11403"/>
              <a:lumOff val="-4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0" lvl="0" indent="0" algn="l" defTabSz="400050">
            <a:lnSpc>
              <a:spcPct val="90000"/>
            </a:lnSpc>
            <a:spcBef>
              <a:spcPct val="0"/>
            </a:spcBef>
            <a:spcAft>
              <a:spcPct val="35000"/>
            </a:spcAft>
            <a:buNone/>
          </a:pPr>
          <a:r>
            <a:rPr lang="en-US" sz="900" kern="1200"/>
            <a:t>Translation</a:t>
          </a:r>
        </a:p>
        <a:p>
          <a:pPr marL="57150" lvl="1" indent="-57150" algn="l" defTabSz="311150">
            <a:lnSpc>
              <a:spcPct val="90000"/>
            </a:lnSpc>
            <a:spcBef>
              <a:spcPct val="0"/>
            </a:spcBef>
            <a:spcAft>
              <a:spcPct val="15000"/>
            </a:spcAft>
            <a:buChar char="•"/>
          </a:pPr>
          <a:r>
            <a:rPr lang="en-US" sz="700" kern="1200" dirty="0"/>
            <a:t>”Le chat </a:t>
          </a:r>
          <a:r>
            <a:rPr lang="en-US" sz="700" kern="1200" dirty="0" err="1"/>
            <a:t>est</a:t>
          </a:r>
          <a:r>
            <a:rPr lang="en-US" sz="700" kern="1200" dirty="0"/>
            <a:t> </a:t>
          </a:r>
          <a:r>
            <a:rPr lang="en-US" sz="700" kern="1200" dirty="0" err="1"/>
            <a:t>assis</a:t>
          </a:r>
          <a:r>
            <a:rPr lang="en-US" sz="700" kern="1200" dirty="0"/>
            <a:t> sur le tapis” </a:t>
          </a:r>
          <a:r>
            <a:rPr lang="en-US" sz="700" kern="1200" dirty="0">
              <a:sym typeface="Wingdings" pitchFamily="2" charset="2"/>
            </a:rPr>
            <a:t></a:t>
          </a:r>
          <a:endParaRPr lang="en-US" sz="700" kern="1200" dirty="0"/>
        </a:p>
        <a:p>
          <a:pPr marL="57150" lvl="1" indent="-57150" algn="l" defTabSz="311150">
            <a:lnSpc>
              <a:spcPct val="90000"/>
            </a:lnSpc>
            <a:spcBef>
              <a:spcPct val="0"/>
            </a:spcBef>
            <a:spcAft>
              <a:spcPct val="15000"/>
            </a:spcAft>
            <a:buChar char="•"/>
          </a:pPr>
          <a:r>
            <a:rPr lang="en-US" sz="700" kern="1200" dirty="0"/>
            <a:t>“The cat sat on the mat”</a:t>
          </a:r>
        </a:p>
      </dsp:txBody>
      <dsp:txXfrm>
        <a:off x="5184674" y="1946313"/>
        <a:ext cx="2231512" cy="533003"/>
      </dsp:txXfrm>
    </dsp:sp>
    <dsp:sp modelId="{4F4D9C0F-2FFC-5243-A80E-4D2AE7673857}">
      <dsp:nvSpPr>
        <dsp:cNvPr id="0" name=""/>
        <dsp:cNvSpPr/>
      </dsp:nvSpPr>
      <dsp:spPr>
        <a:xfrm rot="5400000">
          <a:off x="6250890" y="2545440"/>
          <a:ext cx="99079" cy="99079"/>
        </a:xfrm>
        <a:prstGeom prst="rightArrow">
          <a:avLst>
            <a:gd name="adj1" fmla="val 66700"/>
            <a:gd name="adj2" fmla="val 50000"/>
          </a:avLst>
        </a:prstGeom>
        <a:solidFill>
          <a:schemeClr val="accent2">
            <a:hueOff val="4256073"/>
            <a:satOff val="-12934"/>
            <a:lumOff val="-17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CE356E8-92CD-B844-9F21-43482B451431}">
      <dsp:nvSpPr>
        <dsp:cNvPr id="0" name=""/>
        <dsp:cNvSpPr/>
      </dsp:nvSpPr>
      <dsp:spPr>
        <a:xfrm>
          <a:off x="5168091" y="2694059"/>
          <a:ext cx="2264678" cy="566169"/>
        </a:xfrm>
        <a:prstGeom prst="roundRect">
          <a:avLst>
            <a:gd name="adj" fmla="val 10000"/>
          </a:avLst>
        </a:prstGeom>
        <a:solidFill>
          <a:schemeClr val="accent2">
            <a:tint val="40000"/>
            <a:alpha val="90000"/>
            <a:hueOff val="3681704"/>
            <a:satOff val="-13032"/>
            <a:lumOff val="-567"/>
            <a:alphaOff val="0"/>
          </a:schemeClr>
        </a:solidFill>
        <a:ln w="15875" cap="flat" cmpd="sng" algn="ctr">
          <a:solidFill>
            <a:schemeClr val="accent2">
              <a:tint val="40000"/>
              <a:alpha val="90000"/>
              <a:hueOff val="3681704"/>
              <a:satOff val="-13032"/>
              <a:lumOff val="-5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t>Question answering:</a:t>
          </a:r>
        </a:p>
      </dsp:txBody>
      <dsp:txXfrm>
        <a:off x="5184674" y="2710642"/>
        <a:ext cx="2231512" cy="533003"/>
      </dsp:txXfrm>
    </dsp:sp>
    <dsp:sp modelId="{1711D85B-0E6C-B642-84A1-E4D3251C6251}">
      <dsp:nvSpPr>
        <dsp:cNvPr id="0" name=""/>
        <dsp:cNvSpPr/>
      </dsp:nvSpPr>
      <dsp:spPr>
        <a:xfrm rot="5400000">
          <a:off x="6250890" y="3309769"/>
          <a:ext cx="99079" cy="99079"/>
        </a:xfrm>
        <a:prstGeom prst="rightArrow">
          <a:avLst>
            <a:gd name="adj1" fmla="val 66700"/>
            <a:gd name="adj2" fmla="val 50000"/>
          </a:avLst>
        </a:prstGeom>
        <a:solidFill>
          <a:schemeClr val="accent2">
            <a:hueOff val="4788082"/>
            <a:satOff val="-14551"/>
            <a:lumOff val="-19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833987-FEDD-7348-ACB2-F512103158D6}">
      <dsp:nvSpPr>
        <dsp:cNvPr id="0" name=""/>
        <dsp:cNvSpPr/>
      </dsp:nvSpPr>
      <dsp:spPr>
        <a:xfrm>
          <a:off x="5168091" y="3458388"/>
          <a:ext cx="2264678" cy="566169"/>
        </a:xfrm>
        <a:prstGeom prst="roundRect">
          <a:avLst>
            <a:gd name="adj" fmla="val 10000"/>
          </a:avLst>
        </a:prstGeom>
        <a:solidFill>
          <a:schemeClr val="accent2">
            <a:tint val="40000"/>
            <a:alpha val="90000"/>
            <a:hueOff val="4141917"/>
            <a:satOff val="-14661"/>
            <a:lumOff val="-638"/>
            <a:alphaOff val="0"/>
          </a:schemeClr>
        </a:solidFill>
        <a:ln w="15875" cap="flat" cmpd="sng" algn="ctr">
          <a:solidFill>
            <a:schemeClr val="accent2">
              <a:tint val="40000"/>
              <a:alpha val="90000"/>
              <a:hueOff val="4141917"/>
              <a:satOff val="-14661"/>
              <a:lumOff val="-6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t>Summarization</a:t>
          </a:r>
        </a:p>
      </dsp:txBody>
      <dsp:txXfrm>
        <a:off x="5184674" y="3474971"/>
        <a:ext cx="2231512" cy="5330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624F1-E3C9-7848-B010-D4309441B9D0}">
      <dsp:nvSpPr>
        <dsp:cNvPr id="0" name=""/>
        <dsp:cNvSpPr/>
      </dsp:nvSpPr>
      <dsp:spPr>
        <a:xfrm>
          <a:off x="2941" y="149234"/>
          <a:ext cx="2867492" cy="729861"/>
        </a:xfrm>
        <a:prstGeom prst="rect">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a:t>Instruction-tuning/ instruction-following</a:t>
          </a:r>
        </a:p>
      </dsp:txBody>
      <dsp:txXfrm>
        <a:off x="2941" y="149234"/>
        <a:ext cx="2867492" cy="729861"/>
      </dsp:txXfrm>
    </dsp:sp>
    <dsp:sp modelId="{6958CBE6-16A2-3A45-9890-22FB1ED5E58C}">
      <dsp:nvSpPr>
        <dsp:cNvPr id="0" name=""/>
        <dsp:cNvSpPr/>
      </dsp:nvSpPr>
      <dsp:spPr>
        <a:xfrm>
          <a:off x="2941" y="879096"/>
          <a:ext cx="2867492" cy="1992869"/>
        </a:xfrm>
        <a:prstGeom prst="rect">
          <a:avLst/>
        </a:prstGeom>
        <a:solidFill>
          <a:schemeClr val="accent4">
            <a:alpha val="90000"/>
            <a:tint val="40000"/>
            <a:hueOff val="0"/>
            <a:satOff val="0"/>
            <a:lumOff val="0"/>
            <a:alphaOff val="0"/>
          </a:schemeClr>
        </a:solidFill>
        <a:ln w="1587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LLM is provided as input an instruction to follow which might include summarizing text, writing code, writing a poem</a:t>
          </a:r>
        </a:p>
      </dsp:txBody>
      <dsp:txXfrm>
        <a:off x="2941" y="879096"/>
        <a:ext cx="2867492" cy="1992869"/>
      </dsp:txXfrm>
    </dsp:sp>
    <dsp:sp modelId="{1AA0F764-4EC9-2547-A5F5-C1FB097738B3}">
      <dsp:nvSpPr>
        <dsp:cNvPr id="0" name=""/>
        <dsp:cNvSpPr/>
      </dsp:nvSpPr>
      <dsp:spPr>
        <a:xfrm>
          <a:off x="3271882" y="149234"/>
          <a:ext cx="2867492" cy="729861"/>
        </a:xfrm>
        <a:prstGeom prst="rect">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a:t>Dialogue-tuning</a:t>
          </a:r>
        </a:p>
      </dsp:txBody>
      <dsp:txXfrm>
        <a:off x="3271882" y="149234"/>
        <a:ext cx="2867492" cy="729861"/>
      </dsp:txXfrm>
    </dsp:sp>
    <dsp:sp modelId="{C11BEB78-C051-3E49-BF32-2AAEBB221803}">
      <dsp:nvSpPr>
        <dsp:cNvPr id="0" name=""/>
        <dsp:cNvSpPr/>
      </dsp:nvSpPr>
      <dsp:spPr>
        <a:xfrm>
          <a:off x="3271882" y="879096"/>
          <a:ext cx="2867492" cy="1992869"/>
        </a:xfrm>
        <a:prstGeom prst="rect">
          <a:avLst/>
        </a:prstGeom>
        <a:solidFill>
          <a:schemeClr val="accent4">
            <a:alpha val="90000"/>
            <a:tint val="40000"/>
            <a:hueOff val="0"/>
            <a:satOff val="0"/>
            <a:lumOff val="0"/>
            <a:alphaOff val="0"/>
          </a:schemeClr>
        </a:solidFill>
        <a:ln w="1587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a:t>LLM is fine-tuned on conversational data in the form of questions and responses (multi-turn dialogue)</a:t>
          </a:r>
        </a:p>
      </dsp:txBody>
      <dsp:txXfrm>
        <a:off x="3271882" y="879096"/>
        <a:ext cx="2867492" cy="1992869"/>
      </dsp:txXfrm>
    </dsp:sp>
    <dsp:sp modelId="{5FF0F4C8-2D2F-FE47-B1E3-09FBA5730C70}">
      <dsp:nvSpPr>
        <dsp:cNvPr id="0" name=""/>
        <dsp:cNvSpPr/>
      </dsp:nvSpPr>
      <dsp:spPr>
        <a:xfrm>
          <a:off x="6540824" y="149234"/>
          <a:ext cx="2867492" cy="729861"/>
        </a:xfrm>
        <a:prstGeom prst="rect">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a:t>Safety tuning</a:t>
          </a:r>
        </a:p>
      </dsp:txBody>
      <dsp:txXfrm>
        <a:off x="6540824" y="149234"/>
        <a:ext cx="2867492" cy="729861"/>
      </dsp:txXfrm>
    </dsp:sp>
    <dsp:sp modelId="{F299A98C-AEB9-524C-9059-6DC7AD3EAD59}">
      <dsp:nvSpPr>
        <dsp:cNvPr id="0" name=""/>
        <dsp:cNvSpPr/>
      </dsp:nvSpPr>
      <dsp:spPr>
        <a:xfrm>
          <a:off x="6540824" y="879096"/>
          <a:ext cx="2867492" cy="1992869"/>
        </a:xfrm>
        <a:prstGeom prst="rect">
          <a:avLst/>
        </a:prstGeom>
        <a:solidFill>
          <a:schemeClr val="accent4">
            <a:alpha val="90000"/>
            <a:tint val="40000"/>
            <a:hueOff val="0"/>
            <a:satOff val="0"/>
            <a:lumOff val="0"/>
            <a:alphaOff val="0"/>
          </a:schemeClr>
        </a:solidFill>
        <a:ln w="1587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a:t>mitigates risks from bias, discrimination, toxic outputs</a:t>
          </a:r>
        </a:p>
        <a:p>
          <a:pPr marL="228600" lvl="1" indent="-228600" algn="l" defTabSz="977900">
            <a:lnSpc>
              <a:spcPct val="90000"/>
            </a:lnSpc>
            <a:spcBef>
              <a:spcPct val="0"/>
            </a:spcBef>
            <a:spcAft>
              <a:spcPct val="15000"/>
            </a:spcAft>
            <a:buChar char="•"/>
          </a:pPr>
          <a:r>
            <a:rPr lang="en-US" sz="2200" kern="1200"/>
            <a:t>Reinforcement learning with human feedback</a:t>
          </a:r>
        </a:p>
      </dsp:txBody>
      <dsp:txXfrm>
        <a:off x="6540824" y="879096"/>
        <a:ext cx="2867492" cy="19928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6F58BF-830D-B340-831A-8DE315675B40}">
      <dsp:nvSpPr>
        <dsp:cNvPr id="0" name=""/>
        <dsp:cNvSpPr/>
      </dsp:nvSpPr>
      <dsp:spPr>
        <a:xfrm rot="5400000">
          <a:off x="5882688" y="-2103127"/>
          <a:ext cx="1706781" cy="6339839"/>
        </a:xfrm>
        <a:prstGeom prst="round2Same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Few-shot prompting</a:t>
          </a:r>
        </a:p>
        <a:p>
          <a:pPr marL="171450" lvl="1" indent="-171450" algn="l" defTabSz="755650">
            <a:lnSpc>
              <a:spcPct val="90000"/>
            </a:lnSpc>
            <a:spcBef>
              <a:spcPct val="0"/>
            </a:spcBef>
            <a:spcAft>
              <a:spcPct val="15000"/>
            </a:spcAft>
            <a:buChar char="•"/>
          </a:pPr>
          <a:r>
            <a:rPr lang="en-US" sz="1700" kern="1200"/>
            <a:t>Zero-shot prompting</a:t>
          </a:r>
        </a:p>
        <a:p>
          <a:pPr marL="171450" lvl="1" indent="-171450" algn="l" defTabSz="755650">
            <a:lnSpc>
              <a:spcPct val="90000"/>
            </a:lnSpc>
            <a:spcBef>
              <a:spcPct val="0"/>
            </a:spcBef>
            <a:spcAft>
              <a:spcPct val="15000"/>
            </a:spcAft>
            <a:buChar char="•"/>
          </a:pPr>
          <a:r>
            <a:rPr lang="en-US" sz="1700" kern="1200"/>
            <a:t>Chain-of-thought prompting</a:t>
          </a:r>
        </a:p>
      </dsp:txBody>
      <dsp:txXfrm rot="-5400000">
        <a:off x="3566159" y="296720"/>
        <a:ext cx="6256521" cy="1540145"/>
      </dsp:txXfrm>
    </dsp:sp>
    <dsp:sp modelId="{CC5CE5CD-29CF-F942-8711-91FCE88C68E1}">
      <dsp:nvSpPr>
        <dsp:cNvPr id="0" name=""/>
        <dsp:cNvSpPr/>
      </dsp:nvSpPr>
      <dsp:spPr>
        <a:xfrm>
          <a:off x="0" y="53"/>
          <a:ext cx="3566159" cy="2133477"/>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87630" rIns="175260" bIns="87630" numCol="1" spcCol="1270" anchor="ctr" anchorCtr="0">
          <a:noAutofit/>
        </a:bodyPr>
        <a:lstStyle/>
        <a:p>
          <a:pPr marL="0" lvl="0" indent="0" algn="ctr" defTabSz="2044700">
            <a:lnSpc>
              <a:spcPct val="90000"/>
            </a:lnSpc>
            <a:spcBef>
              <a:spcPct val="0"/>
            </a:spcBef>
            <a:spcAft>
              <a:spcPct val="35000"/>
            </a:spcAft>
            <a:buNone/>
          </a:pPr>
          <a:r>
            <a:rPr lang="en-US" sz="4600" kern="1200"/>
            <a:t>Prompt engineering:</a:t>
          </a:r>
        </a:p>
      </dsp:txBody>
      <dsp:txXfrm>
        <a:off x="104148" y="104201"/>
        <a:ext cx="3357863" cy="1925181"/>
      </dsp:txXfrm>
    </dsp:sp>
    <dsp:sp modelId="{B53894D5-EB80-1845-8C4B-184AE6B6B15B}">
      <dsp:nvSpPr>
        <dsp:cNvPr id="0" name=""/>
        <dsp:cNvSpPr/>
      </dsp:nvSpPr>
      <dsp:spPr>
        <a:xfrm rot="5400000">
          <a:off x="5882688" y="137023"/>
          <a:ext cx="1706781" cy="6339839"/>
        </a:xfrm>
        <a:prstGeom prst="round2Same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Greedy search</a:t>
          </a:r>
        </a:p>
        <a:p>
          <a:pPr marL="171450" lvl="1" indent="-171450" algn="l" defTabSz="755650">
            <a:lnSpc>
              <a:spcPct val="90000"/>
            </a:lnSpc>
            <a:spcBef>
              <a:spcPct val="0"/>
            </a:spcBef>
            <a:spcAft>
              <a:spcPct val="15000"/>
            </a:spcAft>
            <a:buChar char="•"/>
          </a:pPr>
          <a:r>
            <a:rPr lang="en-US" sz="1700" kern="1200"/>
            <a:t>Random sampling</a:t>
          </a:r>
        </a:p>
        <a:p>
          <a:pPr marL="171450" lvl="1" indent="-171450" algn="l" defTabSz="755650">
            <a:lnSpc>
              <a:spcPct val="90000"/>
            </a:lnSpc>
            <a:spcBef>
              <a:spcPct val="0"/>
            </a:spcBef>
            <a:spcAft>
              <a:spcPct val="15000"/>
            </a:spcAft>
            <a:buChar char="•"/>
          </a:pPr>
          <a:r>
            <a:rPr lang="en-US" sz="1700" kern="1200"/>
            <a:t>Temperature sampling</a:t>
          </a:r>
        </a:p>
        <a:p>
          <a:pPr marL="171450" lvl="1" indent="-171450" algn="l" defTabSz="755650">
            <a:lnSpc>
              <a:spcPct val="90000"/>
            </a:lnSpc>
            <a:spcBef>
              <a:spcPct val="0"/>
            </a:spcBef>
            <a:spcAft>
              <a:spcPct val="15000"/>
            </a:spcAft>
            <a:buChar char="•"/>
          </a:pPr>
          <a:r>
            <a:rPr lang="en-US" sz="1700" kern="1200"/>
            <a:t>Top-K sampling</a:t>
          </a:r>
        </a:p>
        <a:p>
          <a:pPr marL="171450" lvl="1" indent="-171450" algn="l" defTabSz="755650">
            <a:lnSpc>
              <a:spcPct val="90000"/>
            </a:lnSpc>
            <a:spcBef>
              <a:spcPct val="0"/>
            </a:spcBef>
            <a:spcAft>
              <a:spcPct val="15000"/>
            </a:spcAft>
            <a:buChar char="•"/>
          </a:pPr>
          <a:r>
            <a:rPr lang="en-US" sz="1700" kern="1200"/>
            <a:t>Top-P sampling</a:t>
          </a:r>
        </a:p>
        <a:p>
          <a:pPr marL="171450" lvl="1" indent="-171450" algn="l" defTabSz="755650">
            <a:lnSpc>
              <a:spcPct val="90000"/>
            </a:lnSpc>
            <a:spcBef>
              <a:spcPct val="0"/>
            </a:spcBef>
            <a:spcAft>
              <a:spcPct val="15000"/>
            </a:spcAft>
            <a:buChar char="•"/>
          </a:pPr>
          <a:r>
            <a:rPr lang="en-US" sz="1700" kern="1200"/>
            <a:t>Best-of-N sampling</a:t>
          </a:r>
        </a:p>
      </dsp:txBody>
      <dsp:txXfrm rot="-5400000">
        <a:off x="3566159" y="2536870"/>
        <a:ext cx="6256521" cy="1540145"/>
      </dsp:txXfrm>
    </dsp:sp>
    <dsp:sp modelId="{B7595114-82F1-0443-89E4-5BAD501F27E8}">
      <dsp:nvSpPr>
        <dsp:cNvPr id="0" name=""/>
        <dsp:cNvSpPr/>
      </dsp:nvSpPr>
      <dsp:spPr>
        <a:xfrm>
          <a:off x="0" y="2240204"/>
          <a:ext cx="3566159" cy="2133477"/>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87630" rIns="175260" bIns="87630" numCol="1" spcCol="1270" anchor="ctr" anchorCtr="0">
          <a:noAutofit/>
        </a:bodyPr>
        <a:lstStyle/>
        <a:p>
          <a:pPr marL="0" lvl="0" indent="0" algn="ctr" defTabSz="2044700">
            <a:lnSpc>
              <a:spcPct val="90000"/>
            </a:lnSpc>
            <a:spcBef>
              <a:spcPct val="0"/>
            </a:spcBef>
            <a:spcAft>
              <a:spcPct val="35000"/>
            </a:spcAft>
            <a:buNone/>
          </a:pPr>
          <a:r>
            <a:rPr lang="en-US" sz="4600" kern="1200"/>
            <a:t>Sampling techniques:</a:t>
          </a:r>
        </a:p>
      </dsp:txBody>
      <dsp:txXfrm>
        <a:off x="104148" y="2344352"/>
        <a:ext cx="3357863" cy="19251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EBDFF-0A98-C84B-8403-7447ED71B3B8}">
      <dsp:nvSpPr>
        <dsp:cNvPr id="0" name=""/>
        <dsp:cNvSpPr/>
      </dsp:nvSpPr>
      <dsp:spPr>
        <a:xfrm>
          <a:off x="0" y="1401549"/>
          <a:ext cx="1307266" cy="1800044"/>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Question: The input question from the user query, provided with the prompt</a:t>
          </a:r>
        </a:p>
      </dsp:txBody>
      <dsp:txXfrm>
        <a:off x="38289" y="1439838"/>
        <a:ext cx="1230688" cy="1723466"/>
      </dsp:txXfrm>
    </dsp:sp>
    <dsp:sp modelId="{B7CD298A-7FDC-DD47-8BDD-2E9E627D5427}">
      <dsp:nvSpPr>
        <dsp:cNvPr id="0" name=""/>
        <dsp:cNvSpPr/>
      </dsp:nvSpPr>
      <dsp:spPr>
        <a:xfrm>
          <a:off x="1437993" y="2139470"/>
          <a:ext cx="277140" cy="32420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437993" y="2204310"/>
        <a:ext cx="193998" cy="194522"/>
      </dsp:txXfrm>
    </dsp:sp>
    <dsp:sp modelId="{0EA1C9E1-7CBC-F14C-BA84-9C95F9F34A2E}">
      <dsp:nvSpPr>
        <dsp:cNvPr id="0" name=""/>
        <dsp:cNvSpPr/>
      </dsp:nvSpPr>
      <dsp:spPr>
        <a:xfrm>
          <a:off x="1830172" y="1401549"/>
          <a:ext cx="1307266" cy="1800044"/>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Thought: The model’s returned result</a:t>
          </a:r>
        </a:p>
      </dsp:txBody>
      <dsp:txXfrm>
        <a:off x="1868461" y="1439838"/>
        <a:ext cx="1230688" cy="1723466"/>
      </dsp:txXfrm>
    </dsp:sp>
    <dsp:sp modelId="{014A05AD-3C81-BE42-A765-3CD9013152D8}">
      <dsp:nvSpPr>
        <dsp:cNvPr id="0" name=""/>
        <dsp:cNvSpPr/>
      </dsp:nvSpPr>
      <dsp:spPr>
        <a:xfrm>
          <a:off x="3268165" y="2139470"/>
          <a:ext cx="277140" cy="32420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268165" y="2204310"/>
        <a:ext cx="193998" cy="194522"/>
      </dsp:txXfrm>
    </dsp:sp>
    <dsp:sp modelId="{948F09F0-F95A-C046-A4D4-A43DEC486BE0}">
      <dsp:nvSpPr>
        <dsp:cNvPr id="0" name=""/>
        <dsp:cNvSpPr/>
      </dsp:nvSpPr>
      <dsp:spPr>
        <a:xfrm>
          <a:off x="3660345" y="1401549"/>
          <a:ext cx="1307266" cy="1800044"/>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Action: The model’s decision on what action to take next ( for example, a tool choice)</a:t>
          </a:r>
        </a:p>
      </dsp:txBody>
      <dsp:txXfrm>
        <a:off x="3698634" y="1439838"/>
        <a:ext cx="1230688" cy="1723466"/>
      </dsp:txXfrm>
    </dsp:sp>
    <dsp:sp modelId="{4A6CCF57-7BDF-E749-B446-05ACDC9AB165}">
      <dsp:nvSpPr>
        <dsp:cNvPr id="0" name=""/>
        <dsp:cNvSpPr/>
      </dsp:nvSpPr>
      <dsp:spPr>
        <a:xfrm>
          <a:off x="5098338" y="2139470"/>
          <a:ext cx="277140" cy="32420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098338" y="2204310"/>
        <a:ext cx="193998" cy="194522"/>
      </dsp:txXfrm>
    </dsp:sp>
    <dsp:sp modelId="{EEA9B39F-393C-C542-B840-128E00390B4F}">
      <dsp:nvSpPr>
        <dsp:cNvPr id="0" name=""/>
        <dsp:cNvSpPr/>
      </dsp:nvSpPr>
      <dsp:spPr>
        <a:xfrm>
          <a:off x="5490518" y="1401549"/>
          <a:ext cx="1307266" cy="1800044"/>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Action input: The model’s decision on what inputs to provide to the tool </a:t>
          </a:r>
        </a:p>
      </dsp:txBody>
      <dsp:txXfrm>
        <a:off x="5528807" y="1439838"/>
        <a:ext cx="1230688" cy="1723466"/>
      </dsp:txXfrm>
    </dsp:sp>
    <dsp:sp modelId="{131F41B3-4744-F749-98AA-DBC105FB3940}">
      <dsp:nvSpPr>
        <dsp:cNvPr id="0" name=""/>
        <dsp:cNvSpPr/>
      </dsp:nvSpPr>
      <dsp:spPr>
        <a:xfrm>
          <a:off x="6928511" y="2139470"/>
          <a:ext cx="277140" cy="32420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928511" y="2204310"/>
        <a:ext cx="193998" cy="194522"/>
      </dsp:txXfrm>
    </dsp:sp>
    <dsp:sp modelId="{7148B7E0-3E4C-B744-BDE5-9A5A2086A613}">
      <dsp:nvSpPr>
        <dsp:cNvPr id="0" name=""/>
        <dsp:cNvSpPr/>
      </dsp:nvSpPr>
      <dsp:spPr>
        <a:xfrm>
          <a:off x="7320691" y="1401549"/>
          <a:ext cx="1307266" cy="1800044"/>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Observation: the result of the action/ action input sequence (This action could repeat N times)</a:t>
          </a:r>
        </a:p>
      </dsp:txBody>
      <dsp:txXfrm>
        <a:off x="7358980" y="1439838"/>
        <a:ext cx="1230688" cy="1723466"/>
      </dsp:txXfrm>
    </dsp:sp>
    <dsp:sp modelId="{0B3CFD62-F9EC-9D4C-BEC8-59AE557F608F}">
      <dsp:nvSpPr>
        <dsp:cNvPr id="0" name=""/>
        <dsp:cNvSpPr/>
      </dsp:nvSpPr>
      <dsp:spPr>
        <a:xfrm>
          <a:off x="8758684" y="2139470"/>
          <a:ext cx="277140" cy="32420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8758684" y="2204310"/>
        <a:ext cx="193998" cy="194522"/>
      </dsp:txXfrm>
    </dsp:sp>
    <dsp:sp modelId="{53C7B3E5-7153-8045-962F-8980FDE7A6A8}">
      <dsp:nvSpPr>
        <dsp:cNvPr id="0" name=""/>
        <dsp:cNvSpPr/>
      </dsp:nvSpPr>
      <dsp:spPr>
        <a:xfrm>
          <a:off x="9150864" y="1401549"/>
          <a:ext cx="1307266" cy="1800044"/>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Final answer: final answer to provide to the original user query</a:t>
          </a:r>
        </a:p>
      </dsp:txBody>
      <dsp:txXfrm>
        <a:off x="9189153" y="1439838"/>
        <a:ext cx="1230688" cy="17234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D13857-964F-5746-A7B4-95593230CBA5}">
      <dsp:nvSpPr>
        <dsp:cNvPr id="0" name=""/>
        <dsp:cNvSpPr/>
      </dsp:nvSpPr>
      <dsp:spPr>
        <a:xfrm>
          <a:off x="0" y="633984"/>
          <a:ext cx="8910320" cy="845312"/>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E6BC2E-61AD-7040-8C07-0DAFB0A8064A}">
      <dsp:nvSpPr>
        <dsp:cNvPr id="0" name=""/>
        <dsp:cNvSpPr/>
      </dsp:nvSpPr>
      <dsp:spPr>
        <a:xfrm>
          <a:off x="3915" y="0"/>
          <a:ext cx="2584340" cy="84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en-US" sz="1600" kern="1200"/>
            <a:t>User sends query to agent</a:t>
          </a:r>
        </a:p>
      </dsp:txBody>
      <dsp:txXfrm>
        <a:off x="3915" y="0"/>
        <a:ext cx="2584340" cy="845312"/>
      </dsp:txXfrm>
    </dsp:sp>
    <dsp:sp modelId="{A49C1660-22E3-6442-AB41-B63C4A840447}">
      <dsp:nvSpPr>
        <dsp:cNvPr id="0" name=""/>
        <dsp:cNvSpPr/>
      </dsp:nvSpPr>
      <dsp:spPr>
        <a:xfrm>
          <a:off x="1190422" y="950976"/>
          <a:ext cx="211328" cy="21132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CC3046-971D-AD44-BFAE-3F94F729FD89}">
      <dsp:nvSpPr>
        <dsp:cNvPr id="0" name=""/>
        <dsp:cNvSpPr/>
      </dsp:nvSpPr>
      <dsp:spPr>
        <a:xfrm>
          <a:off x="2717473" y="1267968"/>
          <a:ext cx="2584340" cy="84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US" sz="1600" kern="1200"/>
            <a:t>Agent begins ReAct sequence</a:t>
          </a:r>
        </a:p>
      </dsp:txBody>
      <dsp:txXfrm>
        <a:off x="2717473" y="1267968"/>
        <a:ext cx="2584340" cy="845312"/>
      </dsp:txXfrm>
    </dsp:sp>
    <dsp:sp modelId="{9D2C8479-DBAB-ED46-A296-33ACF3C15F5C}">
      <dsp:nvSpPr>
        <dsp:cNvPr id="0" name=""/>
        <dsp:cNvSpPr/>
      </dsp:nvSpPr>
      <dsp:spPr>
        <a:xfrm>
          <a:off x="3903979" y="950976"/>
          <a:ext cx="211328" cy="21132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C171A1-5B04-8145-A3BB-89AA1744B096}">
      <dsp:nvSpPr>
        <dsp:cNvPr id="0" name=""/>
        <dsp:cNvSpPr/>
      </dsp:nvSpPr>
      <dsp:spPr>
        <a:xfrm>
          <a:off x="5431031" y="0"/>
          <a:ext cx="2584340" cy="84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en-US" sz="1600" kern="1200" dirty="0"/>
            <a:t>Agent provides prompt to model, ask for next </a:t>
          </a:r>
          <a:r>
            <a:rPr lang="en-US" sz="1600" kern="1200" dirty="0" err="1"/>
            <a:t>ReAct</a:t>
          </a:r>
          <a:r>
            <a:rPr lang="en-US" sz="1600" kern="1200" dirty="0"/>
            <a:t> steps and output:</a:t>
          </a:r>
        </a:p>
      </dsp:txBody>
      <dsp:txXfrm>
        <a:off x="5431031" y="0"/>
        <a:ext cx="2584340" cy="845312"/>
      </dsp:txXfrm>
    </dsp:sp>
    <dsp:sp modelId="{863B27FB-408B-4E4E-A5B0-6088965FF5D5}">
      <dsp:nvSpPr>
        <dsp:cNvPr id="0" name=""/>
        <dsp:cNvSpPr/>
      </dsp:nvSpPr>
      <dsp:spPr>
        <a:xfrm>
          <a:off x="6617537" y="950976"/>
          <a:ext cx="211328" cy="21132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BFAD47-C5DE-3343-92EF-7E400430751F}">
      <dsp:nvSpPr>
        <dsp:cNvPr id="0" name=""/>
        <dsp:cNvSpPr/>
      </dsp:nvSpPr>
      <dsp:spPr>
        <a:xfrm>
          <a:off x="0" y="0"/>
          <a:ext cx="3668233" cy="967862"/>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Pipelines</a:t>
          </a:r>
        </a:p>
        <a:p>
          <a:pPr marL="171450" lvl="1" indent="-171450" algn="l" defTabSz="711200">
            <a:lnSpc>
              <a:spcPct val="90000"/>
            </a:lnSpc>
            <a:spcBef>
              <a:spcPct val="0"/>
            </a:spcBef>
            <a:spcAft>
              <a:spcPct val="15000"/>
            </a:spcAft>
            <a:buChar char="•"/>
          </a:pPr>
          <a:r>
            <a:rPr lang="en-US" sz="1600" kern="1200"/>
            <a:t>Kubeflow Pipelines (KFP)</a:t>
          </a:r>
        </a:p>
      </dsp:txBody>
      <dsp:txXfrm>
        <a:off x="830432" y="0"/>
        <a:ext cx="2837800" cy="967862"/>
      </dsp:txXfrm>
    </dsp:sp>
    <dsp:sp modelId="{95C4D869-C1AE-F644-B032-380DABC516A8}">
      <dsp:nvSpPr>
        <dsp:cNvPr id="0" name=""/>
        <dsp:cNvSpPr/>
      </dsp:nvSpPr>
      <dsp:spPr>
        <a:xfrm>
          <a:off x="96786" y="96786"/>
          <a:ext cx="733646" cy="77429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2000" r="-3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E970D9-6929-8345-8058-2196305ADF0F}">
      <dsp:nvSpPr>
        <dsp:cNvPr id="0" name=""/>
        <dsp:cNvSpPr/>
      </dsp:nvSpPr>
      <dsp:spPr>
        <a:xfrm>
          <a:off x="0" y="1064649"/>
          <a:ext cx="3668233" cy="967862"/>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Notebooks</a:t>
          </a:r>
        </a:p>
        <a:p>
          <a:pPr marL="171450" lvl="1" indent="-171450" algn="l" defTabSz="711200">
            <a:lnSpc>
              <a:spcPct val="90000"/>
            </a:lnSpc>
            <a:spcBef>
              <a:spcPct val="0"/>
            </a:spcBef>
            <a:spcAft>
              <a:spcPct val="15000"/>
            </a:spcAft>
            <a:buChar char="•"/>
          </a:pPr>
          <a:r>
            <a:rPr lang="en-US" sz="1600" kern="1200"/>
            <a:t>Jupyter, R, VSCode</a:t>
          </a:r>
        </a:p>
      </dsp:txBody>
      <dsp:txXfrm>
        <a:off x="830432" y="1064649"/>
        <a:ext cx="2837800" cy="967862"/>
      </dsp:txXfrm>
    </dsp:sp>
    <dsp:sp modelId="{C8A28C18-F753-9244-8955-6E328C405BB0}">
      <dsp:nvSpPr>
        <dsp:cNvPr id="0" name=""/>
        <dsp:cNvSpPr/>
      </dsp:nvSpPr>
      <dsp:spPr>
        <a:xfrm>
          <a:off x="96786" y="1161435"/>
          <a:ext cx="733646" cy="774290"/>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2000" r="-3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990C20-13B8-A34A-947D-68E9B40D450D}">
      <dsp:nvSpPr>
        <dsp:cNvPr id="0" name=""/>
        <dsp:cNvSpPr/>
      </dsp:nvSpPr>
      <dsp:spPr>
        <a:xfrm>
          <a:off x="0" y="2129298"/>
          <a:ext cx="3668233" cy="967862"/>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Dashboard</a:t>
          </a:r>
        </a:p>
        <a:p>
          <a:pPr marL="171450" lvl="1" indent="-171450" algn="l" defTabSz="711200">
            <a:lnSpc>
              <a:spcPct val="90000"/>
            </a:lnSpc>
            <a:spcBef>
              <a:spcPct val="0"/>
            </a:spcBef>
            <a:spcAft>
              <a:spcPct val="15000"/>
            </a:spcAft>
            <a:buChar char="•"/>
          </a:pPr>
          <a:r>
            <a:rPr lang="en-US" sz="1600" kern="1200"/>
            <a:t>Kubeflow Central Dashboard</a:t>
          </a:r>
        </a:p>
      </dsp:txBody>
      <dsp:txXfrm>
        <a:off x="830432" y="2129298"/>
        <a:ext cx="2837800" cy="967862"/>
      </dsp:txXfrm>
    </dsp:sp>
    <dsp:sp modelId="{5AA860CD-78C5-374F-A982-65A2D2856ECC}">
      <dsp:nvSpPr>
        <dsp:cNvPr id="0" name=""/>
        <dsp:cNvSpPr/>
      </dsp:nvSpPr>
      <dsp:spPr>
        <a:xfrm>
          <a:off x="96786" y="2226084"/>
          <a:ext cx="733646" cy="774290"/>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2000" r="-3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07CB98-16CF-A547-A53D-989D3BFA4114}">
      <dsp:nvSpPr>
        <dsp:cNvPr id="0" name=""/>
        <dsp:cNvSpPr/>
      </dsp:nvSpPr>
      <dsp:spPr>
        <a:xfrm>
          <a:off x="0" y="3193947"/>
          <a:ext cx="3668233" cy="967862"/>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AutoML</a:t>
          </a:r>
        </a:p>
        <a:p>
          <a:pPr marL="171450" lvl="1" indent="-171450" algn="l" defTabSz="711200">
            <a:lnSpc>
              <a:spcPct val="90000"/>
            </a:lnSpc>
            <a:spcBef>
              <a:spcPct val="0"/>
            </a:spcBef>
            <a:spcAft>
              <a:spcPct val="15000"/>
            </a:spcAft>
            <a:buChar char="•"/>
          </a:pPr>
          <a:r>
            <a:rPr lang="en-US" sz="1600" kern="1200"/>
            <a:t>Katib</a:t>
          </a:r>
        </a:p>
      </dsp:txBody>
      <dsp:txXfrm>
        <a:off x="830432" y="3193947"/>
        <a:ext cx="2837800" cy="967862"/>
      </dsp:txXfrm>
    </dsp:sp>
    <dsp:sp modelId="{A7E413A7-9EFB-8746-9AE1-2C06B6EBB117}">
      <dsp:nvSpPr>
        <dsp:cNvPr id="0" name=""/>
        <dsp:cNvSpPr/>
      </dsp:nvSpPr>
      <dsp:spPr>
        <a:xfrm>
          <a:off x="96786" y="3290733"/>
          <a:ext cx="733646" cy="774290"/>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32000" r="-3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A2CA4A-B438-0048-BA8A-B51F8CB469C5}">
      <dsp:nvSpPr>
        <dsp:cNvPr id="0" name=""/>
        <dsp:cNvSpPr/>
      </dsp:nvSpPr>
      <dsp:spPr>
        <a:xfrm>
          <a:off x="0" y="4258596"/>
          <a:ext cx="3668233" cy="967862"/>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Model Training</a:t>
          </a:r>
        </a:p>
        <a:p>
          <a:pPr marL="171450" lvl="1" indent="-171450" algn="l" defTabSz="711200">
            <a:lnSpc>
              <a:spcPct val="90000"/>
            </a:lnSpc>
            <a:spcBef>
              <a:spcPct val="0"/>
            </a:spcBef>
            <a:spcAft>
              <a:spcPct val="15000"/>
            </a:spcAft>
            <a:buChar char="•"/>
          </a:pPr>
          <a:r>
            <a:rPr lang="en-US" sz="1600" kern="1200"/>
            <a:t>Kubeflow Training Operator</a:t>
          </a:r>
        </a:p>
      </dsp:txBody>
      <dsp:txXfrm>
        <a:off x="830432" y="4258596"/>
        <a:ext cx="2837800" cy="967862"/>
      </dsp:txXfrm>
    </dsp:sp>
    <dsp:sp modelId="{B099E27E-CA8B-7543-A259-09B3A41BEE3F}">
      <dsp:nvSpPr>
        <dsp:cNvPr id="0" name=""/>
        <dsp:cNvSpPr/>
      </dsp:nvSpPr>
      <dsp:spPr>
        <a:xfrm>
          <a:off x="96786" y="4355382"/>
          <a:ext cx="733646" cy="774290"/>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32000" r="-3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B07A1F-B3E2-074F-AD5C-508FC62927AB}">
      <dsp:nvSpPr>
        <dsp:cNvPr id="0" name=""/>
        <dsp:cNvSpPr/>
      </dsp:nvSpPr>
      <dsp:spPr>
        <a:xfrm>
          <a:off x="0" y="5323245"/>
          <a:ext cx="3668233" cy="967862"/>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Model Serving</a:t>
          </a:r>
        </a:p>
        <a:p>
          <a:pPr marL="171450" lvl="1" indent="-171450" algn="l" defTabSz="711200">
            <a:lnSpc>
              <a:spcPct val="90000"/>
            </a:lnSpc>
            <a:spcBef>
              <a:spcPct val="0"/>
            </a:spcBef>
            <a:spcAft>
              <a:spcPct val="15000"/>
            </a:spcAft>
            <a:buChar char="•"/>
          </a:pPr>
          <a:r>
            <a:rPr lang="en-US" sz="1600" kern="1200"/>
            <a:t>KServe</a:t>
          </a:r>
        </a:p>
      </dsp:txBody>
      <dsp:txXfrm>
        <a:off x="830432" y="5323245"/>
        <a:ext cx="2837800" cy="967862"/>
      </dsp:txXfrm>
    </dsp:sp>
    <dsp:sp modelId="{BE3DF4A8-BAD4-E147-80E0-892A26BD3350}">
      <dsp:nvSpPr>
        <dsp:cNvPr id="0" name=""/>
        <dsp:cNvSpPr/>
      </dsp:nvSpPr>
      <dsp:spPr>
        <a:xfrm>
          <a:off x="96786" y="5420032"/>
          <a:ext cx="733646" cy="774290"/>
        </a:xfrm>
        <a:prstGeom prst="roundRect">
          <a:avLst>
            <a:gd name="adj" fmla="val 1000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32000" r="-3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254BF-F3AC-DA48-AB14-7B9B2A75B1BA}" type="datetimeFigureOut">
              <a:rPr lang="en-US" smtClean="0"/>
              <a:t>11/21/24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6A68E-6013-D54D-9355-6AD134C4FD80}" type="slidenum">
              <a:rPr lang="en-US" smtClean="0"/>
              <a:t>‹#›</a:t>
            </a:fld>
            <a:endParaRPr lang="en-US"/>
          </a:p>
        </p:txBody>
      </p:sp>
    </p:spTree>
    <p:extLst>
      <p:ext uri="{BB962C8B-B14F-4D97-AF65-F5344CB8AC3E}">
        <p14:creationId xmlns:p14="http://schemas.microsoft.com/office/powerpoint/2010/main" val="2713688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86A68E-6013-D54D-9355-6AD134C4FD80}" type="slidenum">
              <a:rPr lang="en-US" smtClean="0"/>
              <a:t>1</a:t>
            </a:fld>
            <a:endParaRPr lang="en-US"/>
          </a:p>
        </p:txBody>
      </p:sp>
    </p:spTree>
    <p:extLst>
      <p:ext uri="{BB962C8B-B14F-4D97-AF65-F5344CB8AC3E}">
        <p14:creationId xmlns:p14="http://schemas.microsoft.com/office/powerpoint/2010/main" val="3852742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61</a:t>
            </a:r>
          </a:p>
        </p:txBody>
      </p:sp>
      <p:sp>
        <p:nvSpPr>
          <p:cNvPr id="4" name="Slide Number Placeholder 3"/>
          <p:cNvSpPr>
            <a:spLocks noGrp="1"/>
          </p:cNvSpPr>
          <p:nvPr>
            <p:ph type="sldNum" sz="quarter" idx="5"/>
          </p:nvPr>
        </p:nvSpPr>
        <p:spPr/>
        <p:txBody>
          <a:bodyPr/>
          <a:lstStyle/>
          <a:p>
            <a:fld id="{CD86A68E-6013-D54D-9355-6AD134C4FD80}" type="slidenum">
              <a:rPr lang="en-US" smtClean="0"/>
              <a:t>3</a:t>
            </a:fld>
            <a:endParaRPr lang="en-US"/>
          </a:p>
        </p:txBody>
      </p:sp>
    </p:spTree>
    <p:extLst>
      <p:ext uri="{BB962C8B-B14F-4D97-AF65-F5344CB8AC3E}">
        <p14:creationId xmlns:p14="http://schemas.microsoft.com/office/powerpoint/2010/main" val="331910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86A68E-6013-D54D-9355-6AD134C4FD80}" type="slidenum">
              <a:rPr lang="en-US" smtClean="0"/>
              <a:t>11</a:t>
            </a:fld>
            <a:endParaRPr lang="en-US"/>
          </a:p>
        </p:txBody>
      </p:sp>
    </p:spTree>
    <p:extLst>
      <p:ext uri="{BB962C8B-B14F-4D97-AF65-F5344CB8AC3E}">
        <p14:creationId xmlns:p14="http://schemas.microsoft.com/office/powerpoint/2010/main" val="3532688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86A68E-6013-D54D-9355-6AD134C4FD80}" type="slidenum">
              <a:rPr lang="en-US" smtClean="0"/>
              <a:t>41</a:t>
            </a:fld>
            <a:endParaRPr lang="en-US"/>
          </a:p>
        </p:txBody>
      </p:sp>
    </p:spTree>
    <p:extLst>
      <p:ext uri="{BB962C8B-B14F-4D97-AF65-F5344CB8AC3E}">
        <p14:creationId xmlns:p14="http://schemas.microsoft.com/office/powerpoint/2010/main" val="16804061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D1EBE25-CC0B-7848-AEA0-E29CC055C708}" type="datetimeFigureOut">
              <a:rPr lang="en-US" smtClean="0"/>
              <a:t>11/21/24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3166F93-887F-654B-9481-24F655A37D49}" type="slidenum">
              <a:rPr lang="en-US" smtClean="0"/>
              <a:t>‹#›</a:t>
            </a:fld>
            <a:endParaRPr lang="en-US"/>
          </a:p>
        </p:txBody>
      </p:sp>
    </p:spTree>
    <p:extLst>
      <p:ext uri="{BB962C8B-B14F-4D97-AF65-F5344CB8AC3E}">
        <p14:creationId xmlns:p14="http://schemas.microsoft.com/office/powerpoint/2010/main" val="3504406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1EBE25-CC0B-7848-AEA0-E29CC055C708}" type="datetimeFigureOut">
              <a:rPr lang="en-US" smtClean="0"/>
              <a:t>11/21/24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166F93-887F-654B-9481-24F655A37D49}" type="slidenum">
              <a:rPr lang="en-US" smtClean="0"/>
              <a:t>‹#›</a:t>
            </a:fld>
            <a:endParaRPr lang="en-US"/>
          </a:p>
        </p:txBody>
      </p:sp>
    </p:spTree>
    <p:extLst>
      <p:ext uri="{BB962C8B-B14F-4D97-AF65-F5344CB8AC3E}">
        <p14:creationId xmlns:p14="http://schemas.microsoft.com/office/powerpoint/2010/main" val="574631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1EBE25-CC0B-7848-AEA0-E29CC055C708}" type="datetimeFigureOut">
              <a:rPr lang="en-US" smtClean="0"/>
              <a:t>11/21/24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166F93-887F-654B-9481-24F655A37D49}" type="slidenum">
              <a:rPr lang="en-US" smtClean="0"/>
              <a:t>‹#›</a:t>
            </a:fld>
            <a:endParaRPr lang="en-US"/>
          </a:p>
        </p:txBody>
      </p:sp>
    </p:spTree>
    <p:extLst>
      <p:ext uri="{BB962C8B-B14F-4D97-AF65-F5344CB8AC3E}">
        <p14:creationId xmlns:p14="http://schemas.microsoft.com/office/powerpoint/2010/main" val="2386385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1EBE25-CC0B-7848-AEA0-E29CC055C708}" type="datetimeFigureOut">
              <a:rPr lang="en-US" smtClean="0"/>
              <a:t>11/21/24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166F93-887F-654B-9481-24F655A37D4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2178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1EBE25-CC0B-7848-AEA0-E29CC055C708}" type="datetimeFigureOut">
              <a:rPr lang="en-US" smtClean="0"/>
              <a:t>11/21/24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166F93-887F-654B-9481-24F655A37D49}" type="slidenum">
              <a:rPr lang="en-US" smtClean="0"/>
              <a:t>‹#›</a:t>
            </a:fld>
            <a:endParaRPr lang="en-US"/>
          </a:p>
        </p:txBody>
      </p:sp>
    </p:spTree>
    <p:extLst>
      <p:ext uri="{BB962C8B-B14F-4D97-AF65-F5344CB8AC3E}">
        <p14:creationId xmlns:p14="http://schemas.microsoft.com/office/powerpoint/2010/main" val="4125675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D1EBE25-CC0B-7848-AEA0-E29CC055C708}" type="datetimeFigureOut">
              <a:rPr lang="en-US" smtClean="0"/>
              <a:t>11/21/24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166F93-887F-654B-9481-24F655A37D49}" type="slidenum">
              <a:rPr lang="en-US" smtClean="0"/>
              <a:t>‹#›</a:t>
            </a:fld>
            <a:endParaRPr lang="en-US"/>
          </a:p>
        </p:txBody>
      </p:sp>
    </p:spTree>
    <p:extLst>
      <p:ext uri="{BB962C8B-B14F-4D97-AF65-F5344CB8AC3E}">
        <p14:creationId xmlns:p14="http://schemas.microsoft.com/office/powerpoint/2010/main" val="2323384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D1EBE25-CC0B-7848-AEA0-E29CC055C708}" type="datetimeFigureOut">
              <a:rPr lang="en-US" smtClean="0"/>
              <a:t>11/21/24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166F93-887F-654B-9481-24F655A37D49}" type="slidenum">
              <a:rPr lang="en-US" smtClean="0"/>
              <a:t>‹#›</a:t>
            </a:fld>
            <a:endParaRPr lang="en-US"/>
          </a:p>
        </p:txBody>
      </p:sp>
    </p:spTree>
    <p:extLst>
      <p:ext uri="{BB962C8B-B14F-4D97-AF65-F5344CB8AC3E}">
        <p14:creationId xmlns:p14="http://schemas.microsoft.com/office/powerpoint/2010/main" val="2868847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1EBE25-CC0B-7848-AEA0-E29CC055C708}" type="datetimeFigureOut">
              <a:rPr lang="en-US" smtClean="0"/>
              <a:t>11/21/24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66F93-887F-654B-9481-24F655A37D49}" type="slidenum">
              <a:rPr lang="en-US" smtClean="0"/>
              <a:t>‹#›</a:t>
            </a:fld>
            <a:endParaRPr lang="en-US"/>
          </a:p>
        </p:txBody>
      </p:sp>
    </p:spTree>
    <p:extLst>
      <p:ext uri="{BB962C8B-B14F-4D97-AF65-F5344CB8AC3E}">
        <p14:creationId xmlns:p14="http://schemas.microsoft.com/office/powerpoint/2010/main" val="3054086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1EBE25-CC0B-7848-AEA0-E29CC055C708}" type="datetimeFigureOut">
              <a:rPr lang="en-US" smtClean="0"/>
              <a:t>11/21/24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66F93-887F-654B-9481-24F655A37D49}" type="slidenum">
              <a:rPr lang="en-US" smtClean="0"/>
              <a:t>‹#›</a:t>
            </a:fld>
            <a:endParaRPr lang="en-US"/>
          </a:p>
        </p:txBody>
      </p:sp>
    </p:spTree>
    <p:extLst>
      <p:ext uri="{BB962C8B-B14F-4D97-AF65-F5344CB8AC3E}">
        <p14:creationId xmlns:p14="http://schemas.microsoft.com/office/powerpoint/2010/main" val="927140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1EBE25-CC0B-7848-AEA0-E29CC055C708}" type="datetimeFigureOut">
              <a:rPr lang="en-US" smtClean="0"/>
              <a:t>11/21/24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66F93-887F-654B-9481-24F655A37D49}" type="slidenum">
              <a:rPr lang="en-US" smtClean="0"/>
              <a:t>‹#›</a:t>
            </a:fld>
            <a:endParaRPr lang="en-US"/>
          </a:p>
        </p:txBody>
      </p:sp>
    </p:spTree>
    <p:extLst>
      <p:ext uri="{BB962C8B-B14F-4D97-AF65-F5344CB8AC3E}">
        <p14:creationId xmlns:p14="http://schemas.microsoft.com/office/powerpoint/2010/main" val="390389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1EBE25-CC0B-7848-AEA0-E29CC055C708}" type="datetimeFigureOut">
              <a:rPr lang="en-US" smtClean="0"/>
              <a:t>11/21/24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166F93-887F-654B-9481-24F655A37D49}" type="slidenum">
              <a:rPr lang="en-US" smtClean="0"/>
              <a:t>‹#›</a:t>
            </a:fld>
            <a:endParaRPr lang="en-US"/>
          </a:p>
        </p:txBody>
      </p:sp>
    </p:spTree>
    <p:extLst>
      <p:ext uri="{BB962C8B-B14F-4D97-AF65-F5344CB8AC3E}">
        <p14:creationId xmlns:p14="http://schemas.microsoft.com/office/powerpoint/2010/main" val="3578296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1EBE25-CC0B-7848-AEA0-E29CC055C708}" type="datetimeFigureOut">
              <a:rPr lang="en-US" smtClean="0"/>
              <a:t>11/21/24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166F93-887F-654B-9481-24F655A37D49}" type="slidenum">
              <a:rPr lang="en-US" smtClean="0"/>
              <a:t>‹#›</a:t>
            </a:fld>
            <a:endParaRPr lang="en-US"/>
          </a:p>
        </p:txBody>
      </p:sp>
    </p:spTree>
    <p:extLst>
      <p:ext uri="{BB962C8B-B14F-4D97-AF65-F5344CB8AC3E}">
        <p14:creationId xmlns:p14="http://schemas.microsoft.com/office/powerpoint/2010/main" val="2868201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1EBE25-CC0B-7848-AEA0-E29CC055C708}" type="datetimeFigureOut">
              <a:rPr lang="en-US" smtClean="0"/>
              <a:t>11/21/24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166F93-887F-654B-9481-24F655A37D49}" type="slidenum">
              <a:rPr lang="en-US" smtClean="0"/>
              <a:t>‹#›</a:t>
            </a:fld>
            <a:endParaRPr lang="en-US"/>
          </a:p>
        </p:txBody>
      </p:sp>
    </p:spTree>
    <p:extLst>
      <p:ext uri="{BB962C8B-B14F-4D97-AF65-F5344CB8AC3E}">
        <p14:creationId xmlns:p14="http://schemas.microsoft.com/office/powerpoint/2010/main" val="614561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1EBE25-CC0B-7848-AEA0-E29CC055C708}" type="datetimeFigureOut">
              <a:rPr lang="en-US" smtClean="0"/>
              <a:t>11/21/24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166F93-887F-654B-9481-24F655A37D49}" type="slidenum">
              <a:rPr lang="en-US" smtClean="0"/>
              <a:t>‹#›</a:t>
            </a:fld>
            <a:endParaRPr lang="en-US"/>
          </a:p>
        </p:txBody>
      </p:sp>
    </p:spTree>
    <p:extLst>
      <p:ext uri="{BB962C8B-B14F-4D97-AF65-F5344CB8AC3E}">
        <p14:creationId xmlns:p14="http://schemas.microsoft.com/office/powerpoint/2010/main" val="3490525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1EBE25-CC0B-7848-AEA0-E29CC055C708}" type="datetimeFigureOut">
              <a:rPr lang="en-US" smtClean="0"/>
              <a:t>11/21/24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166F93-887F-654B-9481-24F655A37D49}" type="slidenum">
              <a:rPr lang="en-US" smtClean="0"/>
              <a:t>‹#›</a:t>
            </a:fld>
            <a:endParaRPr lang="en-US"/>
          </a:p>
        </p:txBody>
      </p:sp>
    </p:spTree>
    <p:extLst>
      <p:ext uri="{BB962C8B-B14F-4D97-AF65-F5344CB8AC3E}">
        <p14:creationId xmlns:p14="http://schemas.microsoft.com/office/powerpoint/2010/main" val="2501837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1EBE25-CC0B-7848-AEA0-E29CC055C708}" type="datetimeFigureOut">
              <a:rPr lang="en-US" smtClean="0"/>
              <a:t>11/21/24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166F93-887F-654B-9481-24F655A37D49}" type="slidenum">
              <a:rPr lang="en-US" smtClean="0"/>
              <a:t>‹#›</a:t>
            </a:fld>
            <a:endParaRPr lang="en-US"/>
          </a:p>
        </p:txBody>
      </p:sp>
    </p:spTree>
    <p:extLst>
      <p:ext uri="{BB962C8B-B14F-4D97-AF65-F5344CB8AC3E}">
        <p14:creationId xmlns:p14="http://schemas.microsoft.com/office/powerpoint/2010/main" val="224894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1EBE25-CC0B-7848-AEA0-E29CC055C708}" type="datetimeFigureOut">
              <a:rPr lang="en-US" smtClean="0"/>
              <a:t>11/21/24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166F93-887F-654B-9481-24F655A37D49}" type="slidenum">
              <a:rPr lang="en-US" smtClean="0"/>
              <a:t>‹#›</a:t>
            </a:fld>
            <a:endParaRPr lang="en-US"/>
          </a:p>
        </p:txBody>
      </p:sp>
    </p:spTree>
    <p:extLst>
      <p:ext uri="{BB962C8B-B14F-4D97-AF65-F5344CB8AC3E}">
        <p14:creationId xmlns:p14="http://schemas.microsoft.com/office/powerpoint/2010/main" val="86281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D1EBE25-CC0B-7848-AEA0-E29CC055C708}" type="datetimeFigureOut">
              <a:rPr lang="en-US" smtClean="0"/>
              <a:t>11/21/24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3166F93-887F-654B-9481-24F655A37D49}" type="slidenum">
              <a:rPr lang="en-US" smtClean="0"/>
              <a:t>‹#›</a:t>
            </a:fld>
            <a:endParaRPr lang="en-US"/>
          </a:p>
        </p:txBody>
      </p:sp>
    </p:spTree>
    <p:extLst>
      <p:ext uri="{BB962C8B-B14F-4D97-AF65-F5344CB8AC3E}">
        <p14:creationId xmlns:p14="http://schemas.microsoft.com/office/powerpoint/2010/main" val="3544309974"/>
      </p:ext>
    </p:extLst>
  </p:cSld>
  <p:clrMap bg1="dk1" tx1="lt1" bg2="dk2" tx2="lt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 id="2147483977" r:id="rId12"/>
    <p:sldLayoutId id="2147483978" r:id="rId13"/>
    <p:sldLayoutId id="2147483979" r:id="rId14"/>
    <p:sldLayoutId id="2147483980" r:id="rId15"/>
    <p:sldLayoutId id="2147483981" r:id="rId16"/>
    <p:sldLayoutId id="214748398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06C25-D25D-D204-1D9E-1C3359AE4C14}"/>
              </a:ext>
            </a:extLst>
          </p:cNvPr>
          <p:cNvSpPr>
            <a:spLocks noGrp="1"/>
          </p:cNvSpPr>
          <p:nvPr>
            <p:ph type="ctrTitle"/>
          </p:nvPr>
        </p:nvSpPr>
        <p:spPr>
          <a:xfrm>
            <a:off x="2667000" y="2328334"/>
            <a:ext cx="6858000" cy="1367896"/>
          </a:xfrm>
        </p:spPr>
        <p:txBody>
          <a:bodyPr>
            <a:normAutofit/>
          </a:bodyPr>
          <a:lstStyle/>
          <a:p>
            <a:pPr algn="ctr"/>
            <a:r>
              <a:rPr lang="en-US" sz="8000" dirty="0"/>
              <a:t>MIS547</a:t>
            </a:r>
          </a:p>
        </p:txBody>
      </p:sp>
      <p:sp>
        <p:nvSpPr>
          <p:cNvPr id="3" name="Subtitle 2">
            <a:extLst>
              <a:ext uri="{FF2B5EF4-FFF2-40B4-BE49-F238E27FC236}">
                <a16:creationId xmlns:a16="http://schemas.microsoft.com/office/drawing/2014/main" id="{BE28F300-A163-E3D5-3B57-CF186327D293}"/>
              </a:ext>
            </a:extLst>
          </p:cNvPr>
          <p:cNvSpPr>
            <a:spLocks noGrp="1"/>
          </p:cNvSpPr>
          <p:nvPr>
            <p:ph type="subTitle" idx="1"/>
          </p:nvPr>
        </p:nvSpPr>
        <p:spPr>
          <a:xfrm>
            <a:off x="2667001" y="3602038"/>
            <a:ext cx="6857999" cy="953029"/>
          </a:xfrm>
        </p:spPr>
        <p:txBody>
          <a:bodyPr>
            <a:normAutofit/>
          </a:bodyPr>
          <a:lstStyle/>
          <a:p>
            <a:pPr algn="ctr"/>
            <a:r>
              <a:rPr lang="en-US" sz="4400" dirty="0">
                <a:solidFill>
                  <a:schemeClr val="accent2"/>
                </a:solidFill>
              </a:rPr>
              <a:t>Cloud Computing</a:t>
            </a:r>
          </a:p>
        </p:txBody>
      </p:sp>
    </p:spTree>
    <p:extLst>
      <p:ext uri="{BB962C8B-B14F-4D97-AF65-F5344CB8AC3E}">
        <p14:creationId xmlns:p14="http://schemas.microsoft.com/office/powerpoint/2010/main" val="288774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EEE06-AFED-0C15-D4FE-B2469177648A}"/>
              </a:ext>
            </a:extLst>
          </p:cNvPr>
          <p:cNvSpPr>
            <a:spLocks noGrp="1"/>
          </p:cNvSpPr>
          <p:nvPr>
            <p:ph type="title"/>
          </p:nvPr>
        </p:nvSpPr>
        <p:spPr>
          <a:xfrm>
            <a:off x="797560" y="150372"/>
            <a:ext cx="9905998" cy="1478570"/>
          </a:xfrm>
        </p:spPr>
        <p:txBody>
          <a:bodyPr/>
          <a:lstStyle/>
          <a:p>
            <a:r>
              <a:rPr lang="en-US" dirty="0"/>
              <a:t>Process</a:t>
            </a:r>
          </a:p>
        </p:txBody>
      </p:sp>
      <p:graphicFrame>
        <p:nvGraphicFramePr>
          <p:cNvPr id="7" name="Content Placeholder 6">
            <a:extLst>
              <a:ext uri="{FF2B5EF4-FFF2-40B4-BE49-F238E27FC236}">
                <a16:creationId xmlns:a16="http://schemas.microsoft.com/office/drawing/2014/main" id="{5BAA65B6-B9D9-E38B-026D-4DD0C54E077C}"/>
              </a:ext>
            </a:extLst>
          </p:cNvPr>
          <p:cNvGraphicFramePr>
            <a:graphicFrameLocks noGrp="1"/>
          </p:cNvGraphicFramePr>
          <p:nvPr>
            <p:ph idx="1"/>
          </p:nvPr>
        </p:nvGraphicFramePr>
        <p:xfrm>
          <a:off x="589280" y="2626650"/>
          <a:ext cx="10458131" cy="4603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EBC88367-E53F-4B1E-782E-0931CD0C1521}"/>
              </a:ext>
            </a:extLst>
          </p:cNvPr>
          <p:cNvGraphicFramePr/>
          <p:nvPr/>
        </p:nvGraphicFramePr>
        <p:xfrm>
          <a:off x="589280" y="1219200"/>
          <a:ext cx="8910320" cy="21132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Elbow Connector 8">
            <a:extLst>
              <a:ext uri="{FF2B5EF4-FFF2-40B4-BE49-F238E27FC236}">
                <a16:creationId xmlns:a16="http://schemas.microsoft.com/office/drawing/2014/main" id="{7735B186-8CEE-A3A1-64A7-096E046813E1}"/>
              </a:ext>
            </a:extLst>
          </p:cNvPr>
          <p:cNvCxnSpPr>
            <a:cxnSpLocks/>
          </p:cNvCxnSpPr>
          <p:nvPr/>
        </p:nvCxnSpPr>
        <p:spPr>
          <a:xfrm rot="10800000" flipV="1">
            <a:off x="1259840" y="3102722"/>
            <a:ext cx="6167122" cy="727598"/>
          </a:xfrm>
          <a:prstGeom prst="bentConnector3">
            <a:avLst>
              <a:gd name="adj1" fmla="val 10008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Straight Connector 15">
            <a:extLst>
              <a:ext uri="{FF2B5EF4-FFF2-40B4-BE49-F238E27FC236}">
                <a16:creationId xmlns:a16="http://schemas.microsoft.com/office/drawing/2014/main" id="{36548213-8963-B212-6E41-7270AEE234CE}"/>
              </a:ext>
            </a:extLst>
          </p:cNvPr>
          <p:cNvCxnSpPr/>
          <p:nvPr/>
        </p:nvCxnSpPr>
        <p:spPr>
          <a:xfrm>
            <a:off x="7416800" y="2626650"/>
            <a:ext cx="0" cy="4760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0732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D0BF3-5D6C-4F8C-F56B-2D9BBD00A670}"/>
              </a:ext>
            </a:extLst>
          </p:cNvPr>
          <p:cNvSpPr>
            <a:spLocks noGrp="1"/>
          </p:cNvSpPr>
          <p:nvPr>
            <p:ph type="title"/>
          </p:nvPr>
        </p:nvSpPr>
        <p:spPr/>
        <p:txBody>
          <a:bodyPr/>
          <a:lstStyle/>
          <a:p>
            <a:r>
              <a:rPr lang="en-US" dirty="0"/>
              <a:t>Extensions</a:t>
            </a:r>
          </a:p>
        </p:txBody>
      </p:sp>
      <p:sp>
        <p:nvSpPr>
          <p:cNvPr id="3" name="Content Placeholder 2">
            <a:extLst>
              <a:ext uri="{FF2B5EF4-FFF2-40B4-BE49-F238E27FC236}">
                <a16:creationId xmlns:a16="http://schemas.microsoft.com/office/drawing/2014/main" id="{6D72C373-5F18-E7D3-D9CE-398813032DE7}"/>
              </a:ext>
            </a:extLst>
          </p:cNvPr>
          <p:cNvSpPr>
            <a:spLocks noGrp="1"/>
          </p:cNvSpPr>
          <p:nvPr>
            <p:ph idx="1"/>
          </p:nvPr>
        </p:nvSpPr>
        <p:spPr>
          <a:xfrm>
            <a:off x="1141412" y="1802447"/>
            <a:ext cx="9905999" cy="3541714"/>
          </a:xfrm>
        </p:spPr>
        <p:txBody>
          <a:bodyPr/>
          <a:lstStyle/>
          <a:p>
            <a:r>
              <a:rPr lang="en-US" dirty="0"/>
              <a:t>Allow agents to execute APIs regardless of underlying implementation</a:t>
            </a:r>
          </a:p>
          <a:p>
            <a:r>
              <a:rPr lang="en-US" dirty="0"/>
              <a:t>Teach the agent how to use the API endpoint using examples</a:t>
            </a:r>
          </a:p>
          <a:p>
            <a:r>
              <a:rPr lang="en-US" dirty="0"/>
              <a:t>Teach the agent what arguments or parameters are needed to successfully call the API endpoint</a:t>
            </a:r>
          </a:p>
        </p:txBody>
      </p:sp>
      <p:pic>
        <p:nvPicPr>
          <p:cNvPr id="5" name="Picture 4" descr="A diagram with text and arrows&#10;&#10;Description automatically generated">
            <a:extLst>
              <a:ext uri="{FF2B5EF4-FFF2-40B4-BE49-F238E27FC236}">
                <a16:creationId xmlns:a16="http://schemas.microsoft.com/office/drawing/2014/main" id="{279F3F25-AFFA-F6A4-747E-89D477A45742}"/>
              </a:ext>
            </a:extLst>
          </p:cNvPr>
          <p:cNvPicPr>
            <a:picLocks noChangeAspect="1"/>
          </p:cNvPicPr>
          <p:nvPr/>
        </p:nvPicPr>
        <p:blipFill>
          <a:blip r:embed="rId3"/>
          <a:stretch>
            <a:fillRect/>
          </a:stretch>
        </p:blipFill>
        <p:spPr>
          <a:xfrm>
            <a:off x="1550441" y="4084320"/>
            <a:ext cx="7997430" cy="2580640"/>
          </a:xfrm>
          <a:prstGeom prst="rect">
            <a:avLst/>
          </a:prstGeom>
        </p:spPr>
      </p:pic>
    </p:spTree>
    <p:extLst>
      <p:ext uri="{BB962C8B-B14F-4D97-AF65-F5344CB8AC3E}">
        <p14:creationId xmlns:p14="http://schemas.microsoft.com/office/powerpoint/2010/main" val="542727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75BA-DDA0-EA3A-3B62-16D04D1AFC67}"/>
              </a:ext>
            </a:extLst>
          </p:cNvPr>
          <p:cNvSpPr>
            <a:spLocks noGrp="1"/>
          </p:cNvSpPr>
          <p:nvPr>
            <p:ph type="title"/>
          </p:nvPr>
        </p:nvSpPr>
        <p:spPr/>
        <p:txBody>
          <a:bodyPr/>
          <a:lstStyle/>
          <a:p>
            <a:r>
              <a:rPr lang="en-US" dirty="0"/>
              <a:t>Extensions</a:t>
            </a:r>
          </a:p>
        </p:txBody>
      </p:sp>
      <p:sp>
        <p:nvSpPr>
          <p:cNvPr id="3" name="Content Placeholder 2">
            <a:extLst>
              <a:ext uri="{FF2B5EF4-FFF2-40B4-BE49-F238E27FC236}">
                <a16:creationId xmlns:a16="http://schemas.microsoft.com/office/drawing/2014/main" id="{0CB7F13A-1B25-A9DC-5024-5FCEB51FECD7}"/>
              </a:ext>
            </a:extLst>
          </p:cNvPr>
          <p:cNvSpPr>
            <a:spLocks noGrp="1"/>
          </p:cNvSpPr>
          <p:nvPr>
            <p:ph idx="1"/>
          </p:nvPr>
        </p:nvSpPr>
        <p:spPr>
          <a:xfrm>
            <a:off x="1141412" y="1873567"/>
            <a:ext cx="9905999" cy="2068513"/>
          </a:xfrm>
        </p:spPr>
        <p:txBody>
          <a:bodyPr/>
          <a:lstStyle/>
          <a:p>
            <a:r>
              <a:rPr lang="en-US" dirty="0"/>
              <a:t>The agent uses the model and examples at run time to decide which extension, if any, would be suitable for solving the user’s query. </a:t>
            </a:r>
          </a:p>
          <a:p>
            <a:r>
              <a:rPr lang="en-US" dirty="0"/>
              <a:t>Built-in example types allow the agent to dynamically select the most appropriate extension for the task</a:t>
            </a:r>
          </a:p>
        </p:txBody>
      </p:sp>
      <p:pic>
        <p:nvPicPr>
          <p:cNvPr id="5" name="Picture 4" descr="A screenshot of a computer&#10;&#10;Description automatically generated">
            <a:extLst>
              <a:ext uri="{FF2B5EF4-FFF2-40B4-BE49-F238E27FC236}">
                <a16:creationId xmlns:a16="http://schemas.microsoft.com/office/drawing/2014/main" id="{EA0AB398-5456-B7E4-6508-18DC84B477C1}"/>
              </a:ext>
            </a:extLst>
          </p:cNvPr>
          <p:cNvPicPr>
            <a:picLocks noChangeAspect="1"/>
          </p:cNvPicPr>
          <p:nvPr/>
        </p:nvPicPr>
        <p:blipFill>
          <a:blip r:embed="rId2"/>
          <a:stretch>
            <a:fillRect/>
          </a:stretch>
        </p:blipFill>
        <p:spPr>
          <a:xfrm>
            <a:off x="1066223" y="4033188"/>
            <a:ext cx="9981188" cy="2327881"/>
          </a:xfrm>
          <a:prstGeom prst="rect">
            <a:avLst/>
          </a:prstGeom>
        </p:spPr>
      </p:pic>
    </p:spTree>
    <p:extLst>
      <p:ext uri="{BB962C8B-B14F-4D97-AF65-F5344CB8AC3E}">
        <p14:creationId xmlns:p14="http://schemas.microsoft.com/office/powerpoint/2010/main" val="3955530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1F00-15C1-2BC3-FBBA-F81311FE9BEB}"/>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C2C417EE-8259-FC93-7084-BE445173DAAD}"/>
              </a:ext>
            </a:extLst>
          </p:cNvPr>
          <p:cNvSpPr>
            <a:spLocks noGrp="1"/>
          </p:cNvSpPr>
          <p:nvPr>
            <p:ph idx="1"/>
          </p:nvPr>
        </p:nvSpPr>
        <p:spPr/>
        <p:txBody>
          <a:bodyPr>
            <a:normAutofit/>
          </a:bodyPr>
          <a:lstStyle/>
          <a:p>
            <a:r>
              <a:rPr lang="en-US" dirty="0"/>
              <a:t>Functions: self-contained modules of code that accomplish a specific task and can be reused as needed</a:t>
            </a:r>
          </a:p>
          <a:p>
            <a:r>
              <a:rPr lang="en-US" dirty="0"/>
              <a:t>A model can take a set of known functions and decide when to use each function and what arguments the function needs based on its specification</a:t>
            </a:r>
          </a:p>
          <a:p>
            <a:r>
              <a:rPr lang="en-US" dirty="0"/>
              <a:t>Functions differ from extensions in that:</a:t>
            </a:r>
          </a:p>
          <a:p>
            <a:pPr lvl="1"/>
            <a:r>
              <a:rPr lang="en-US" dirty="0"/>
              <a:t>A model outputs a function and its arguments but doesn’t make a live API call</a:t>
            </a:r>
          </a:p>
          <a:p>
            <a:pPr lvl="1"/>
            <a:r>
              <a:rPr lang="en-US" dirty="0"/>
              <a:t>Functions are executed on the client-side, while extensions are executed on the agent-side</a:t>
            </a:r>
          </a:p>
        </p:txBody>
      </p:sp>
    </p:spTree>
    <p:extLst>
      <p:ext uri="{BB962C8B-B14F-4D97-AF65-F5344CB8AC3E}">
        <p14:creationId xmlns:p14="http://schemas.microsoft.com/office/powerpoint/2010/main" val="1813318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587B4-BA79-BB7E-BD60-1E540D164BA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4BACD166-AECA-9B05-C697-350427D3F0FC}"/>
              </a:ext>
            </a:extLst>
          </p:cNvPr>
          <p:cNvSpPr>
            <a:spLocks noGrp="1"/>
          </p:cNvSpPr>
          <p:nvPr>
            <p:ph idx="1"/>
          </p:nvPr>
        </p:nvSpPr>
        <p:spPr/>
        <p:txBody>
          <a:bodyPr/>
          <a:lstStyle/>
          <a:p>
            <a:r>
              <a:rPr lang="en-US" dirty="0"/>
              <a:t>The logic and execution of calling the actual API endpoint is offloaded away from the agent and back to the client-side application. </a:t>
            </a:r>
          </a:p>
          <a:p>
            <a:r>
              <a:rPr lang="en-US" dirty="0"/>
              <a:t>Reasons to choose functions over extensions:</a:t>
            </a:r>
          </a:p>
          <a:p>
            <a:pPr lvl="1"/>
            <a:r>
              <a:rPr lang="en-US" dirty="0"/>
              <a:t>API calls need to be made at another layer of the application stack, outside the agent architecture flow</a:t>
            </a:r>
          </a:p>
          <a:p>
            <a:pPr lvl="1"/>
            <a:r>
              <a:rPr lang="en-US" dirty="0"/>
              <a:t>Security or authentication restrictions may prevent the agent from calling an API directly</a:t>
            </a:r>
          </a:p>
          <a:p>
            <a:pPr lvl="1"/>
            <a:r>
              <a:rPr lang="en-US" dirty="0"/>
              <a:t>Timing or order-of-operations constraints that prevent the agent from making API calls in real-time (i.e., batch operations, human-in-the-loop review, etc.)</a:t>
            </a:r>
          </a:p>
        </p:txBody>
      </p:sp>
    </p:spTree>
    <p:extLst>
      <p:ext uri="{BB962C8B-B14F-4D97-AF65-F5344CB8AC3E}">
        <p14:creationId xmlns:p14="http://schemas.microsoft.com/office/powerpoint/2010/main" val="2634412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67772-B01A-826E-E911-6715488EB3D5}"/>
              </a:ext>
            </a:extLst>
          </p:cNvPr>
          <p:cNvSpPr>
            <a:spLocks noGrp="1"/>
          </p:cNvSpPr>
          <p:nvPr>
            <p:ph type="title"/>
          </p:nvPr>
        </p:nvSpPr>
        <p:spPr/>
        <p:txBody>
          <a:bodyPr/>
          <a:lstStyle/>
          <a:p>
            <a:r>
              <a:rPr lang="en-US" dirty="0"/>
              <a:t>Data stores</a:t>
            </a:r>
          </a:p>
        </p:txBody>
      </p:sp>
      <p:sp>
        <p:nvSpPr>
          <p:cNvPr id="3" name="Content Placeholder 2">
            <a:extLst>
              <a:ext uri="{FF2B5EF4-FFF2-40B4-BE49-F238E27FC236}">
                <a16:creationId xmlns:a16="http://schemas.microsoft.com/office/drawing/2014/main" id="{A477708E-F0F8-59E9-36A0-5F6FF2864462}"/>
              </a:ext>
            </a:extLst>
          </p:cNvPr>
          <p:cNvSpPr>
            <a:spLocks noGrp="1"/>
          </p:cNvSpPr>
          <p:nvPr>
            <p:ph idx="1"/>
          </p:nvPr>
        </p:nvSpPr>
        <p:spPr>
          <a:xfrm>
            <a:off x="1141412" y="2249486"/>
            <a:ext cx="9905999" cy="4110673"/>
          </a:xfrm>
        </p:spPr>
        <p:txBody>
          <a:bodyPr>
            <a:normAutofit/>
          </a:bodyPr>
          <a:lstStyle/>
          <a:p>
            <a:r>
              <a:rPr lang="en-US" dirty="0"/>
              <a:t>Provide access to more dynamic and up-to-date information, ensure a model’s responses remain grounded in factuality and relevance</a:t>
            </a:r>
          </a:p>
          <a:p>
            <a:r>
              <a:rPr lang="en-US" dirty="0"/>
              <a:t>Data store converts incoming document into a set of vector database embeddings that the agent can use to extract the information it needs to supplement its next action or response to the user. </a:t>
            </a:r>
          </a:p>
          <a:p>
            <a:r>
              <a:rPr lang="en-US" dirty="0"/>
              <a:t>Generally implemented as vector databases that the developer wants the agent to have access to at runtime.</a:t>
            </a:r>
          </a:p>
          <a:p>
            <a:r>
              <a:rPr lang="en-US" dirty="0"/>
              <a:t>Used extensively in RAG-based applications</a:t>
            </a:r>
          </a:p>
        </p:txBody>
      </p:sp>
    </p:spTree>
    <p:extLst>
      <p:ext uri="{BB962C8B-B14F-4D97-AF65-F5344CB8AC3E}">
        <p14:creationId xmlns:p14="http://schemas.microsoft.com/office/powerpoint/2010/main" val="1895290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CC704-DFB1-00A7-FC7B-D06DC2117B36}"/>
              </a:ext>
            </a:extLst>
          </p:cNvPr>
          <p:cNvSpPr>
            <a:spLocks noGrp="1"/>
          </p:cNvSpPr>
          <p:nvPr>
            <p:ph type="title"/>
          </p:nvPr>
        </p:nvSpPr>
        <p:spPr/>
        <p:txBody>
          <a:bodyPr/>
          <a:lstStyle/>
          <a:p>
            <a:r>
              <a:rPr lang="en-US" dirty="0"/>
              <a:t>Data Stores</a:t>
            </a:r>
          </a:p>
        </p:txBody>
      </p:sp>
      <p:sp>
        <p:nvSpPr>
          <p:cNvPr id="3" name="Content Placeholder 2">
            <a:extLst>
              <a:ext uri="{FF2B5EF4-FFF2-40B4-BE49-F238E27FC236}">
                <a16:creationId xmlns:a16="http://schemas.microsoft.com/office/drawing/2014/main" id="{CEC0FCD9-59DB-F94C-71BF-BE4423294629}"/>
              </a:ext>
            </a:extLst>
          </p:cNvPr>
          <p:cNvSpPr>
            <a:spLocks noGrp="1"/>
          </p:cNvSpPr>
          <p:nvPr>
            <p:ph idx="1"/>
          </p:nvPr>
        </p:nvSpPr>
        <p:spPr>
          <a:xfrm>
            <a:off x="491173" y="2020888"/>
            <a:ext cx="6102668" cy="3541714"/>
          </a:xfrm>
        </p:spPr>
        <p:txBody>
          <a:bodyPr>
            <a:normAutofit fontScale="77500" lnSpcReduction="20000"/>
          </a:bodyPr>
          <a:lstStyle/>
          <a:p>
            <a:r>
              <a:rPr lang="en-US" dirty="0"/>
              <a:t>A user query is sent to an embedding model to generate embeddings for the query</a:t>
            </a:r>
          </a:p>
          <a:p>
            <a:r>
              <a:rPr lang="en-US" dirty="0"/>
              <a:t>The query embeddings are then matched against the contents of the vector database using a matching algorithm like </a:t>
            </a:r>
            <a:r>
              <a:rPr lang="en-US" dirty="0" err="1"/>
              <a:t>SCaNN</a:t>
            </a:r>
            <a:endParaRPr lang="en-US" dirty="0"/>
          </a:p>
          <a:p>
            <a:r>
              <a:rPr lang="en-US" dirty="0"/>
              <a:t>The matched content is retrieved from the vector database in text format and sent back to the agent</a:t>
            </a:r>
          </a:p>
          <a:p>
            <a:r>
              <a:rPr lang="en-US" dirty="0"/>
              <a:t>The agent receives both the user query and retrieved content, then formulates a response or action</a:t>
            </a:r>
          </a:p>
          <a:p>
            <a:r>
              <a:rPr lang="en-US" dirty="0"/>
              <a:t>A final response is sent to the user</a:t>
            </a:r>
          </a:p>
        </p:txBody>
      </p:sp>
      <p:pic>
        <p:nvPicPr>
          <p:cNvPr id="5" name="Picture 4" descr="A diagram of a process&#10;&#10;Description automatically generated">
            <a:extLst>
              <a:ext uri="{FF2B5EF4-FFF2-40B4-BE49-F238E27FC236}">
                <a16:creationId xmlns:a16="http://schemas.microsoft.com/office/drawing/2014/main" id="{AEB7EE72-03CC-3C45-D11D-B33178A15986}"/>
              </a:ext>
            </a:extLst>
          </p:cNvPr>
          <p:cNvPicPr>
            <a:picLocks noChangeAspect="1"/>
          </p:cNvPicPr>
          <p:nvPr/>
        </p:nvPicPr>
        <p:blipFill>
          <a:blip r:embed="rId2"/>
          <a:stretch>
            <a:fillRect/>
          </a:stretch>
        </p:blipFill>
        <p:spPr>
          <a:xfrm>
            <a:off x="6664961" y="2057999"/>
            <a:ext cx="5481439" cy="3467492"/>
          </a:xfrm>
          <a:prstGeom prst="rect">
            <a:avLst/>
          </a:prstGeom>
        </p:spPr>
      </p:pic>
    </p:spTree>
    <p:extLst>
      <p:ext uri="{BB962C8B-B14F-4D97-AF65-F5344CB8AC3E}">
        <p14:creationId xmlns:p14="http://schemas.microsoft.com/office/powerpoint/2010/main" val="418274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4791F-6AEB-676E-CC0B-E6CE105A583C}"/>
              </a:ext>
            </a:extLst>
          </p:cNvPr>
          <p:cNvSpPr>
            <a:spLocks noGrp="1"/>
          </p:cNvSpPr>
          <p:nvPr>
            <p:ph type="title"/>
          </p:nvPr>
        </p:nvSpPr>
        <p:spPr>
          <a:xfrm>
            <a:off x="1141413" y="473392"/>
            <a:ext cx="9905998" cy="1478570"/>
          </a:xfrm>
        </p:spPr>
        <p:txBody>
          <a:bodyPr/>
          <a:lstStyle/>
          <a:p>
            <a:r>
              <a:rPr lang="en-US" dirty="0"/>
              <a:t>Tools recap</a:t>
            </a:r>
          </a:p>
        </p:txBody>
      </p:sp>
      <p:graphicFrame>
        <p:nvGraphicFramePr>
          <p:cNvPr id="4" name="Content Placeholder 3">
            <a:extLst>
              <a:ext uri="{FF2B5EF4-FFF2-40B4-BE49-F238E27FC236}">
                <a16:creationId xmlns:a16="http://schemas.microsoft.com/office/drawing/2014/main" id="{F3C953BF-8933-52F1-B12A-1B04D8CD0432}"/>
              </a:ext>
            </a:extLst>
          </p:cNvPr>
          <p:cNvGraphicFramePr>
            <a:graphicFrameLocks noGrp="1"/>
          </p:cNvGraphicFramePr>
          <p:nvPr>
            <p:ph idx="1"/>
          </p:nvPr>
        </p:nvGraphicFramePr>
        <p:xfrm>
          <a:off x="1141413" y="2107248"/>
          <a:ext cx="9906000" cy="3302000"/>
        </p:xfrm>
        <a:graphic>
          <a:graphicData uri="http://schemas.openxmlformats.org/drawingml/2006/table">
            <a:tbl>
              <a:tblPr firstRow="1" bandRow="1">
                <a:tableStyleId>{073A0DAA-6AF3-43AB-8588-CEC1D06C72B9}</a:tableStyleId>
              </a:tblPr>
              <a:tblGrid>
                <a:gridCol w="1672907">
                  <a:extLst>
                    <a:ext uri="{9D8B030D-6E8A-4147-A177-3AD203B41FA5}">
                      <a16:colId xmlns:a16="http://schemas.microsoft.com/office/drawing/2014/main" val="1415044069"/>
                    </a:ext>
                  </a:extLst>
                </a:gridCol>
                <a:gridCol w="2611120">
                  <a:extLst>
                    <a:ext uri="{9D8B030D-6E8A-4147-A177-3AD203B41FA5}">
                      <a16:colId xmlns:a16="http://schemas.microsoft.com/office/drawing/2014/main" val="610426877"/>
                    </a:ext>
                  </a:extLst>
                </a:gridCol>
                <a:gridCol w="3718560">
                  <a:extLst>
                    <a:ext uri="{9D8B030D-6E8A-4147-A177-3AD203B41FA5}">
                      <a16:colId xmlns:a16="http://schemas.microsoft.com/office/drawing/2014/main" val="838810915"/>
                    </a:ext>
                  </a:extLst>
                </a:gridCol>
                <a:gridCol w="1903413">
                  <a:extLst>
                    <a:ext uri="{9D8B030D-6E8A-4147-A177-3AD203B41FA5}">
                      <a16:colId xmlns:a16="http://schemas.microsoft.com/office/drawing/2014/main" val="2633230453"/>
                    </a:ext>
                  </a:extLst>
                </a:gridCol>
              </a:tblGrid>
              <a:tr h="370840">
                <a:tc>
                  <a:txBody>
                    <a:bodyPr/>
                    <a:lstStyle/>
                    <a:p>
                      <a:endParaRPr lang="en-US"/>
                    </a:p>
                  </a:txBody>
                  <a:tcPr/>
                </a:tc>
                <a:tc>
                  <a:txBody>
                    <a:bodyPr/>
                    <a:lstStyle/>
                    <a:p>
                      <a:r>
                        <a:rPr lang="en-US" dirty="0"/>
                        <a:t>Extensions</a:t>
                      </a:r>
                    </a:p>
                  </a:txBody>
                  <a:tcPr/>
                </a:tc>
                <a:tc>
                  <a:txBody>
                    <a:bodyPr/>
                    <a:lstStyle/>
                    <a:p>
                      <a:r>
                        <a:rPr lang="en-US" dirty="0"/>
                        <a:t>Function Calling</a:t>
                      </a:r>
                    </a:p>
                  </a:txBody>
                  <a:tcPr/>
                </a:tc>
                <a:tc>
                  <a:txBody>
                    <a:bodyPr/>
                    <a:lstStyle/>
                    <a:p>
                      <a:r>
                        <a:rPr lang="en-US" dirty="0"/>
                        <a:t>Data Stores</a:t>
                      </a:r>
                    </a:p>
                  </a:txBody>
                  <a:tcPr/>
                </a:tc>
                <a:extLst>
                  <a:ext uri="{0D108BD9-81ED-4DB2-BD59-A6C34878D82A}">
                    <a16:rowId xmlns:a16="http://schemas.microsoft.com/office/drawing/2014/main" val="1618031192"/>
                  </a:ext>
                </a:extLst>
              </a:tr>
              <a:tr h="370840">
                <a:tc>
                  <a:txBody>
                    <a:bodyPr/>
                    <a:lstStyle/>
                    <a:p>
                      <a:r>
                        <a:rPr lang="en-US" dirty="0"/>
                        <a:t>Execution</a:t>
                      </a:r>
                    </a:p>
                  </a:txBody>
                  <a:tcPr/>
                </a:tc>
                <a:tc>
                  <a:txBody>
                    <a:bodyPr/>
                    <a:lstStyle/>
                    <a:p>
                      <a:r>
                        <a:rPr lang="en-US" dirty="0"/>
                        <a:t>Agent-side</a:t>
                      </a:r>
                    </a:p>
                  </a:txBody>
                  <a:tcPr/>
                </a:tc>
                <a:tc>
                  <a:txBody>
                    <a:bodyPr/>
                    <a:lstStyle/>
                    <a:p>
                      <a:r>
                        <a:rPr lang="en-US" dirty="0"/>
                        <a:t>Client-Side</a:t>
                      </a:r>
                    </a:p>
                  </a:txBody>
                  <a:tcPr/>
                </a:tc>
                <a:tc>
                  <a:txBody>
                    <a:bodyPr/>
                    <a:lstStyle/>
                    <a:p>
                      <a:r>
                        <a:rPr lang="en-US" dirty="0"/>
                        <a:t>Agent-Side</a:t>
                      </a:r>
                    </a:p>
                  </a:txBody>
                  <a:tcPr/>
                </a:tc>
                <a:extLst>
                  <a:ext uri="{0D108BD9-81ED-4DB2-BD59-A6C34878D82A}">
                    <a16:rowId xmlns:a16="http://schemas.microsoft.com/office/drawing/2014/main" val="1164871694"/>
                  </a:ext>
                </a:extLst>
              </a:tr>
              <a:tr h="370840">
                <a:tc>
                  <a:txBody>
                    <a:bodyPr/>
                    <a:lstStyle/>
                    <a:p>
                      <a:r>
                        <a:rPr lang="en-US" dirty="0"/>
                        <a:t>Use Cases</a:t>
                      </a:r>
                    </a:p>
                  </a:txBody>
                  <a:tcPr/>
                </a:tc>
                <a:tc>
                  <a:txBody>
                    <a:bodyPr/>
                    <a:lstStyle/>
                    <a:p>
                      <a:pPr marL="285750" indent="-285750">
                        <a:buFont typeface="Arial" panose="020B0604020202020204" pitchFamily="34" charset="0"/>
                        <a:buChar char="•"/>
                      </a:pPr>
                      <a:r>
                        <a:rPr lang="en-US" dirty="0"/>
                        <a:t>Developer wants the agent to control interactions with the API endpoint</a:t>
                      </a:r>
                    </a:p>
                    <a:p>
                      <a:pPr marL="285750" indent="-285750">
                        <a:buFont typeface="Arial" panose="020B0604020202020204" pitchFamily="34" charset="0"/>
                        <a:buChar char="•"/>
                      </a:pPr>
                      <a:r>
                        <a:rPr lang="en-US" dirty="0"/>
                        <a:t>Useful when leveraging native pre-built Extensions</a:t>
                      </a:r>
                    </a:p>
                    <a:p>
                      <a:pPr marL="285750" indent="-285750">
                        <a:buFont typeface="Arial" panose="020B0604020202020204" pitchFamily="34" charset="0"/>
                        <a:buChar char="•"/>
                      </a:pPr>
                      <a:r>
                        <a:rPr lang="en-US" dirty="0"/>
                        <a:t>Multi-hop planning and API calling</a:t>
                      </a:r>
                    </a:p>
                  </a:txBody>
                  <a:tcPr/>
                </a:tc>
                <a:tc>
                  <a:txBody>
                    <a:bodyPr/>
                    <a:lstStyle/>
                    <a:p>
                      <a:pPr marL="285750" indent="-285750">
                        <a:buFont typeface="Arial" panose="020B0604020202020204" pitchFamily="34" charset="0"/>
                        <a:buChar char="•"/>
                      </a:pPr>
                      <a:r>
                        <a:rPr lang="en-US" dirty="0"/>
                        <a:t>Security or Authentication restrictions prevent the agent from calling API directly</a:t>
                      </a:r>
                    </a:p>
                    <a:p>
                      <a:pPr marL="285750" indent="-285750">
                        <a:buFont typeface="Arial" panose="020B0604020202020204" pitchFamily="34" charset="0"/>
                        <a:buChar char="•"/>
                      </a:pPr>
                      <a:r>
                        <a:rPr lang="en-US" dirty="0"/>
                        <a:t>Timing constraints or order-of-operations constraints that prevent the agent from making API calls</a:t>
                      </a:r>
                    </a:p>
                    <a:p>
                      <a:pPr marL="285750" indent="-285750">
                        <a:buFont typeface="Arial" panose="020B0604020202020204" pitchFamily="34" charset="0"/>
                        <a:buChar char="•"/>
                      </a:pPr>
                      <a:r>
                        <a:rPr lang="en-US" dirty="0"/>
                        <a:t>API that is not exposed to the internet or non-accessible by systems</a:t>
                      </a:r>
                    </a:p>
                  </a:txBody>
                  <a:tcPr/>
                </a:tc>
                <a:tc>
                  <a:txBody>
                    <a:bodyPr/>
                    <a:lstStyle/>
                    <a:p>
                      <a:pPr marL="285750" indent="-285750">
                        <a:buFont typeface="Arial" panose="020B0604020202020204" pitchFamily="34" charset="0"/>
                        <a:buChar char="•"/>
                      </a:pPr>
                      <a:r>
                        <a:rPr lang="en-US" dirty="0"/>
                        <a:t>Retrieval Augmented Generation</a:t>
                      </a:r>
                    </a:p>
                  </a:txBody>
                  <a:tcPr/>
                </a:tc>
                <a:extLst>
                  <a:ext uri="{0D108BD9-81ED-4DB2-BD59-A6C34878D82A}">
                    <a16:rowId xmlns:a16="http://schemas.microsoft.com/office/drawing/2014/main" val="1695959344"/>
                  </a:ext>
                </a:extLst>
              </a:tr>
            </a:tbl>
          </a:graphicData>
        </a:graphic>
      </p:graphicFrame>
    </p:spTree>
    <p:extLst>
      <p:ext uri="{BB962C8B-B14F-4D97-AF65-F5344CB8AC3E}">
        <p14:creationId xmlns:p14="http://schemas.microsoft.com/office/powerpoint/2010/main" val="1311358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1B3FE-D08F-3751-C822-5E28714D1B23}"/>
              </a:ext>
            </a:extLst>
          </p:cNvPr>
          <p:cNvSpPr>
            <a:spLocks noGrp="1"/>
          </p:cNvSpPr>
          <p:nvPr>
            <p:ph type="title"/>
          </p:nvPr>
        </p:nvSpPr>
        <p:spPr/>
        <p:txBody>
          <a:bodyPr/>
          <a:lstStyle/>
          <a:p>
            <a:r>
              <a:rPr lang="en-US" dirty="0">
                <a:solidFill>
                  <a:schemeClr val="accent2"/>
                </a:solidFill>
              </a:rPr>
              <a:t>LLMs in production</a:t>
            </a:r>
          </a:p>
        </p:txBody>
      </p:sp>
    </p:spTree>
    <p:extLst>
      <p:ext uri="{BB962C8B-B14F-4D97-AF65-F5344CB8AC3E}">
        <p14:creationId xmlns:p14="http://schemas.microsoft.com/office/powerpoint/2010/main" val="1913945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AB2DD-88FE-C1A4-CBC0-9BBF9BD06D74}"/>
              </a:ext>
            </a:extLst>
          </p:cNvPr>
          <p:cNvSpPr>
            <a:spLocks noGrp="1"/>
          </p:cNvSpPr>
          <p:nvPr>
            <p:ph type="title"/>
          </p:nvPr>
        </p:nvSpPr>
        <p:spPr/>
        <p:txBody>
          <a:bodyPr/>
          <a:lstStyle/>
          <a:p>
            <a:r>
              <a:rPr lang="en-US" dirty="0"/>
              <a:t>LLMOps: Overview</a:t>
            </a:r>
          </a:p>
        </p:txBody>
      </p:sp>
      <p:pic>
        <p:nvPicPr>
          <p:cNvPr id="5" name="Picture 4" descr="A diagram of a software development process&#10;&#10;Description automatically generated">
            <a:extLst>
              <a:ext uri="{FF2B5EF4-FFF2-40B4-BE49-F238E27FC236}">
                <a16:creationId xmlns:a16="http://schemas.microsoft.com/office/drawing/2014/main" id="{7676876F-5353-9B98-1888-BDA94A3736DA}"/>
              </a:ext>
            </a:extLst>
          </p:cNvPr>
          <p:cNvPicPr>
            <a:picLocks noChangeAspect="1"/>
          </p:cNvPicPr>
          <p:nvPr/>
        </p:nvPicPr>
        <p:blipFill>
          <a:blip r:embed="rId2"/>
          <a:stretch>
            <a:fillRect/>
          </a:stretch>
        </p:blipFill>
        <p:spPr>
          <a:xfrm>
            <a:off x="1530053" y="1618510"/>
            <a:ext cx="8897499" cy="4792922"/>
          </a:xfrm>
          <a:prstGeom prst="rect">
            <a:avLst/>
          </a:prstGeom>
        </p:spPr>
      </p:pic>
      <p:sp>
        <p:nvSpPr>
          <p:cNvPr id="6" name="TextBox 5">
            <a:extLst>
              <a:ext uri="{FF2B5EF4-FFF2-40B4-BE49-F238E27FC236}">
                <a16:creationId xmlns:a16="http://schemas.microsoft.com/office/drawing/2014/main" id="{CF46987B-E0DA-B8B0-925F-35711B54EC41}"/>
              </a:ext>
            </a:extLst>
          </p:cNvPr>
          <p:cNvSpPr txBox="1"/>
          <p:nvPr/>
        </p:nvSpPr>
        <p:spPr>
          <a:xfrm>
            <a:off x="6762308" y="6488668"/>
            <a:ext cx="2395336" cy="369332"/>
          </a:xfrm>
          <a:prstGeom prst="rect">
            <a:avLst/>
          </a:prstGeom>
          <a:noFill/>
        </p:spPr>
        <p:txBody>
          <a:bodyPr wrap="none" rtlCol="0">
            <a:spAutoFit/>
          </a:bodyPr>
          <a:lstStyle/>
          <a:p>
            <a:r>
              <a:rPr lang="en-US" dirty="0"/>
              <a:t>source: </a:t>
            </a:r>
            <a:r>
              <a:rPr lang="en-US" dirty="0" err="1"/>
              <a:t>Palaniyappan</a:t>
            </a:r>
            <a:r>
              <a:rPr lang="en-US" dirty="0"/>
              <a:t>, T.</a:t>
            </a:r>
          </a:p>
        </p:txBody>
      </p:sp>
    </p:spTree>
    <p:extLst>
      <p:ext uri="{BB962C8B-B14F-4D97-AF65-F5344CB8AC3E}">
        <p14:creationId xmlns:p14="http://schemas.microsoft.com/office/powerpoint/2010/main" val="3290081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28957-E02F-915E-958D-7E2BC5E13838}"/>
              </a:ext>
            </a:extLst>
          </p:cNvPr>
          <p:cNvSpPr>
            <a:spLocks noGrp="1"/>
          </p:cNvSpPr>
          <p:nvPr>
            <p:ph type="title"/>
          </p:nvPr>
        </p:nvSpPr>
        <p:spPr/>
        <p:txBody>
          <a:bodyPr/>
          <a:lstStyle/>
          <a:p>
            <a:r>
              <a:rPr lang="en-US" dirty="0">
                <a:solidFill>
                  <a:schemeClr val="accent2"/>
                </a:solidFill>
              </a:rPr>
              <a:t>Lecture 23: LLMOps</a:t>
            </a:r>
          </a:p>
        </p:txBody>
      </p:sp>
    </p:spTree>
    <p:extLst>
      <p:ext uri="{BB962C8B-B14F-4D97-AF65-F5344CB8AC3E}">
        <p14:creationId xmlns:p14="http://schemas.microsoft.com/office/powerpoint/2010/main" val="3169446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CA552-188F-2DFA-DFC3-1595C91689C5}"/>
              </a:ext>
            </a:extLst>
          </p:cNvPr>
          <p:cNvSpPr>
            <a:spLocks noGrp="1"/>
          </p:cNvSpPr>
          <p:nvPr>
            <p:ph type="title"/>
          </p:nvPr>
        </p:nvSpPr>
        <p:spPr>
          <a:xfrm>
            <a:off x="1031542" y="313711"/>
            <a:ext cx="9905998" cy="1478570"/>
          </a:xfrm>
        </p:spPr>
        <p:txBody>
          <a:bodyPr/>
          <a:lstStyle/>
          <a:p>
            <a:r>
              <a:rPr lang="en-US" dirty="0"/>
              <a:t>LLM Implications for MLOps</a:t>
            </a:r>
          </a:p>
        </p:txBody>
      </p:sp>
      <p:graphicFrame>
        <p:nvGraphicFramePr>
          <p:cNvPr id="6" name="Table 5">
            <a:extLst>
              <a:ext uri="{FF2B5EF4-FFF2-40B4-BE49-F238E27FC236}">
                <a16:creationId xmlns:a16="http://schemas.microsoft.com/office/drawing/2014/main" id="{9399CB35-0B68-4843-A20B-C1CB305FCD10}"/>
              </a:ext>
            </a:extLst>
          </p:cNvPr>
          <p:cNvGraphicFramePr>
            <a:graphicFrameLocks noGrp="1"/>
          </p:cNvGraphicFramePr>
          <p:nvPr>
            <p:extLst>
              <p:ext uri="{D42A27DB-BD31-4B8C-83A1-F6EECF244321}">
                <p14:modId xmlns:p14="http://schemas.microsoft.com/office/powerpoint/2010/main" val="4176006024"/>
              </p:ext>
            </p:extLst>
          </p:nvPr>
        </p:nvGraphicFramePr>
        <p:xfrm>
          <a:off x="992738" y="1422328"/>
          <a:ext cx="10054672" cy="5066340"/>
        </p:xfrm>
        <a:graphic>
          <a:graphicData uri="http://schemas.openxmlformats.org/drawingml/2006/table">
            <a:tbl>
              <a:tblPr firstRow="1" bandRow="1">
                <a:tableStyleId>{F5AB1C69-6EDB-4FF4-983F-18BD219EF322}</a:tableStyleId>
              </a:tblPr>
              <a:tblGrid>
                <a:gridCol w="3802546">
                  <a:extLst>
                    <a:ext uri="{9D8B030D-6E8A-4147-A177-3AD203B41FA5}">
                      <a16:colId xmlns:a16="http://schemas.microsoft.com/office/drawing/2014/main" val="334550887"/>
                    </a:ext>
                  </a:extLst>
                </a:gridCol>
                <a:gridCol w="6252126">
                  <a:extLst>
                    <a:ext uri="{9D8B030D-6E8A-4147-A177-3AD203B41FA5}">
                      <a16:colId xmlns:a16="http://schemas.microsoft.com/office/drawing/2014/main" val="1631302202"/>
                    </a:ext>
                  </a:extLst>
                </a:gridCol>
              </a:tblGrid>
              <a:tr h="536730">
                <a:tc>
                  <a:txBody>
                    <a:bodyPr/>
                    <a:lstStyle/>
                    <a:p>
                      <a:r>
                        <a:rPr lang="en-US" sz="1400" dirty="0"/>
                        <a:t>Properties of LLMs</a:t>
                      </a:r>
                    </a:p>
                  </a:txBody>
                  <a:tcPr/>
                </a:tc>
                <a:tc>
                  <a:txBody>
                    <a:bodyPr/>
                    <a:lstStyle/>
                    <a:p>
                      <a:r>
                        <a:rPr lang="en-US" sz="1400" dirty="0"/>
                        <a:t>Implications for Production/ MLOps</a:t>
                      </a:r>
                    </a:p>
                  </a:txBody>
                  <a:tcPr/>
                </a:tc>
                <a:extLst>
                  <a:ext uri="{0D108BD9-81ED-4DB2-BD59-A6C34878D82A}">
                    <a16:rowId xmlns:a16="http://schemas.microsoft.com/office/drawing/2014/main" val="3340239400"/>
                  </a:ext>
                </a:extLst>
              </a:tr>
              <a:tr h="536730">
                <a:tc>
                  <a:txBody>
                    <a:bodyPr/>
                    <a:lstStyle/>
                    <a:p>
                      <a:r>
                        <a:rPr lang="en-US" sz="1400" dirty="0"/>
                        <a:t>Many kinds of models:</a:t>
                      </a:r>
                    </a:p>
                    <a:p>
                      <a:pPr marL="285750" indent="-285750">
                        <a:buFontTx/>
                        <a:buChar char="-"/>
                      </a:pPr>
                      <a:r>
                        <a:rPr lang="en-US" sz="1400" dirty="0"/>
                        <a:t>General proprietary models behind paid APIs</a:t>
                      </a:r>
                    </a:p>
                    <a:p>
                      <a:pPr marL="285750" indent="-285750">
                        <a:buFontTx/>
                        <a:buChar char="-"/>
                      </a:pPr>
                      <a:r>
                        <a:rPr lang="en-US" sz="1400" dirty="0"/>
                        <a:t>Open source models that vary from general to specific</a:t>
                      </a:r>
                    </a:p>
                    <a:p>
                      <a:pPr marL="285750" indent="-285750">
                        <a:buFontTx/>
                        <a:buChar char="-"/>
                      </a:pPr>
                      <a:r>
                        <a:rPr lang="en-US" sz="1400" dirty="0"/>
                        <a:t>Custom models fine-tuned for specific applications</a:t>
                      </a:r>
                    </a:p>
                  </a:txBody>
                  <a:tcPr/>
                </a:tc>
                <a:tc>
                  <a:txBody>
                    <a:bodyPr/>
                    <a:lstStyle/>
                    <a:p>
                      <a:r>
                        <a:rPr lang="en-US" sz="1400" b="1" dirty="0"/>
                        <a:t>Development Process: </a:t>
                      </a:r>
                      <a:r>
                        <a:rPr lang="en-US" sz="1400" b="0" dirty="0"/>
                        <a:t>Projects often develop incrementally, starting from existing, third-person or open source models and ending with custom fine-tuned models</a:t>
                      </a:r>
                      <a:endParaRPr lang="en-US" sz="1400" b="1" dirty="0"/>
                    </a:p>
                  </a:txBody>
                  <a:tcPr/>
                </a:tc>
                <a:extLst>
                  <a:ext uri="{0D108BD9-81ED-4DB2-BD59-A6C34878D82A}">
                    <a16:rowId xmlns:a16="http://schemas.microsoft.com/office/drawing/2014/main" val="1714688361"/>
                  </a:ext>
                </a:extLst>
              </a:tr>
              <a:tr h="536730">
                <a:tc>
                  <a:txBody>
                    <a:bodyPr/>
                    <a:lstStyle/>
                    <a:p>
                      <a:r>
                        <a:rPr lang="en-US" sz="1400" dirty="0"/>
                        <a:t>Prompt engineering is part of development phase</a:t>
                      </a:r>
                    </a:p>
                  </a:txBody>
                  <a:tcPr/>
                </a:tc>
                <a:tc>
                  <a:txBody>
                    <a:bodyPr/>
                    <a:lstStyle/>
                    <a:p>
                      <a:r>
                        <a:rPr lang="en-US" sz="1400" b="1" dirty="0"/>
                        <a:t>Development Process: </a:t>
                      </a:r>
                      <a:r>
                        <a:rPr lang="en-US" sz="1400" b="0" dirty="0"/>
                        <a:t>designing text templates for querying LLMs is an important part of LLM pipelines</a:t>
                      </a:r>
                    </a:p>
                    <a:p>
                      <a:r>
                        <a:rPr lang="en-US" sz="1400" b="1" dirty="0"/>
                        <a:t>Artifacts: </a:t>
                      </a:r>
                      <a:r>
                        <a:rPr lang="en-US" sz="1400" b="0" dirty="0"/>
                        <a:t>ML logic developed for pipelines may focus on prompt templates, agents, or chains instead of the model itself. ML artifacts packaged and prompted to production may frequently be these pipelines, rather than the models</a:t>
                      </a:r>
                      <a:endParaRPr lang="en-US" sz="1400" b="1" dirty="0"/>
                    </a:p>
                  </a:txBody>
                  <a:tcPr/>
                </a:tc>
                <a:extLst>
                  <a:ext uri="{0D108BD9-81ED-4DB2-BD59-A6C34878D82A}">
                    <a16:rowId xmlns:a16="http://schemas.microsoft.com/office/drawing/2014/main" val="1907780375"/>
                  </a:ext>
                </a:extLst>
              </a:tr>
              <a:tr h="536730">
                <a:tc>
                  <a:txBody>
                    <a:bodyPr/>
                    <a:lstStyle/>
                    <a:p>
                      <a:r>
                        <a:rPr lang="en-US" sz="1400" dirty="0"/>
                        <a:t>LLMs can be given prompts with examples and context, or additional information to answer a query</a:t>
                      </a:r>
                    </a:p>
                  </a:txBody>
                  <a:tcPr/>
                </a:tc>
                <a:tc>
                  <a:txBody>
                    <a:bodyPr/>
                    <a:lstStyle/>
                    <a:p>
                      <a:r>
                        <a:rPr lang="en-US" sz="1400" b="1" dirty="0"/>
                        <a:t>Serving Infrastructure: </a:t>
                      </a:r>
                      <a:r>
                        <a:rPr lang="en-US" sz="1400" b="0" dirty="0"/>
                        <a:t>When augmenting LLM queries with context, use vector databases to search for relevant context</a:t>
                      </a:r>
                      <a:endParaRPr lang="en-US" sz="1400" b="1" dirty="0"/>
                    </a:p>
                  </a:txBody>
                  <a:tcPr/>
                </a:tc>
                <a:extLst>
                  <a:ext uri="{0D108BD9-81ED-4DB2-BD59-A6C34878D82A}">
                    <a16:rowId xmlns:a16="http://schemas.microsoft.com/office/drawing/2014/main" val="3579467068"/>
                  </a:ext>
                </a:extLst>
              </a:tr>
              <a:tr h="536730">
                <a:tc>
                  <a:txBody>
                    <a:bodyPr/>
                    <a:lstStyle/>
                    <a:p>
                      <a:r>
                        <a:rPr lang="en-US" sz="1400" dirty="0"/>
                        <a:t>LLMs range from GBs to 100’s GBs</a:t>
                      </a:r>
                    </a:p>
                  </a:txBody>
                  <a:tcPr/>
                </a:tc>
                <a:tc>
                  <a:txBody>
                    <a:bodyPr/>
                    <a:lstStyle/>
                    <a:p>
                      <a:r>
                        <a:rPr lang="en-US" sz="1400" b="1" dirty="0"/>
                        <a:t>Serving Infrastructure: </a:t>
                      </a:r>
                      <a:r>
                        <a:rPr lang="en-US" sz="1400" b="0" dirty="0"/>
                        <a:t>Many LLMs may require GPUs for real-time model serving</a:t>
                      </a:r>
                    </a:p>
                    <a:p>
                      <a:r>
                        <a:rPr lang="en-US" sz="1400" b="1" dirty="0"/>
                        <a:t>Cost/performance trade-offs: </a:t>
                      </a:r>
                      <a:r>
                        <a:rPr lang="en-US" sz="1400" b="0" dirty="0"/>
                        <a:t>Techniques for reducing model size and computation may be required</a:t>
                      </a:r>
                      <a:endParaRPr lang="en-US" sz="1400" b="1" dirty="0"/>
                    </a:p>
                  </a:txBody>
                  <a:tcPr/>
                </a:tc>
                <a:extLst>
                  <a:ext uri="{0D108BD9-81ED-4DB2-BD59-A6C34878D82A}">
                    <a16:rowId xmlns:a16="http://schemas.microsoft.com/office/drawing/2014/main" val="2222515542"/>
                  </a:ext>
                </a:extLst>
              </a:tr>
              <a:tr h="536730">
                <a:tc>
                  <a:txBody>
                    <a:bodyPr/>
                    <a:lstStyle/>
                    <a:p>
                      <a:r>
                        <a:rPr lang="en-US" sz="1400" dirty="0"/>
                        <a:t>LLMs are difficult to evaluate using traditional ML metrics</a:t>
                      </a:r>
                    </a:p>
                  </a:txBody>
                  <a:tcPr/>
                </a:tc>
                <a:tc>
                  <a:txBody>
                    <a:bodyPr/>
                    <a:lstStyle/>
                    <a:p>
                      <a:r>
                        <a:rPr lang="en-US" sz="1400" b="1" dirty="0"/>
                        <a:t>Human feedback: </a:t>
                      </a:r>
                      <a:r>
                        <a:rPr lang="en-US" sz="1400" b="0" dirty="0"/>
                        <a:t>Human feedback must be incorporated directly into the MLOps process, both for testing and monitoring and for future fine-tuning</a:t>
                      </a:r>
                      <a:endParaRPr lang="en-US" sz="1400" b="1" dirty="0"/>
                    </a:p>
                  </a:txBody>
                  <a:tcPr/>
                </a:tc>
                <a:extLst>
                  <a:ext uri="{0D108BD9-81ED-4DB2-BD59-A6C34878D82A}">
                    <a16:rowId xmlns:a16="http://schemas.microsoft.com/office/drawing/2014/main" val="3200438113"/>
                  </a:ext>
                </a:extLst>
              </a:tr>
            </a:tbl>
          </a:graphicData>
        </a:graphic>
      </p:graphicFrame>
      <p:sp>
        <p:nvSpPr>
          <p:cNvPr id="7" name="TextBox 6">
            <a:extLst>
              <a:ext uri="{FF2B5EF4-FFF2-40B4-BE49-F238E27FC236}">
                <a16:creationId xmlns:a16="http://schemas.microsoft.com/office/drawing/2014/main" id="{904B07E4-5E79-CA98-CCFB-15F1B9932584}"/>
              </a:ext>
            </a:extLst>
          </p:cNvPr>
          <p:cNvSpPr txBox="1"/>
          <p:nvPr/>
        </p:nvSpPr>
        <p:spPr>
          <a:xfrm>
            <a:off x="9154135" y="6488668"/>
            <a:ext cx="1893275" cy="369332"/>
          </a:xfrm>
          <a:prstGeom prst="rect">
            <a:avLst/>
          </a:prstGeom>
          <a:noFill/>
        </p:spPr>
        <p:txBody>
          <a:bodyPr wrap="none" rtlCol="0">
            <a:spAutoFit/>
          </a:bodyPr>
          <a:lstStyle/>
          <a:p>
            <a:r>
              <a:rPr lang="en-US" dirty="0"/>
              <a:t>Source: Databricks</a:t>
            </a:r>
          </a:p>
        </p:txBody>
      </p:sp>
    </p:spTree>
    <p:extLst>
      <p:ext uri="{BB962C8B-B14F-4D97-AF65-F5344CB8AC3E}">
        <p14:creationId xmlns:p14="http://schemas.microsoft.com/office/powerpoint/2010/main" val="3097180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681B-4D2E-A61A-ABBC-9DB8787C7629}"/>
              </a:ext>
            </a:extLst>
          </p:cNvPr>
          <p:cNvSpPr>
            <a:spLocks noGrp="1"/>
          </p:cNvSpPr>
          <p:nvPr>
            <p:ph type="title"/>
          </p:nvPr>
        </p:nvSpPr>
        <p:spPr>
          <a:xfrm>
            <a:off x="1144589" y="164401"/>
            <a:ext cx="9905998" cy="1478570"/>
          </a:xfrm>
        </p:spPr>
        <p:txBody>
          <a:bodyPr/>
          <a:lstStyle/>
          <a:p>
            <a:r>
              <a:rPr lang="en-US" dirty="0"/>
              <a:t>Agents in Production</a:t>
            </a:r>
          </a:p>
        </p:txBody>
      </p:sp>
      <p:pic>
        <p:nvPicPr>
          <p:cNvPr id="5" name="Content Placeholder 4" descr="A screenshot of a graph&#10;&#10;Description automatically generated">
            <a:extLst>
              <a:ext uri="{FF2B5EF4-FFF2-40B4-BE49-F238E27FC236}">
                <a16:creationId xmlns:a16="http://schemas.microsoft.com/office/drawing/2014/main" id="{3867E57B-0075-8CE4-360F-BC7E18864029}"/>
              </a:ext>
            </a:extLst>
          </p:cNvPr>
          <p:cNvPicPr>
            <a:picLocks noGrp="1" noChangeAspect="1"/>
          </p:cNvPicPr>
          <p:nvPr>
            <p:ph idx="1"/>
          </p:nvPr>
        </p:nvPicPr>
        <p:blipFill>
          <a:blip r:embed="rId2"/>
          <a:stretch>
            <a:fillRect/>
          </a:stretch>
        </p:blipFill>
        <p:spPr>
          <a:xfrm>
            <a:off x="1141413" y="1642971"/>
            <a:ext cx="8493760" cy="4707970"/>
          </a:xfrm>
        </p:spPr>
      </p:pic>
      <p:sp>
        <p:nvSpPr>
          <p:cNvPr id="6" name="TextBox 5">
            <a:extLst>
              <a:ext uri="{FF2B5EF4-FFF2-40B4-BE49-F238E27FC236}">
                <a16:creationId xmlns:a16="http://schemas.microsoft.com/office/drawing/2014/main" id="{A8C5278F-0BF3-6366-155B-721E8C1961EC}"/>
              </a:ext>
            </a:extLst>
          </p:cNvPr>
          <p:cNvSpPr txBox="1"/>
          <p:nvPr/>
        </p:nvSpPr>
        <p:spPr>
          <a:xfrm>
            <a:off x="4399280" y="6488668"/>
            <a:ext cx="4191212" cy="369332"/>
          </a:xfrm>
          <a:prstGeom prst="rect">
            <a:avLst/>
          </a:prstGeom>
          <a:noFill/>
        </p:spPr>
        <p:txBody>
          <a:bodyPr wrap="none" rtlCol="0">
            <a:spAutoFit/>
          </a:bodyPr>
          <a:lstStyle/>
          <a:p>
            <a:r>
              <a:rPr lang="en-US" dirty="0"/>
              <a:t>Source: LangChain State of AI Agents 2024</a:t>
            </a:r>
          </a:p>
        </p:txBody>
      </p:sp>
    </p:spTree>
    <p:extLst>
      <p:ext uri="{BB962C8B-B14F-4D97-AF65-F5344CB8AC3E}">
        <p14:creationId xmlns:p14="http://schemas.microsoft.com/office/powerpoint/2010/main" val="2631254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5B22-D3F6-9D82-EE1E-A4BECF6A70FC}"/>
              </a:ext>
            </a:extLst>
          </p:cNvPr>
          <p:cNvSpPr>
            <a:spLocks noGrp="1"/>
          </p:cNvSpPr>
          <p:nvPr>
            <p:ph type="title"/>
          </p:nvPr>
        </p:nvSpPr>
        <p:spPr>
          <a:xfrm>
            <a:off x="695961" y="369332"/>
            <a:ext cx="9905998" cy="1478570"/>
          </a:xfrm>
        </p:spPr>
        <p:txBody>
          <a:bodyPr/>
          <a:lstStyle/>
          <a:p>
            <a:r>
              <a:rPr lang="en-US" dirty="0"/>
              <a:t>Agents in production</a:t>
            </a:r>
          </a:p>
        </p:txBody>
      </p:sp>
      <p:sp>
        <p:nvSpPr>
          <p:cNvPr id="3" name="Content Placeholder 2">
            <a:extLst>
              <a:ext uri="{FF2B5EF4-FFF2-40B4-BE49-F238E27FC236}">
                <a16:creationId xmlns:a16="http://schemas.microsoft.com/office/drawing/2014/main" id="{BBA5F3B5-56B0-4B5D-6248-B48B2FD90CC8}"/>
              </a:ext>
            </a:extLst>
          </p:cNvPr>
          <p:cNvSpPr>
            <a:spLocks noGrp="1"/>
          </p:cNvSpPr>
          <p:nvPr>
            <p:ph idx="1"/>
          </p:nvPr>
        </p:nvSpPr>
        <p:spPr>
          <a:xfrm>
            <a:off x="568960" y="1511935"/>
            <a:ext cx="5080000" cy="483553"/>
          </a:xfrm>
        </p:spPr>
        <p:txBody>
          <a:bodyPr>
            <a:normAutofit fontScale="70000" lnSpcReduction="20000"/>
          </a:bodyPr>
          <a:lstStyle/>
          <a:p>
            <a:pPr marL="0" indent="0">
              <a:buNone/>
            </a:pPr>
            <a:r>
              <a:rPr lang="en-US" dirty="0"/>
              <a:t>What tasks are agents best suited to perform today?</a:t>
            </a:r>
          </a:p>
          <a:p>
            <a:pPr marL="0" indent="0">
              <a:buNone/>
            </a:pPr>
            <a:endParaRPr lang="en-US" dirty="0"/>
          </a:p>
        </p:txBody>
      </p:sp>
      <p:pic>
        <p:nvPicPr>
          <p:cNvPr id="5" name="Picture 4" descr="A screenshot of a computer&#10;&#10;Description automatically generated">
            <a:extLst>
              <a:ext uri="{FF2B5EF4-FFF2-40B4-BE49-F238E27FC236}">
                <a16:creationId xmlns:a16="http://schemas.microsoft.com/office/drawing/2014/main" id="{28B37E8E-72AE-2D86-9EAD-A2C49A3856A6}"/>
              </a:ext>
            </a:extLst>
          </p:cNvPr>
          <p:cNvPicPr>
            <a:picLocks noChangeAspect="1"/>
          </p:cNvPicPr>
          <p:nvPr/>
        </p:nvPicPr>
        <p:blipFill>
          <a:blip r:embed="rId2"/>
          <a:stretch>
            <a:fillRect/>
          </a:stretch>
        </p:blipFill>
        <p:spPr>
          <a:xfrm>
            <a:off x="568960" y="1995488"/>
            <a:ext cx="5080000" cy="4419600"/>
          </a:xfrm>
          <a:prstGeom prst="rect">
            <a:avLst/>
          </a:prstGeom>
        </p:spPr>
      </p:pic>
      <p:sp>
        <p:nvSpPr>
          <p:cNvPr id="6" name="TextBox 5">
            <a:extLst>
              <a:ext uri="{FF2B5EF4-FFF2-40B4-BE49-F238E27FC236}">
                <a16:creationId xmlns:a16="http://schemas.microsoft.com/office/drawing/2014/main" id="{0A3DD0A4-9446-2027-78FB-4B5CAF3E3DFA}"/>
              </a:ext>
            </a:extLst>
          </p:cNvPr>
          <p:cNvSpPr txBox="1"/>
          <p:nvPr/>
        </p:nvSpPr>
        <p:spPr>
          <a:xfrm>
            <a:off x="7752080" y="6488668"/>
            <a:ext cx="4191212" cy="369332"/>
          </a:xfrm>
          <a:prstGeom prst="rect">
            <a:avLst/>
          </a:prstGeom>
          <a:noFill/>
        </p:spPr>
        <p:txBody>
          <a:bodyPr wrap="none" rtlCol="0">
            <a:spAutoFit/>
          </a:bodyPr>
          <a:lstStyle/>
          <a:p>
            <a:r>
              <a:rPr lang="en-US" dirty="0"/>
              <a:t>Source: LangChain State of AI Agents 2024</a:t>
            </a:r>
          </a:p>
        </p:txBody>
      </p:sp>
      <p:pic>
        <p:nvPicPr>
          <p:cNvPr id="8" name="Picture 7" descr="A screenshot of a phone&#10;&#10;Description automatically generated">
            <a:extLst>
              <a:ext uri="{FF2B5EF4-FFF2-40B4-BE49-F238E27FC236}">
                <a16:creationId xmlns:a16="http://schemas.microsoft.com/office/drawing/2014/main" id="{226ABAA3-7F78-D4C4-7466-312B65B1958F}"/>
              </a:ext>
            </a:extLst>
          </p:cNvPr>
          <p:cNvPicPr>
            <a:picLocks noChangeAspect="1"/>
          </p:cNvPicPr>
          <p:nvPr/>
        </p:nvPicPr>
        <p:blipFill>
          <a:blip r:embed="rId3"/>
          <a:srcRect t="15968"/>
          <a:stretch/>
        </p:blipFill>
        <p:spPr>
          <a:xfrm>
            <a:off x="5831840" y="1985977"/>
            <a:ext cx="5791200" cy="1942325"/>
          </a:xfrm>
          <a:prstGeom prst="rect">
            <a:avLst/>
          </a:prstGeom>
        </p:spPr>
      </p:pic>
      <p:sp>
        <p:nvSpPr>
          <p:cNvPr id="4" name="TextBox 3">
            <a:extLst>
              <a:ext uri="{FF2B5EF4-FFF2-40B4-BE49-F238E27FC236}">
                <a16:creationId xmlns:a16="http://schemas.microsoft.com/office/drawing/2014/main" id="{42EDE8F8-483D-4A31-3FF1-E951C1E65A3D}"/>
              </a:ext>
            </a:extLst>
          </p:cNvPr>
          <p:cNvSpPr txBox="1"/>
          <p:nvPr/>
        </p:nvSpPr>
        <p:spPr>
          <a:xfrm>
            <a:off x="5794743" y="1478570"/>
            <a:ext cx="5061194" cy="369332"/>
          </a:xfrm>
          <a:prstGeom prst="rect">
            <a:avLst/>
          </a:prstGeom>
          <a:noFill/>
        </p:spPr>
        <p:txBody>
          <a:bodyPr wrap="none" rtlCol="0">
            <a:spAutoFit/>
          </a:bodyPr>
          <a:lstStyle/>
          <a:p>
            <a:r>
              <a:rPr lang="en-US" dirty="0"/>
              <a:t>What kind of tool permissions does your agent have?</a:t>
            </a:r>
          </a:p>
        </p:txBody>
      </p:sp>
    </p:spTree>
    <p:extLst>
      <p:ext uri="{BB962C8B-B14F-4D97-AF65-F5344CB8AC3E}">
        <p14:creationId xmlns:p14="http://schemas.microsoft.com/office/powerpoint/2010/main" val="2294408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A4C7-77D0-207B-ECB8-6F83DF8BE787}"/>
              </a:ext>
            </a:extLst>
          </p:cNvPr>
          <p:cNvSpPr>
            <a:spLocks noGrp="1"/>
          </p:cNvSpPr>
          <p:nvPr>
            <p:ph type="title"/>
          </p:nvPr>
        </p:nvSpPr>
        <p:spPr/>
        <p:txBody>
          <a:bodyPr/>
          <a:lstStyle/>
          <a:p>
            <a:r>
              <a:rPr lang="en-US" dirty="0"/>
              <a:t>Agents in production</a:t>
            </a:r>
          </a:p>
        </p:txBody>
      </p:sp>
      <p:sp>
        <p:nvSpPr>
          <p:cNvPr id="3" name="Content Placeholder 2">
            <a:extLst>
              <a:ext uri="{FF2B5EF4-FFF2-40B4-BE49-F238E27FC236}">
                <a16:creationId xmlns:a16="http://schemas.microsoft.com/office/drawing/2014/main" id="{3311AA05-EDB2-2856-7947-9C014D9461EE}"/>
              </a:ext>
            </a:extLst>
          </p:cNvPr>
          <p:cNvSpPr>
            <a:spLocks noGrp="1"/>
          </p:cNvSpPr>
          <p:nvPr>
            <p:ph idx="1"/>
          </p:nvPr>
        </p:nvSpPr>
        <p:spPr>
          <a:xfrm>
            <a:off x="1141413" y="2249487"/>
            <a:ext cx="5418876" cy="546876"/>
          </a:xfrm>
        </p:spPr>
        <p:txBody>
          <a:bodyPr>
            <a:normAutofit fontScale="70000" lnSpcReduction="20000"/>
          </a:bodyPr>
          <a:lstStyle/>
          <a:p>
            <a:pPr marL="0" indent="0">
              <a:buNone/>
            </a:pPr>
            <a:r>
              <a:rPr lang="en-US" dirty="0"/>
              <a:t>What kinds of controls do you have in place for agents?</a:t>
            </a:r>
          </a:p>
        </p:txBody>
      </p:sp>
      <p:pic>
        <p:nvPicPr>
          <p:cNvPr id="5" name="Picture 4" descr="A screenshot of a computer&#10;&#10;Description automatically generated">
            <a:extLst>
              <a:ext uri="{FF2B5EF4-FFF2-40B4-BE49-F238E27FC236}">
                <a16:creationId xmlns:a16="http://schemas.microsoft.com/office/drawing/2014/main" id="{5986758F-1589-3368-5568-1BFFF6F484BD}"/>
              </a:ext>
            </a:extLst>
          </p:cNvPr>
          <p:cNvPicPr>
            <a:picLocks noChangeAspect="1"/>
          </p:cNvPicPr>
          <p:nvPr/>
        </p:nvPicPr>
        <p:blipFill>
          <a:blip r:embed="rId2"/>
          <a:stretch>
            <a:fillRect/>
          </a:stretch>
        </p:blipFill>
        <p:spPr>
          <a:xfrm>
            <a:off x="1141413" y="2796363"/>
            <a:ext cx="5054600" cy="3136900"/>
          </a:xfrm>
          <a:prstGeom prst="rect">
            <a:avLst/>
          </a:prstGeom>
        </p:spPr>
      </p:pic>
      <p:sp>
        <p:nvSpPr>
          <p:cNvPr id="6" name="TextBox 5">
            <a:extLst>
              <a:ext uri="{FF2B5EF4-FFF2-40B4-BE49-F238E27FC236}">
                <a16:creationId xmlns:a16="http://schemas.microsoft.com/office/drawing/2014/main" id="{AA956920-DF42-96CB-2CB7-72B617EB880B}"/>
              </a:ext>
            </a:extLst>
          </p:cNvPr>
          <p:cNvSpPr txBox="1"/>
          <p:nvPr/>
        </p:nvSpPr>
        <p:spPr>
          <a:xfrm>
            <a:off x="6560289" y="2150032"/>
            <a:ext cx="5167606" cy="646331"/>
          </a:xfrm>
          <a:prstGeom prst="rect">
            <a:avLst/>
          </a:prstGeom>
          <a:noFill/>
        </p:spPr>
        <p:txBody>
          <a:bodyPr wrap="square" rtlCol="0">
            <a:spAutoFit/>
          </a:bodyPr>
          <a:lstStyle/>
          <a:p>
            <a:r>
              <a:rPr lang="en-US" dirty="0"/>
              <a:t>What is your biggest limitation of putting more agents in production?</a:t>
            </a:r>
          </a:p>
        </p:txBody>
      </p:sp>
      <p:pic>
        <p:nvPicPr>
          <p:cNvPr id="8" name="Picture 7" descr="A screenshot of a computer&#10;&#10;Description automatically generated">
            <a:extLst>
              <a:ext uri="{FF2B5EF4-FFF2-40B4-BE49-F238E27FC236}">
                <a16:creationId xmlns:a16="http://schemas.microsoft.com/office/drawing/2014/main" id="{E28F98AF-9414-DD28-0761-4389F5984026}"/>
              </a:ext>
            </a:extLst>
          </p:cNvPr>
          <p:cNvPicPr>
            <a:picLocks noChangeAspect="1"/>
          </p:cNvPicPr>
          <p:nvPr/>
        </p:nvPicPr>
        <p:blipFill>
          <a:blip r:embed="rId3"/>
          <a:stretch>
            <a:fillRect/>
          </a:stretch>
        </p:blipFill>
        <p:spPr>
          <a:xfrm>
            <a:off x="6616792" y="2796363"/>
            <a:ext cx="5054600" cy="3136900"/>
          </a:xfrm>
          <a:prstGeom prst="rect">
            <a:avLst/>
          </a:prstGeom>
        </p:spPr>
      </p:pic>
      <p:sp>
        <p:nvSpPr>
          <p:cNvPr id="10" name="TextBox 9">
            <a:extLst>
              <a:ext uri="{FF2B5EF4-FFF2-40B4-BE49-F238E27FC236}">
                <a16:creationId xmlns:a16="http://schemas.microsoft.com/office/drawing/2014/main" id="{0476A5E0-BA9F-B3D6-C9B7-F53AA27B11A9}"/>
              </a:ext>
            </a:extLst>
          </p:cNvPr>
          <p:cNvSpPr txBox="1"/>
          <p:nvPr/>
        </p:nvSpPr>
        <p:spPr>
          <a:xfrm>
            <a:off x="6733067" y="6579594"/>
            <a:ext cx="6108404" cy="369332"/>
          </a:xfrm>
          <a:prstGeom prst="rect">
            <a:avLst/>
          </a:prstGeom>
          <a:noFill/>
        </p:spPr>
        <p:txBody>
          <a:bodyPr wrap="square">
            <a:spAutoFit/>
          </a:bodyPr>
          <a:lstStyle/>
          <a:p>
            <a:r>
              <a:rPr lang="en-US" dirty="0"/>
              <a:t>Source: LangChain State of AI Agents 2024</a:t>
            </a:r>
          </a:p>
        </p:txBody>
      </p:sp>
    </p:spTree>
    <p:extLst>
      <p:ext uri="{BB962C8B-B14F-4D97-AF65-F5344CB8AC3E}">
        <p14:creationId xmlns:p14="http://schemas.microsoft.com/office/powerpoint/2010/main" val="247133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285D-D94F-825E-5F61-BB38D697F5DB}"/>
              </a:ext>
            </a:extLst>
          </p:cNvPr>
          <p:cNvSpPr>
            <a:spLocks noGrp="1"/>
          </p:cNvSpPr>
          <p:nvPr>
            <p:ph type="title"/>
          </p:nvPr>
        </p:nvSpPr>
        <p:spPr>
          <a:xfrm>
            <a:off x="1143001" y="0"/>
            <a:ext cx="9905998" cy="1478570"/>
          </a:xfrm>
        </p:spPr>
        <p:txBody>
          <a:bodyPr/>
          <a:lstStyle/>
          <a:p>
            <a:r>
              <a:rPr lang="en-US" dirty="0"/>
              <a:t>Agents in production</a:t>
            </a:r>
          </a:p>
        </p:txBody>
      </p:sp>
      <p:pic>
        <p:nvPicPr>
          <p:cNvPr id="5" name="Picture 4" descr="A graph of a bar chart&#10;&#10;Description automatically generated with medium confidence">
            <a:extLst>
              <a:ext uri="{FF2B5EF4-FFF2-40B4-BE49-F238E27FC236}">
                <a16:creationId xmlns:a16="http://schemas.microsoft.com/office/drawing/2014/main" id="{786F0609-3BF7-F69E-30AC-3CE3201CDBD8}"/>
              </a:ext>
            </a:extLst>
          </p:cNvPr>
          <p:cNvPicPr>
            <a:picLocks noChangeAspect="1"/>
          </p:cNvPicPr>
          <p:nvPr/>
        </p:nvPicPr>
        <p:blipFill>
          <a:blip r:embed="rId2"/>
          <a:stretch>
            <a:fillRect/>
          </a:stretch>
        </p:blipFill>
        <p:spPr>
          <a:xfrm>
            <a:off x="4663322" y="986780"/>
            <a:ext cx="7423182" cy="5501888"/>
          </a:xfrm>
          <a:prstGeom prst="rect">
            <a:avLst/>
          </a:prstGeom>
        </p:spPr>
      </p:pic>
      <p:sp>
        <p:nvSpPr>
          <p:cNvPr id="6" name="TextBox 5">
            <a:extLst>
              <a:ext uri="{FF2B5EF4-FFF2-40B4-BE49-F238E27FC236}">
                <a16:creationId xmlns:a16="http://schemas.microsoft.com/office/drawing/2014/main" id="{5D6BCBA0-9267-4DAB-08F6-6E98B9D1815D}"/>
              </a:ext>
            </a:extLst>
          </p:cNvPr>
          <p:cNvSpPr txBox="1"/>
          <p:nvPr/>
        </p:nvSpPr>
        <p:spPr>
          <a:xfrm>
            <a:off x="1035087" y="1337193"/>
            <a:ext cx="2782002" cy="646331"/>
          </a:xfrm>
          <a:prstGeom prst="rect">
            <a:avLst/>
          </a:prstGeom>
          <a:noFill/>
        </p:spPr>
        <p:txBody>
          <a:bodyPr wrap="square" rtlCol="0">
            <a:spAutoFit/>
          </a:bodyPr>
          <a:lstStyle/>
          <a:p>
            <a:r>
              <a:rPr lang="en-US" dirty="0"/>
              <a:t>Barriers to deploying agents by company size</a:t>
            </a:r>
          </a:p>
        </p:txBody>
      </p:sp>
      <p:sp>
        <p:nvSpPr>
          <p:cNvPr id="8" name="TextBox 7">
            <a:extLst>
              <a:ext uri="{FF2B5EF4-FFF2-40B4-BE49-F238E27FC236}">
                <a16:creationId xmlns:a16="http://schemas.microsoft.com/office/drawing/2014/main" id="{D824360B-2C2C-72E7-44BB-DD40CC9F883D}"/>
              </a:ext>
            </a:extLst>
          </p:cNvPr>
          <p:cNvSpPr txBox="1"/>
          <p:nvPr/>
        </p:nvSpPr>
        <p:spPr>
          <a:xfrm>
            <a:off x="4553393" y="6488668"/>
            <a:ext cx="6108404" cy="369332"/>
          </a:xfrm>
          <a:prstGeom prst="rect">
            <a:avLst/>
          </a:prstGeom>
          <a:noFill/>
        </p:spPr>
        <p:txBody>
          <a:bodyPr wrap="square">
            <a:spAutoFit/>
          </a:bodyPr>
          <a:lstStyle/>
          <a:p>
            <a:r>
              <a:rPr lang="en-US" dirty="0"/>
              <a:t>Source: LangChain State of AI Agents 2024</a:t>
            </a:r>
          </a:p>
        </p:txBody>
      </p:sp>
    </p:spTree>
    <p:extLst>
      <p:ext uri="{BB962C8B-B14F-4D97-AF65-F5344CB8AC3E}">
        <p14:creationId xmlns:p14="http://schemas.microsoft.com/office/powerpoint/2010/main" val="1499330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125E-5356-1CF5-DC9C-9210CCB3D90B}"/>
              </a:ext>
            </a:extLst>
          </p:cNvPr>
          <p:cNvSpPr>
            <a:spLocks noGrp="1"/>
          </p:cNvSpPr>
          <p:nvPr>
            <p:ph type="title"/>
          </p:nvPr>
        </p:nvSpPr>
        <p:spPr>
          <a:xfrm>
            <a:off x="1143001" y="257637"/>
            <a:ext cx="9905998" cy="1478570"/>
          </a:xfrm>
        </p:spPr>
        <p:txBody>
          <a:bodyPr/>
          <a:lstStyle/>
          <a:p>
            <a:r>
              <a:rPr lang="en-US" dirty="0"/>
              <a:t>Dev-to-prod LLM workflow</a:t>
            </a:r>
          </a:p>
        </p:txBody>
      </p:sp>
      <p:pic>
        <p:nvPicPr>
          <p:cNvPr id="5" name="Picture 4" descr="A diagram of a process&#10;&#10;Description automatically generated">
            <a:extLst>
              <a:ext uri="{FF2B5EF4-FFF2-40B4-BE49-F238E27FC236}">
                <a16:creationId xmlns:a16="http://schemas.microsoft.com/office/drawing/2014/main" id="{5179130A-5747-620F-7373-63BDCFEC2D96}"/>
              </a:ext>
            </a:extLst>
          </p:cNvPr>
          <p:cNvPicPr>
            <a:picLocks noChangeAspect="1"/>
          </p:cNvPicPr>
          <p:nvPr/>
        </p:nvPicPr>
        <p:blipFill>
          <a:blip r:embed="rId2"/>
          <a:stretch>
            <a:fillRect/>
          </a:stretch>
        </p:blipFill>
        <p:spPr>
          <a:xfrm>
            <a:off x="1143001" y="1307663"/>
            <a:ext cx="9265318" cy="5242560"/>
          </a:xfrm>
          <a:prstGeom prst="rect">
            <a:avLst/>
          </a:prstGeom>
        </p:spPr>
      </p:pic>
      <p:sp>
        <p:nvSpPr>
          <p:cNvPr id="6" name="TextBox 5">
            <a:extLst>
              <a:ext uri="{FF2B5EF4-FFF2-40B4-BE49-F238E27FC236}">
                <a16:creationId xmlns:a16="http://schemas.microsoft.com/office/drawing/2014/main" id="{79CA9FDA-15D4-F197-371C-9770452110D8}"/>
              </a:ext>
            </a:extLst>
          </p:cNvPr>
          <p:cNvSpPr txBox="1"/>
          <p:nvPr/>
        </p:nvSpPr>
        <p:spPr>
          <a:xfrm>
            <a:off x="9154160" y="6550223"/>
            <a:ext cx="1485087" cy="307777"/>
          </a:xfrm>
          <a:prstGeom prst="rect">
            <a:avLst/>
          </a:prstGeom>
          <a:noFill/>
        </p:spPr>
        <p:txBody>
          <a:bodyPr wrap="none" rtlCol="0">
            <a:spAutoFit/>
          </a:bodyPr>
          <a:lstStyle/>
          <a:p>
            <a:r>
              <a:rPr lang="en-US" sz="1400" dirty="0"/>
              <a:t>source: Databricks</a:t>
            </a:r>
          </a:p>
        </p:txBody>
      </p:sp>
    </p:spTree>
    <p:extLst>
      <p:ext uri="{BB962C8B-B14F-4D97-AF65-F5344CB8AC3E}">
        <p14:creationId xmlns:p14="http://schemas.microsoft.com/office/powerpoint/2010/main" val="2481264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57F38-DA3E-9D10-32E7-74A957425E50}"/>
              </a:ext>
            </a:extLst>
          </p:cNvPr>
          <p:cNvSpPr>
            <a:spLocks noGrp="1"/>
          </p:cNvSpPr>
          <p:nvPr>
            <p:ph type="title"/>
          </p:nvPr>
        </p:nvSpPr>
        <p:spPr/>
        <p:txBody>
          <a:bodyPr/>
          <a:lstStyle/>
          <a:p>
            <a:r>
              <a:rPr lang="en-US" dirty="0"/>
              <a:t>Control flow in LLM systems</a:t>
            </a:r>
          </a:p>
        </p:txBody>
      </p:sp>
      <p:sp>
        <p:nvSpPr>
          <p:cNvPr id="3" name="Text Placeholder 2">
            <a:extLst>
              <a:ext uri="{FF2B5EF4-FFF2-40B4-BE49-F238E27FC236}">
                <a16:creationId xmlns:a16="http://schemas.microsoft.com/office/drawing/2014/main" id="{EA36B78D-83B3-6FD3-1EA3-BE9EDCE73EF8}"/>
              </a:ext>
            </a:extLst>
          </p:cNvPr>
          <p:cNvSpPr>
            <a:spLocks noGrp="1"/>
          </p:cNvSpPr>
          <p:nvPr>
            <p:ph type="body" idx="1"/>
          </p:nvPr>
        </p:nvSpPr>
        <p:spPr/>
        <p:txBody>
          <a:bodyPr/>
          <a:lstStyle/>
          <a:p>
            <a:r>
              <a:rPr lang="en-US" dirty="0"/>
              <a:t>Chains and agents</a:t>
            </a:r>
          </a:p>
        </p:txBody>
      </p:sp>
    </p:spTree>
    <p:extLst>
      <p:ext uri="{BB962C8B-B14F-4D97-AF65-F5344CB8AC3E}">
        <p14:creationId xmlns:p14="http://schemas.microsoft.com/office/powerpoint/2010/main" val="950235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09C0-75B0-1ACB-C413-693E2513BF34}"/>
              </a:ext>
            </a:extLst>
          </p:cNvPr>
          <p:cNvSpPr>
            <a:spLocks noGrp="1"/>
          </p:cNvSpPr>
          <p:nvPr>
            <p:ph type="title"/>
          </p:nvPr>
        </p:nvSpPr>
        <p:spPr>
          <a:xfrm>
            <a:off x="1056353" y="212007"/>
            <a:ext cx="9905998" cy="1478570"/>
          </a:xfrm>
        </p:spPr>
        <p:txBody>
          <a:bodyPr/>
          <a:lstStyle/>
          <a:p>
            <a:r>
              <a:rPr lang="en-US" dirty="0"/>
              <a:t>Control flow in </a:t>
            </a:r>
            <a:r>
              <a:rPr lang="en-US" dirty="0" err="1"/>
              <a:t>llm</a:t>
            </a:r>
            <a:r>
              <a:rPr lang="en-US" dirty="0"/>
              <a:t> systems</a:t>
            </a:r>
          </a:p>
        </p:txBody>
      </p:sp>
      <p:sp>
        <p:nvSpPr>
          <p:cNvPr id="3" name="Content Placeholder 2">
            <a:extLst>
              <a:ext uri="{FF2B5EF4-FFF2-40B4-BE49-F238E27FC236}">
                <a16:creationId xmlns:a16="http://schemas.microsoft.com/office/drawing/2014/main" id="{3F889108-DD57-BF48-7437-8E229EA050B4}"/>
              </a:ext>
            </a:extLst>
          </p:cNvPr>
          <p:cNvSpPr>
            <a:spLocks noGrp="1"/>
          </p:cNvSpPr>
          <p:nvPr>
            <p:ph idx="1"/>
          </p:nvPr>
        </p:nvSpPr>
        <p:spPr>
          <a:xfrm>
            <a:off x="333339" y="1644780"/>
            <a:ext cx="4993574" cy="4816547"/>
          </a:xfrm>
        </p:spPr>
        <p:txBody>
          <a:bodyPr>
            <a:normAutofit fontScale="92500" lnSpcReduction="10000"/>
          </a:bodyPr>
          <a:lstStyle/>
          <a:p>
            <a:r>
              <a:rPr lang="en-US" dirty="0"/>
              <a:t>A set of steps before and/or after LLM calls (e.g., RAG)</a:t>
            </a:r>
          </a:p>
          <a:p>
            <a:r>
              <a:rPr lang="en-US" dirty="0"/>
              <a:t>Control flow steps are often called </a:t>
            </a:r>
            <a:r>
              <a:rPr lang="en-US" dirty="0">
                <a:solidFill>
                  <a:schemeClr val="accent3"/>
                </a:solidFill>
              </a:rPr>
              <a:t>chains</a:t>
            </a:r>
          </a:p>
          <a:p>
            <a:pPr lvl="1"/>
            <a:r>
              <a:rPr lang="en-US" dirty="0"/>
              <a:t>Provide high-degree of reliability as the same set of steps runs with each chain invocation</a:t>
            </a:r>
          </a:p>
          <a:p>
            <a:r>
              <a:rPr lang="en-US" dirty="0"/>
              <a:t>When we want an LLM system to pick its own control flow </a:t>
            </a:r>
            <a:r>
              <a:rPr lang="en-US" dirty="0">
                <a:sym typeface="Wingdings" pitchFamily="2" charset="2"/>
              </a:rPr>
              <a:t> agent</a:t>
            </a:r>
          </a:p>
          <a:p>
            <a:pPr lvl="1"/>
            <a:r>
              <a:rPr lang="en-US" dirty="0">
                <a:sym typeface="Wingdings" pitchFamily="2" charset="2"/>
              </a:rPr>
              <a:t>The agent gives the LLM some degree of control over the sequence of steps in the application. </a:t>
            </a:r>
          </a:p>
        </p:txBody>
      </p:sp>
      <p:pic>
        <p:nvPicPr>
          <p:cNvPr id="5" name="Picture 4">
            <a:extLst>
              <a:ext uri="{FF2B5EF4-FFF2-40B4-BE49-F238E27FC236}">
                <a16:creationId xmlns:a16="http://schemas.microsoft.com/office/drawing/2014/main" id="{A660B3D7-4E1B-5AB4-A4B1-556B244C08BB}"/>
              </a:ext>
            </a:extLst>
          </p:cNvPr>
          <p:cNvPicPr>
            <a:picLocks noChangeAspect="1"/>
          </p:cNvPicPr>
          <p:nvPr/>
        </p:nvPicPr>
        <p:blipFill>
          <a:blip r:embed="rId2"/>
          <a:stretch>
            <a:fillRect/>
          </a:stretch>
        </p:blipFill>
        <p:spPr>
          <a:xfrm>
            <a:off x="5163019" y="1829814"/>
            <a:ext cx="7028981" cy="2678666"/>
          </a:xfrm>
          <a:prstGeom prst="rect">
            <a:avLst/>
          </a:prstGeom>
        </p:spPr>
      </p:pic>
      <p:sp>
        <p:nvSpPr>
          <p:cNvPr id="6" name="TextBox 5">
            <a:extLst>
              <a:ext uri="{FF2B5EF4-FFF2-40B4-BE49-F238E27FC236}">
                <a16:creationId xmlns:a16="http://schemas.microsoft.com/office/drawing/2014/main" id="{C2F68D60-8808-DB58-70F4-6607EDED2BAB}"/>
              </a:ext>
            </a:extLst>
          </p:cNvPr>
          <p:cNvSpPr txBox="1"/>
          <p:nvPr/>
        </p:nvSpPr>
        <p:spPr>
          <a:xfrm>
            <a:off x="8931350" y="6461327"/>
            <a:ext cx="2543645" cy="369332"/>
          </a:xfrm>
          <a:prstGeom prst="rect">
            <a:avLst/>
          </a:prstGeom>
          <a:noFill/>
        </p:spPr>
        <p:txBody>
          <a:bodyPr wrap="none" rtlCol="0">
            <a:spAutoFit/>
          </a:bodyPr>
          <a:lstStyle/>
          <a:p>
            <a:r>
              <a:rPr lang="en-US" dirty="0"/>
              <a:t>Source: Weng, Lilian, 203</a:t>
            </a:r>
          </a:p>
        </p:txBody>
      </p:sp>
    </p:spTree>
    <p:extLst>
      <p:ext uri="{BB962C8B-B14F-4D97-AF65-F5344CB8AC3E}">
        <p14:creationId xmlns:p14="http://schemas.microsoft.com/office/powerpoint/2010/main" val="1368769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C7C3-9EE3-DDDB-9FF1-7863B46725F1}"/>
              </a:ext>
            </a:extLst>
          </p:cNvPr>
          <p:cNvSpPr>
            <a:spLocks noGrp="1"/>
          </p:cNvSpPr>
          <p:nvPr>
            <p:ph type="title"/>
          </p:nvPr>
        </p:nvSpPr>
        <p:spPr>
          <a:xfrm>
            <a:off x="1143001" y="365408"/>
            <a:ext cx="9905998" cy="1478570"/>
          </a:xfrm>
        </p:spPr>
        <p:txBody>
          <a:bodyPr/>
          <a:lstStyle/>
          <a:p>
            <a:r>
              <a:rPr lang="en-US" dirty="0"/>
              <a:t>Agent architectures</a:t>
            </a:r>
          </a:p>
        </p:txBody>
      </p:sp>
      <p:pic>
        <p:nvPicPr>
          <p:cNvPr id="7" name="Picture 6" descr="A screenshot of a computer application&#10;&#10;Description automatically generated">
            <a:extLst>
              <a:ext uri="{FF2B5EF4-FFF2-40B4-BE49-F238E27FC236}">
                <a16:creationId xmlns:a16="http://schemas.microsoft.com/office/drawing/2014/main" id="{284058F3-8614-3AEE-394E-CD5889CFEAD3}"/>
              </a:ext>
            </a:extLst>
          </p:cNvPr>
          <p:cNvPicPr>
            <a:picLocks noChangeAspect="1"/>
          </p:cNvPicPr>
          <p:nvPr/>
        </p:nvPicPr>
        <p:blipFill>
          <a:blip r:embed="rId2"/>
          <a:srcRect l="2790" t="3159" r="1475" b="2615"/>
          <a:stretch/>
        </p:blipFill>
        <p:spPr>
          <a:xfrm>
            <a:off x="1924492" y="1673857"/>
            <a:ext cx="8102009" cy="5103547"/>
          </a:xfrm>
          <a:prstGeom prst="rect">
            <a:avLst/>
          </a:prstGeom>
        </p:spPr>
      </p:pic>
    </p:spTree>
    <p:extLst>
      <p:ext uri="{BB962C8B-B14F-4D97-AF65-F5344CB8AC3E}">
        <p14:creationId xmlns:p14="http://schemas.microsoft.com/office/powerpoint/2010/main" val="4123887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BB45F-7719-8708-9465-7C6EF9B961FF}"/>
              </a:ext>
            </a:extLst>
          </p:cNvPr>
          <p:cNvSpPr>
            <a:spLocks noGrp="1"/>
          </p:cNvSpPr>
          <p:nvPr>
            <p:ph type="title"/>
          </p:nvPr>
        </p:nvSpPr>
        <p:spPr>
          <a:xfrm>
            <a:off x="973065" y="525989"/>
            <a:ext cx="9905998" cy="1478570"/>
          </a:xfrm>
        </p:spPr>
        <p:txBody>
          <a:bodyPr/>
          <a:lstStyle/>
          <a:p>
            <a:r>
              <a:rPr lang="en-US" dirty="0"/>
              <a:t>Agent architectures</a:t>
            </a:r>
          </a:p>
        </p:txBody>
      </p:sp>
      <p:sp>
        <p:nvSpPr>
          <p:cNvPr id="5" name="Content Placeholder 4">
            <a:extLst>
              <a:ext uri="{FF2B5EF4-FFF2-40B4-BE49-F238E27FC236}">
                <a16:creationId xmlns:a16="http://schemas.microsoft.com/office/drawing/2014/main" id="{A2BB48C9-E6BA-320C-4B8D-CE95060BAA05}"/>
              </a:ext>
            </a:extLst>
          </p:cNvPr>
          <p:cNvSpPr>
            <a:spLocks noGrp="1"/>
          </p:cNvSpPr>
          <p:nvPr>
            <p:ph idx="1"/>
          </p:nvPr>
        </p:nvSpPr>
        <p:spPr>
          <a:xfrm>
            <a:off x="881136" y="2215649"/>
            <a:ext cx="4674596" cy="3908705"/>
          </a:xfrm>
        </p:spPr>
        <p:txBody>
          <a:bodyPr>
            <a:normAutofit fontScale="92500" lnSpcReduction="20000"/>
          </a:bodyPr>
          <a:lstStyle/>
          <a:p>
            <a:pPr marL="0" indent="0">
              <a:buNone/>
            </a:pPr>
            <a:r>
              <a:rPr lang="en-US" dirty="0"/>
              <a:t>Give LLM varying levels of control/ agency: </a:t>
            </a:r>
          </a:p>
          <a:p>
            <a:r>
              <a:rPr lang="en-US" dirty="0">
                <a:solidFill>
                  <a:schemeClr val="accent1"/>
                </a:solidFill>
              </a:rPr>
              <a:t>Router</a:t>
            </a:r>
            <a:r>
              <a:rPr lang="en-US" dirty="0"/>
              <a:t>:</a:t>
            </a:r>
          </a:p>
          <a:p>
            <a:pPr lvl="1"/>
            <a:r>
              <a:rPr lang="en-US" dirty="0"/>
              <a:t>Allows an LLM to select a single step from a specified set of options</a:t>
            </a:r>
          </a:p>
          <a:p>
            <a:r>
              <a:rPr lang="en-US" dirty="0">
                <a:solidFill>
                  <a:schemeClr val="accent1"/>
                </a:solidFill>
              </a:rPr>
              <a:t>Fully-autonomous</a:t>
            </a:r>
            <a:r>
              <a:rPr lang="en-US" dirty="0"/>
              <a:t>:</a:t>
            </a:r>
          </a:p>
          <a:p>
            <a:pPr lvl="1"/>
            <a:r>
              <a:rPr lang="en-US" dirty="0"/>
              <a:t>Long-running agent</a:t>
            </a:r>
          </a:p>
          <a:p>
            <a:pPr lvl="1"/>
            <a:r>
              <a:rPr lang="en-US" dirty="0"/>
              <a:t>Complete freedom to select any sequence of steps that it wants for a given problem</a:t>
            </a:r>
          </a:p>
          <a:p>
            <a:endParaRPr lang="en-US" dirty="0"/>
          </a:p>
        </p:txBody>
      </p:sp>
      <p:pic>
        <p:nvPicPr>
          <p:cNvPr id="7" name="Picture 6" descr="A diagram of a router&#10;&#10;Description automatically generated">
            <a:extLst>
              <a:ext uri="{FF2B5EF4-FFF2-40B4-BE49-F238E27FC236}">
                <a16:creationId xmlns:a16="http://schemas.microsoft.com/office/drawing/2014/main" id="{238B8327-A191-4C11-00AF-4C359B78FBB7}"/>
              </a:ext>
            </a:extLst>
          </p:cNvPr>
          <p:cNvPicPr>
            <a:picLocks noChangeAspect="1"/>
          </p:cNvPicPr>
          <p:nvPr/>
        </p:nvPicPr>
        <p:blipFill>
          <a:blip r:embed="rId2"/>
          <a:stretch>
            <a:fillRect/>
          </a:stretch>
        </p:blipFill>
        <p:spPr>
          <a:xfrm>
            <a:off x="5926064" y="2111154"/>
            <a:ext cx="5384800" cy="4013200"/>
          </a:xfrm>
          <a:prstGeom prst="rect">
            <a:avLst/>
          </a:prstGeom>
        </p:spPr>
      </p:pic>
      <p:sp>
        <p:nvSpPr>
          <p:cNvPr id="8" name="TextBox 7">
            <a:extLst>
              <a:ext uri="{FF2B5EF4-FFF2-40B4-BE49-F238E27FC236}">
                <a16:creationId xmlns:a16="http://schemas.microsoft.com/office/drawing/2014/main" id="{714830AA-E8D0-DEB3-B1AC-773946252AAE}"/>
              </a:ext>
            </a:extLst>
          </p:cNvPr>
          <p:cNvSpPr txBox="1"/>
          <p:nvPr/>
        </p:nvSpPr>
        <p:spPr>
          <a:xfrm>
            <a:off x="8917308" y="6488668"/>
            <a:ext cx="1923283" cy="369332"/>
          </a:xfrm>
          <a:prstGeom prst="rect">
            <a:avLst/>
          </a:prstGeom>
          <a:noFill/>
        </p:spPr>
        <p:txBody>
          <a:bodyPr wrap="none" rtlCol="0">
            <a:spAutoFit/>
          </a:bodyPr>
          <a:lstStyle/>
          <a:p>
            <a:r>
              <a:rPr lang="en-US" dirty="0"/>
              <a:t>source: </a:t>
            </a:r>
            <a:r>
              <a:rPr lang="en-US" dirty="0" err="1"/>
              <a:t>LangGraph</a:t>
            </a:r>
            <a:endParaRPr lang="en-US" dirty="0"/>
          </a:p>
        </p:txBody>
      </p:sp>
    </p:spTree>
    <p:extLst>
      <p:ext uri="{BB962C8B-B14F-4D97-AF65-F5344CB8AC3E}">
        <p14:creationId xmlns:p14="http://schemas.microsoft.com/office/powerpoint/2010/main" val="1683066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CF33E-76B0-4485-E4E7-B6097F15F954}"/>
              </a:ext>
            </a:extLst>
          </p:cNvPr>
          <p:cNvSpPr>
            <a:spLocks noGrp="1"/>
          </p:cNvSpPr>
          <p:nvPr>
            <p:ph type="title"/>
          </p:nvPr>
        </p:nvSpPr>
        <p:spPr/>
        <p:txBody>
          <a:bodyPr/>
          <a:lstStyle/>
          <a:p>
            <a:r>
              <a:rPr lang="en-US" dirty="0"/>
              <a:t>Recall from Last Lecture…</a:t>
            </a:r>
          </a:p>
        </p:txBody>
      </p:sp>
      <p:sp>
        <p:nvSpPr>
          <p:cNvPr id="3" name="Content Placeholder 2">
            <a:extLst>
              <a:ext uri="{FF2B5EF4-FFF2-40B4-BE49-F238E27FC236}">
                <a16:creationId xmlns:a16="http://schemas.microsoft.com/office/drawing/2014/main" id="{CA12B5C6-768E-E48E-095F-EC0C40D195C2}"/>
              </a:ext>
            </a:extLst>
          </p:cNvPr>
          <p:cNvSpPr>
            <a:spLocks noGrp="1"/>
          </p:cNvSpPr>
          <p:nvPr>
            <p:ph idx="1"/>
          </p:nvPr>
        </p:nvSpPr>
        <p:spPr>
          <a:xfrm>
            <a:off x="140516" y="2539046"/>
            <a:ext cx="4505626" cy="3541714"/>
          </a:xfrm>
        </p:spPr>
        <p:txBody>
          <a:bodyPr/>
          <a:lstStyle/>
          <a:p>
            <a:r>
              <a:rPr lang="en-US" dirty="0"/>
              <a:t>Encoders &amp; decoders</a:t>
            </a:r>
          </a:p>
          <a:p>
            <a:pPr lvl="1"/>
            <a:r>
              <a:rPr lang="en-US" dirty="0"/>
              <a:t>Decoder-only architectures</a:t>
            </a:r>
          </a:p>
          <a:p>
            <a:pPr lvl="1"/>
            <a:r>
              <a:rPr lang="en-US" dirty="0"/>
              <a:t>Encoder-only architectures</a:t>
            </a:r>
          </a:p>
          <a:p>
            <a:pPr lvl="1"/>
            <a:r>
              <a:rPr lang="en-US" dirty="0"/>
              <a:t>Encoder-decoder architectures</a:t>
            </a:r>
          </a:p>
        </p:txBody>
      </p:sp>
      <p:graphicFrame>
        <p:nvGraphicFramePr>
          <p:cNvPr id="4" name="Content Placeholder 4">
            <a:extLst>
              <a:ext uri="{FF2B5EF4-FFF2-40B4-BE49-F238E27FC236}">
                <a16:creationId xmlns:a16="http://schemas.microsoft.com/office/drawing/2014/main" id="{4F680E90-75C9-E298-2325-00456E178FE4}"/>
              </a:ext>
            </a:extLst>
          </p:cNvPr>
          <p:cNvGraphicFramePr>
            <a:graphicFrameLocks/>
          </p:cNvGraphicFramePr>
          <p:nvPr>
            <p:extLst>
              <p:ext uri="{D42A27DB-BD31-4B8C-83A1-F6EECF244321}">
                <p14:modId xmlns:p14="http://schemas.microsoft.com/office/powerpoint/2010/main" val="1619696172"/>
              </p:ext>
            </p:extLst>
          </p:nvPr>
        </p:nvGraphicFramePr>
        <p:xfrm>
          <a:off x="4614089" y="2097088"/>
          <a:ext cx="7437395" cy="44256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9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52650-C8CA-77DB-8953-9731A61F8D8F}"/>
              </a:ext>
            </a:extLst>
          </p:cNvPr>
          <p:cNvSpPr>
            <a:spLocks noGrp="1"/>
          </p:cNvSpPr>
          <p:nvPr>
            <p:ph type="title"/>
          </p:nvPr>
        </p:nvSpPr>
        <p:spPr/>
        <p:txBody>
          <a:bodyPr/>
          <a:lstStyle/>
          <a:p>
            <a:r>
              <a:rPr lang="en-US" dirty="0">
                <a:solidFill>
                  <a:schemeClr val="accent3"/>
                </a:solidFill>
              </a:rPr>
              <a:t>LangChain</a:t>
            </a:r>
          </a:p>
        </p:txBody>
      </p:sp>
    </p:spTree>
    <p:extLst>
      <p:ext uri="{BB962C8B-B14F-4D97-AF65-F5344CB8AC3E}">
        <p14:creationId xmlns:p14="http://schemas.microsoft.com/office/powerpoint/2010/main" val="175275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0274F-45E8-9CC4-EAF9-314E9A537564}"/>
              </a:ext>
            </a:extLst>
          </p:cNvPr>
          <p:cNvSpPr>
            <a:spLocks noGrp="1"/>
          </p:cNvSpPr>
          <p:nvPr>
            <p:ph type="title"/>
          </p:nvPr>
        </p:nvSpPr>
        <p:spPr/>
        <p:txBody>
          <a:bodyPr/>
          <a:lstStyle/>
          <a:p>
            <a:r>
              <a:rPr lang="en-US" dirty="0"/>
              <a:t>LangChain</a:t>
            </a:r>
          </a:p>
        </p:txBody>
      </p:sp>
      <p:sp>
        <p:nvSpPr>
          <p:cNvPr id="3" name="Content Placeholder 2">
            <a:extLst>
              <a:ext uri="{FF2B5EF4-FFF2-40B4-BE49-F238E27FC236}">
                <a16:creationId xmlns:a16="http://schemas.microsoft.com/office/drawing/2014/main" id="{A24D95BE-B8C9-9D50-88C1-ADFD135B6C95}"/>
              </a:ext>
            </a:extLst>
          </p:cNvPr>
          <p:cNvSpPr>
            <a:spLocks noGrp="1"/>
          </p:cNvSpPr>
          <p:nvPr>
            <p:ph idx="1"/>
          </p:nvPr>
        </p:nvSpPr>
        <p:spPr>
          <a:xfrm>
            <a:off x="583295" y="2097088"/>
            <a:ext cx="3701625" cy="2931042"/>
          </a:xfrm>
        </p:spPr>
        <p:txBody>
          <a:bodyPr>
            <a:normAutofit fontScale="92500" lnSpcReduction="10000"/>
          </a:bodyPr>
          <a:lstStyle/>
          <a:p>
            <a:r>
              <a:rPr lang="en-US" dirty="0"/>
              <a:t>Allow users to build custom agents by “chaining” together sequences of logic, reasoning, and tool calls to answer a query</a:t>
            </a:r>
          </a:p>
          <a:p>
            <a:r>
              <a:rPr lang="en-US" dirty="0"/>
              <a:t>Flexible abstractions and AI-first toolkit</a:t>
            </a:r>
          </a:p>
          <a:p>
            <a:endParaRPr lang="en-US" dirty="0"/>
          </a:p>
        </p:txBody>
      </p:sp>
      <p:pic>
        <p:nvPicPr>
          <p:cNvPr id="5" name="Picture 4" descr="A diagram of a chain&#10;&#10;Description automatically generated">
            <a:extLst>
              <a:ext uri="{FF2B5EF4-FFF2-40B4-BE49-F238E27FC236}">
                <a16:creationId xmlns:a16="http://schemas.microsoft.com/office/drawing/2014/main" id="{29C8CB79-4960-B514-E9E7-E6E0A4168A21}"/>
              </a:ext>
            </a:extLst>
          </p:cNvPr>
          <p:cNvPicPr>
            <a:picLocks noChangeAspect="1"/>
          </p:cNvPicPr>
          <p:nvPr/>
        </p:nvPicPr>
        <p:blipFill>
          <a:blip r:embed="rId2"/>
          <a:srcRect b="14298"/>
          <a:stretch/>
        </p:blipFill>
        <p:spPr>
          <a:xfrm>
            <a:off x="4458079" y="1988288"/>
            <a:ext cx="7733921" cy="3568997"/>
          </a:xfrm>
          <a:prstGeom prst="rect">
            <a:avLst/>
          </a:prstGeom>
        </p:spPr>
      </p:pic>
      <p:sp>
        <p:nvSpPr>
          <p:cNvPr id="6" name="TextBox 5">
            <a:extLst>
              <a:ext uri="{FF2B5EF4-FFF2-40B4-BE49-F238E27FC236}">
                <a16:creationId xmlns:a16="http://schemas.microsoft.com/office/drawing/2014/main" id="{B5F041D0-C631-B839-0807-DAE6D171D84A}"/>
              </a:ext>
            </a:extLst>
          </p:cNvPr>
          <p:cNvSpPr txBox="1"/>
          <p:nvPr/>
        </p:nvSpPr>
        <p:spPr>
          <a:xfrm>
            <a:off x="10100930" y="6488668"/>
            <a:ext cx="1341201" cy="369332"/>
          </a:xfrm>
          <a:prstGeom prst="rect">
            <a:avLst/>
          </a:prstGeom>
          <a:noFill/>
        </p:spPr>
        <p:txBody>
          <a:bodyPr wrap="none" rtlCol="0">
            <a:spAutoFit/>
          </a:bodyPr>
          <a:lstStyle/>
          <a:p>
            <a:r>
              <a:rPr lang="en-US" dirty="0"/>
              <a:t>source: AWS</a:t>
            </a:r>
          </a:p>
        </p:txBody>
      </p:sp>
    </p:spTree>
    <p:extLst>
      <p:ext uri="{BB962C8B-B14F-4D97-AF65-F5344CB8AC3E}">
        <p14:creationId xmlns:p14="http://schemas.microsoft.com/office/powerpoint/2010/main" val="2666387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DAD19-3679-A0F4-DA8E-A689FB585829}"/>
              </a:ext>
            </a:extLst>
          </p:cNvPr>
          <p:cNvSpPr>
            <a:spLocks noGrp="1"/>
          </p:cNvSpPr>
          <p:nvPr>
            <p:ph type="title"/>
          </p:nvPr>
        </p:nvSpPr>
        <p:spPr>
          <a:xfrm>
            <a:off x="1143001" y="195909"/>
            <a:ext cx="9905998" cy="1478570"/>
          </a:xfrm>
        </p:spPr>
        <p:txBody>
          <a:bodyPr/>
          <a:lstStyle/>
          <a:p>
            <a:r>
              <a:rPr lang="en-US" dirty="0"/>
              <a:t>Langchain architecture</a:t>
            </a:r>
          </a:p>
        </p:txBody>
      </p:sp>
      <p:pic>
        <p:nvPicPr>
          <p:cNvPr id="5" name="Picture 4" descr="A screenshot of a computer screen&#10;&#10;Description automatically generated">
            <a:extLst>
              <a:ext uri="{FF2B5EF4-FFF2-40B4-BE49-F238E27FC236}">
                <a16:creationId xmlns:a16="http://schemas.microsoft.com/office/drawing/2014/main" id="{534E38D6-66E3-8D5A-D707-96F0BCEB6597}"/>
              </a:ext>
            </a:extLst>
          </p:cNvPr>
          <p:cNvPicPr>
            <a:picLocks noChangeAspect="1"/>
          </p:cNvPicPr>
          <p:nvPr/>
        </p:nvPicPr>
        <p:blipFill>
          <a:blip r:embed="rId2"/>
          <a:stretch>
            <a:fillRect/>
          </a:stretch>
        </p:blipFill>
        <p:spPr>
          <a:xfrm>
            <a:off x="3976576" y="1271460"/>
            <a:ext cx="8020380" cy="5158562"/>
          </a:xfrm>
          <a:prstGeom prst="rect">
            <a:avLst/>
          </a:prstGeom>
        </p:spPr>
      </p:pic>
      <p:sp>
        <p:nvSpPr>
          <p:cNvPr id="6" name="TextBox 5">
            <a:extLst>
              <a:ext uri="{FF2B5EF4-FFF2-40B4-BE49-F238E27FC236}">
                <a16:creationId xmlns:a16="http://schemas.microsoft.com/office/drawing/2014/main" id="{8709BFC1-01A1-9A86-5305-17FE7EA3E78C}"/>
              </a:ext>
            </a:extLst>
          </p:cNvPr>
          <p:cNvSpPr txBox="1"/>
          <p:nvPr/>
        </p:nvSpPr>
        <p:spPr>
          <a:xfrm>
            <a:off x="967563" y="2518868"/>
            <a:ext cx="2636873" cy="163121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solidFill>
                  <a:sysClr val="windowText" lastClr="000000"/>
                </a:solidFill>
              </a:rPr>
              <a:t>LangChain-core: base abstractions for different components and ways to compose them together. </a:t>
            </a:r>
          </a:p>
          <a:p>
            <a:r>
              <a:rPr lang="en-US" sz="1600" dirty="0">
                <a:solidFill>
                  <a:sysClr val="windowText" lastClr="000000"/>
                </a:solidFill>
              </a:rPr>
              <a:t>Chat models, vector stores, tools, etc.</a:t>
            </a:r>
          </a:p>
        </p:txBody>
      </p:sp>
      <p:sp>
        <p:nvSpPr>
          <p:cNvPr id="7" name="TextBox 6">
            <a:extLst>
              <a:ext uri="{FF2B5EF4-FFF2-40B4-BE49-F238E27FC236}">
                <a16:creationId xmlns:a16="http://schemas.microsoft.com/office/drawing/2014/main" id="{539B80D8-6A0E-0527-C4F2-BB5BF45C87A6}"/>
              </a:ext>
            </a:extLst>
          </p:cNvPr>
          <p:cNvSpPr txBox="1"/>
          <p:nvPr/>
        </p:nvSpPr>
        <p:spPr>
          <a:xfrm>
            <a:off x="967564" y="1367364"/>
            <a:ext cx="2636873" cy="107721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solidFill>
                  <a:sysClr val="windowText" lastClr="000000"/>
                </a:solidFill>
              </a:rPr>
              <a:t>LangChain: contains chains and retrieval strategies that make up the cognitive architecture</a:t>
            </a:r>
          </a:p>
        </p:txBody>
      </p:sp>
      <p:sp>
        <p:nvSpPr>
          <p:cNvPr id="8" name="TextBox 7">
            <a:extLst>
              <a:ext uri="{FF2B5EF4-FFF2-40B4-BE49-F238E27FC236}">
                <a16:creationId xmlns:a16="http://schemas.microsoft.com/office/drawing/2014/main" id="{6DCEAAD4-C071-B8C5-5B4A-60161FD6E77E}"/>
              </a:ext>
            </a:extLst>
          </p:cNvPr>
          <p:cNvSpPr txBox="1"/>
          <p:nvPr/>
        </p:nvSpPr>
        <p:spPr>
          <a:xfrm>
            <a:off x="967562" y="4224370"/>
            <a:ext cx="2636873" cy="83099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solidFill>
                  <a:sysClr val="windowText" lastClr="000000"/>
                </a:solidFill>
              </a:rPr>
              <a:t>Integration packages:</a:t>
            </a:r>
          </a:p>
          <a:p>
            <a:r>
              <a:rPr lang="en-US" sz="1600" dirty="0" err="1">
                <a:solidFill>
                  <a:sysClr val="windowText" lastClr="000000"/>
                </a:solidFill>
              </a:rPr>
              <a:t>langchain-openai</a:t>
            </a:r>
            <a:r>
              <a:rPr lang="en-US" sz="1600" dirty="0">
                <a:solidFill>
                  <a:sysClr val="windowText" lastClr="000000"/>
                </a:solidFill>
              </a:rPr>
              <a:t>, </a:t>
            </a:r>
            <a:r>
              <a:rPr lang="en-US" sz="1600" dirty="0" err="1">
                <a:solidFill>
                  <a:sysClr val="windowText" lastClr="000000"/>
                </a:solidFill>
              </a:rPr>
              <a:t>langchain</a:t>
            </a:r>
            <a:r>
              <a:rPr lang="en-US" sz="1600" dirty="0">
                <a:solidFill>
                  <a:sysClr val="windowText" lastClr="000000"/>
                </a:solidFill>
              </a:rPr>
              <a:t>-anthropic, etc.</a:t>
            </a:r>
          </a:p>
        </p:txBody>
      </p:sp>
      <p:sp>
        <p:nvSpPr>
          <p:cNvPr id="9" name="TextBox 8">
            <a:extLst>
              <a:ext uri="{FF2B5EF4-FFF2-40B4-BE49-F238E27FC236}">
                <a16:creationId xmlns:a16="http://schemas.microsoft.com/office/drawing/2014/main" id="{F2E1ADDA-A7C0-9C71-4DC4-9D437E4573D5}"/>
              </a:ext>
            </a:extLst>
          </p:cNvPr>
          <p:cNvSpPr txBox="1"/>
          <p:nvPr/>
        </p:nvSpPr>
        <p:spPr>
          <a:xfrm>
            <a:off x="967562" y="5129653"/>
            <a:ext cx="2636873" cy="83099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err="1">
                <a:solidFill>
                  <a:sysClr val="windowText" lastClr="000000"/>
                </a:solidFill>
              </a:rPr>
              <a:t>langchain</a:t>
            </a:r>
            <a:r>
              <a:rPr lang="en-US" sz="1600" dirty="0">
                <a:solidFill>
                  <a:sysClr val="windowText" lastClr="000000"/>
                </a:solidFill>
              </a:rPr>
              <a:t>-community: third-party integrations maintained by the community</a:t>
            </a:r>
          </a:p>
        </p:txBody>
      </p:sp>
    </p:spTree>
    <p:extLst>
      <p:ext uri="{BB962C8B-B14F-4D97-AF65-F5344CB8AC3E}">
        <p14:creationId xmlns:p14="http://schemas.microsoft.com/office/powerpoint/2010/main" val="27802314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B521-0FFE-4466-088A-EF7D9F976094}"/>
              </a:ext>
            </a:extLst>
          </p:cNvPr>
          <p:cNvSpPr>
            <a:spLocks noGrp="1"/>
          </p:cNvSpPr>
          <p:nvPr>
            <p:ph type="title"/>
          </p:nvPr>
        </p:nvSpPr>
        <p:spPr>
          <a:xfrm>
            <a:off x="1141412" y="331439"/>
            <a:ext cx="9905998" cy="1478570"/>
          </a:xfrm>
        </p:spPr>
        <p:txBody>
          <a:bodyPr/>
          <a:lstStyle/>
          <a:p>
            <a:r>
              <a:rPr lang="en-US" dirty="0"/>
              <a:t>Langchain components</a:t>
            </a:r>
          </a:p>
        </p:txBody>
      </p:sp>
      <p:sp>
        <p:nvSpPr>
          <p:cNvPr id="3" name="Content Placeholder 2">
            <a:extLst>
              <a:ext uri="{FF2B5EF4-FFF2-40B4-BE49-F238E27FC236}">
                <a16:creationId xmlns:a16="http://schemas.microsoft.com/office/drawing/2014/main" id="{787A3C3E-EDDE-F4B6-3EA4-DF8E3AD61CCB}"/>
              </a:ext>
            </a:extLst>
          </p:cNvPr>
          <p:cNvSpPr>
            <a:spLocks noGrp="1"/>
          </p:cNvSpPr>
          <p:nvPr>
            <p:ph idx="1"/>
          </p:nvPr>
        </p:nvSpPr>
        <p:spPr>
          <a:xfrm>
            <a:off x="1141412" y="1648048"/>
            <a:ext cx="9905999" cy="5092994"/>
          </a:xfrm>
        </p:spPr>
        <p:txBody>
          <a:bodyPr>
            <a:normAutofit fontScale="92500" lnSpcReduction="20000"/>
          </a:bodyPr>
          <a:lstStyle/>
          <a:p>
            <a:r>
              <a:rPr lang="en-US" dirty="0"/>
              <a:t>LLM interface</a:t>
            </a:r>
          </a:p>
          <a:p>
            <a:pPr lvl="1"/>
            <a:r>
              <a:rPr lang="en-US" dirty="0"/>
              <a:t>Query LLMs from code (public and proprietary models)</a:t>
            </a:r>
          </a:p>
          <a:p>
            <a:r>
              <a:rPr lang="en-US" dirty="0"/>
              <a:t>Prompt templates</a:t>
            </a:r>
          </a:p>
          <a:p>
            <a:r>
              <a:rPr lang="en-US" dirty="0"/>
              <a:t>Agents</a:t>
            </a:r>
          </a:p>
          <a:p>
            <a:pPr lvl="1"/>
            <a:r>
              <a:rPr lang="en-US" dirty="0"/>
              <a:t>Compose and customize existing chains for complex applications</a:t>
            </a:r>
          </a:p>
          <a:p>
            <a:pPr lvl="1"/>
            <a:r>
              <a:rPr lang="en-US" dirty="0"/>
              <a:t>Agent prompts the model to decide the best sequence in response to a query</a:t>
            </a:r>
          </a:p>
          <a:p>
            <a:r>
              <a:rPr lang="en-US" dirty="0"/>
              <a:t>Retrieval modules</a:t>
            </a:r>
          </a:p>
          <a:p>
            <a:pPr lvl="1"/>
            <a:r>
              <a:rPr lang="en-US" dirty="0"/>
              <a:t>Architect RAG systems with numerous tools to transform, store, search, retrieve information</a:t>
            </a:r>
          </a:p>
          <a:p>
            <a:r>
              <a:rPr lang="en-US" dirty="0"/>
              <a:t>Memory</a:t>
            </a:r>
          </a:p>
          <a:p>
            <a:pPr lvl="1"/>
            <a:r>
              <a:rPr lang="en-US" dirty="0"/>
              <a:t>Simple memory (short term memory)</a:t>
            </a:r>
          </a:p>
          <a:p>
            <a:pPr lvl="1"/>
            <a:r>
              <a:rPr lang="en-US" dirty="0"/>
              <a:t>Complex memory (long term memory)</a:t>
            </a:r>
          </a:p>
          <a:p>
            <a:r>
              <a:rPr lang="en-US" dirty="0"/>
              <a:t>Callbacks</a:t>
            </a:r>
          </a:p>
        </p:txBody>
      </p:sp>
    </p:spTree>
    <p:extLst>
      <p:ext uri="{BB962C8B-B14F-4D97-AF65-F5344CB8AC3E}">
        <p14:creationId xmlns:p14="http://schemas.microsoft.com/office/powerpoint/2010/main" val="3266750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BD92C-D1D1-84DC-49FF-8EF4B55725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B97369-2860-4B76-6914-686B2A638656}"/>
              </a:ext>
            </a:extLst>
          </p:cNvPr>
          <p:cNvSpPr>
            <a:spLocks noGrp="1"/>
          </p:cNvSpPr>
          <p:nvPr>
            <p:ph type="title"/>
          </p:nvPr>
        </p:nvSpPr>
        <p:spPr>
          <a:xfrm>
            <a:off x="1143001" y="195909"/>
            <a:ext cx="9905998" cy="1478570"/>
          </a:xfrm>
        </p:spPr>
        <p:txBody>
          <a:bodyPr/>
          <a:lstStyle/>
          <a:p>
            <a:r>
              <a:rPr lang="en-US" dirty="0"/>
              <a:t>Langchain architecture</a:t>
            </a:r>
          </a:p>
        </p:txBody>
      </p:sp>
      <p:pic>
        <p:nvPicPr>
          <p:cNvPr id="5" name="Picture 4" descr="A screenshot of a computer screen&#10;&#10;Description automatically generated">
            <a:extLst>
              <a:ext uri="{FF2B5EF4-FFF2-40B4-BE49-F238E27FC236}">
                <a16:creationId xmlns:a16="http://schemas.microsoft.com/office/drawing/2014/main" id="{870909CE-B8B5-3E0C-40E1-92EC2857A6E4}"/>
              </a:ext>
            </a:extLst>
          </p:cNvPr>
          <p:cNvPicPr>
            <a:picLocks noChangeAspect="1"/>
          </p:cNvPicPr>
          <p:nvPr/>
        </p:nvPicPr>
        <p:blipFill>
          <a:blip r:embed="rId2"/>
          <a:stretch>
            <a:fillRect/>
          </a:stretch>
        </p:blipFill>
        <p:spPr>
          <a:xfrm>
            <a:off x="3976576" y="1271460"/>
            <a:ext cx="8020380" cy="5158562"/>
          </a:xfrm>
          <a:prstGeom prst="rect">
            <a:avLst/>
          </a:prstGeom>
        </p:spPr>
      </p:pic>
      <p:sp>
        <p:nvSpPr>
          <p:cNvPr id="10" name="TextBox 9">
            <a:extLst>
              <a:ext uri="{FF2B5EF4-FFF2-40B4-BE49-F238E27FC236}">
                <a16:creationId xmlns:a16="http://schemas.microsoft.com/office/drawing/2014/main" id="{DEA95745-41A6-24F2-628C-EBEB3FF075F9}"/>
              </a:ext>
            </a:extLst>
          </p:cNvPr>
          <p:cNvSpPr txBox="1"/>
          <p:nvPr/>
        </p:nvSpPr>
        <p:spPr>
          <a:xfrm>
            <a:off x="616688" y="2826603"/>
            <a:ext cx="2987747" cy="132343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err="1">
                <a:solidFill>
                  <a:sysClr val="windowText" lastClr="000000"/>
                </a:solidFill>
              </a:rPr>
              <a:t>langgraph</a:t>
            </a:r>
            <a:r>
              <a:rPr lang="en-US" sz="1600" dirty="0">
                <a:solidFill>
                  <a:sysClr val="windowText" lastClr="000000"/>
                </a:solidFill>
              </a:rPr>
              <a:t>: extension of </a:t>
            </a:r>
            <a:r>
              <a:rPr lang="en-US" sz="1600" dirty="0" err="1">
                <a:solidFill>
                  <a:sysClr val="windowText" lastClr="000000"/>
                </a:solidFill>
              </a:rPr>
              <a:t>langchain</a:t>
            </a:r>
            <a:r>
              <a:rPr lang="en-US" sz="1600" dirty="0">
                <a:solidFill>
                  <a:sysClr val="windowText" lastClr="000000"/>
                </a:solidFill>
              </a:rPr>
              <a:t> aimed at building stateful, multi-actor applications by modeling steps as edges and nodes in a graph</a:t>
            </a:r>
          </a:p>
        </p:txBody>
      </p:sp>
    </p:spTree>
    <p:extLst>
      <p:ext uri="{BB962C8B-B14F-4D97-AF65-F5344CB8AC3E}">
        <p14:creationId xmlns:p14="http://schemas.microsoft.com/office/powerpoint/2010/main" val="2361878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EDD30-DD25-941E-FF67-C60AC5C6339D}"/>
              </a:ext>
            </a:extLst>
          </p:cNvPr>
          <p:cNvSpPr>
            <a:spLocks noGrp="1"/>
          </p:cNvSpPr>
          <p:nvPr>
            <p:ph type="title"/>
          </p:nvPr>
        </p:nvSpPr>
        <p:spPr/>
        <p:txBody>
          <a:bodyPr/>
          <a:lstStyle/>
          <a:p>
            <a:r>
              <a:rPr lang="en-US" dirty="0" err="1"/>
              <a:t>Langgraph</a:t>
            </a:r>
            <a:endParaRPr lang="en-US" dirty="0"/>
          </a:p>
        </p:txBody>
      </p:sp>
      <p:sp>
        <p:nvSpPr>
          <p:cNvPr id="3" name="Content Placeholder 2">
            <a:extLst>
              <a:ext uri="{FF2B5EF4-FFF2-40B4-BE49-F238E27FC236}">
                <a16:creationId xmlns:a16="http://schemas.microsoft.com/office/drawing/2014/main" id="{F4D60685-9562-C657-5DB4-428CA5EAB62E}"/>
              </a:ext>
            </a:extLst>
          </p:cNvPr>
          <p:cNvSpPr>
            <a:spLocks noGrp="1"/>
          </p:cNvSpPr>
          <p:nvPr>
            <p:ph idx="1"/>
          </p:nvPr>
        </p:nvSpPr>
        <p:spPr>
          <a:xfrm>
            <a:off x="1141413" y="2249487"/>
            <a:ext cx="4259928" cy="3541714"/>
          </a:xfrm>
        </p:spPr>
        <p:txBody>
          <a:bodyPr/>
          <a:lstStyle/>
          <a:p>
            <a:r>
              <a:rPr lang="en-US" dirty="0"/>
              <a:t>Helps preserve higher reliability as agents are given more control over an application</a:t>
            </a:r>
          </a:p>
        </p:txBody>
      </p:sp>
      <p:pic>
        <p:nvPicPr>
          <p:cNvPr id="5" name="Picture 4" descr="A graph of a router&#10;&#10;Description automatically generated">
            <a:extLst>
              <a:ext uri="{FF2B5EF4-FFF2-40B4-BE49-F238E27FC236}">
                <a16:creationId xmlns:a16="http://schemas.microsoft.com/office/drawing/2014/main" id="{C64D0E75-1B26-F53F-0AB3-CAB1237FF161}"/>
              </a:ext>
            </a:extLst>
          </p:cNvPr>
          <p:cNvPicPr>
            <a:picLocks noChangeAspect="1"/>
          </p:cNvPicPr>
          <p:nvPr/>
        </p:nvPicPr>
        <p:blipFill>
          <a:blip r:embed="rId2"/>
          <a:stretch>
            <a:fillRect/>
          </a:stretch>
        </p:blipFill>
        <p:spPr>
          <a:xfrm>
            <a:off x="5881761" y="2097088"/>
            <a:ext cx="5772298" cy="4301996"/>
          </a:xfrm>
          <a:prstGeom prst="rect">
            <a:avLst/>
          </a:prstGeom>
        </p:spPr>
      </p:pic>
    </p:spTree>
    <p:extLst>
      <p:ext uri="{BB962C8B-B14F-4D97-AF65-F5344CB8AC3E}">
        <p14:creationId xmlns:p14="http://schemas.microsoft.com/office/powerpoint/2010/main" val="1983114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39D95-3121-4F76-E693-5C79769CC8EF}"/>
              </a:ext>
            </a:extLst>
          </p:cNvPr>
          <p:cNvSpPr>
            <a:spLocks noGrp="1"/>
          </p:cNvSpPr>
          <p:nvPr>
            <p:ph type="title"/>
          </p:nvPr>
        </p:nvSpPr>
        <p:spPr/>
        <p:txBody>
          <a:bodyPr/>
          <a:lstStyle/>
          <a:p>
            <a:r>
              <a:rPr lang="en-US" dirty="0" err="1"/>
              <a:t>Langgraph</a:t>
            </a:r>
            <a:r>
              <a:rPr lang="en-US" dirty="0"/>
              <a:t> principles</a:t>
            </a:r>
          </a:p>
        </p:txBody>
      </p:sp>
      <p:sp>
        <p:nvSpPr>
          <p:cNvPr id="3" name="Content Placeholder 2">
            <a:extLst>
              <a:ext uri="{FF2B5EF4-FFF2-40B4-BE49-F238E27FC236}">
                <a16:creationId xmlns:a16="http://schemas.microsoft.com/office/drawing/2014/main" id="{1982FDD4-10E7-23BF-7E6A-4C810FEC2DAB}"/>
              </a:ext>
            </a:extLst>
          </p:cNvPr>
          <p:cNvSpPr>
            <a:spLocks noGrp="1"/>
          </p:cNvSpPr>
          <p:nvPr>
            <p:ph idx="1"/>
          </p:nvPr>
        </p:nvSpPr>
        <p:spPr>
          <a:xfrm>
            <a:off x="1141412" y="2249487"/>
            <a:ext cx="9905999" cy="4321434"/>
          </a:xfrm>
        </p:spPr>
        <p:txBody>
          <a:bodyPr>
            <a:normAutofit fontScale="92500" lnSpcReduction="20000"/>
          </a:bodyPr>
          <a:lstStyle/>
          <a:p>
            <a:r>
              <a:rPr lang="en-US" dirty="0"/>
              <a:t>Controllability</a:t>
            </a:r>
          </a:p>
          <a:p>
            <a:pPr lvl="1"/>
            <a:r>
              <a:rPr lang="en-US" dirty="0"/>
              <a:t>Developer expresses the flow of the application as a set of nodes and edges</a:t>
            </a:r>
          </a:p>
          <a:p>
            <a:pPr lvl="1"/>
            <a:r>
              <a:rPr lang="en-US" dirty="0"/>
              <a:t>All nodes can access and modify common state (memory)</a:t>
            </a:r>
          </a:p>
          <a:p>
            <a:r>
              <a:rPr lang="en-US" dirty="0"/>
              <a:t>Persistence</a:t>
            </a:r>
          </a:p>
          <a:p>
            <a:pPr lvl="1"/>
            <a:r>
              <a:rPr lang="en-US" dirty="0"/>
              <a:t>Developer can persist graph state using short-term or long-term (e.g., database) memory</a:t>
            </a:r>
          </a:p>
          <a:p>
            <a:r>
              <a:rPr lang="en-US" dirty="0"/>
              <a:t>Human-in-the-loop:</a:t>
            </a:r>
          </a:p>
          <a:p>
            <a:pPr lvl="1"/>
            <a:r>
              <a:rPr lang="en-US" dirty="0"/>
              <a:t>Persistence layer enables several human-in-the-loop interaction patterns with agents</a:t>
            </a:r>
          </a:p>
          <a:p>
            <a:pPr lvl="2"/>
            <a:r>
              <a:rPr lang="en-US" dirty="0"/>
              <a:t>Pause, review state, edit state, approve a follow-up step</a:t>
            </a:r>
          </a:p>
          <a:p>
            <a:r>
              <a:rPr lang="en-US" dirty="0"/>
              <a:t>Streaming</a:t>
            </a:r>
          </a:p>
          <a:p>
            <a:pPr lvl="1"/>
            <a:r>
              <a:rPr lang="en-US" dirty="0"/>
              <a:t>Supports streaming, expose state to the user/ developer over the course of agent execution</a:t>
            </a:r>
          </a:p>
          <a:p>
            <a:pPr lvl="1"/>
            <a:r>
              <a:rPr lang="en-US" dirty="0"/>
              <a:t>Streaming of events (tool call being taken) as well as tokens that an LLM may emit</a:t>
            </a:r>
          </a:p>
        </p:txBody>
      </p:sp>
    </p:spTree>
    <p:extLst>
      <p:ext uri="{BB962C8B-B14F-4D97-AF65-F5344CB8AC3E}">
        <p14:creationId xmlns:p14="http://schemas.microsoft.com/office/powerpoint/2010/main" val="2679352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CF9E2-287D-A856-DFDF-DA076011FD2E}"/>
              </a:ext>
            </a:extLst>
          </p:cNvPr>
          <p:cNvSpPr>
            <a:spLocks noGrp="1"/>
          </p:cNvSpPr>
          <p:nvPr>
            <p:ph type="title"/>
          </p:nvPr>
        </p:nvSpPr>
        <p:spPr>
          <a:xfrm>
            <a:off x="1056353" y="459029"/>
            <a:ext cx="9905998" cy="1478570"/>
          </a:xfrm>
        </p:spPr>
        <p:txBody>
          <a:bodyPr/>
          <a:lstStyle/>
          <a:p>
            <a:r>
              <a:rPr lang="en-US" dirty="0" err="1"/>
              <a:t>Langgraph</a:t>
            </a:r>
            <a:r>
              <a:rPr lang="en-US" dirty="0"/>
              <a:t> studio</a:t>
            </a:r>
          </a:p>
        </p:txBody>
      </p:sp>
      <p:pic>
        <p:nvPicPr>
          <p:cNvPr id="5" name="Picture 4" descr="A screenshot of a computer&#10;&#10;Description automatically generated">
            <a:extLst>
              <a:ext uri="{FF2B5EF4-FFF2-40B4-BE49-F238E27FC236}">
                <a16:creationId xmlns:a16="http://schemas.microsoft.com/office/drawing/2014/main" id="{0C95C32A-EB0E-19F7-7A37-D10B9474467F}"/>
              </a:ext>
            </a:extLst>
          </p:cNvPr>
          <p:cNvPicPr>
            <a:picLocks noChangeAspect="1"/>
          </p:cNvPicPr>
          <p:nvPr/>
        </p:nvPicPr>
        <p:blipFill>
          <a:blip r:embed="rId2"/>
          <a:stretch>
            <a:fillRect/>
          </a:stretch>
        </p:blipFill>
        <p:spPr>
          <a:xfrm>
            <a:off x="4288465" y="1660155"/>
            <a:ext cx="7024670" cy="4910765"/>
          </a:xfrm>
          <a:prstGeom prst="rect">
            <a:avLst/>
          </a:prstGeom>
        </p:spPr>
      </p:pic>
      <p:sp>
        <p:nvSpPr>
          <p:cNvPr id="6" name="TextBox 5">
            <a:extLst>
              <a:ext uri="{FF2B5EF4-FFF2-40B4-BE49-F238E27FC236}">
                <a16:creationId xmlns:a16="http://schemas.microsoft.com/office/drawing/2014/main" id="{1F62BC79-704B-FA9A-C111-5C706479C1D9}"/>
              </a:ext>
            </a:extLst>
          </p:cNvPr>
          <p:cNvSpPr txBox="1"/>
          <p:nvPr/>
        </p:nvSpPr>
        <p:spPr>
          <a:xfrm>
            <a:off x="875689" y="2097088"/>
            <a:ext cx="3274828" cy="646331"/>
          </a:xfrm>
          <a:prstGeom prst="rect">
            <a:avLst/>
          </a:prstGeom>
          <a:noFill/>
        </p:spPr>
        <p:txBody>
          <a:bodyPr wrap="square" rtlCol="0">
            <a:spAutoFit/>
          </a:bodyPr>
          <a:lstStyle/>
          <a:p>
            <a:r>
              <a:rPr lang="en-US" dirty="0"/>
              <a:t>View and debug </a:t>
            </a:r>
            <a:r>
              <a:rPr lang="en-US" dirty="0" err="1"/>
              <a:t>LangGraph</a:t>
            </a:r>
            <a:r>
              <a:rPr lang="en-US" dirty="0"/>
              <a:t> applications</a:t>
            </a:r>
          </a:p>
        </p:txBody>
      </p:sp>
    </p:spTree>
    <p:extLst>
      <p:ext uri="{BB962C8B-B14F-4D97-AF65-F5344CB8AC3E}">
        <p14:creationId xmlns:p14="http://schemas.microsoft.com/office/powerpoint/2010/main" val="1120792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3C258-751B-0967-F571-81B86F26026A}"/>
              </a:ext>
            </a:extLst>
          </p:cNvPr>
          <p:cNvSpPr>
            <a:spLocks noGrp="1"/>
          </p:cNvSpPr>
          <p:nvPr>
            <p:ph type="title"/>
          </p:nvPr>
        </p:nvSpPr>
        <p:spPr/>
        <p:txBody>
          <a:bodyPr/>
          <a:lstStyle/>
          <a:p>
            <a:r>
              <a:rPr lang="en-US" dirty="0">
                <a:solidFill>
                  <a:schemeClr val="accent2"/>
                </a:solidFill>
              </a:rPr>
              <a:t>LLM Inferencing</a:t>
            </a:r>
          </a:p>
        </p:txBody>
      </p:sp>
    </p:spTree>
    <p:extLst>
      <p:ext uri="{BB962C8B-B14F-4D97-AF65-F5344CB8AC3E}">
        <p14:creationId xmlns:p14="http://schemas.microsoft.com/office/powerpoint/2010/main" val="4180069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3FDA3-FB65-B662-87C6-036E634AACC0}"/>
              </a:ext>
            </a:extLst>
          </p:cNvPr>
          <p:cNvSpPr>
            <a:spLocks noGrp="1"/>
          </p:cNvSpPr>
          <p:nvPr>
            <p:ph type="title"/>
          </p:nvPr>
        </p:nvSpPr>
        <p:spPr/>
        <p:txBody>
          <a:bodyPr/>
          <a:lstStyle/>
          <a:p>
            <a:r>
              <a:rPr lang="en-US" dirty="0"/>
              <a:t>Options for LLM inference </a:t>
            </a:r>
          </a:p>
        </p:txBody>
      </p:sp>
      <p:sp>
        <p:nvSpPr>
          <p:cNvPr id="3" name="Content Placeholder 2">
            <a:extLst>
              <a:ext uri="{FF2B5EF4-FFF2-40B4-BE49-F238E27FC236}">
                <a16:creationId xmlns:a16="http://schemas.microsoft.com/office/drawing/2014/main" id="{E1B9E8A0-660E-9D3F-DA97-39D2ABE01E89}"/>
              </a:ext>
            </a:extLst>
          </p:cNvPr>
          <p:cNvSpPr>
            <a:spLocks noGrp="1"/>
          </p:cNvSpPr>
          <p:nvPr>
            <p:ph idx="1"/>
          </p:nvPr>
        </p:nvSpPr>
        <p:spPr/>
        <p:txBody>
          <a:bodyPr>
            <a:normAutofit fontScale="85000" lnSpcReduction="20000"/>
          </a:bodyPr>
          <a:lstStyle/>
          <a:p>
            <a:r>
              <a:rPr lang="en-US" dirty="0"/>
              <a:t>Triton Inference Server</a:t>
            </a:r>
          </a:p>
          <a:p>
            <a:r>
              <a:rPr lang="en-US" dirty="0"/>
              <a:t>Text Generation Inference </a:t>
            </a:r>
          </a:p>
          <a:p>
            <a:r>
              <a:rPr lang="en-US" dirty="0" err="1"/>
              <a:t>vLLM</a:t>
            </a:r>
            <a:r>
              <a:rPr lang="en-US" dirty="0"/>
              <a:t>: Versatile Large Language Model</a:t>
            </a:r>
          </a:p>
          <a:p>
            <a:r>
              <a:rPr lang="en-US" dirty="0" err="1"/>
              <a:t>DeepSpeed</a:t>
            </a:r>
            <a:r>
              <a:rPr lang="en-US" dirty="0"/>
              <a:t> MII</a:t>
            </a:r>
          </a:p>
          <a:p>
            <a:r>
              <a:rPr lang="en-US" dirty="0" err="1"/>
              <a:t>OpenLLM</a:t>
            </a:r>
            <a:endParaRPr lang="en-US" dirty="0"/>
          </a:p>
          <a:p>
            <a:r>
              <a:rPr lang="en-US" dirty="0"/>
              <a:t>MLC LLM: Machine learning compilation for Large </a:t>
            </a:r>
            <a:r>
              <a:rPr lang="en-US" dirty="0" err="1"/>
              <a:t>Lanugage</a:t>
            </a:r>
            <a:r>
              <a:rPr lang="en-US" dirty="0"/>
              <a:t> Models</a:t>
            </a:r>
          </a:p>
          <a:p>
            <a:r>
              <a:rPr lang="en-US" dirty="0"/>
              <a:t>Ray Serve</a:t>
            </a:r>
          </a:p>
          <a:p>
            <a:r>
              <a:rPr lang="en-US" dirty="0"/>
              <a:t>CTranslate2</a:t>
            </a:r>
          </a:p>
        </p:txBody>
      </p:sp>
    </p:spTree>
    <p:extLst>
      <p:ext uri="{BB962C8B-B14F-4D97-AF65-F5344CB8AC3E}">
        <p14:creationId xmlns:p14="http://schemas.microsoft.com/office/powerpoint/2010/main" val="2066708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CE6F0-F3F0-99F7-E0B8-6F85A57474AB}"/>
              </a:ext>
            </a:extLst>
          </p:cNvPr>
          <p:cNvSpPr>
            <a:spLocks noGrp="1"/>
          </p:cNvSpPr>
          <p:nvPr>
            <p:ph type="title"/>
          </p:nvPr>
        </p:nvSpPr>
        <p:spPr/>
        <p:txBody>
          <a:bodyPr/>
          <a:lstStyle/>
          <a:p>
            <a:r>
              <a:rPr lang="en-US" dirty="0"/>
              <a:t>Recall from last lecture…</a:t>
            </a:r>
          </a:p>
        </p:txBody>
      </p:sp>
      <p:sp>
        <p:nvSpPr>
          <p:cNvPr id="3" name="Content Placeholder 2">
            <a:extLst>
              <a:ext uri="{FF2B5EF4-FFF2-40B4-BE49-F238E27FC236}">
                <a16:creationId xmlns:a16="http://schemas.microsoft.com/office/drawing/2014/main" id="{ADDC45AB-7442-2DAD-AA62-94CF6E140EE3}"/>
              </a:ext>
            </a:extLst>
          </p:cNvPr>
          <p:cNvSpPr>
            <a:spLocks noGrp="1"/>
          </p:cNvSpPr>
          <p:nvPr>
            <p:ph idx="1"/>
          </p:nvPr>
        </p:nvSpPr>
        <p:spPr>
          <a:xfrm>
            <a:off x="1141412" y="2249487"/>
            <a:ext cx="9905999" cy="555497"/>
          </a:xfrm>
        </p:spPr>
        <p:txBody>
          <a:bodyPr/>
          <a:lstStyle/>
          <a:p>
            <a:r>
              <a:rPr lang="en-US" dirty="0"/>
              <a:t>Fine tuning language models:</a:t>
            </a:r>
          </a:p>
        </p:txBody>
      </p:sp>
      <p:graphicFrame>
        <p:nvGraphicFramePr>
          <p:cNvPr id="4" name="Diagram 3">
            <a:extLst>
              <a:ext uri="{FF2B5EF4-FFF2-40B4-BE49-F238E27FC236}">
                <a16:creationId xmlns:a16="http://schemas.microsoft.com/office/drawing/2014/main" id="{3C0E6EF2-BCF6-F57F-5680-E4B209E81954}"/>
              </a:ext>
            </a:extLst>
          </p:cNvPr>
          <p:cNvGraphicFramePr/>
          <p:nvPr>
            <p:extLst>
              <p:ext uri="{D42A27DB-BD31-4B8C-83A1-F6EECF244321}">
                <p14:modId xmlns:p14="http://schemas.microsoft.com/office/powerpoint/2010/main" val="1464824033"/>
              </p:ext>
            </p:extLst>
          </p:nvPr>
        </p:nvGraphicFramePr>
        <p:xfrm>
          <a:off x="1462688" y="3218281"/>
          <a:ext cx="9411258" cy="3021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34398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367F9-225A-9E4B-7566-5334662C5C68}"/>
              </a:ext>
            </a:extLst>
          </p:cNvPr>
          <p:cNvSpPr>
            <a:spLocks noGrp="1"/>
          </p:cNvSpPr>
          <p:nvPr>
            <p:ph type="title"/>
          </p:nvPr>
        </p:nvSpPr>
        <p:spPr/>
        <p:txBody>
          <a:bodyPr/>
          <a:lstStyle/>
          <a:p>
            <a:r>
              <a:rPr lang="en-US" dirty="0">
                <a:solidFill>
                  <a:schemeClr val="accent3"/>
                </a:solidFill>
              </a:rPr>
              <a:t>Open Platform for Enterprise AI</a:t>
            </a:r>
          </a:p>
        </p:txBody>
      </p:sp>
    </p:spTree>
    <p:extLst>
      <p:ext uri="{BB962C8B-B14F-4D97-AF65-F5344CB8AC3E}">
        <p14:creationId xmlns:p14="http://schemas.microsoft.com/office/powerpoint/2010/main" val="29297042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29E36-6628-9E2C-8A03-96C4E96850CB}"/>
              </a:ext>
            </a:extLst>
          </p:cNvPr>
          <p:cNvSpPr>
            <a:spLocks noGrp="1"/>
          </p:cNvSpPr>
          <p:nvPr>
            <p:ph type="title"/>
          </p:nvPr>
        </p:nvSpPr>
        <p:spPr>
          <a:xfrm>
            <a:off x="1143001" y="41508"/>
            <a:ext cx="9905998" cy="1478570"/>
          </a:xfrm>
        </p:spPr>
        <p:txBody>
          <a:bodyPr/>
          <a:lstStyle/>
          <a:p>
            <a:r>
              <a:rPr lang="en-US" dirty="0" err="1"/>
              <a:t>Opea</a:t>
            </a:r>
            <a:r>
              <a:rPr lang="en-US" dirty="0"/>
              <a:t>: open platform for enterprise ai</a:t>
            </a:r>
          </a:p>
        </p:txBody>
      </p:sp>
      <p:pic>
        <p:nvPicPr>
          <p:cNvPr id="5" name="Picture 4" descr="A diagram of a process flow&#10;&#10;Description automatically generated">
            <a:extLst>
              <a:ext uri="{FF2B5EF4-FFF2-40B4-BE49-F238E27FC236}">
                <a16:creationId xmlns:a16="http://schemas.microsoft.com/office/drawing/2014/main" id="{CD1D28A5-B346-7EDC-FFEB-9F26E4ABC66C}"/>
              </a:ext>
            </a:extLst>
          </p:cNvPr>
          <p:cNvPicPr>
            <a:picLocks noChangeAspect="1"/>
          </p:cNvPicPr>
          <p:nvPr/>
        </p:nvPicPr>
        <p:blipFill>
          <a:blip r:embed="rId3"/>
          <a:stretch>
            <a:fillRect/>
          </a:stretch>
        </p:blipFill>
        <p:spPr>
          <a:xfrm>
            <a:off x="1143001" y="1064053"/>
            <a:ext cx="9643760" cy="5424615"/>
          </a:xfrm>
          <a:prstGeom prst="rect">
            <a:avLst/>
          </a:prstGeom>
        </p:spPr>
      </p:pic>
      <p:sp>
        <p:nvSpPr>
          <p:cNvPr id="6" name="TextBox 5">
            <a:extLst>
              <a:ext uri="{FF2B5EF4-FFF2-40B4-BE49-F238E27FC236}">
                <a16:creationId xmlns:a16="http://schemas.microsoft.com/office/drawing/2014/main" id="{A85DC8F8-7ACF-A5A9-FC27-FA84DAA918D3}"/>
              </a:ext>
            </a:extLst>
          </p:cNvPr>
          <p:cNvSpPr txBox="1"/>
          <p:nvPr/>
        </p:nvSpPr>
        <p:spPr>
          <a:xfrm>
            <a:off x="9127005" y="6448531"/>
            <a:ext cx="1790875" cy="369332"/>
          </a:xfrm>
          <a:prstGeom prst="rect">
            <a:avLst/>
          </a:prstGeom>
          <a:noFill/>
        </p:spPr>
        <p:txBody>
          <a:bodyPr wrap="none" rtlCol="0">
            <a:spAutoFit/>
          </a:bodyPr>
          <a:lstStyle/>
          <a:p>
            <a:r>
              <a:rPr lang="en-US" dirty="0"/>
              <a:t>Source: </a:t>
            </a:r>
            <a:r>
              <a:rPr lang="en-US" dirty="0" err="1"/>
              <a:t>opea.dev</a:t>
            </a:r>
            <a:endParaRPr lang="en-US" dirty="0"/>
          </a:p>
        </p:txBody>
      </p:sp>
    </p:spTree>
    <p:extLst>
      <p:ext uri="{BB962C8B-B14F-4D97-AF65-F5344CB8AC3E}">
        <p14:creationId xmlns:p14="http://schemas.microsoft.com/office/powerpoint/2010/main" val="28807040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A9DBA-8213-DC1B-63DE-2CC3789D0943}"/>
              </a:ext>
            </a:extLst>
          </p:cNvPr>
          <p:cNvSpPr>
            <a:spLocks noGrp="1"/>
          </p:cNvSpPr>
          <p:nvPr>
            <p:ph type="title"/>
          </p:nvPr>
        </p:nvSpPr>
        <p:spPr/>
        <p:txBody>
          <a:bodyPr/>
          <a:lstStyle/>
          <a:p>
            <a:r>
              <a:rPr lang="en-US" dirty="0">
                <a:solidFill>
                  <a:schemeClr val="accent3"/>
                </a:solidFill>
              </a:rPr>
              <a:t>Kubeflow</a:t>
            </a:r>
          </a:p>
        </p:txBody>
      </p:sp>
    </p:spTree>
    <p:extLst>
      <p:ext uri="{BB962C8B-B14F-4D97-AF65-F5344CB8AC3E}">
        <p14:creationId xmlns:p14="http://schemas.microsoft.com/office/powerpoint/2010/main" val="16530992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B33DD-EEED-377B-8CF5-D579A654FD8E}"/>
              </a:ext>
            </a:extLst>
          </p:cNvPr>
          <p:cNvSpPr>
            <a:spLocks noGrp="1"/>
          </p:cNvSpPr>
          <p:nvPr>
            <p:ph type="title"/>
          </p:nvPr>
        </p:nvSpPr>
        <p:spPr>
          <a:xfrm>
            <a:off x="1259959" y="324213"/>
            <a:ext cx="6023343" cy="1478570"/>
          </a:xfrm>
        </p:spPr>
        <p:txBody>
          <a:bodyPr/>
          <a:lstStyle/>
          <a:p>
            <a:r>
              <a:rPr lang="en-US" dirty="0"/>
              <a:t>Kubeflow</a:t>
            </a:r>
          </a:p>
        </p:txBody>
      </p:sp>
      <p:graphicFrame>
        <p:nvGraphicFramePr>
          <p:cNvPr id="4" name="Content Placeholder 3">
            <a:extLst>
              <a:ext uri="{FF2B5EF4-FFF2-40B4-BE49-F238E27FC236}">
                <a16:creationId xmlns:a16="http://schemas.microsoft.com/office/drawing/2014/main" id="{F6B24D94-45BD-5273-1EF2-E1AD8DC7BD2E}"/>
              </a:ext>
            </a:extLst>
          </p:cNvPr>
          <p:cNvGraphicFramePr>
            <a:graphicFrameLocks noGrp="1"/>
          </p:cNvGraphicFramePr>
          <p:nvPr>
            <p:ph idx="1"/>
            <p:extLst>
              <p:ext uri="{D42A27DB-BD31-4B8C-83A1-F6EECF244321}">
                <p14:modId xmlns:p14="http://schemas.microsoft.com/office/powerpoint/2010/main" val="1029081200"/>
              </p:ext>
            </p:extLst>
          </p:nvPr>
        </p:nvGraphicFramePr>
        <p:xfrm>
          <a:off x="7432158" y="404037"/>
          <a:ext cx="3668233" cy="6292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extBox 16">
            <a:extLst>
              <a:ext uri="{FF2B5EF4-FFF2-40B4-BE49-F238E27FC236}">
                <a16:creationId xmlns:a16="http://schemas.microsoft.com/office/drawing/2014/main" id="{B99EFC4E-4837-D936-61D0-B4BBD41DCC5B}"/>
              </a:ext>
            </a:extLst>
          </p:cNvPr>
          <p:cNvSpPr txBox="1"/>
          <p:nvPr/>
        </p:nvSpPr>
        <p:spPr>
          <a:xfrm>
            <a:off x="1105786" y="1701209"/>
            <a:ext cx="544387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An ecosystem of Kubernetes based components for each stage in the AI/ML lifecycle</a:t>
            </a:r>
          </a:p>
          <a:p>
            <a:pPr marL="285750" indent="-285750">
              <a:buFont typeface="Arial" panose="020B0604020202020204" pitchFamily="34" charset="0"/>
              <a:buChar char="•"/>
            </a:pPr>
            <a:r>
              <a:rPr lang="en-US" sz="2400" dirty="0"/>
              <a:t>Open source tools and frameworks</a:t>
            </a:r>
          </a:p>
          <a:p>
            <a:pPr marL="285750" indent="-285750">
              <a:buFont typeface="Arial" panose="020B0604020202020204" pitchFamily="34" charset="0"/>
              <a:buChar char="•"/>
            </a:pPr>
            <a:r>
              <a:rPr lang="en-US" sz="2400" dirty="0"/>
              <a:t>Deployable anywhere you run Kubernetes</a:t>
            </a:r>
          </a:p>
        </p:txBody>
      </p:sp>
      <p:sp>
        <p:nvSpPr>
          <p:cNvPr id="19" name="AutoShape 4" descr="Cloud Native Computing Foundation Logo">
            <a:extLst>
              <a:ext uri="{FF2B5EF4-FFF2-40B4-BE49-F238E27FC236}">
                <a16:creationId xmlns:a16="http://schemas.microsoft.com/office/drawing/2014/main" id="{149983FB-E641-02CA-EE24-18997A562DE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12826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67BF2-9C67-8D99-D870-0C5225AF79CF}"/>
              </a:ext>
            </a:extLst>
          </p:cNvPr>
          <p:cNvSpPr>
            <a:spLocks noGrp="1"/>
          </p:cNvSpPr>
          <p:nvPr>
            <p:ph type="title"/>
          </p:nvPr>
        </p:nvSpPr>
        <p:spPr>
          <a:xfrm>
            <a:off x="1141413" y="618518"/>
            <a:ext cx="3334894" cy="1478570"/>
          </a:xfrm>
        </p:spPr>
        <p:txBody>
          <a:bodyPr/>
          <a:lstStyle/>
          <a:p>
            <a:r>
              <a:rPr lang="en-US" dirty="0"/>
              <a:t>Kubeflow</a:t>
            </a:r>
          </a:p>
        </p:txBody>
      </p:sp>
      <p:pic>
        <p:nvPicPr>
          <p:cNvPr id="7" name="Picture 6" descr="A screenshot of a computer&#10;&#10;Description automatically generated">
            <a:extLst>
              <a:ext uri="{FF2B5EF4-FFF2-40B4-BE49-F238E27FC236}">
                <a16:creationId xmlns:a16="http://schemas.microsoft.com/office/drawing/2014/main" id="{84357D32-911C-1120-6693-DAECE099D427}"/>
              </a:ext>
            </a:extLst>
          </p:cNvPr>
          <p:cNvPicPr>
            <a:picLocks noChangeAspect="1"/>
          </p:cNvPicPr>
          <p:nvPr/>
        </p:nvPicPr>
        <p:blipFill>
          <a:blip r:embed="rId2"/>
          <a:stretch>
            <a:fillRect/>
          </a:stretch>
        </p:blipFill>
        <p:spPr>
          <a:xfrm>
            <a:off x="4474308" y="0"/>
            <a:ext cx="7717692" cy="6858000"/>
          </a:xfrm>
          <a:prstGeom prst="rect">
            <a:avLst/>
          </a:prstGeom>
        </p:spPr>
      </p:pic>
    </p:spTree>
    <p:extLst>
      <p:ext uri="{BB962C8B-B14F-4D97-AF65-F5344CB8AC3E}">
        <p14:creationId xmlns:p14="http://schemas.microsoft.com/office/powerpoint/2010/main" val="31190462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9EA7-A575-95FF-5B4C-D9EB5D05C9C7}"/>
              </a:ext>
            </a:extLst>
          </p:cNvPr>
          <p:cNvSpPr>
            <a:spLocks noGrp="1"/>
          </p:cNvSpPr>
          <p:nvPr>
            <p:ph type="title"/>
          </p:nvPr>
        </p:nvSpPr>
        <p:spPr/>
        <p:txBody>
          <a:bodyPr/>
          <a:lstStyle/>
          <a:p>
            <a:r>
              <a:rPr lang="en-US" dirty="0"/>
              <a:t>Kubeflow in the ML Lifecycle</a:t>
            </a:r>
          </a:p>
        </p:txBody>
      </p:sp>
      <p:pic>
        <p:nvPicPr>
          <p:cNvPr id="5" name="Picture 4" descr="A diagram of a process&#10;&#10;Description automatically generated">
            <a:extLst>
              <a:ext uri="{FF2B5EF4-FFF2-40B4-BE49-F238E27FC236}">
                <a16:creationId xmlns:a16="http://schemas.microsoft.com/office/drawing/2014/main" id="{D5DAE001-1D91-BF2A-FF5F-B8987D735503}"/>
              </a:ext>
            </a:extLst>
          </p:cNvPr>
          <p:cNvPicPr>
            <a:picLocks noChangeAspect="1"/>
          </p:cNvPicPr>
          <p:nvPr/>
        </p:nvPicPr>
        <p:blipFill>
          <a:blip r:embed="rId2"/>
          <a:stretch>
            <a:fillRect/>
          </a:stretch>
        </p:blipFill>
        <p:spPr>
          <a:xfrm>
            <a:off x="1016736" y="1867194"/>
            <a:ext cx="9660479" cy="4522973"/>
          </a:xfrm>
          <a:prstGeom prst="rect">
            <a:avLst/>
          </a:prstGeom>
        </p:spPr>
      </p:pic>
    </p:spTree>
    <p:extLst>
      <p:ext uri="{BB962C8B-B14F-4D97-AF65-F5344CB8AC3E}">
        <p14:creationId xmlns:p14="http://schemas.microsoft.com/office/powerpoint/2010/main" val="8779301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241D-32EA-3B4A-2939-EF2C9FCD340C}"/>
              </a:ext>
            </a:extLst>
          </p:cNvPr>
          <p:cNvSpPr>
            <a:spLocks noGrp="1"/>
          </p:cNvSpPr>
          <p:nvPr>
            <p:ph type="title"/>
          </p:nvPr>
        </p:nvSpPr>
        <p:spPr/>
        <p:txBody>
          <a:bodyPr/>
          <a:lstStyle/>
          <a:p>
            <a:r>
              <a:rPr lang="en-US" dirty="0"/>
              <a:t>Kubeflow external add-ons</a:t>
            </a:r>
          </a:p>
        </p:txBody>
      </p:sp>
      <p:sp>
        <p:nvSpPr>
          <p:cNvPr id="3" name="Content Placeholder 2">
            <a:extLst>
              <a:ext uri="{FF2B5EF4-FFF2-40B4-BE49-F238E27FC236}">
                <a16:creationId xmlns:a16="http://schemas.microsoft.com/office/drawing/2014/main" id="{AEFA728D-1B79-8A5E-13DD-217619A0FB9B}"/>
              </a:ext>
            </a:extLst>
          </p:cNvPr>
          <p:cNvSpPr>
            <a:spLocks noGrp="1"/>
          </p:cNvSpPr>
          <p:nvPr>
            <p:ph idx="1"/>
          </p:nvPr>
        </p:nvSpPr>
        <p:spPr/>
        <p:txBody>
          <a:bodyPr>
            <a:normAutofit lnSpcReduction="10000"/>
          </a:bodyPr>
          <a:lstStyle/>
          <a:p>
            <a:r>
              <a:rPr lang="en-US" dirty="0" err="1"/>
              <a:t>KServe</a:t>
            </a:r>
            <a:endParaRPr lang="en-US" dirty="0"/>
          </a:p>
          <a:p>
            <a:pPr lvl="1"/>
            <a:r>
              <a:rPr lang="en-US" dirty="0"/>
              <a:t>Open-source serverless inferencing on Kubernetes</a:t>
            </a:r>
          </a:p>
          <a:p>
            <a:r>
              <a:rPr lang="en-US" dirty="0"/>
              <a:t>Feast</a:t>
            </a:r>
          </a:p>
          <a:p>
            <a:pPr lvl="1"/>
            <a:r>
              <a:rPr lang="en-US" dirty="0"/>
              <a:t>Open-source feature store</a:t>
            </a:r>
          </a:p>
          <a:p>
            <a:r>
              <a:rPr lang="en-US" dirty="0" err="1"/>
              <a:t>Elyra</a:t>
            </a:r>
            <a:endParaRPr lang="en-US" dirty="0"/>
          </a:p>
          <a:p>
            <a:pPr lvl="1"/>
            <a:r>
              <a:rPr lang="en-US" dirty="0"/>
              <a:t>Open-source tool to reduce model development life cycle complexities</a:t>
            </a:r>
          </a:p>
          <a:p>
            <a:pPr lvl="1"/>
            <a:r>
              <a:rPr lang="en-US" dirty="0" err="1"/>
              <a:t>JupyterLab</a:t>
            </a:r>
            <a:r>
              <a:rPr lang="en-US" dirty="0"/>
              <a:t> extension that provides visual pipeline editor</a:t>
            </a:r>
          </a:p>
          <a:p>
            <a:pPr lvl="1"/>
            <a:r>
              <a:rPr lang="en-US" dirty="0"/>
              <a:t>Low-code creation of pipelines that can be executed with Kubeflow Pipelines</a:t>
            </a:r>
          </a:p>
        </p:txBody>
      </p:sp>
    </p:spTree>
    <p:extLst>
      <p:ext uri="{BB962C8B-B14F-4D97-AF65-F5344CB8AC3E}">
        <p14:creationId xmlns:p14="http://schemas.microsoft.com/office/powerpoint/2010/main" val="19215504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CB5C6-59C7-EEA9-3AA0-9D8F9295D04D}"/>
              </a:ext>
            </a:extLst>
          </p:cNvPr>
          <p:cNvSpPr>
            <a:spLocks noGrp="1"/>
          </p:cNvSpPr>
          <p:nvPr>
            <p:ph type="title"/>
          </p:nvPr>
        </p:nvSpPr>
        <p:spPr/>
        <p:txBody>
          <a:bodyPr/>
          <a:lstStyle/>
          <a:p>
            <a:r>
              <a:rPr lang="en-US" dirty="0"/>
              <a:t>LAND ACKNOWLEDGEMENT STATEMENT</a:t>
            </a:r>
          </a:p>
        </p:txBody>
      </p:sp>
      <p:sp>
        <p:nvSpPr>
          <p:cNvPr id="3" name="Content Placeholder 2">
            <a:extLst>
              <a:ext uri="{FF2B5EF4-FFF2-40B4-BE49-F238E27FC236}">
                <a16:creationId xmlns:a16="http://schemas.microsoft.com/office/drawing/2014/main" id="{A4C82448-8172-5ACE-B49E-A84F72048A6C}"/>
              </a:ext>
            </a:extLst>
          </p:cNvPr>
          <p:cNvSpPr>
            <a:spLocks noGrp="1"/>
          </p:cNvSpPr>
          <p:nvPr>
            <p:ph idx="1"/>
          </p:nvPr>
        </p:nvSpPr>
        <p:spPr/>
        <p:txBody>
          <a:bodyPr/>
          <a:lstStyle/>
          <a:p>
            <a:pPr marL="0" indent="0">
              <a:buNone/>
            </a:pPr>
            <a:r>
              <a:rPr lang="en-US" dirty="0"/>
              <a:t>We respectfully acknowledge the University of Arizona is on the land and territories of Indigenous peoples. Today, Arizona is home to 22 federally-recognized tribes, with Tucson being home to the O’odham and the </a:t>
            </a:r>
            <a:r>
              <a:rPr lang="en-US" dirty="0" err="1"/>
              <a:t>Yacqui</a:t>
            </a:r>
            <a:r>
              <a:rPr lang="en-US" dirty="0"/>
              <a:t>. Committed to diversity and inclusion, the University strives to build sustainable relationships with sovereign Native Nations and Indigenous communities through education offerings, partnerships, and community service.</a:t>
            </a:r>
          </a:p>
        </p:txBody>
      </p:sp>
    </p:spTree>
    <p:extLst>
      <p:ext uri="{BB962C8B-B14F-4D97-AF65-F5344CB8AC3E}">
        <p14:creationId xmlns:p14="http://schemas.microsoft.com/office/powerpoint/2010/main" val="1013891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EF820-50FC-C4E6-5AC8-FAE4BDDFD87F}"/>
              </a:ext>
            </a:extLst>
          </p:cNvPr>
          <p:cNvSpPr>
            <a:spLocks noGrp="1"/>
          </p:cNvSpPr>
          <p:nvPr>
            <p:ph type="title"/>
          </p:nvPr>
        </p:nvSpPr>
        <p:spPr/>
        <p:txBody>
          <a:bodyPr/>
          <a:lstStyle/>
          <a:p>
            <a:r>
              <a:rPr lang="en-US" dirty="0"/>
              <a:t>Recall from last lecture…</a:t>
            </a:r>
          </a:p>
        </p:txBody>
      </p:sp>
      <p:graphicFrame>
        <p:nvGraphicFramePr>
          <p:cNvPr id="4" name="Content Placeholder 3">
            <a:extLst>
              <a:ext uri="{FF2B5EF4-FFF2-40B4-BE49-F238E27FC236}">
                <a16:creationId xmlns:a16="http://schemas.microsoft.com/office/drawing/2014/main" id="{2ACBDB8E-9495-60B9-2A4E-B4919D5EC61F}"/>
              </a:ext>
            </a:extLst>
          </p:cNvPr>
          <p:cNvGraphicFramePr>
            <a:graphicFrameLocks noGrp="1"/>
          </p:cNvGraphicFramePr>
          <p:nvPr>
            <p:ph idx="1"/>
            <p:extLst>
              <p:ext uri="{D42A27DB-BD31-4B8C-83A1-F6EECF244321}">
                <p14:modId xmlns:p14="http://schemas.microsoft.com/office/powerpoint/2010/main" val="1047849457"/>
              </p:ext>
            </p:extLst>
          </p:nvPr>
        </p:nvGraphicFramePr>
        <p:xfrm>
          <a:off x="1141412" y="2249486"/>
          <a:ext cx="9905999" cy="4373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704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F73B2-AE44-BFF2-7C14-3D40F4B5C494}"/>
              </a:ext>
            </a:extLst>
          </p:cNvPr>
          <p:cNvSpPr>
            <a:spLocks noGrp="1"/>
          </p:cNvSpPr>
          <p:nvPr>
            <p:ph type="title"/>
          </p:nvPr>
        </p:nvSpPr>
        <p:spPr/>
        <p:txBody>
          <a:bodyPr/>
          <a:lstStyle/>
          <a:p>
            <a:r>
              <a:rPr lang="en-US" dirty="0"/>
              <a:t>Recall from last lecture:</a:t>
            </a:r>
          </a:p>
        </p:txBody>
      </p:sp>
      <p:sp>
        <p:nvSpPr>
          <p:cNvPr id="3" name="Content Placeholder 2">
            <a:extLst>
              <a:ext uri="{FF2B5EF4-FFF2-40B4-BE49-F238E27FC236}">
                <a16:creationId xmlns:a16="http://schemas.microsoft.com/office/drawing/2014/main" id="{E8B95C1A-50B5-DBDE-58A4-4ADEDF94AB07}"/>
              </a:ext>
            </a:extLst>
          </p:cNvPr>
          <p:cNvSpPr>
            <a:spLocks noGrp="1"/>
          </p:cNvSpPr>
          <p:nvPr>
            <p:ph idx="1"/>
          </p:nvPr>
        </p:nvSpPr>
        <p:spPr/>
        <p:txBody>
          <a:bodyPr/>
          <a:lstStyle/>
          <a:p>
            <a:r>
              <a:rPr lang="en-US" dirty="0"/>
              <a:t>Quality vs Latency/Cost Tradeoff</a:t>
            </a:r>
          </a:p>
          <a:p>
            <a:r>
              <a:rPr lang="en-US" dirty="0"/>
              <a:t>Latency vs. Cost Tradeoff (Latency vs. Throughput tradeoff)</a:t>
            </a:r>
          </a:p>
        </p:txBody>
      </p:sp>
    </p:spTree>
    <p:extLst>
      <p:ext uri="{BB962C8B-B14F-4D97-AF65-F5344CB8AC3E}">
        <p14:creationId xmlns:p14="http://schemas.microsoft.com/office/powerpoint/2010/main" val="4211164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719D7-8BA4-ACB4-206B-CD3AFED60534}"/>
              </a:ext>
            </a:extLst>
          </p:cNvPr>
          <p:cNvSpPr>
            <a:spLocks noGrp="1"/>
          </p:cNvSpPr>
          <p:nvPr>
            <p:ph type="title"/>
          </p:nvPr>
        </p:nvSpPr>
        <p:spPr/>
        <p:txBody>
          <a:bodyPr/>
          <a:lstStyle/>
          <a:p>
            <a:r>
              <a:rPr lang="en-US" dirty="0"/>
              <a:t>Recall from last lecture…</a:t>
            </a:r>
          </a:p>
        </p:txBody>
      </p:sp>
      <p:sp>
        <p:nvSpPr>
          <p:cNvPr id="3" name="Content Placeholder 2">
            <a:extLst>
              <a:ext uri="{FF2B5EF4-FFF2-40B4-BE49-F238E27FC236}">
                <a16:creationId xmlns:a16="http://schemas.microsoft.com/office/drawing/2014/main" id="{EF2EBDDF-599F-22D0-065E-D6108550DFC8}"/>
              </a:ext>
            </a:extLst>
          </p:cNvPr>
          <p:cNvSpPr>
            <a:spLocks noGrp="1"/>
          </p:cNvSpPr>
          <p:nvPr>
            <p:ph idx="1"/>
          </p:nvPr>
        </p:nvSpPr>
        <p:spPr/>
        <p:txBody>
          <a:bodyPr/>
          <a:lstStyle/>
          <a:p>
            <a:r>
              <a:rPr lang="en-US" dirty="0"/>
              <a:t>Retrieval Augmented Generation (RAG)</a:t>
            </a:r>
          </a:p>
          <a:p>
            <a:pPr marL="0" indent="0">
              <a:buNone/>
            </a:pPr>
            <a:r>
              <a:rPr lang="en-US" dirty="0"/>
              <a:t>1. Retrieve relevant documents from a knowledge base</a:t>
            </a:r>
          </a:p>
          <a:p>
            <a:pPr marL="0" indent="0">
              <a:buNone/>
            </a:pPr>
            <a:r>
              <a:rPr lang="en-US" dirty="0"/>
              <a:t>2. Use </a:t>
            </a:r>
            <a:r>
              <a:rPr lang="en-US" dirty="0">
                <a:solidFill>
                  <a:schemeClr val="accent2"/>
                </a:solidFill>
              </a:rPr>
              <a:t>prompt expansion </a:t>
            </a:r>
            <a:r>
              <a:rPr lang="en-US" dirty="0"/>
              <a:t>to generate an answer from those documents</a:t>
            </a:r>
          </a:p>
          <a:p>
            <a:pPr marL="0" indent="0">
              <a:buNone/>
            </a:pPr>
            <a:r>
              <a:rPr lang="en-US" dirty="0">
                <a:solidFill>
                  <a:schemeClr val="accent2"/>
                </a:solidFill>
              </a:rPr>
              <a:t>Prompt expansion: </a:t>
            </a:r>
            <a:r>
              <a:rPr lang="en-US" dirty="0"/>
              <a:t>a model retrieves relevant information from the database using a combination of semantic search and business rules and augments the original prompt with it</a:t>
            </a:r>
          </a:p>
        </p:txBody>
      </p:sp>
    </p:spTree>
    <p:extLst>
      <p:ext uri="{BB962C8B-B14F-4D97-AF65-F5344CB8AC3E}">
        <p14:creationId xmlns:p14="http://schemas.microsoft.com/office/powerpoint/2010/main" val="3033300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76C0C-F89D-4435-7F21-E8304784F5C2}"/>
              </a:ext>
            </a:extLst>
          </p:cNvPr>
          <p:cNvSpPr>
            <a:spLocks noGrp="1"/>
          </p:cNvSpPr>
          <p:nvPr>
            <p:ph type="title"/>
          </p:nvPr>
        </p:nvSpPr>
        <p:spPr/>
        <p:txBody>
          <a:bodyPr/>
          <a:lstStyle/>
          <a:p>
            <a:r>
              <a:rPr lang="en-US" dirty="0"/>
              <a:t>Recall from last lecture</a:t>
            </a:r>
          </a:p>
        </p:txBody>
      </p:sp>
      <p:sp>
        <p:nvSpPr>
          <p:cNvPr id="3" name="Content Placeholder 2">
            <a:extLst>
              <a:ext uri="{FF2B5EF4-FFF2-40B4-BE49-F238E27FC236}">
                <a16:creationId xmlns:a16="http://schemas.microsoft.com/office/drawing/2014/main" id="{8A2C8F45-7957-9B04-4C58-D1989A5760F7}"/>
              </a:ext>
            </a:extLst>
          </p:cNvPr>
          <p:cNvSpPr>
            <a:spLocks noGrp="1"/>
          </p:cNvSpPr>
          <p:nvPr>
            <p:ph idx="1"/>
          </p:nvPr>
        </p:nvSpPr>
        <p:spPr>
          <a:xfrm>
            <a:off x="1141412" y="1850231"/>
            <a:ext cx="9905999" cy="493713"/>
          </a:xfrm>
        </p:spPr>
        <p:txBody>
          <a:bodyPr>
            <a:normAutofit lnSpcReduction="10000"/>
          </a:bodyPr>
          <a:lstStyle/>
          <a:p>
            <a:r>
              <a:rPr lang="en-US" dirty="0"/>
              <a:t>Models vs Agents</a:t>
            </a:r>
          </a:p>
        </p:txBody>
      </p:sp>
      <p:graphicFrame>
        <p:nvGraphicFramePr>
          <p:cNvPr id="4" name="Content Placeholder 3">
            <a:extLst>
              <a:ext uri="{FF2B5EF4-FFF2-40B4-BE49-F238E27FC236}">
                <a16:creationId xmlns:a16="http://schemas.microsoft.com/office/drawing/2014/main" id="{D53C2956-F73F-284B-E5A1-7B39FD19BF9C}"/>
              </a:ext>
            </a:extLst>
          </p:cNvPr>
          <p:cNvGraphicFramePr>
            <a:graphicFrameLocks/>
          </p:cNvGraphicFramePr>
          <p:nvPr>
            <p:extLst>
              <p:ext uri="{D42A27DB-BD31-4B8C-83A1-F6EECF244321}">
                <p14:modId xmlns:p14="http://schemas.microsoft.com/office/powerpoint/2010/main" val="3946047216"/>
              </p:ext>
            </p:extLst>
          </p:nvPr>
        </p:nvGraphicFramePr>
        <p:xfrm>
          <a:off x="1141411" y="2480282"/>
          <a:ext cx="9906000" cy="3759200"/>
        </p:xfrm>
        <a:graphic>
          <a:graphicData uri="http://schemas.openxmlformats.org/drawingml/2006/table">
            <a:tbl>
              <a:tblPr firstRow="1" bandRow="1">
                <a:tableStyleId>{073A0DAA-6AF3-43AB-8588-CEC1D06C72B9}</a:tableStyleId>
              </a:tblPr>
              <a:tblGrid>
                <a:gridCol w="4953000">
                  <a:extLst>
                    <a:ext uri="{9D8B030D-6E8A-4147-A177-3AD203B41FA5}">
                      <a16:colId xmlns:a16="http://schemas.microsoft.com/office/drawing/2014/main" val="4112649739"/>
                    </a:ext>
                  </a:extLst>
                </a:gridCol>
                <a:gridCol w="4953000">
                  <a:extLst>
                    <a:ext uri="{9D8B030D-6E8A-4147-A177-3AD203B41FA5}">
                      <a16:colId xmlns:a16="http://schemas.microsoft.com/office/drawing/2014/main" val="3103535056"/>
                    </a:ext>
                  </a:extLst>
                </a:gridCol>
              </a:tblGrid>
              <a:tr h="370840">
                <a:tc>
                  <a:txBody>
                    <a:bodyPr/>
                    <a:lstStyle/>
                    <a:p>
                      <a:r>
                        <a:rPr lang="en-US" dirty="0"/>
                        <a:t>Models</a:t>
                      </a:r>
                    </a:p>
                  </a:txBody>
                  <a:tcPr/>
                </a:tc>
                <a:tc>
                  <a:txBody>
                    <a:bodyPr/>
                    <a:lstStyle/>
                    <a:p>
                      <a:r>
                        <a:rPr lang="en-US" dirty="0"/>
                        <a:t>Agents</a:t>
                      </a:r>
                    </a:p>
                  </a:txBody>
                  <a:tcPr/>
                </a:tc>
                <a:extLst>
                  <a:ext uri="{0D108BD9-81ED-4DB2-BD59-A6C34878D82A}">
                    <a16:rowId xmlns:a16="http://schemas.microsoft.com/office/drawing/2014/main" val="27990210"/>
                  </a:ext>
                </a:extLst>
              </a:tr>
              <a:tr h="370840">
                <a:tc>
                  <a:txBody>
                    <a:bodyPr/>
                    <a:lstStyle/>
                    <a:p>
                      <a:r>
                        <a:rPr lang="en-US" dirty="0"/>
                        <a:t>Knowledge limited to what is available in their training data</a:t>
                      </a:r>
                    </a:p>
                  </a:txBody>
                  <a:tcPr/>
                </a:tc>
                <a:tc>
                  <a:txBody>
                    <a:bodyPr/>
                    <a:lstStyle/>
                    <a:p>
                      <a:r>
                        <a:rPr lang="en-US" dirty="0"/>
                        <a:t>Knowledge is extended through the connection with external systems via tools</a:t>
                      </a:r>
                    </a:p>
                  </a:txBody>
                  <a:tcPr/>
                </a:tc>
                <a:extLst>
                  <a:ext uri="{0D108BD9-81ED-4DB2-BD59-A6C34878D82A}">
                    <a16:rowId xmlns:a16="http://schemas.microsoft.com/office/drawing/2014/main" val="1150192025"/>
                  </a:ext>
                </a:extLst>
              </a:tr>
              <a:tr h="370840">
                <a:tc>
                  <a:txBody>
                    <a:bodyPr/>
                    <a:lstStyle/>
                    <a:p>
                      <a:r>
                        <a:rPr lang="en-US" dirty="0"/>
                        <a:t>Single inference/ prediction based on the user query; no management of session history or continuous context</a:t>
                      </a:r>
                    </a:p>
                  </a:txBody>
                  <a:tcPr/>
                </a:tc>
                <a:tc>
                  <a:txBody>
                    <a:bodyPr/>
                    <a:lstStyle/>
                    <a:p>
                      <a:r>
                        <a:rPr lang="en-US" dirty="0"/>
                        <a:t>Managed session history allows for multi-turn inference/ prediction based on user queries and decisions made in the orchestration layer. A turn is defined as an interaction between the interacting system and the agent</a:t>
                      </a:r>
                    </a:p>
                  </a:txBody>
                  <a:tcPr/>
                </a:tc>
                <a:extLst>
                  <a:ext uri="{0D108BD9-81ED-4DB2-BD59-A6C34878D82A}">
                    <a16:rowId xmlns:a16="http://schemas.microsoft.com/office/drawing/2014/main" val="3967454518"/>
                  </a:ext>
                </a:extLst>
              </a:tr>
              <a:tr h="370840">
                <a:tc>
                  <a:txBody>
                    <a:bodyPr/>
                    <a:lstStyle/>
                    <a:p>
                      <a:r>
                        <a:rPr lang="en-US" dirty="0"/>
                        <a:t>No native tool implementation</a:t>
                      </a:r>
                    </a:p>
                  </a:txBody>
                  <a:tcPr/>
                </a:tc>
                <a:tc>
                  <a:txBody>
                    <a:bodyPr/>
                    <a:lstStyle/>
                    <a:p>
                      <a:r>
                        <a:rPr lang="en-US" dirty="0"/>
                        <a:t>Tools are natively implemented in agent architecture</a:t>
                      </a:r>
                    </a:p>
                  </a:txBody>
                  <a:tcPr/>
                </a:tc>
                <a:extLst>
                  <a:ext uri="{0D108BD9-81ED-4DB2-BD59-A6C34878D82A}">
                    <a16:rowId xmlns:a16="http://schemas.microsoft.com/office/drawing/2014/main" val="1931613672"/>
                  </a:ext>
                </a:extLst>
              </a:tr>
              <a:tr h="370840">
                <a:tc>
                  <a:txBody>
                    <a:bodyPr/>
                    <a:lstStyle/>
                    <a:p>
                      <a:r>
                        <a:rPr lang="en-US" dirty="0"/>
                        <a:t>No native logic layer implemented. Users form prompts as simple questions or use reasoning frameworks</a:t>
                      </a:r>
                    </a:p>
                  </a:txBody>
                  <a:tcPr/>
                </a:tc>
                <a:tc>
                  <a:txBody>
                    <a:bodyPr/>
                    <a:lstStyle/>
                    <a:p>
                      <a:r>
                        <a:rPr lang="en-US" dirty="0"/>
                        <a:t>Native cognitive architecture that uses reasoning frameworks like </a:t>
                      </a:r>
                      <a:r>
                        <a:rPr lang="en-US" dirty="0" err="1"/>
                        <a:t>CoT</a:t>
                      </a:r>
                      <a:r>
                        <a:rPr lang="en-US" dirty="0"/>
                        <a:t>, </a:t>
                      </a:r>
                      <a:r>
                        <a:rPr lang="en-US" dirty="0" err="1"/>
                        <a:t>ReAct</a:t>
                      </a:r>
                      <a:r>
                        <a:rPr lang="en-US" dirty="0"/>
                        <a:t>, or LangChain</a:t>
                      </a:r>
                    </a:p>
                  </a:txBody>
                  <a:tcPr/>
                </a:tc>
                <a:extLst>
                  <a:ext uri="{0D108BD9-81ED-4DB2-BD59-A6C34878D82A}">
                    <a16:rowId xmlns:a16="http://schemas.microsoft.com/office/drawing/2014/main" val="2766936204"/>
                  </a:ext>
                </a:extLst>
              </a:tr>
            </a:tbl>
          </a:graphicData>
        </a:graphic>
      </p:graphicFrame>
    </p:spTree>
    <p:extLst>
      <p:ext uri="{BB962C8B-B14F-4D97-AF65-F5344CB8AC3E}">
        <p14:creationId xmlns:p14="http://schemas.microsoft.com/office/powerpoint/2010/main" val="2987141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13F1-5970-284C-E3B0-89D457662C7D}"/>
              </a:ext>
            </a:extLst>
          </p:cNvPr>
          <p:cNvSpPr>
            <a:spLocks noGrp="1"/>
          </p:cNvSpPr>
          <p:nvPr>
            <p:ph type="title"/>
          </p:nvPr>
        </p:nvSpPr>
        <p:spPr/>
        <p:txBody>
          <a:bodyPr/>
          <a:lstStyle/>
          <a:p>
            <a:r>
              <a:rPr lang="en-US" dirty="0"/>
              <a:t>Picking up from where we left off…</a:t>
            </a:r>
          </a:p>
        </p:txBody>
      </p:sp>
    </p:spTree>
    <p:extLst>
      <p:ext uri="{BB962C8B-B14F-4D97-AF65-F5344CB8AC3E}">
        <p14:creationId xmlns:p14="http://schemas.microsoft.com/office/powerpoint/2010/main" val="19072887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Lecture 1-Introduction to the Clooud" id="{EF52AB9B-5D80-BD41-8E97-AFC8AA84601E}" vid="{E5FE70CC-18AB-5448-A5FA-03375359C2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159</TotalTime>
  <Words>2058</Words>
  <Application>Microsoft Macintosh PowerPoint</Application>
  <PresentationFormat>Widescreen</PresentationFormat>
  <Paragraphs>269</Paragraphs>
  <Slides>47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Tw Cen MT</vt:lpstr>
      <vt:lpstr>Wingdings</vt:lpstr>
      <vt:lpstr>Circuit</vt:lpstr>
      <vt:lpstr>MIS547</vt:lpstr>
      <vt:lpstr>Lecture 23: LLMOps</vt:lpstr>
      <vt:lpstr>Recall from Last Lecture…</vt:lpstr>
      <vt:lpstr>Recall from last lecture…</vt:lpstr>
      <vt:lpstr>Recall from last lecture…</vt:lpstr>
      <vt:lpstr>Recall from last lecture:</vt:lpstr>
      <vt:lpstr>Recall from last lecture…</vt:lpstr>
      <vt:lpstr>Recall from last lecture</vt:lpstr>
      <vt:lpstr>Picking up from where we left off…</vt:lpstr>
      <vt:lpstr>Process</vt:lpstr>
      <vt:lpstr>Extensions</vt:lpstr>
      <vt:lpstr>Extensions</vt:lpstr>
      <vt:lpstr>Functions</vt:lpstr>
      <vt:lpstr>Functions</vt:lpstr>
      <vt:lpstr>Data stores</vt:lpstr>
      <vt:lpstr>Data Stores</vt:lpstr>
      <vt:lpstr>Tools recap</vt:lpstr>
      <vt:lpstr>LLMs in production</vt:lpstr>
      <vt:lpstr>LLMOps: Overview</vt:lpstr>
      <vt:lpstr>LLM Implications for MLOps</vt:lpstr>
      <vt:lpstr>Agents in Production</vt:lpstr>
      <vt:lpstr>Agents in production</vt:lpstr>
      <vt:lpstr>Agents in production</vt:lpstr>
      <vt:lpstr>Agents in production</vt:lpstr>
      <vt:lpstr>Dev-to-prod LLM workflow</vt:lpstr>
      <vt:lpstr>Control flow in LLM systems</vt:lpstr>
      <vt:lpstr>Control flow in llm systems</vt:lpstr>
      <vt:lpstr>Agent architectures</vt:lpstr>
      <vt:lpstr>Agent architectures</vt:lpstr>
      <vt:lpstr>LangChain</vt:lpstr>
      <vt:lpstr>LangChain</vt:lpstr>
      <vt:lpstr>Langchain architecture</vt:lpstr>
      <vt:lpstr>Langchain components</vt:lpstr>
      <vt:lpstr>Langchain architecture</vt:lpstr>
      <vt:lpstr>Langgraph</vt:lpstr>
      <vt:lpstr>Langgraph principles</vt:lpstr>
      <vt:lpstr>Langgraph studio</vt:lpstr>
      <vt:lpstr>LLM Inferencing</vt:lpstr>
      <vt:lpstr>Options for LLM inference </vt:lpstr>
      <vt:lpstr>Open Platform for Enterprise AI</vt:lpstr>
      <vt:lpstr>Opea: open platform for enterprise ai</vt:lpstr>
      <vt:lpstr>Kubeflow</vt:lpstr>
      <vt:lpstr>Kubeflow</vt:lpstr>
      <vt:lpstr>Kubeflow</vt:lpstr>
      <vt:lpstr>Kubeflow in the ML Lifecycle</vt:lpstr>
      <vt:lpstr>Kubeflow external add-ons</vt:lpstr>
      <vt:lpstr>LAND ACKNOWLEDGEMENT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Zara Ahmad-Post</dc:creator>
  <cp:lastModifiedBy>Zara Ahmad-Post</cp:lastModifiedBy>
  <cp:revision>1</cp:revision>
  <dcterms:created xsi:type="dcterms:W3CDTF">2024-11-21T16:27:05Z</dcterms:created>
  <dcterms:modified xsi:type="dcterms:W3CDTF">2024-11-21T19:06:26Z</dcterms:modified>
</cp:coreProperties>
</file>