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notesMasterIdLst>
    <p:notesMasterId r:id="rId47"/>
  </p:notesMasterIdLst>
  <p:sldIdLst>
    <p:sldId id="256" r:id="rId2"/>
    <p:sldId id="289" r:id="rId3"/>
    <p:sldId id="290" r:id="rId4"/>
    <p:sldId id="291" r:id="rId5"/>
    <p:sldId id="294" r:id="rId6"/>
    <p:sldId id="259" r:id="rId7"/>
    <p:sldId id="260" r:id="rId8"/>
    <p:sldId id="305" r:id="rId9"/>
    <p:sldId id="262" r:id="rId10"/>
    <p:sldId id="309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288" r:id="rId44"/>
    <p:sldId id="277" r:id="rId45"/>
    <p:sldId id="29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8"/>
    <p:restoredTop sz="96240"/>
  </p:normalViewPr>
  <p:slideViewPr>
    <p:cSldViewPr snapToGrid="0">
      <p:cViewPr varScale="1">
        <p:scale>
          <a:sx n="125" d="100"/>
          <a:sy n="125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99F4E-FDDD-4A3B-9751-6DEFB52744F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B15D5-2C8E-4AB8-ADA2-0C00CBCEF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prevent fraudulent actors from onboarding onto our platform/product?</a:t>
          </a:r>
        </a:p>
      </dgm:t>
    </dgm:pt>
    <dgm:pt modelId="{F21935C0-A3C9-437D-BE3C-B0C9658086A0}" type="parTrans" cxnId="{C01D804F-17B1-40EA-B1C1-1DBE268105D2}">
      <dgm:prSet/>
      <dgm:spPr/>
      <dgm:t>
        <a:bodyPr/>
        <a:lstStyle/>
        <a:p>
          <a:endParaRPr lang="en-US"/>
        </a:p>
      </dgm:t>
    </dgm:pt>
    <dgm:pt modelId="{6DEA1578-6CD6-4BBC-917B-BA769B5CE3AC}" type="sibTrans" cxnId="{C01D804F-17B1-40EA-B1C1-1DBE268105D2}">
      <dgm:prSet/>
      <dgm:spPr/>
      <dgm:t>
        <a:bodyPr/>
        <a:lstStyle/>
        <a:p>
          <a:endParaRPr lang="en-US"/>
        </a:p>
      </dgm:t>
    </dgm:pt>
    <dgm:pt modelId="{A83CCF9E-DF3B-408C-99AC-64DE9724C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better identify cancerous cells from medical imaging scans?</a:t>
          </a:r>
        </a:p>
      </dgm:t>
    </dgm:pt>
    <dgm:pt modelId="{8BBA9062-4A2B-40FD-A877-F9F7D8FF9CC3}" type="parTrans" cxnId="{97473DC1-99DF-4CFE-B604-97C0823AFD88}">
      <dgm:prSet/>
      <dgm:spPr/>
      <dgm:t>
        <a:bodyPr/>
        <a:lstStyle/>
        <a:p>
          <a:endParaRPr lang="en-US"/>
        </a:p>
      </dgm:t>
    </dgm:pt>
    <dgm:pt modelId="{DFA590E9-FA81-4707-9F61-1D6AB7E0CCAE}" type="sibTrans" cxnId="{97473DC1-99DF-4CFE-B604-97C0823AFD88}">
      <dgm:prSet/>
      <dgm:spPr/>
      <dgm:t>
        <a:bodyPr/>
        <a:lstStyle/>
        <a:p>
          <a:endParaRPr lang="en-US"/>
        </a:p>
      </dgm:t>
    </dgm:pt>
    <dgm:pt modelId="{4B65FF78-F8F7-4538-89EE-8BF37F032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predict population outcomes when creating housing policies? </a:t>
          </a:r>
        </a:p>
      </dgm:t>
    </dgm:pt>
    <dgm:pt modelId="{14AD698B-718A-4839-B8F0-28AE5F6E1709}" type="parTrans" cxnId="{A3214EFB-B74F-4276-BB01-D284B2A9EC83}">
      <dgm:prSet/>
      <dgm:spPr/>
      <dgm:t>
        <a:bodyPr/>
        <a:lstStyle/>
        <a:p>
          <a:endParaRPr lang="en-US"/>
        </a:p>
      </dgm:t>
    </dgm:pt>
    <dgm:pt modelId="{2EBE5BB6-E882-4021-8DDF-309E50FFD802}" type="sibTrans" cxnId="{A3214EFB-B74F-4276-BB01-D284B2A9EC83}">
      <dgm:prSet/>
      <dgm:spPr/>
      <dgm:t>
        <a:bodyPr/>
        <a:lstStyle/>
        <a:p>
          <a:endParaRPr lang="en-US"/>
        </a:p>
      </dgm:t>
    </dgm:pt>
    <dgm:pt modelId="{50D95BF9-6CB3-4AF2-89F5-413DD7FA6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forecast revenue growth in Q4 given previous year’s quarterly sales?</a:t>
          </a:r>
        </a:p>
      </dgm:t>
    </dgm:pt>
    <dgm:pt modelId="{E51EF2F2-6D55-458F-B84F-2D2A2618A276}" type="parTrans" cxnId="{47B0D075-B059-4409-8468-868DAB68601F}">
      <dgm:prSet/>
      <dgm:spPr/>
      <dgm:t>
        <a:bodyPr/>
        <a:lstStyle/>
        <a:p>
          <a:endParaRPr lang="en-US"/>
        </a:p>
      </dgm:t>
    </dgm:pt>
    <dgm:pt modelId="{0B7E5ED0-1B37-4275-9A8E-CBC8513A11E1}" type="sibTrans" cxnId="{47B0D075-B059-4409-8468-868DAB68601F}">
      <dgm:prSet/>
      <dgm:spPr/>
      <dgm:t>
        <a:bodyPr/>
        <a:lstStyle/>
        <a:p>
          <a:endParaRPr lang="en-US"/>
        </a:p>
      </dgm:t>
    </dgm:pt>
    <dgm:pt modelId="{DE7FEB50-69ED-40C6-98CA-753F62D0D101}" type="pres">
      <dgm:prSet presAssocID="{A5B99F4E-FDDD-4A3B-9751-6DEFB52744FB}" presName="root" presStyleCnt="0">
        <dgm:presLayoutVars>
          <dgm:dir/>
          <dgm:resizeHandles val="exact"/>
        </dgm:presLayoutVars>
      </dgm:prSet>
      <dgm:spPr/>
    </dgm:pt>
    <dgm:pt modelId="{874BABD2-940E-4F27-B9CD-B0A76BCF05CF}" type="pres">
      <dgm:prSet presAssocID="{5CCB15D5-2C8E-4AB8-ADA2-0C00CBCEF181}" presName="compNode" presStyleCnt="0"/>
      <dgm:spPr/>
    </dgm:pt>
    <dgm:pt modelId="{0CEE4A6F-0580-4D6A-820B-C29B1704B3CC}" type="pres">
      <dgm:prSet presAssocID="{5CCB15D5-2C8E-4AB8-ADA2-0C00CBCEF181}" presName="bgRect" presStyleLbl="bgShp" presStyleIdx="0" presStyleCnt="4"/>
      <dgm:spPr/>
    </dgm:pt>
    <dgm:pt modelId="{328C09D1-D4CB-4E09-80C8-2431F34B8D36}" type="pres">
      <dgm:prSet presAssocID="{5CCB15D5-2C8E-4AB8-ADA2-0C00CBCEF1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3ABA54FB-1C64-49D9-BCD2-5D21CDB5CAAB}" type="pres">
      <dgm:prSet presAssocID="{5CCB15D5-2C8E-4AB8-ADA2-0C00CBCEF181}" presName="spaceRect" presStyleCnt="0"/>
      <dgm:spPr/>
    </dgm:pt>
    <dgm:pt modelId="{FA3D99E7-59B8-486D-981F-A67D751983FC}" type="pres">
      <dgm:prSet presAssocID="{5CCB15D5-2C8E-4AB8-ADA2-0C00CBCEF181}" presName="parTx" presStyleLbl="revTx" presStyleIdx="0" presStyleCnt="4">
        <dgm:presLayoutVars>
          <dgm:chMax val="0"/>
          <dgm:chPref val="0"/>
        </dgm:presLayoutVars>
      </dgm:prSet>
      <dgm:spPr/>
    </dgm:pt>
    <dgm:pt modelId="{BA35B136-E29B-471B-AC38-D2CE96FC9950}" type="pres">
      <dgm:prSet presAssocID="{6DEA1578-6CD6-4BBC-917B-BA769B5CE3AC}" presName="sibTrans" presStyleCnt="0"/>
      <dgm:spPr/>
    </dgm:pt>
    <dgm:pt modelId="{97F8874E-C591-4062-8785-1016484E3AEA}" type="pres">
      <dgm:prSet presAssocID="{A83CCF9E-DF3B-408C-99AC-64DE9724C87C}" presName="compNode" presStyleCnt="0"/>
      <dgm:spPr/>
    </dgm:pt>
    <dgm:pt modelId="{967D73CF-B68D-4746-9B73-B2FC01B87AE5}" type="pres">
      <dgm:prSet presAssocID="{A83CCF9E-DF3B-408C-99AC-64DE9724C87C}" presName="bgRect" presStyleLbl="bgShp" presStyleIdx="1" presStyleCnt="4"/>
      <dgm:spPr/>
    </dgm:pt>
    <dgm:pt modelId="{FE3DFDDA-8EF1-4CF0-86FE-DE2B69D5F908}" type="pres">
      <dgm:prSet presAssocID="{A83CCF9E-DF3B-408C-99AC-64DE9724C8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DD2998E-0F02-4703-A904-F470B50A1E5A}" type="pres">
      <dgm:prSet presAssocID="{A83CCF9E-DF3B-408C-99AC-64DE9724C87C}" presName="spaceRect" presStyleCnt="0"/>
      <dgm:spPr/>
    </dgm:pt>
    <dgm:pt modelId="{FC4E1F26-2A4D-4B37-81ED-66BDB1EFBD16}" type="pres">
      <dgm:prSet presAssocID="{A83CCF9E-DF3B-408C-99AC-64DE9724C87C}" presName="parTx" presStyleLbl="revTx" presStyleIdx="1" presStyleCnt="4">
        <dgm:presLayoutVars>
          <dgm:chMax val="0"/>
          <dgm:chPref val="0"/>
        </dgm:presLayoutVars>
      </dgm:prSet>
      <dgm:spPr/>
    </dgm:pt>
    <dgm:pt modelId="{EE5A5059-A4A8-4888-B889-16A72CACF0EA}" type="pres">
      <dgm:prSet presAssocID="{DFA590E9-FA81-4707-9F61-1D6AB7E0CCAE}" presName="sibTrans" presStyleCnt="0"/>
      <dgm:spPr/>
    </dgm:pt>
    <dgm:pt modelId="{352641F2-E2C7-414E-8325-D781C78353ED}" type="pres">
      <dgm:prSet presAssocID="{4B65FF78-F8F7-4538-89EE-8BF37F032893}" presName="compNode" presStyleCnt="0"/>
      <dgm:spPr/>
    </dgm:pt>
    <dgm:pt modelId="{0FB68F70-EBD2-4539-8194-9A7C4CBDD116}" type="pres">
      <dgm:prSet presAssocID="{4B65FF78-F8F7-4538-89EE-8BF37F032893}" presName="bgRect" presStyleLbl="bgShp" presStyleIdx="2" presStyleCnt="4"/>
      <dgm:spPr/>
    </dgm:pt>
    <dgm:pt modelId="{954F1638-D271-44BF-BA07-94C6D80271EC}" type="pres">
      <dgm:prSet presAssocID="{4B65FF78-F8F7-4538-89EE-8BF37F032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CC102C8-5B93-4696-9C91-906FE47E3A23}" type="pres">
      <dgm:prSet presAssocID="{4B65FF78-F8F7-4538-89EE-8BF37F032893}" presName="spaceRect" presStyleCnt="0"/>
      <dgm:spPr/>
    </dgm:pt>
    <dgm:pt modelId="{554BEEB8-BD6B-4B6C-8DBD-348CAE69F828}" type="pres">
      <dgm:prSet presAssocID="{4B65FF78-F8F7-4538-89EE-8BF37F032893}" presName="parTx" presStyleLbl="revTx" presStyleIdx="2" presStyleCnt="4">
        <dgm:presLayoutVars>
          <dgm:chMax val="0"/>
          <dgm:chPref val="0"/>
        </dgm:presLayoutVars>
      </dgm:prSet>
      <dgm:spPr/>
    </dgm:pt>
    <dgm:pt modelId="{CB8F8E6F-503C-4231-A39B-76FAEF67F62E}" type="pres">
      <dgm:prSet presAssocID="{2EBE5BB6-E882-4021-8DDF-309E50FFD802}" presName="sibTrans" presStyleCnt="0"/>
      <dgm:spPr/>
    </dgm:pt>
    <dgm:pt modelId="{F74BC785-F0AB-4F26-AD62-203AFFD73F3F}" type="pres">
      <dgm:prSet presAssocID="{50D95BF9-6CB3-4AF2-89F5-413DD7FA6719}" presName="compNode" presStyleCnt="0"/>
      <dgm:spPr/>
    </dgm:pt>
    <dgm:pt modelId="{9D1B5FF2-BE99-41CE-83A0-6151CDFC707A}" type="pres">
      <dgm:prSet presAssocID="{50D95BF9-6CB3-4AF2-89F5-413DD7FA6719}" presName="bgRect" presStyleLbl="bgShp" presStyleIdx="3" presStyleCnt="4"/>
      <dgm:spPr/>
    </dgm:pt>
    <dgm:pt modelId="{3B066662-163A-4AB6-9782-C287F486362A}" type="pres">
      <dgm:prSet presAssocID="{50D95BF9-6CB3-4AF2-89F5-413DD7FA67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695DF01-A644-4F2C-AC2B-14EC28391B16}" type="pres">
      <dgm:prSet presAssocID="{50D95BF9-6CB3-4AF2-89F5-413DD7FA6719}" presName="spaceRect" presStyleCnt="0"/>
      <dgm:spPr/>
    </dgm:pt>
    <dgm:pt modelId="{01EFFD81-828A-4D02-AA64-5DB67F20AF43}" type="pres">
      <dgm:prSet presAssocID="{50D95BF9-6CB3-4AF2-89F5-413DD7FA67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2EE91C-6780-4BD3-90CF-7A1BD7D0EC70}" type="presOf" srcId="{5CCB15D5-2C8E-4AB8-ADA2-0C00CBCEF181}" destId="{FA3D99E7-59B8-486D-981F-A67D751983FC}" srcOrd="0" destOrd="0" presId="urn:microsoft.com/office/officeart/2018/2/layout/IconVerticalSolidList"/>
    <dgm:cxn modelId="{D4946129-449B-45A1-989F-EA55294008A7}" type="presOf" srcId="{4B65FF78-F8F7-4538-89EE-8BF37F032893}" destId="{554BEEB8-BD6B-4B6C-8DBD-348CAE69F828}" srcOrd="0" destOrd="0" presId="urn:microsoft.com/office/officeart/2018/2/layout/IconVerticalSolidList"/>
    <dgm:cxn modelId="{19F3BF3D-2D35-44E8-B116-7FF050686C2A}" type="presOf" srcId="{A5B99F4E-FDDD-4A3B-9751-6DEFB52744FB}" destId="{DE7FEB50-69ED-40C6-98CA-753F62D0D101}" srcOrd="0" destOrd="0" presId="urn:microsoft.com/office/officeart/2018/2/layout/IconVerticalSolidList"/>
    <dgm:cxn modelId="{C01D804F-17B1-40EA-B1C1-1DBE268105D2}" srcId="{A5B99F4E-FDDD-4A3B-9751-6DEFB52744FB}" destId="{5CCB15D5-2C8E-4AB8-ADA2-0C00CBCEF181}" srcOrd="0" destOrd="0" parTransId="{F21935C0-A3C9-437D-BE3C-B0C9658086A0}" sibTransId="{6DEA1578-6CD6-4BBC-917B-BA769B5CE3AC}"/>
    <dgm:cxn modelId="{47B0D075-B059-4409-8468-868DAB68601F}" srcId="{A5B99F4E-FDDD-4A3B-9751-6DEFB52744FB}" destId="{50D95BF9-6CB3-4AF2-89F5-413DD7FA6719}" srcOrd="3" destOrd="0" parTransId="{E51EF2F2-6D55-458F-B84F-2D2A2618A276}" sibTransId="{0B7E5ED0-1B37-4275-9A8E-CBC8513A11E1}"/>
    <dgm:cxn modelId="{77B012AB-080A-4EBF-AE00-C23FC00F28CA}" type="presOf" srcId="{A83CCF9E-DF3B-408C-99AC-64DE9724C87C}" destId="{FC4E1F26-2A4D-4B37-81ED-66BDB1EFBD16}" srcOrd="0" destOrd="0" presId="urn:microsoft.com/office/officeart/2018/2/layout/IconVerticalSolidList"/>
    <dgm:cxn modelId="{97473DC1-99DF-4CFE-B604-97C0823AFD88}" srcId="{A5B99F4E-FDDD-4A3B-9751-6DEFB52744FB}" destId="{A83CCF9E-DF3B-408C-99AC-64DE9724C87C}" srcOrd="1" destOrd="0" parTransId="{8BBA9062-4A2B-40FD-A877-F9F7D8FF9CC3}" sibTransId="{DFA590E9-FA81-4707-9F61-1D6AB7E0CCAE}"/>
    <dgm:cxn modelId="{922A7BDC-7CCF-4406-9708-88AC912B71B0}" type="presOf" srcId="{50D95BF9-6CB3-4AF2-89F5-413DD7FA6719}" destId="{01EFFD81-828A-4D02-AA64-5DB67F20AF43}" srcOrd="0" destOrd="0" presId="urn:microsoft.com/office/officeart/2018/2/layout/IconVerticalSolidList"/>
    <dgm:cxn modelId="{A3214EFB-B74F-4276-BB01-D284B2A9EC83}" srcId="{A5B99F4E-FDDD-4A3B-9751-6DEFB52744FB}" destId="{4B65FF78-F8F7-4538-89EE-8BF37F032893}" srcOrd="2" destOrd="0" parTransId="{14AD698B-718A-4839-B8F0-28AE5F6E1709}" sibTransId="{2EBE5BB6-E882-4021-8DDF-309E50FFD802}"/>
    <dgm:cxn modelId="{064B0ECF-43ED-4945-9822-4993F18D0D87}" type="presParOf" srcId="{DE7FEB50-69ED-40C6-98CA-753F62D0D101}" destId="{874BABD2-940E-4F27-B9CD-B0A76BCF05CF}" srcOrd="0" destOrd="0" presId="urn:microsoft.com/office/officeart/2018/2/layout/IconVerticalSolidList"/>
    <dgm:cxn modelId="{82C4A075-8F56-4B3D-A11E-B0CDF57AAABB}" type="presParOf" srcId="{874BABD2-940E-4F27-B9CD-B0A76BCF05CF}" destId="{0CEE4A6F-0580-4D6A-820B-C29B1704B3CC}" srcOrd="0" destOrd="0" presId="urn:microsoft.com/office/officeart/2018/2/layout/IconVerticalSolidList"/>
    <dgm:cxn modelId="{06DBA0CE-DD82-417F-8FB7-B3CDE1E0D2A0}" type="presParOf" srcId="{874BABD2-940E-4F27-B9CD-B0A76BCF05CF}" destId="{328C09D1-D4CB-4E09-80C8-2431F34B8D36}" srcOrd="1" destOrd="0" presId="urn:microsoft.com/office/officeart/2018/2/layout/IconVerticalSolidList"/>
    <dgm:cxn modelId="{24C86F57-D000-497E-A6A2-26983DD38244}" type="presParOf" srcId="{874BABD2-940E-4F27-B9CD-B0A76BCF05CF}" destId="{3ABA54FB-1C64-49D9-BCD2-5D21CDB5CAAB}" srcOrd="2" destOrd="0" presId="urn:microsoft.com/office/officeart/2018/2/layout/IconVerticalSolidList"/>
    <dgm:cxn modelId="{B206446C-5545-4CEE-9F8B-816942167310}" type="presParOf" srcId="{874BABD2-940E-4F27-B9CD-B0A76BCF05CF}" destId="{FA3D99E7-59B8-486D-981F-A67D751983FC}" srcOrd="3" destOrd="0" presId="urn:microsoft.com/office/officeart/2018/2/layout/IconVerticalSolidList"/>
    <dgm:cxn modelId="{4D71BB66-BFD0-41C7-957C-B8568696FAE9}" type="presParOf" srcId="{DE7FEB50-69ED-40C6-98CA-753F62D0D101}" destId="{BA35B136-E29B-471B-AC38-D2CE96FC9950}" srcOrd="1" destOrd="0" presId="urn:microsoft.com/office/officeart/2018/2/layout/IconVerticalSolidList"/>
    <dgm:cxn modelId="{2ED28CAB-1788-4A33-8FAA-C7FBCD365FAE}" type="presParOf" srcId="{DE7FEB50-69ED-40C6-98CA-753F62D0D101}" destId="{97F8874E-C591-4062-8785-1016484E3AEA}" srcOrd="2" destOrd="0" presId="urn:microsoft.com/office/officeart/2018/2/layout/IconVerticalSolidList"/>
    <dgm:cxn modelId="{F282AE57-5ED7-46E5-964A-822F0ED9A4D2}" type="presParOf" srcId="{97F8874E-C591-4062-8785-1016484E3AEA}" destId="{967D73CF-B68D-4746-9B73-B2FC01B87AE5}" srcOrd="0" destOrd="0" presId="urn:microsoft.com/office/officeart/2018/2/layout/IconVerticalSolidList"/>
    <dgm:cxn modelId="{DE612FEB-EB35-4BE0-84FE-A4ABAD7AC5C6}" type="presParOf" srcId="{97F8874E-C591-4062-8785-1016484E3AEA}" destId="{FE3DFDDA-8EF1-4CF0-86FE-DE2B69D5F908}" srcOrd="1" destOrd="0" presId="urn:microsoft.com/office/officeart/2018/2/layout/IconVerticalSolidList"/>
    <dgm:cxn modelId="{277DD525-6FAD-4B9C-86E6-663B226BB786}" type="presParOf" srcId="{97F8874E-C591-4062-8785-1016484E3AEA}" destId="{3DD2998E-0F02-4703-A904-F470B50A1E5A}" srcOrd="2" destOrd="0" presId="urn:microsoft.com/office/officeart/2018/2/layout/IconVerticalSolidList"/>
    <dgm:cxn modelId="{F4AAE36B-5762-44BC-82CB-C15300EF824A}" type="presParOf" srcId="{97F8874E-C591-4062-8785-1016484E3AEA}" destId="{FC4E1F26-2A4D-4B37-81ED-66BDB1EFBD16}" srcOrd="3" destOrd="0" presId="urn:microsoft.com/office/officeart/2018/2/layout/IconVerticalSolidList"/>
    <dgm:cxn modelId="{FE68FA56-A60D-41D1-8EB7-DB8F78454426}" type="presParOf" srcId="{DE7FEB50-69ED-40C6-98CA-753F62D0D101}" destId="{EE5A5059-A4A8-4888-B889-16A72CACF0EA}" srcOrd="3" destOrd="0" presId="urn:microsoft.com/office/officeart/2018/2/layout/IconVerticalSolidList"/>
    <dgm:cxn modelId="{0C950029-EABD-425E-BD54-1D9BFC926ED5}" type="presParOf" srcId="{DE7FEB50-69ED-40C6-98CA-753F62D0D101}" destId="{352641F2-E2C7-414E-8325-D781C78353ED}" srcOrd="4" destOrd="0" presId="urn:microsoft.com/office/officeart/2018/2/layout/IconVerticalSolidList"/>
    <dgm:cxn modelId="{96822A38-316F-49D3-9A0B-843F14FE3D3B}" type="presParOf" srcId="{352641F2-E2C7-414E-8325-D781C78353ED}" destId="{0FB68F70-EBD2-4539-8194-9A7C4CBDD116}" srcOrd="0" destOrd="0" presId="urn:microsoft.com/office/officeart/2018/2/layout/IconVerticalSolidList"/>
    <dgm:cxn modelId="{5BB0D4BB-5655-4870-B3A3-340E29C6B48E}" type="presParOf" srcId="{352641F2-E2C7-414E-8325-D781C78353ED}" destId="{954F1638-D271-44BF-BA07-94C6D80271EC}" srcOrd="1" destOrd="0" presId="urn:microsoft.com/office/officeart/2018/2/layout/IconVerticalSolidList"/>
    <dgm:cxn modelId="{5A47998E-B6C1-425B-98AD-2983E49C064F}" type="presParOf" srcId="{352641F2-E2C7-414E-8325-D781C78353ED}" destId="{DCC102C8-5B93-4696-9C91-906FE47E3A23}" srcOrd="2" destOrd="0" presId="urn:microsoft.com/office/officeart/2018/2/layout/IconVerticalSolidList"/>
    <dgm:cxn modelId="{5D43C3FE-FEA4-43B1-A75D-F3F67A8F57D1}" type="presParOf" srcId="{352641F2-E2C7-414E-8325-D781C78353ED}" destId="{554BEEB8-BD6B-4B6C-8DBD-348CAE69F828}" srcOrd="3" destOrd="0" presId="urn:microsoft.com/office/officeart/2018/2/layout/IconVerticalSolidList"/>
    <dgm:cxn modelId="{85DFF2B4-F5D5-4E06-B3ED-72E516E8A2E4}" type="presParOf" srcId="{DE7FEB50-69ED-40C6-98CA-753F62D0D101}" destId="{CB8F8E6F-503C-4231-A39B-76FAEF67F62E}" srcOrd="5" destOrd="0" presId="urn:microsoft.com/office/officeart/2018/2/layout/IconVerticalSolidList"/>
    <dgm:cxn modelId="{AE3933A6-75D7-452C-BCEF-32D7D4F987C6}" type="presParOf" srcId="{DE7FEB50-69ED-40C6-98CA-753F62D0D101}" destId="{F74BC785-F0AB-4F26-AD62-203AFFD73F3F}" srcOrd="6" destOrd="0" presId="urn:microsoft.com/office/officeart/2018/2/layout/IconVerticalSolidList"/>
    <dgm:cxn modelId="{FFBB9DFD-7052-45C3-8523-1AFE5B8012AB}" type="presParOf" srcId="{F74BC785-F0AB-4F26-AD62-203AFFD73F3F}" destId="{9D1B5FF2-BE99-41CE-83A0-6151CDFC707A}" srcOrd="0" destOrd="0" presId="urn:microsoft.com/office/officeart/2018/2/layout/IconVerticalSolidList"/>
    <dgm:cxn modelId="{5302C9E5-E717-4C27-8BC8-15E8B4A99B49}" type="presParOf" srcId="{F74BC785-F0AB-4F26-AD62-203AFFD73F3F}" destId="{3B066662-163A-4AB6-9782-C287F486362A}" srcOrd="1" destOrd="0" presId="urn:microsoft.com/office/officeart/2018/2/layout/IconVerticalSolidList"/>
    <dgm:cxn modelId="{855D46F2-9F3E-4479-9C5D-3106D8EF3EDB}" type="presParOf" srcId="{F74BC785-F0AB-4F26-AD62-203AFFD73F3F}" destId="{F695DF01-A644-4F2C-AC2B-14EC28391B16}" srcOrd="2" destOrd="0" presId="urn:microsoft.com/office/officeart/2018/2/layout/IconVerticalSolidList"/>
    <dgm:cxn modelId="{F3802307-60C2-4474-9737-CBB7B2313C88}" type="presParOf" srcId="{F74BC785-F0AB-4F26-AD62-203AFFD73F3F}" destId="{01EFFD81-828A-4D02-AA64-5DB67F20A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69F69-A90B-B342-85B4-608E3CA3607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826E16-C9EB-7D46-98D9-B334F94CA557}">
      <dgm:prSet/>
      <dgm:spPr/>
      <dgm:t>
        <a:bodyPr/>
        <a:lstStyle/>
        <a:p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Collection &amp; Ingestion</a:t>
          </a:r>
        </a:p>
      </dgm:t>
    </dgm:pt>
    <dgm:pt modelId="{FF975BE1-21B2-3A4D-88E0-4C269946926E}" type="parTrans" cxnId="{46999189-51B4-2548-962F-D09462A5E631}">
      <dgm:prSet/>
      <dgm:spPr/>
      <dgm:t>
        <a:bodyPr/>
        <a:lstStyle/>
        <a:p>
          <a:endParaRPr lang="en-US"/>
        </a:p>
      </dgm:t>
    </dgm:pt>
    <dgm:pt modelId="{12AEED71-8692-3648-9C6E-B88FD7F6DD99}" type="sibTrans" cxnId="{46999189-51B4-2548-962F-D09462A5E631}">
      <dgm:prSet/>
      <dgm:spPr/>
      <dgm:t>
        <a:bodyPr/>
        <a:lstStyle/>
        <a:p>
          <a:endParaRPr lang="en-US"/>
        </a:p>
      </dgm:t>
    </dgm:pt>
    <dgm:pt modelId="{98915CEE-6E05-0341-86D1-426501F68226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Warehouse and Data Lake maintenance</a:t>
          </a:r>
        </a:p>
      </dgm:t>
    </dgm:pt>
    <dgm:pt modelId="{13545B3D-8225-C344-B98A-4993931B0BE6}" type="parTrans" cxnId="{B184D874-67A7-5E44-8826-D70074C273A3}">
      <dgm:prSet/>
      <dgm:spPr/>
      <dgm:t>
        <a:bodyPr/>
        <a:lstStyle/>
        <a:p>
          <a:endParaRPr lang="en-US"/>
        </a:p>
      </dgm:t>
    </dgm:pt>
    <dgm:pt modelId="{20363501-1C1B-1D4B-8E9A-C24E08DA5A02}" type="sibTrans" cxnId="{B184D874-67A7-5E44-8826-D70074C273A3}">
      <dgm:prSet/>
      <dgm:spPr/>
      <dgm:t>
        <a:bodyPr/>
        <a:lstStyle/>
        <a:p>
          <a:endParaRPr lang="en-US"/>
        </a:p>
      </dgm:t>
    </dgm:pt>
    <dgm:pt modelId="{FA42805B-42EA-2E4B-A7F5-9F3B93641A2D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NoSQL databases are becoming more popular (esp. vector databases)</a:t>
          </a:r>
        </a:p>
      </dgm:t>
    </dgm:pt>
    <dgm:pt modelId="{1B5DE4AF-BDE5-6F4F-9615-85A71E3E5F6E}" type="parTrans" cxnId="{4D22AF5B-B287-3F4C-89A0-403AFD9A4BA1}">
      <dgm:prSet/>
      <dgm:spPr/>
      <dgm:t>
        <a:bodyPr/>
        <a:lstStyle/>
        <a:p>
          <a:endParaRPr lang="en-US"/>
        </a:p>
      </dgm:t>
    </dgm:pt>
    <dgm:pt modelId="{28EA6B67-10D1-F64B-B6A8-231D8E896202}" type="sibTrans" cxnId="{4D22AF5B-B287-3F4C-89A0-403AFD9A4BA1}">
      <dgm:prSet/>
      <dgm:spPr/>
      <dgm:t>
        <a:bodyPr/>
        <a:lstStyle/>
        <a:p>
          <a:endParaRPr lang="en-US"/>
        </a:p>
      </dgm:t>
    </dgm:pt>
    <dgm:pt modelId="{1B5E5C96-5966-6A4F-8A76-E70CEEDA0106}">
      <dgm:prSet/>
      <dgm:spPr/>
      <dgm:t>
        <a:bodyPr/>
        <a:lstStyle/>
        <a:p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EDA</a:t>
          </a:r>
        </a:p>
      </dgm:t>
    </dgm:pt>
    <dgm:pt modelId="{28958AF8-FB3E-D548-AC01-FB13E6D1185A}" type="parTrans" cxnId="{FAC797E5-C9AF-4247-AFDE-857CC8FDFA2E}">
      <dgm:prSet/>
      <dgm:spPr/>
      <dgm:t>
        <a:bodyPr/>
        <a:lstStyle/>
        <a:p>
          <a:endParaRPr lang="en-US"/>
        </a:p>
      </dgm:t>
    </dgm:pt>
    <dgm:pt modelId="{570108E5-AA77-7145-A61C-95A290CDD23A}" type="sibTrans" cxnId="{FAC797E5-C9AF-4247-AFDE-857CC8FDFA2E}">
      <dgm:prSet/>
      <dgm:spPr/>
      <dgm:t>
        <a:bodyPr/>
        <a:lstStyle/>
        <a:p>
          <a:endParaRPr lang="en-US"/>
        </a:p>
      </dgm:t>
    </dgm:pt>
    <dgm:pt modelId="{09BACEEB-C183-464C-B03F-6B5E3E3B735A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This step does not necessarily need to be repeated after it’s first performed. However, it is a critical step before moving on to cleaning &amp; preprocessing</a:t>
          </a:r>
        </a:p>
      </dgm:t>
    </dgm:pt>
    <dgm:pt modelId="{9DEC327D-8D17-8443-A485-4DC5C6BF6D06}" type="parTrans" cxnId="{B20A5353-9BA1-F44D-90AD-CADE8A981844}">
      <dgm:prSet/>
      <dgm:spPr/>
      <dgm:t>
        <a:bodyPr/>
        <a:lstStyle/>
        <a:p>
          <a:endParaRPr lang="en-US"/>
        </a:p>
      </dgm:t>
    </dgm:pt>
    <dgm:pt modelId="{AF976019-CA4E-9E41-8B5A-16ED0F51E71D}" type="sibTrans" cxnId="{B20A5353-9BA1-F44D-90AD-CADE8A981844}">
      <dgm:prSet/>
      <dgm:spPr/>
      <dgm:t>
        <a:bodyPr/>
        <a:lstStyle/>
        <a:p>
          <a:endParaRPr lang="en-US"/>
        </a:p>
      </dgm:t>
    </dgm:pt>
    <dgm:pt modelId="{F97D3452-6E7C-CB48-AF61-28AC9757E191}">
      <dgm:prSet/>
      <dgm:spPr/>
      <dgm:t>
        <a:bodyPr/>
        <a:lstStyle/>
        <a:p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Cleaning</a:t>
          </a:r>
        </a:p>
      </dgm:t>
    </dgm:pt>
    <dgm:pt modelId="{1A02A8E7-063D-884E-A3F5-A9A81EBB691D}" type="parTrans" cxnId="{134A4F1E-1788-B642-93EA-37D8B5726F24}">
      <dgm:prSet/>
      <dgm:spPr/>
      <dgm:t>
        <a:bodyPr/>
        <a:lstStyle/>
        <a:p>
          <a:endParaRPr lang="en-US"/>
        </a:p>
      </dgm:t>
    </dgm:pt>
    <dgm:pt modelId="{1BA1FD8D-8232-334F-8D4A-DAD6DED5D647}" type="sibTrans" cxnId="{134A4F1E-1788-B642-93EA-37D8B5726F24}">
      <dgm:prSet/>
      <dgm:spPr/>
      <dgm:t>
        <a:bodyPr/>
        <a:lstStyle/>
        <a:p>
          <a:endParaRPr lang="en-US"/>
        </a:p>
      </dgm:t>
    </dgm:pt>
    <dgm:pt modelId="{A6772643-439D-B147-A4E9-8BEE865916A9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Once the key steps in data cleaning are identified for the dataset, this can be fully automated (in most cases)</a:t>
          </a:r>
        </a:p>
      </dgm:t>
    </dgm:pt>
    <dgm:pt modelId="{ED81709B-22F4-464E-976A-A72DA06732D4}" type="parTrans" cxnId="{FA65260B-3026-2944-9F18-341E240E559C}">
      <dgm:prSet/>
      <dgm:spPr/>
      <dgm:t>
        <a:bodyPr/>
        <a:lstStyle/>
        <a:p>
          <a:endParaRPr lang="en-US"/>
        </a:p>
      </dgm:t>
    </dgm:pt>
    <dgm:pt modelId="{8C517717-C3E2-8242-8EE0-F39F093E72AB}" type="sibTrans" cxnId="{FA65260B-3026-2944-9F18-341E240E559C}">
      <dgm:prSet/>
      <dgm:spPr/>
      <dgm:t>
        <a:bodyPr/>
        <a:lstStyle/>
        <a:p>
          <a:endParaRPr lang="en-US"/>
        </a:p>
      </dgm:t>
    </dgm:pt>
    <dgm:pt modelId="{4AF893DC-9E90-E843-B443-FEB61C7E90DB}">
      <dgm:prSet/>
      <dgm:spPr/>
      <dgm:t>
        <a:bodyPr/>
        <a:lstStyle/>
        <a:p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Preprocessing</a:t>
          </a:r>
        </a:p>
      </dgm:t>
    </dgm:pt>
    <dgm:pt modelId="{377636EC-D857-5D4A-BA69-64A34E58D001}" type="parTrans" cxnId="{739E2975-32FA-6244-B885-1A312E8A5656}">
      <dgm:prSet/>
      <dgm:spPr/>
      <dgm:t>
        <a:bodyPr/>
        <a:lstStyle/>
        <a:p>
          <a:endParaRPr lang="en-US"/>
        </a:p>
      </dgm:t>
    </dgm:pt>
    <dgm:pt modelId="{5721A23B-55EA-DC4B-887E-1AFDD494D8FD}" type="sibTrans" cxnId="{739E2975-32FA-6244-B885-1A312E8A5656}">
      <dgm:prSet/>
      <dgm:spPr/>
      <dgm:t>
        <a:bodyPr/>
        <a:lstStyle/>
        <a:p>
          <a:endParaRPr lang="en-US"/>
        </a:p>
      </dgm:t>
    </dgm:pt>
    <dgm:pt modelId="{E9F866A5-2FD2-A049-A255-CC103DC9D8F9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Preprocessing could be its own microservice, as it needs to be used both for training and also inference</a:t>
          </a:r>
        </a:p>
      </dgm:t>
    </dgm:pt>
    <dgm:pt modelId="{B9946A49-B051-7C47-8610-1975B1E12B74}" type="parTrans" cxnId="{963149D5-362D-F846-A7AF-DCEC28BFA23B}">
      <dgm:prSet/>
      <dgm:spPr/>
      <dgm:t>
        <a:bodyPr/>
        <a:lstStyle/>
        <a:p>
          <a:endParaRPr lang="en-US"/>
        </a:p>
      </dgm:t>
    </dgm:pt>
    <dgm:pt modelId="{C7F9F795-E85F-EA4B-B453-542C0D6A1C85}" type="sibTrans" cxnId="{963149D5-362D-F846-A7AF-DCEC28BFA23B}">
      <dgm:prSet/>
      <dgm:spPr/>
      <dgm:t>
        <a:bodyPr/>
        <a:lstStyle/>
        <a:p>
          <a:endParaRPr lang="en-US"/>
        </a:p>
      </dgm:t>
    </dgm:pt>
    <dgm:pt modelId="{9798E45F-2763-964B-BC95-912D16CA0517}">
      <dgm:prSet custT="1"/>
      <dgm:spPr/>
      <dgm:t>
        <a:bodyPr/>
        <a:lstStyle/>
        <a:p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If the preprocessing step involves scaling features or referring to a label-encoded dictionary, these values need to be available at inference as well.</a:t>
          </a:r>
        </a:p>
      </dgm:t>
    </dgm:pt>
    <dgm:pt modelId="{491D96D3-C772-1E4D-88DE-FCDE63688601}" type="parTrans" cxnId="{51DC3F9D-DC49-9E49-B5FE-06D73E5C0DAE}">
      <dgm:prSet/>
      <dgm:spPr/>
      <dgm:t>
        <a:bodyPr/>
        <a:lstStyle/>
        <a:p>
          <a:endParaRPr lang="en-US"/>
        </a:p>
      </dgm:t>
    </dgm:pt>
    <dgm:pt modelId="{7305941D-3F6B-444F-B2B0-DF3B6BBAA04D}" type="sibTrans" cxnId="{51DC3F9D-DC49-9E49-B5FE-06D73E5C0DAE}">
      <dgm:prSet/>
      <dgm:spPr/>
      <dgm:t>
        <a:bodyPr/>
        <a:lstStyle/>
        <a:p>
          <a:endParaRPr lang="en-US"/>
        </a:p>
      </dgm:t>
    </dgm:pt>
    <dgm:pt modelId="{57956298-6FF1-844D-84ED-2217FE526AC8}" type="pres">
      <dgm:prSet presAssocID="{54A69F69-A90B-B342-85B4-608E3CA3607E}" presName="Name0" presStyleCnt="0">
        <dgm:presLayoutVars>
          <dgm:dir/>
          <dgm:animLvl val="lvl"/>
          <dgm:resizeHandles val="exact"/>
        </dgm:presLayoutVars>
      </dgm:prSet>
      <dgm:spPr/>
    </dgm:pt>
    <dgm:pt modelId="{02098B69-382A-7C4C-AFFB-042F5810B852}" type="pres">
      <dgm:prSet presAssocID="{13826E16-C9EB-7D46-98D9-B334F94CA557}" presName="composite" presStyleCnt="0"/>
      <dgm:spPr/>
    </dgm:pt>
    <dgm:pt modelId="{F0F3A5F3-9CFC-CE41-A824-190FBE80584E}" type="pres">
      <dgm:prSet presAssocID="{13826E16-C9EB-7D46-98D9-B334F94CA55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2508090-FBD9-C242-8B67-38109066F23D}" type="pres">
      <dgm:prSet presAssocID="{13826E16-C9EB-7D46-98D9-B334F94CA557}" presName="desTx" presStyleLbl="alignAccFollowNode1" presStyleIdx="0" presStyleCnt="4">
        <dgm:presLayoutVars>
          <dgm:bulletEnabled val="1"/>
        </dgm:presLayoutVars>
      </dgm:prSet>
      <dgm:spPr/>
    </dgm:pt>
    <dgm:pt modelId="{B8B22B05-BAC4-0843-BA51-7FBBFAE52DFA}" type="pres">
      <dgm:prSet presAssocID="{12AEED71-8692-3648-9C6E-B88FD7F6DD99}" presName="space" presStyleCnt="0"/>
      <dgm:spPr/>
    </dgm:pt>
    <dgm:pt modelId="{0B8B9DF2-3557-E04B-B613-9CB60C1BBEA0}" type="pres">
      <dgm:prSet presAssocID="{1B5E5C96-5966-6A4F-8A76-E70CEEDA0106}" presName="composite" presStyleCnt="0"/>
      <dgm:spPr/>
    </dgm:pt>
    <dgm:pt modelId="{E6F5C5C1-8FE6-8941-B530-FA7EB5D12180}" type="pres">
      <dgm:prSet presAssocID="{1B5E5C96-5966-6A4F-8A76-E70CEEDA010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BE23411-D3E7-304F-B85E-22AA009EE8B7}" type="pres">
      <dgm:prSet presAssocID="{1B5E5C96-5966-6A4F-8A76-E70CEEDA0106}" presName="desTx" presStyleLbl="alignAccFollowNode1" presStyleIdx="1" presStyleCnt="4">
        <dgm:presLayoutVars>
          <dgm:bulletEnabled val="1"/>
        </dgm:presLayoutVars>
      </dgm:prSet>
      <dgm:spPr/>
    </dgm:pt>
    <dgm:pt modelId="{525C08BC-CE23-4A43-A033-44C8C9A749A0}" type="pres">
      <dgm:prSet presAssocID="{570108E5-AA77-7145-A61C-95A290CDD23A}" presName="space" presStyleCnt="0"/>
      <dgm:spPr/>
    </dgm:pt>
    <dgm:pt modelId="{8F5E1FCD-4152-914A-AA60-EE6B4B9DEB2A}" type="pres">
      <dgm:prSet presAssocID="{F97D3452-6E7C-CB48-AF61-28AC9757E191}" presName="composite" presStyleCnt="0"/>
      <dgm:spPr/>
    </dgm:pt>
    <dgm:pt modelId="{0B0F111E-695F-DA49-8F90-703460EB02B3}" type="pres">
      <dgm:prSet presAssocID="{F97D3452-6E7C-CB48-AF61-28AC9757E19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7D3B199-CBE6-C347-8C3D-C82A88E82768}" type="pres">
      <dgm:prSet presAssocID="{F97D3452-6E7C-CB48-AF61-28AC9757E191}" presName="desTx" presStyleLbl="alignAccFollowNode1" presStyleIdx="2" presStyleCnt="4">
        <dgm:presLayoutVars>
          <dgm:bulletEnabled val="1"/>
        </dgm:presLayoutVars>
      </dgm:prSet>
      <dgm:spPr/>
    </dgm:pt>
    <dgm:pt modelId="{C97CD369-E46C-7246-9E65-76A9FEB78FCD}" type="pres">
      <dgm:prSet presAssocID="{1BA1FD8D-8232-334F-8D4A-DAD6DED5D647}" presName="space" presStyleCnt="0"/>
      <dgm:spPr/>
    </dgm:pt>
    <dgm:pt modelId="{3E56FE8A-B6F5-BC44-A8B4-D0D0A2C5EBB4}" type="pres">
      <dgm:prSet presAssocID="{4AF893DC-9E90-E843-B443-FEB61C7E90DB}" presName="composite" presStyleCnt="0"/>
      <dgm:spPr/>
    </dgm:pt>
    <dgm:pt modelId="{B743B0CD-2172-8844-A29C-D64FA885D6C3}" type="pres">
      <dgm:prSet presAssocID="{4AF893DC-9E90-E843-B443-FEB61C7E90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B0EC7F3-EC5D-2741-BC92-0B7674E64D13}" type="pres">
      <dgm:prSet presAssocID="{4AF893DC-9E90-E843-B443-FEB61C7E90D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BE82301-99AA-6044-B92B-5736598EBCE3}" type="presOf" srcId="{E9F866A5-2FD2-A049-A255-CC103DC9D8F9}" destId="{FB0EC7F3-EC5D-2741-BC92-0B7674E64D13}" srcOrd="0" destOrd="0" presId="urn:microsoft.com/office/officeart/2005/8/layout/hList1"/>
    <dgm:cxn modelId="{058F7403-A33D-534D-8E52-900070BFCDAD}" type="presOf" srcId="{1B5E5C96-5966-6A4F-8A76-E70CEEDA0106}" destId="{E6F5C5C1-8FE6-8941-B530-FA7EB5D12180}" srcOrd="0" destOrd="0" presId="urn:microsoft.com/office/officeart/2005/8/layout/hList1"/>
    <dgm:cxn modelId="{AFE7E20A-5EEC-F949-8EDF-940C678B32C5}" type="presOf" srcId="{F97D3452-6E7C-CB48-AF61-28AC9757E191}" destId="{0B0F111E-695F-DA49-8F90-703460EB02B3}" srcOrd="0" destOrd="0" presId="urn:microsoft.com/office/officeart/2005/8/layout/hList1"/>
    <dgm:cxn modelId="{FA65260B-3026-2944-9F18-341E240E559C}" srcId="{F97D3452-6E7C-CB48-AF61-28AC9757E191}" destId="{A6772643-439D-B147-A4E9-8BEE865916A9}" srcOrd="0" destOrd="0" parTransId="{ED81709B-22F4-464E-976A-A72DA06732D4}" sibTransId="{8C517717-C3E2-8242-8EE0-F39F093E72AB}"/>
    <dgm:cxn modelId="{F59F5F1D-ABD7-594E-A85D-BBB09610B1B6}" type="presOf" srcId="{98915CEE-6E05-0341-86D1-426501F68226}" destId="{B2508090-FBD9-C242-8B67-38109066F23D}" srcOrd="0" destOrd="0" presId="urn:microsoft.com/office/officeart/2005/8/layout/hList1"/>
    <dgm:cxn modelId="{134A4F1E-1788-B642-93EA-37D8B5726F24}" srcId="{54A69F69-A90B-B342-85B4-608E3CA3607E}" destId="{F97D3452-6E7C-CB48-AF61-28AC9757E191}" srcOrd="2" destOrd="0" parTransId="{1A02A8E7-063D-884E-A3F5-A9A81EBB691D}" sibTransId="{1BA1FD8D-8232-334F-8D4A-DAD6DED5D647}"/>
    <dgm:cxn modelId="{6D83FE42-1FED-514D-85DF-A5F1281510D7}" type="presOf" srcId="{4AF893DC-9E90-E843-B443-FEB61C7E90DB}" destId="{B743B0CD-2172-8844-A29C-D64FA885D6C3}" srcOrd="0" destOrd="0" presId="urn:microsoft.com/office/officeart/2005/8/layout/hList1"/>
    <dgm:cxn modelId="{23ADCC52-8E16-9F45-848D-CAC487EDE49C}" type="presOf" srcId="{13826E16-C9EB-7D46-98D9-B334F94CA557}" destId="{F0F3A5F3-9CFC-CE41-A824-190FBE80584E}" srcOrd="0" destOrd="0" presId="urn:microsoft.com/office/officeart/2005/8/layout/hList1"/>
    <dgm:cxn modelId="{B20A5353-9BA1-F44D-90AD-CADE8A981844}" srcId="{1B5E5C96-5966-6A4F-8A76-E70CEEDA0106}" destId="{09BACEEB-C183-464C-B03F-6B5E3E3B735A}" srcOrd="0" destOrd="0" parTransId="{9DEC327D-8D17-8443-A485-4DC5C6BF6D06}" sibTransId="{AF976019-CA4E-9E41-8B5A-16ED0F51E71D}"/>
    <dgm:cxn modelId="{4D22AF5B-B287-3F4C-89A0-403AFD9A4BA1}" srcId="{13826E16-C9EB-7D46-98D9-B334F94CA557}" destId="{FA42805B-42EA-2E4B-A7F5-9F3B93641A2D}" srcOrd="1" destOrd="0" parTransId="{1B5DE4AF-BDE5-6F4F-9615-85A71E3E5F6E}" sibTransId="{28EA6B67-10D1-F64B-B6A8-231D8E896202}"/>
    <dgm:cxn modelId="{AE85A66A-51E3-ED4E-B324-5FD023361DD6}" type="presOf" srcId="{9798E45F-2763-964B-BC95-912D16CA0517}" destId="{FB0EC7F3-EC5D-2741-BC92-0B7674E64D13}" srcOrd="0" destOrd="1" presId="urn:microsoft.com/office/officeart/2005/8/layout/hList1"/>
    <dgm:cxn modelId="{B184D874-67A7-5E44-8826-D70074C273A3}" srcId="{13826E16-C9EB-7D46-98D9-B334F94CA557}" destId="{98915CEE-6E05-0341-86D1-426501F68226}" srcOrd="0" destOrd="0" parTransId="{13545B3D-8225-C344-B98A-4993931B0BE6}" sibTransId="{20363501-1C1B-1D4B-8E9A-C24E08DA5A02}"/>
    <dgm:cxn modelId="{739E2975-32FA-6244-B885-1A312E8A5656}" srcId="{54A69F69-A90B-B342-85B4-608E3CA3607E}" destId="{4AF893DC-9E90-E843-B443-FEB61C7E90DB}" srcOrd="3" destOrd="0" parTransId="{377636EC-D857-5D4A-BA69-64A34E58D001}" sibTransId="{5721A23B-55EA-DC4B-887E-1AFDD494D8FD}"/>
    <dgm:cxn modelId="{46999189-51B4-2548-962F-D09462A5E631}" srcId="{54A69F69-A90B-B342-85B4-608E3CA3607E}" destId="{13826E16-C9EB-7D46-98D9-B334F94CA557}" srcOrd="0" destOrd="0" parTransId="{FF975BE1-21B2-3A4D-88E0-4C269946926E}" sibTransId="{12AEED71-8692-3648-9C6E-B88FD7F6DD99}"/>
    <dgm:cxn modelId="{570C1A91-0FD9-5448-AA79-DE5221FB05B2}" type="presOf" srcId="{09BACEEB-C183-464C-B03F-6B5E3E3B735A}" destId="{EBE23411-D3E7-304F-B85E-22AA009EE8B7}" srcOrd="0" destOrd="0" presId="urn:microsoft.com/office/officeart/2005/8/layout/hList1"/>
    <dgm:cxn modelId="{51DC3F9D-DC49-9E49-B5FE-06D73E5C0DAE}" srcId="{4AF893DC-9E90-E843-B443-FEB61C7E90DB}" destId="{9798E45F-2763-964B-BC95-912D16CA0517}" srcOrd="1" destOrd="0" parTransId="{491D96D3-C772-1E4D-88DE-FCDE63688601}" sibTransId="{7305941D-3F6B-444F-B2B0-DF3B6BBAA04D}"/>
    <dgm:cxn modelId="{963149D5-362D-F846-A7AF-DCEC28BFA23B}" srcId="{4AF893DC-9E90-E843-B443-FEB61C7E90DB}" destId="{E9F866A5-2FD2-A049-A255-CC103DC9D8F9}" srcOrd="0" destOrd="0" parTransId="{B9946A49-B051-7C47-8610-1975B1E12B74}" sibTransId="{C7F9F795-E85F-EA4B-B453-542C0D6A1C85}"/>
    <dgm:cxn modelId="{2985C2DC-3582-C84F-81B0-FFB75075ADF8}" type="presOf" srcId="{54A69F69-A90B-B342-85B4-608E3CA3607E}" destId="{57956298-6FF1-844D-84ED-2217FE526AC8}" srcOrd="0" destOrd="0" presId="urn:microsoft.com/office/officeart/2005/8/layout/hList1"/>
    <dgm:cxn modelId="{FAC797E5-C9AF-4247-AFDE-857CC8FDFA2E}" srcId="{54A69F69-A90B-B342-85B4-608E3CA3607E}" destId="{1B5E5C96-5966-6A4F-8A76-E70CEEDA0106}" srcOrd="1" destOrd="0" parTransId="{28958AF8-FB3E-D548-AC01-FB13E6D1185A}" sibTransId="{570108E5-AA77-7145-A61C-95A290CDD23A}"/>
    <dgm:cxn modelId="{C8D9C0E8-04AC-7A4B-A48E-F47E9F909123}" type="presOf" srcId="{FA42805B-42EA-2E4B-A7F5-9F3B93641A2D}" destId="{B2508090-FBD9-C242-8B67-38109066F23D}" srcOrd="0" destOrd="1" presId="urn:microsoft.com/office/officeart/2005/8/layout/hList1"/>
    <dgm:cxn modelId="{3F6391F2-008C-E44A-BA11-6076C6B55BE9}" type="presOf" srcId="{A6772643-439D-B147-A4E9-8BEE865916A9}" destId="{E7D3B199-CBE6-C347-8C3D-C82A88E82768}" srcOrd="0" destOrd="0" presId="urn:microsoft.com/office/officeart/2005/8/layout/hList1"/>
    <dgm:cxn modelId="{2960852B-EE14-3F48-89C1-32A078FAE678}" type="presParOf" srcId="{57956298-6FF1-844D-84ED-2217FE526AC8}" destId="{02098B69-382A-7C4C-AFFB-042F5810B852}" srcOrd="0" destOrd="0" presId="urn:microsoft.com/office/officeart/2005/8/layout/hList1"/>
    <dgm:cxn modelId="{2F3BDA18-E4C7-A642-999C-851CD729C6BE}" type="presParOf" srcId="{02098B69-382A-7C4C-AFFB-042F5810B852}" destId="{F0F3A5F3-9CFC-CE41-A824-190FBE80584E}" srcOrd="0" destOrd="0" presId="urn:microsoft.com/office/officeart/2005/8/layout/hList1"/>
    <dgm:cxn modelId="{39EC7986-D351-A84A-944F-AD723FB8D25C}" type="presParOf" srcId="{02098B69-382A-7C4C-AFFB-042F5810B852}" destId="{B2508090-FBD9-C242-8B67-38109066F23D}" srcOrd="1" destOrd="0" presId="urn:microsoft.com/office/officeart/2005/8/layout/hList1"/>
    <dgm:cxn modelId="{C3EEB7DC-37CD-A445-9782-C9F6FDA9D7EB}" type="presParOf" srcId="{57956298-6FF1-844D-84ED-2217FE526AC8}" destId="{B8B22B05-BAC4-0843-BA51-7FBBFAE52DFA}" srcOrd="1" destOrd="0" presId="urn:microsoft.com/office/officeart/2005/8/layout/hList1"/>
    <dgm:cxn modelId="{992F8449-43BA-9A4C-A917-A4230D3B23E5}" type="presParOf" srcId="{57956298-6FF1-844D-84ED-2217FE526AC8}" destId="{0B8B9DF2-3557-E04B-B613-9CB60C1BBEA0}" srcOrd="2" destOrd="0" presId="urn:microsoft.com/office/officeart/2005/8/layout/hList1"/>
    <dgm:cxn modelId="{0A854C39-A576-F440-9AC6-FC1379C79F07}" type="presParOf" srcId="{0B8B9DF2-3557-E04B-B613-9CB60C1BBEA0}" destId="{E6F5C5C1-8FE6-8941-B530-FA7EB5D12180}" srcOrd="0" destOrd="0" presId="urn:microsoft.com/office/officeart/2005/8/layout/hList1"/>
    <dgm:cxn modelId="{9A8B11A3-C8BD-244D-B8CC-E133F5CAB066}" type="presParOf" srcId="{0B8B9DF2-3557-E04B-B613-9CB60C1BBEA0}" destId="{EBE23411-D3E7-304F-B85E-22AA009EE8B7}" srcOrd="1" destOrd="0" presId="urn:microsoft.com/office/officeart/2005/8/layout/hList1"/>
    <dgm:cxn modelId="{88F99F12-9374-8E46-8D97-7405FA9BAF11}" type="presParOf" srcId="{57956298-6FF1-844D-84ED-2217FE526AC8}" destId="{525C08BC-CE23-4A43-A033-44C8C9A749A0}" srcOrd="3" destOrd="0" presId="urn:microsoft.com/office/officeart/2005/8/layout/hList1"/>
    <dgm:cxn modelId="{DD4C8526-72F3-E84F-936E-9CD9CF854AB2}" type="presParOf" srcId="{57956298-6FF1-844D-84ED-2217FE526AC8}" destId="{8F5E1FCD-4152-914A-AA60-EE6B4B9DEB2A}" srcOrd="4" destOrd="0" presId="urn:microsoft.com/office/officeart/2005/8/layout/hList1"/>
    <dgm:cxn modelId="{A68FE6DB-8D35-744A-8E8E-4B165D09296B}" type="presParOf" srcId="{8F5E1FCD-4152-914A-AA60-EE6B4B9DEB2A}" destId="{0B0F111E-695F-DA49-8F90-703460EB02B3}" srcOrd="0" destOrd="0" presId="urn:microsoft.com/office/officeart/2005/8/layout/hList1"/>
    <dgm:cxn modelId="{4F246A93-B358-3440-A83D-67A1A915644E}" type="presParOf" srcId="{8F5E1FCD-4152-914A-AA60-EE6B4B9DEB2A}" destId="{E7D3B199-CBE6-C347-8C3D-C82A88E82768}" srcOrd="1" destOrd="0" presId="urn:microsoft.com/office/officeart/2005/8/layout/hList1"/>
    <dgm:cxn modelId="{6C8CF21F-5F29-C64B-8663-378A6791BF2C}" type="presParOf" srcId="{57956298-6FF1-844D-84ED-2217FE526AC8}" destId="{C97CD369-E46C-7246-9E65-76A9FEB78FCD}" srcOrd="5" destOrd="0" presId="urn:microsoft.com/office/officeart/2005/8/layout/hList1"/>
    <dgm:cxn modelId="{DE5911B3-20E8-9B47-8B97-958AC3582ECB}" type="presParOf" srcId="{57956298-6FF1-844D-84ED-2217FE526AC8}" destId="{3E56FE8A-B6F5-BC44-A8B4-D0D0A2C5EBB4}" srcOrd="6" destOrd="0" presId="urn:microsoft.com/office/officeart/2005/8/layout/hList1"/>
    <dgm:cxn modelId="{A3BC739E-1FC1-5C43-88BE-6592F7D621B4}" type="presParOf" srcId="{3E56FE8A-B6F5-BC44-A8B4-D0D0A2C5EBB4}" destId="{B743B0CD-2172-8844-A29C-D64FA885D6C3}" srcOrd="0" destOrd="0" presId="urn:microsoft.com/office/officeart/2005/8/layout/hList1"/>
    <dgm:cxn modelId="{7251BF87-5A50-2046-B8C7-AAA64A3F451B}" type="presParOf" srcId="{3E56FE8A-B6F5-BC44-A8B4-D0D0A2C5EBB4}" destId="{FB0EC7F3-EC5D-2741-BC92-0B7674E64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D2F462-DA32-4E26-81D8-34D0DDC815E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6E15AA-C21A-4519-A269-39C235A8ABEA}">
      <dgm:prSet/>
      <dgm:spPr/>
      <dgm:t>
        <a:bodyPr/>
        <a:lstStyle/>
        <a:p>
          <a:r>
            <a:rPr lang="en-US" dirty="0"/>
            <a:t>Assignment 10 Due Sunday</a:t>
          </a:r>
        </a:p>
      </dgm:t>
    </dgm:pt>
    <dgm:pt modelId="{78AF907C-2257-42EA-ABDE-01319A3F8096}" type="parTrans" cxnId="{17ABB51C-8EB6-4BD1-BDB9-21F22F13FD01}">
      <dgm:prSet/>
      <dgm:spPr/>
      <dgm:t>
        <a:bodyPr/>
        <a:lstStyle/>
        <a:p>
          <a:endParaRPr lang="en-US"/>
        </a:p>
      </dgm:t>
    </dgm:pt>
    <dgm:pt modelId="{2A36D909-4024-42C9-B843-63AF1D919B81}" type="sibTrans" cxnId="{17ABB51C-8EB6-4BD1-BDB9-21F22F13FD0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27F850-223D-4A67-B167-E8A2D3A60A80}">
      <dgm:prSet/>
      <dgm:spPr/>
      <dgm:t>
        <a:bodyPr/>
        <a:lstStyle/>
        <a:p>
          <a:r>
            <a:rPr lang="en-US" dirty="0"/>
            <a:t>Group Project Feedback</a:t>
          </a:r>
        </a:p>
      </dgm:t>
    </dgm:pt>
    <dgm:pt modelId="{EE4DFDF6-A67C-401C-8B2C-65A0B97369B5}" type="parTrans" cxnId="{C5918892-36C6-4B66-BEC9-B05A5D5D8A3B}">
      <dgm:prSet/>
      <dgm:spPr/>
      <dgm:t>
        <a:bodyPr/>
        <a:lstStyle/>
        <a:p>
          <a:endParaRPr lang="en-US"/>
        </a:p>
      </dgm:t>
    </dgm:pt>
    <dgm:pt modelId="{A3BDEBA3-477C-400E-90FE-8273934EF1FA}" type="sibTrans" cxnId="{C5918892-36C6-4B66-BEC9-B05A5D5D8A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93261BC-99CE-784D-8CCD-606D79199422}">
      <dgm:prSet/>
      <dgm:spPr/>
      <dgm:t>
        <a:bodyPr/>
        <a:lstStyle/>
        <a:p>
          <a:r>
            <a:rPr lang="en-US" dirty="0"/>
            <a:t>Quiz 10 Due Sunday at Midnight</a:t>
          </a:r>
        </a:p>
      </dgm:t>
    </dgm:pt>
    <dgm:pt modelId="{E0434623-0ABC-9B43-AC1C-6A1CB4731464}" type="parTrans" cxnId="{6F7BC3A8-FC2D-A843-B30A-0E9578E2A5D4}">
      <dgm:prSet/>
      <dgm:spPr/>
      <dgm:t>
        <a:bodyPr/>
        <a:lstStyle/>
        <a:p>
          <a:endParaRPr lang="en-US"/>
        </a:p>
      </dgm:t>
    </dgm:pt>
    <dgm:pt modelId="{D22FAECC-B7B9-6E4C-98AB-E811F6034346}" type="sibTrans" cxnId="{6F7BC3A8-FC2D-A843-B30A-0E9578E2A5D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F522E9-B4E5-2C45-81FB-F10ADBF60890}" type="pres">
      <dgm:prSet presAssocID="{9ED2F462-DA32-4E26-81D8-34D0DDC815E5}" presName="Name0" presStyleCnt="0">
        <dgm:presLayoutVars>
          <dgm:animLvl val="lvl"/>
          <dgm:resizeHandles val="exact"/>
        </dgm:presLayoutVars>
      </dgm:prSet>
      <dgm:spPr/>
    </dgm:pt>
    <dgm:pt modelId="{908FCE32-466D-184A-99FA-32FBF222E1BB}" type="pres">
      <dgm:prSet presAssocID="{CD6E15AA-C21A-4519-A269-39C235A8ABEA}" presName="compositeNode" presStyleCnt="0">
        <dgm:presLayoutVars>
          <dgm:bulletEnabled val="1"/>
        </dgm:presLayoutVars>
      </dgm:prSet>
      <dgm:spPr/>
    </dgm:pt>
    <dgm:pt modelId="{429B7334-CE28-444C-AA3A-DB55432C204C}" type="pres">
      <dgm:prSet presAssocID="{CD6E15AA-C21A-4519-A269-39C235A8ABEA}" presName="bgRect" presStyleLbl="alignNode1" presStyleIdx="0" presStyleCnt="3"/>
      <dgm:spPr/>
    </dgm:pt>
    <dgm:pt modelId="{C4F032C2-E593-5542-9242-2B938B1BF7EE}" type="pres">
      <dgm:prSet presAssocID="{2A36D909-4024-42C9-B843-63AF1D919B8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2C90C80-6793-A946-BE68-1A7D6E3BFC2C}" type="pres">
      <dgm:prSet presAssocID="{CD6E15AA-C21A-4519-A269-39C235A8ABEA}" presName="nodeRect" presStyleLbl="alignNode1" presStyleIdx="0" presStyleCnt="3">
        <dgm:presLayoutVars>
          <dgm:bulletEnabled val="1"/>
        </dgm:presLayoutVars>
      </dgm:prSet>
      <dgm:spPr/>
    </dgm:pt>
    <dgm:pt modelId="{0A14595B-9DE5-3742-807B-6D0A5E92A5C2}" type="pres">
      <dgm:prSet presAssocID="{2A36D909-4024-42C9-B843-63AF1D919B81}" presName="sibTrans" presStyleCnt="0"/>
      <dgm:spPr/>
    </dgm:pt>
    <dgm:pt modelId="{6743D925-F83A-484C-B0F9-4E9735F59577}" type="pres">
      <dgm:prSet presAssocID="{893261BC-99CE-784D-8CCD-606D79199422}" presName="compositeNode" presStyleCnt="0">
        <dgm:presLayoutVars>
          <dgm:bulletEnabled val="1"/>
        </dgm:presLayoutVars>
      </dgm:prSet>
      <dgm:spPr/>
    </dgm:pt>
    <dgm:pt modelId="{56C5F840-F902-B54B-9E9B-1FFE95F98735}" type="pres">
      <dgm:prSet presAssocID="{893261BC-99CE-784D-8CCD-606D79199422}" presName="bgRect" presStyleLbl="alignNode1" presStyleIdx="1" presStyleCnt="3"/>
      <dgm:spPr/>
    </dgm:pt>
    <dgm:pt modelId="{D1E92F88-9008-C64C-B3B1-7412D53AD42E}" type="pres">
      <dgm:prSet presAssocID="{D22FAECC-B7B9-6E4C-98AB-E811F603434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F484FE-34A6-AB4A-B2DD-FB04F304AFEF}" type="pres">
      <dgm:prSet presAssocID="{893261BC-99CE-784D-8CCD-606D79199422}" presName="nodeRect" presStyleLbl="alignNode1" presStyleIdx="1" presStyleCnt="3">
        <dgm:presLayoutVars>
          <dgm:bulletEnabled val="1"/>
        </dgm:presLayoutVars>
      </dgm:prSet>
      <dgm:spPr/>
    </dgm:pt>
    <dgm:pt modelId="{8FAFB243-ABC2-4040-9E11-4F75272F081A}" type="pres">
      <dgm:prSet presAssocID="{D22FAECC-B7B9-6E4C-98AB-E811F6034346}" presName="sibTrans" presStyleCnt="0"/>
      <dgm:spPr/>
    </dgm:pt>
    <dgm:pt modelId="{AD902CC7-32E2-0B4F-87E8-73C5F225E6A1}" type="pres">
      <dgm:prSet presAssocID="{6B27F850-223D-4A67-B167-E8A2D3A60A80}" presName="compositeNode" presStyleCnt="0">
        <dgm:presLayoutVars>
          <dgm:bulletEnabled val="1"/>
        </dgm:presLayoutVars>
      </dgm:prSet>
      <dgm:spPr/>
    </dgm:pt>
    <dgm:pt modelId="{CE967CA0-7818-A245-87A4-C69CCA60CDB1}" type="pres">
      <dgm:prSet presAssocID="{6B27F850-223D-4A67-B167-E8A2D3A60A80}" presName="bgRect" presStyleLbl="alignNode1" presStyleIdx="2" presStyleCnt="3"/>
      <dgm:spPr/>
    </dgm:pt>
    <dgm:pt modelId="{15753A13-55F6-1F45-9332-8D16252D27A3}" type="pres">
      <dgm:prSet presAssocID="{A3BDEBA3-477C-400E-90FE-8273934EF1F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16BD942-AC3F-354A-A720-C6A5E725CDA2}" type="pres">
      <dgm:prSet presAssocID="{6B27F850-223D-4A67-B167-E8A2D3A60A8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ABB51C-8EB6-4BD1-BDB9-21F22F13FD01}" srcId="{9ED2F462-DA32-4E26-81D8-34D0DDC815E5}" destId="{CD6E15AA-C21A-4519-A269-39C235A8ABEA}" srcOrd="0" destOrd="0" parTransId="{78AF907C-2257-42EA-ABDE-01319A3F8096}" sibTransId="{2A36D909-4024-42C9-B843-63AF1D919B81}"/>
    <dgm:cxn modelId="{CDD36320-CC28-E142-B35C-127FB0B983D7}" type="presOf" srcId="{CD6E15AA-C21A-4519-A269-39C235A8ABEA}" destId="{32C90C80-6793-A946-BE68-1A7D6E3BFC2C}" srcOrd="1" destOrd="0" presId="urn:microsoft.com/office/officeart/2016/7/layout/LinearBlockProcessNumbered"/>
    <dgm:cxn modelId="{36165922-45C0-A041-B4BE-D035BCB38507}" type="presOf" srcId="{893261BC-99CE-784D-8CCD-606D79199422}" destId="{F8F484FE-34A6-AB4A-B2DD-FB04F304AFEF}" srcOrd="1" destOrd="0" presId="urn:microsoft.com/office/officeart/2016/7/layout/LinearBlockProcessNumbered"/>
    <dgm:cxn modelId="{D077993D-E3A6-A94A-B69A-D45C6E05F872}" type="presOf" srcId="{D22FAECC-B7B9-6E4C-98AB-E811F6034346}" destId="{D1E92F88-9008-C64C-B3B1-7412D53AD42E}" srcOrd="0" destOrd="0" presId="urn:microsoft.com/office/officeart/2016/7/layout/LinearBlockProcessNumbered"/>
    <dgm:cxn modelId="{3E54106D-1DF3-164E-B052-84536F79A6A4}" type="presOf" srcId="{CD6E15AA-C21A-4519-A269-39C235A8ABEA}" destId="{429B7334-CE28-444C-AA3A-DB55432C204C}" srcOrd="0" destOrd="0" presId="urn:microsoft.com/office/officeart/2016/7/layout/LinearBlockProcessNumbered"/>
    <dgm:cxn modelId="{3309BA6E-5BD6-6E4A-9C51-9B6A8349998D}" type="presOf" srcId="{9ED2F462-DA32-4E26-81D8-34D0DDC815E5}" destId="{CFF522E9-B4E5-2C45-81FB-F10ADBF60890}" srcOrd="0" destOrd="0" presId="urn:microsoft.com/office/officeart/2016/7/layout/LinearBlockProcessNumbered"/>
    <dgm:cxn modelId="{7989C88E-B33B-364C-B958-328EFA21EA41}" type="presOf" srcId="{A3BDEBA3-477C-400E-90FE-8273934EF1FA}" destId="{15753A13-55F6-1F45-9332-8D16252D27A3}" srcOrd="0" destOrd="0" presId="urn:microsoft.com/office/officeart/2016/7/layout/LinearBlockProcessNumbered"/>
    <dgm:cxn modelId="{C5918892-36C6-4B66-BEC9-B05A5D5D8A3B}" srcId="{9ED2F462-DA32-4E26-81D8-34D0DDC815E5}" destId="{6B27F850-223D-4A67-B167-E8A2D3A60A80}" srcOrd="2" destOrd="0" parTransId="{EE4DFDF6-A67C-401C-8B2C-65A0B97369B5}" sibTransId="{A3BDEBA3-477C-400E-90FE-8273934EF1FA}"/>
    <dgm:cxn modelId="{1795CFA0-8889-574A-8DB8-0279D227ABD1}" type="presOf" srcId="{2A36D909-4024-42C9-B843-63AF1D919B81}" destId="{C4F032C2-E593-5542-9242-2B938B1BF7EE}" srcOrd="0" destOrd="0" presId="urn:microsoft.com/office/officeart/2016/7/layout/LinearBlockProcessNumbered"/>
    <dgm:cxn modelId="{6F7BC3A8-FC2D-A843-B30A-0E9578E2A5D4}" srcId="{9ED2F462-DA32-4E26-81D8-34D0DDC815E5}" destId="{893261BC-99CE-784D-8CCD-606D79199422}" srcOrd="1" destOrd="0" parTransId="{E0434623-0ABC-9B43-AC1C-6A1CB4731464}" sibTransId="{D22FAECC-B7B9-6E4C-98AB-E811F6034346}"/>
    <dgm:cxn modelId="{60E8ABC1-1E06-8F4B-B726-6A19394389F9}" type="presOf" srcId="{6B27F850-223D-4A67-B167-E8A2D3A60A80}" destId="{CE967CA0-7818-A245-87A4-C69CCA60CDB1}" srcOrd="0" destOrd="0" presId="urn:microsoft.com/office/officeart/2016/7/layout/LinearBlockProcessNumbered"/>
    <dgm:cxn modelId="{C09449DC-FE30-8440-BEB1-D29C6B95AF2E}" type="presOf" srcId="{893261BC-99CE-784D-8CCD-606D79199422}" destId="{56C5F840-F902-B54B-9E9B-1FFE95F98735}" srcOrd="0" destOrd="0" presId="urn:microsoft.com/office/officeart/2016/7/layout/LinearBlockProcessNumbered"/>
    <dgm:cxn modelId="{A7B015FF-6CAE-494E-8861-EF163A36D149}" type="presOf" srcId="{6B27F850-223D-4A67-B167-E8A2D3A60A80}" destId="{716BD942-AC3F-354A-A720-C6A5E725CDA2}" srcOrd="1" destOrd="0" presId="urn:microsoft.com/office/officeart/2016/7/layout/LinearBlockProcessNumbered"/>
    <dgm:cxn modelId="{C45E8F63-CC97-CC48-BF7D-D8E3426E50D9}" type="presParOf" srcId="{CFF522E9-B4E5-2C45-81FB-F10ADBF60890}" destId="{908FCE32-466D-184A-99FA-32FBF222E1BB}" srcOrd="0" destOrd="0" presId="urn:microsoft.com/office/officeart/2016/7/layout/LinearBlockProcessNumbered"/>
    <dgm:cxn modelId="{009FBB16-1414-7E4C-B363-36224E9BA042}" type="presParOf" srcId="{908FCE32-466D-184A-99FA-32FBF222E1BB}" destId="{429B7334-CE28-444C-AA3A-DB55432C204C}" srcOrd="0" destOrd="0" presId="urn:microsoft.com/office/officeart/2016/7/layout/LinearBlockProcessNumbered"/>
    <dgm:cxn modelId="{54BC3C92-D18F-2249-BB54-558DF3D4FD52}" type="presParOf" srcId="{908FCE32-466D-184A-99FA-32FBF222E1BB}" destId="{C4F032C2-E593-5542-9242-2B938B1BF7EE}" srcOrd="1" destOrd="0" presId="urn:microsoft.com/office/officeart/2016/7/layout/LinearBlockProcessNumbered"/>
    <dgm:cxn modelId="{4119F127-7680-2448-8838-EEE3EAAAACAF}" type="presParOf" srcId="{908FCE32-466D-184A-99FA-32FBF222E1BB}" destId="{32C90C80-6793-A946-BE68-1A7D6E3BFC2C}" srcOrd="2" destOrd="0" presId="urn:microsoft.com/office/officeart/2016/7/layout/LinearBlockProcessNumbered"/>
    <dgm:cxn modelId="{645D886D-4307-5946-BE23-A79CCB82713F}" type="presParOf" srcId="{CFF522E9-B4E5-2C45-81FB-F10ADBF60890}" destId="{0A14595B-9DE5-3742-807B-6D0A5E92A5C2}" srcOrd="1" destOrd="0" presId="urn:microsoft.com/office/officeart/2016/7/layout/LinearBlockProcessNumbered"/>
    <dgm:cxn modelId="{3EFEE6F5-8E5B-2A47-8A21-809A31D4B628}" type="presParOf" srcId="{CFF522E9-B4E5-2C45-81FB-F10ADBF60890}" destId="{6743D925-F83A-484C-B0F9-4E9735F59577}" srcOrd="2" destOrd="0" presId="urn:microsoft.com/office/officeart/2016/7/layout/LinearBlockProcessNumbered"/>
    <dgm:cxn modelId="{A6E3D3A7-8136-9846-A32C-7B003F758674}" type="presParOf" srcId="{6743D925-F83A-484C-B0F9-4E9735F59577}" destId="{56C5F840-F902-B54B-9E9B-1FFE95F98735}" srcOrd="0" destOrd="0" presId="urn:microsoft.com/office/officeart/2016/7/layout/LinearBlockProcessNumbered"/>
    <dgm:cxn modelId="{9993A55D-DB62-294B-8481-F61B4002D451}" type="presParOf" srcId="{6743D925-F83A-484C-B0F9-4E9735F59577}" destId="{D1E92F88-9008-C64C-B3B1-7412D53AD42E}" srcOrd="1" destOrd="0" presId="urn:microsoft.com/office/officeart/2016/7/layout/LinearBlockProcessNumbered"/>
    <dgm:cxn modelId="{920CCDC2-19A6-014F-9CDD-604620456DD8}" type="presParOf" srcId="{6743D925-F83A-484C-B0F9-4E9735F59577}" destId="{F8F484FE-34A6-AB4A-B2DD-FB04F304AFEF}" srcOrd="2" destOrd="0" presId="urn:microsoft.com/office/officeart/2016/7/layout/LinearBlockProcessNumbered"/>
    <dgm:cxn modelId="{8A2FB64E-90F1-C849-950F-738F5F439A7C}" type="presParOf" srcId="{CFF522E9-B4E5-2C45-81FB-F10ADBF60890}" destId="{8FAFB243-ABC2-4040-9E11-4F75272F081A}" srcOrd="3" destOrd="0" presId="urn:microsoft.com/office/officeart/2016/7/layout/LinearBlockProcessNumbered"/>
    <dgm:cxn modelId="{19BAB6B7-A6AE-104B-97B7-BCE03CFA5D45}" type="presParOf" srcId="{CFF522E9-B4E5-2C45-81FB-F10ADBF60890}" destId="{AD902CC7-32E2-0B4F-87E8-73C5F225E6A1}" srcOrd="4" destOrd="0" presId="urn:microsoft.com/office/officeart/2016/7/layout/LinearBlockProcessNumbered"/>
    <dgm:cxn modelId="{BE0AC9EB-CDB6-8A44-9E91-39E141587DCD}" type="presParOf" srcId="{AD902CC7-32E2-0B4F-87E8-73C5F225E6A1}" destId="{CE967CA0-7818-A245-87A4-C69CCA60CDB1}" srcOrd="0" destOrd="0" presId="urn:microsoft.com/office/officeart/2016/7/layout/LinearBlockProcessNumbered"/>
    <dgm:cxn modelId="{C7CA6BC7-A56E-B444-B561-1C4815D1D2DC}" type="presParOf" srcId="{AD902CC7-32E2-0B4F-87E8-73C5F225E6A1}" destId="{15753A13-55F6-1F45-9332-8D16252D27A3}" srcOrd="1" destOrd="0" presId="urn:microsoft.com/office/officeart/2016/7/layout/LinearBlockProcessNumbered"/>
    <dgm:cxn modelId="{EA1A2DA6-6A55-9240-AE17-B24D57C35FEF}" type="presParOf" srcId="{AD902CC7-32E2-0B4F-87E8-73C5F225E6A1}" destId="{716BD942-AC3F-354A-A720-C6A5E725CD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E4A6F-0580-4D6A-820B-C29B1704B3CC}">
      <dsp:nvSpPr>
        <dsp:cNvPr id="0" name=""/>
        <dsp:cNvSpPr/>
      </dsp:nvSpPr>
      <dsp:spPr>
        <a:xfrm>
          <a:off x="0" y="2157"/>
          <a:ext cx="5891209" cy="10935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09D1-D4CB-4E09-80C8-2431F34B8D36}">
      <dsp:nvSpPr>
        <dsp:cNvPr id="0" name=""/>
        <dsp:cNvSpPr/>
      </dsp:nvSpPr>
      <dsp:spPr>
        <a:xfrm>
          <a:off x="330789" y="248199"/>
          <a:ext cx="601435" cy="601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D99E7-59B8-486D-981F-A67D751983FC}">
      <dsp:nvSpPr>
        <dsp:cNvPr id="0" name=""/>
        <dsp:cNvSpPr/>
      </dsp:nvSpPr>
      <dsp:spPr>
        <a:xfrm>
          <a:off x="1263015" y="2157"/>
          <a:ext cx="4628193" cy="109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31" tIns="115731" rIns="115731" bIns="115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prevent fraudulent actors from onboarding onto our platform/product?</a:t>
          </a:r>
        </a:p>
      </dsp:txBody>
      <dsp:txXfrm>
        <a:off x="1263015" y="2157"/>
        <a:ext cx="4628193" cy="1093519"/>
      </dsp:txXfrm>
    </dsp:sp>
    <dsp:sp modelId="{967D73CF-B68D-4746-9B73-B2FC01B87AE5}">
      <dsp:nvSpPr>
        <dsp:cNvPr id="0" name=""/>
        <dsp:cNvSpPr/>
      </dsp:nvSpPr>
      <dsp:spPr>
        <a:xfrm>
          <a:off x="0" y="1369057"/>
          <a:ext cx="5891209" cy="10935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DFDDA-8EF1-4CF0-86FE-DE2B69D5F908}">
      <dsp:nvSpPr>
        <dsp:cNvPr id="0" name=""/>
        <dsp:cNvSpPr/>
      </dsp:nvSpPr>
      <dsp:spPr>
        <a:xfrm>
          <a:off x="330789" y="1615099"/>
          <a:ext cx="601435" cy="601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E1F26-2A4D-4B37-81ED-66BDB1EFBD16}">
      <dsp:nvSpPr>
        <dsp:cNvPr id="0" name=""/>
        <dsp:cNvSpPr/>
      </dsp:nvSpPr>
      <dsp:spPr>
        <a:xfrm>
          <a:off x="1263015" y="1369057"/>
          <a:ext cx="4628193" cy="109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31" tIns="115731" rIns="115731" bIns="115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better identify cancerous cells from medical imaging scans?</a:t>
          </a:r>
        </a:p>
      </dsp:txBody>
      <dsp:txXfrm>
        <a:off x="1263015" y="1369057"/>
        <a:ext cx="4628193" cy="1093519"/>
      </dsp:txXfrm>
    </dsp:sp>
    <dsp:sp modelId="{0FB68F70-EBD2-4539-8194-9A7C4CBDD116}">
      <dsp:nvSpPr>
        <dsp:cNvPr id="0" name=""/>
        <dsp:cNvSpPr/>
      </dsp:nvSpPr>
      <dsp:spPr>
        <a:xfrm>
          <a:off x="0" y="2735956"/>
          <a:ext cx="5891209" cy="10935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F1638-D271-44BF-BA07-94C6D80271EC}">
      <dsp:nvSpPr>
        <dsp:cNvPr id="0" name=""/>
        <dsp:cNvSpPr/>
      </dsp:nvSpPr>
      <dsp:spPr>
        <a:xfrm>
          <a:off x="330789" y="2981998"/>
          <a:ext cx="601435" cy="601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EEB8-BD6B-4B6C-8DBD-348CAE69F828}">
      <dsp:nvSpPr>
        <dsp:cNvPr id="0" name=""/>
        <dsp:cNvSpPr/>
      </dsp:nvSpPr>
      <dsp:spPr>
        <a:xfrm>
          <a:off x="1263015" y="2735956"/>
          <a:ext cx="4628193" cy="109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31" tIns="115731" rIns="115731" bIns="115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predict population outcomes when creating housing policies? </a:t>
          </a:r>
        </a:p>
      </dsp:txBody>
      <dsp:txXfrm>
        <a:off x="1263015" y="2735956"/>
        <a:ext cx="4628193" cy="1093519"/>
      </dsp:txXfrm>
    </dsp:sp>
    <dsp:sp modelId="{9D1B5FF2-BE99-41CE-83A0-6151CDFC707A}">
      <dsp:nvSpPr>
        <dsp:cNvPr id="0" name=""/>
        <dsp:cNvSpPr/>
      </dsp:nvSpPr>
      <dsp:spPr>
        <a:xfrm>
          <a:off x="0" y="4102856"/>
          <a:ext cx="5891209" cy="10935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66662-163A-4AB6-9782-C287F486362A}">
      <dsp:nvSpPr>
        <dsp:cNvPr id="0" name=""/>
        <dsp:cNvSpPr/>
      </dsp:nvSpPr>
      <dsp:spPr>
        <a:xfrm>
          <a:off x="330789" y="4348898"/>
          <a:ext cx="601435" cy="6014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FFD81-828A-4D02-AA64-5DB67F20AF43}">
      <dsp:nvSpPr>
        <dsp:cNvPr id="0" name=""/>
        <dsp:cNvSpPr/>
      </dsp:nvSpPr>
      <dsp:spPr>
        <a:xfrm>
          <a:off x="1263015" y="4102856"/>
          <a:ext cx="4628193" cy="109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31" tIns="115731" rIns="115731" bIns="115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we forecast revenue growth in Q4 given previous year’s quarterly sales?</a:t>
          </a:r>
        </a:p>
      </dsp:txBody>
      <dsp:txXfrm>
        <a:off x="1263015" y="4102856"/>
        <a:ext cx="4628193" cy="109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3A5F3-9CFC-CE41-A824-190FBE80584E}">
      <dsp:nvSpPr>
        <dsp:cNvPr id="0" name=""/>
        <dsp:cNvSpPr/>
      </dsp:nvSpPr>
      <dsp:spPr>
        <a:xfrm>
          <a:off x="4271" y="31130"/>
          <a:ext cx="2568383" cy="8928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Collection &amp; Ingestion</a:t>
          </a:r>
        </a:p>
      </dsp:txBody>
      <dsp:txXfrm>
        <a:off x="4271" y="31130"/>
        <a:ext cx="2568383" cy="892886"/>
      </dsp:txXfrm>
    </dsp:sp>
    <dsp:sp modelId="{B2508090-FBD9-C242-8B67-38109066F23D}">
      <dsp:nvSpPr>
        <dsp:cNvPr id="0" name=""/>
        <dsp:cNvSpPr/>
      </dsp:nvSpPr>
      <dsp:spPr>
        <a:xfrm>
          <a:off x="4271" y="924017"/>
          <a:ext cx="2568383" cy="37636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Warehouse and Data Lake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NoSQL databases are becoming more popular (esp. vector databases)</a:t>
          </a:r>
        </a:p>
      </dsp:txBody>
      <dsp:txXfrm>
        <a:off x="4271" y="924017"/>
        <a:ext cx="2568383" cy="3763652"/>
      </dsp:txXfrm>
    </dsp:sp>
    <dsp:sp modelId="{E6F5C5C1-8FE6-8941-B530-FA7EB5D12180}">
      <dsp:nvSpPr>
        <dsp:cNvPr id="0" name=""/>
        <dsp:cNvSpPr/>
      </dsp:nvSpPr>
      <dsp:spPr>
        <a:xfrm>
          <a:off x="2932229" y="31130"/>
          <a:ext cx="2568383" cy="892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EDA</a:t>
          </a:r>
        </a:p>
      </dsp:txBody>
      <dsp:txXfrm>
        <a:off x="2932229" y="31130"/>
        <a:ext cx="2568383" cy="892886"/>
      </dsp:txXfrm>
    </dsp:sp>
    <dsp:sp modelId="{EBE23411-D3E7-304F-B85E-22AA009EE8B7}">
      <dsp:nvSpPr>
        <dsp:cNvPr id="0" name=""/>
        <dsp:cNvSpPr/>
      </dsp:nvSpPr>
      <dsp:spPr>
        <a:xfrm>
          <a:off x="2932229" y="924017"/>
          <a:ext cx="2568383" cy="37636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This step does not necessarily need to be repeated after it’s first performed. However, it is a critical step before moving on to cleaning &amp; preprocessing</a:t>
          </a:r>
        </a:p>
      </dsp:txBody>
      <dsp:txXfrm>
        <a:off x="2932229" y="924017"/>
        <a:ext cx="2568383" cy="3763652"/>
      </dsp:txXfrm>
    </dsp:sp>
    <dsp:sp modelId="{0B0F111E-695F-DA49-8F90-703460EB02B3}">
      <dsp:nvSpPr>
        <dsp:cNvPr id="0" name=""/>
        <dsp:cNvSpPr/>
      </dsp:nvSpPr>
      <dsp:spPr>
        <a:xfrm>
          <a:off x="5860186" y="31130"/>
          <a:ext cx="2568383" cy="8928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Cleaning</a:t>
          </a:r>
        </a:p>
      </dsp:txBody>
      <dsp:txXfrm>
        <a:off x="5860186" y="31130"/>
        <a:ext cx="2568383" cy="892886"/>
      </dsp:txXfrm>
    </dsp:sp>
    <dsp:sp modelId="{E7D3B199-CBE6-C347-8C3D-C82A88E82768}">
      <dsp:nvSpPr>
        <dsp:cNvPr id="0" name=""/>
        <dsp:cNvSpPr/>
      </dsp:nvSpPr>
      <dsp:spPr>
        <a:xfrm>
          <a:off x="5860186" y="924017"/>
          <a:ext cx="2568383" cy="37636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Once the key steps in data cleaning are identified for the dataset, this can be fully automated (in most cases)</a:t>
          </a:r>
        </a:p>
      </dsp:txBody>
      <dsp:txXfrm>
        <a:off x="5860186" y="924017"/>
        <a:ext cx="2568383" cy="3763652"/>
      </dsp:txXfrm>
    </dsp:sp>
    <dsp:sp modelId="{B743B0CD-2172-8844-A29C-D64FA885D6C3}">
      <dsp:nvSpPr>
        <dsp:cNvPr id="0" name=""/>
        <dsp:cNvSpPr/>
      </dsp:nvSpPr>
      <dsp:spPr>
        <a:xfrm>
          <a:off x="8788144" y="31130"/>
          <a:ext cx="2568383" cy="8928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Preprocessing</a:t>
          </a:r>
        </a:p>
      </dsp:txBody>
      <dsp:txXfrm>
        <a:off x="8788144" y="31130"/>
        <a:ext cx="2568383" cy="892886"/>
      </dsp:txXfrm>
    </dsp:sp>
    <dsp:sp modelId="{FB0EC7F3-EC5D-2741-BC92-0B7674E64D13}">
      <dsp:nvSpPr>
        <dsp:cNvPr id="0" name=""/>
        <dsp:cNvSpPr/>
      </dsp:nvSpPr>
      <dsp:spPr>
        <a:xfrm>
          <a:off x="8788144" y="924017"/>
          <a:ext cx="2568383" cy="37636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Preprocessing could be its own microservice, as it needs to be used both for training and also inference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If the preprocessing step involves scaling features or referring to a label-encoded dictionary, these values need to be available at inference as well.</a:t>
          </a:r>
        </a:p>
      </dsp:txBody>
      <dsp:txXfrm>
        <a:off x="8788144" y="924017"/>
        <a:ext cx="2568383" cy="3763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7334-CE28-444C-AA3A-DB55432C204C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Assignment 10 Due Sunday</a:t>
          </a:r>
        </a:p>
      </dsp:txBody>
      <dsp:txXfrm>
        <a:off x="773" y="1257088"/>
        <a:ext cx="3134320" cy="1885632"/>
      </dsp:txXfrm>
    </dsp:sp>
    <dsp:sp modelId="{C4F032C2-E593-5542-9242-2B938B1BF7EE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257088"/>
      </dsp:txXfrm>
    </dsp:sp>
    <dsp:sp modelId="{56C5F840-F902-B54B-9E9B-1FFE95F98735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Quiz 10 Due Sunday at Midnight</a:t>
          </a:r>
        </a:p>
      </dsp:txBody>
      <dsp:txXfrm>
        <a:off x="3385839" y="1257088"/>
        <a:ext cx="3134320" cy="1885632"/>
      </dsp:txXfrm>
    </dsp:sp>
    <dsp:sp modelId="{D1E92F88-9008-C64C-B3B1-7412D53AD42E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CE967CA0-7818-A245-87A4-C69CCA60CDB1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Group Project Feedback</a:t>
          </a:r>
        </a:p>
      </dsp:txBody>
      <dsp:txXfrm>
        <a:off x="6770905" y="1257088"/>
        <a:ext cx="3134320" cy="1885632"/>
      </dsp:txXfrm>
    </dsp:sp>
    <dsp:sp modelId="{15753A13-55F6-1F45-9332-8D16252D27A3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254BF-F3AC-DA48-AB14-7B9B2A75B1B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A68E-6013-D54D-9355-6AD134C4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6A68E-6013-D54D-9355-6AD134C4F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c44138fd2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c44138fd2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c44138f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c44138f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c44138fd2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c44138fd2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c44138fd2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c44138fd2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c44138fd2_0_2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c44138fd2_0_2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c44138fd2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c44138fd2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c44138fd2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c44138fd2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c44138fd2_0_2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c44138fd2_0_2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c44138fd2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c44138fd2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c44138fd2_0_2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ec44138fd2_0_2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c44138f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c44138f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c44138fd2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c44138fd2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c44138fd2_0_2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c44138fd2_0_2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c44138fd2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c44138fd2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c44138fd2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c44138fd2_0_2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c44138fd2_0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c44138fd2_0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c44138fd2_0_2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c44138fd2_0_2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44138fd2_0_3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ec44138fd2_0_3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c44138fd2_0_3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c44138fd2_0_3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c44138fd2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ec44138fd2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c44138fd2_0_2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ec44138fd2_0_2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44138fd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c44138fd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c44138fd2_0_2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ec44138fd2_0_2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ec44138fd2_0_2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ec44138fd2_0_2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c44138fd2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ec44138fd2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c44138fd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ec44138fd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9C7762F-74F7-63EB-FE16-4A3C9E67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44138fd2_0_85:notes">
            <a:extLst>
              <a:ext uri="{FF2B5EF4-FFF2-40B4-BE49-F238E27FC236}">
                <a16:creationId xmlns:a16="http://schemas.microsoft.com/office/drawing/2014/main" id="{64C31A13-EFE0-E64D-21B1-51E090CDF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c44138fd2_0_85:notes">
            <a:extLst>
              <a:ext uri="{FF2B5EF4-FFF2-40B4-BE49-F238E27FC236}">
                <a16:creationId xmlns:a16="http://schemas.microsoft.com/office/drawing/2014/main" id="{132B4BC9-5FC9-E22C-196A-2EA25880D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178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3C699AEF-7CDA-FA5A-7092-7D06DAB3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44138fd2_0_85:notes">
            <a:extLst>
              <a:ext uri="{FF2B5EF4-FFF2-40B4-BE49-F238E27FC236}">
                <a16:creationId xmlns:a16="http://schemas.microsoft.com/office/drawing/2014/main" id="{46D4F1CD-A57A-F3F4-BBB5-09F884F66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c44138fd2_0_85:notes">
            <a:extLst>
              <a:ext uri="{FF2B5EF4-FFF2-40B4-BE49-F238E27FC236}">
                <a16:creationId xmlns:a16="http://schemas.microsoft.com/office/drawing/2014/main" id="{A7F2100F-875F-5131-AF34-16E6F310E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605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D98A399-159D-C178-EC91-62CA6913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44138fd2_0_85:notes">
            <a:extLst>
              <a:ext uri="{FF2B5EF4-FFF2-40B4-BE49-F238E27FC236}">
                <a16:creationId xmlns:a16="http://schemas.microsoft.com/office/drawing/2014/main" id="{FA53097E-59F2-EFB5-E7A2-3DFF6A352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c44138fd2_0_85:notes">
            <a:extLst>
              <a:ext uri="{FF2B5EF4-FFF2-40B4-BE49-F238E27FC236}">
                <a16:creationId xmlns:a16="http://schemas.microsoft.com/office/drawing/2014/main" id="{E196B406-7F82-43E0-546D-557BC3C78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750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c44138fd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c44138fd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c44138fd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c44138fd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c44138fd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c44138fd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c44138f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c44138fd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c44138fd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c44138fd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c44138fd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c44138fd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78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6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0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311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4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E25-CC0B-7848-AEA0-E29CC055C70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9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6C25-D25D-D204-1D9E-1C3359AE4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MIS547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F300-A163-E3D5-3B57-CF186327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8877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50D8-4FFD-8680-D3D4-80DE1AB5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596052"/>
            <a:ext cx="3769359" cy="1639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1: </a:t>
            </a:r>
            <a:br>
              <a:rPr lang="en-US" kern="1200" cap="all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kern="1200" cap="all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question(s)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9F790-8D6A-3DC4-102E-C5AE94DD903B}"/>
              </a:ext>
            </a:extLst>
          </p:cNvPr>
          <p:cNvSpPr txBox="1"/>
          <p:nvPr/>
        </p:nvSpPr>
        <p:spPr>
          <a:xfrm>
            <a:off x="1144591" y="23510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questions are generally defined by domain experts or business goals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 research questions include… 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E3C47CD3-DE3A-DAD4-01A4-179B85ED3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731443"/>
              </p:ext>
            </p:extLst>
          </p:nvPr>
        </p:nvGraphicFramePr>
        <p:xfrm>
          <a:off x="5156200" y="592666"/>
          <a:ext cx="5891209" cy="519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35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15600" y="556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2: Data Collection &amp; Preprocessing Tasks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dirty="0"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1350906" y="5392175"/>
            <a:ext cx="10040380" cy="1293607"/>
            <a:chOff x="1593000" y="2322568"/>
            <a:chExt cx="5957975" cy="643500"/>
          </a:xfrm>
        </p:grpSpPr>
        <p:sp>
          <p:nvSpPr>
            <p:cNvPr id="168" name="Google Shape;168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69" name="Google Shape;169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70" name="Google Shape;170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Feature Engineering</a:t>
              </a:r>
              <a:endParaRPr sz="17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Transform data to be usable by an ML model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1350906" y="4075641"/>
            <a:ext cx="10040380" cy="1293607"/>
            <a:chOff x="1593000" y="2322568"/>
            <a:chExt cx="5957975" cy="643500"/>
          </a:xfrm>
        </p:grpSpPr>
        <p:sp>
          <p:nvSpPr>
            <p:cNvPr id="176" name="Google Shape;176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 dirty="0"/>
            </a:p>
          </p:txBody>
        </p:sp>
        <p:sp>
          <p:nvSpPr>
            <p:cNvPr id="177" name="Google Shape;177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78" name="Google Shape;178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Cleaning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Convert data types (int to float, etc.)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Impute missing values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Remove outliers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350906" y="2759053"/>
            <a:ext cx="10040380" cy="1293607"/>
            <a:chOff x="1593000" y="2322568"/>
            <a:chExt cx="5957975" cy="643500"/>
          </a:xfrm>
        </p:grpSpPr>
        <p:sp>
          <p:nvSpPr>
            <p:cNvPr id="184" name="Google Shape;184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85" name="Google Shape;185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86" name="Google Shape;186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Exploratory Data Analysis</a:t>
              </a:r>
              <a:endParaRPr sz="17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Understand the dataset as fully as possible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Summary statistics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variables, cardinality, usability (% data populated)</a:t>
              </a:r>
              <a:endParaRPr sz="1467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1350906" y="1442534"/>
            <a:ext cx="10040380" cy="1293607"/>
            <a:chOff x="1593000" y="2322568"/>
            <a:chExt cx="5957975" cy="643500"/>
          </a:xfrm>
        </p:grpSpPr>
        <p:sp>
          <p:nvSpPr>
            <p:cNvPr id="192" name="Google Shape;192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93" name="Google Shape;19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94" name="Google Shape;19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Collection &amp; Storage</a:t>
              </a:r>
              <a:endParaRPr sz="17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existing datasets to use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Collect new data if needed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Create ETL pipelines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appropriate databases &amp; schemas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2: Data Collection &amp; Preprocessing Tasks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dirty="0"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538039" y="1442534"/>
            <a:ext cx="10040380" cy="1442906"/>
            <a:chOff x="1593000" y="2322568"/>
            <a:chExt cx="5957975" cy="643500"/>
          </a:xfrm>
        </p:grpSpPr>
        <p:sp>
          <p:nvSpPr>
            <p:cNvPr id="205" name="Google Shape;205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07" name="Google Shape;207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Collection &amp; Storage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existing datasets to use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Collect new data if needed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Create ETL pipelines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appropriate databases &amp; schemas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245300" y="32605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13" name="Google Shape;213;p21"/>
          <p:cNvSpPr/>
          <p:nvPr/>
        </p:nvSpPr>
        <p:spPr>
          <a:xfrm>
            <a:off x="348448" y="33747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14" name="Google Shape;214;p21"/>
          <p:cNvSpPr txBox="1"/>
          <p:nvPr/>
        </p:nvSpPr>
        <p:spPr>
          <a:xfrm>
            <a:off x="425804" y="35031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Collection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Repositories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Internal Data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Scraping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284951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16" name="Google Shape;216;p21"/>
          <p:cNvSpPr/>
          <p:nvPr/>
        </p:nvSpPr>
        <p:spPr>
          <a:xfrm>
            <a:off x="4388099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17" name="Google Shape;217;p21"/>
          <p:cNvSpPr txBox="1"/>
          <p:nvPr/>
        </p:nvSpPr>
        <p:spPr>
          <a:xfrm>
            <a:off x="4465453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Extract, Transform, Load (ETL)</a:t>
            </a:r>
            <a:endParaRPr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Pipelines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 err="1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dbt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Airflow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8324617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19" name="Google Shape;219;p21"/>
          <p:cNvSpPr/>
          <p:nvPr/>
        </p:nvSpPr>
        <p:spPr>
          <a:xfrm>
            <a:off x="8427765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0" name="Google Shape;220;p21"/>
          <p:cNvSpPr txBox="1"/>
          <p:nvPr/>
        </p:nvSpPr>
        <p:spPr>
          <a:xfrm>
            <a:off x="8505120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Storage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Warehouses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Lakes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2: Data Collection &amp; Preprocessing Tasks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dk1"/>
              </a:buClr>
              <a:buSzPct val="39285"/>
            </a:pPr>
            <a:endParaRPr dirty="0"/>
          </a:p>
          <a:p>
            <a:endParaRPr dirty="0"/>
          </a:p>
        </p:txBody>
      </p:sp>
      <p:grpSp>
        <p:nvGrpSpPr>
          <p:cNvPr id="226" name="Google Shape;226;p22"/>
          <p:cNvGrpSpPr/>
          <p:nvPr/>
        </p:nvGrpSpPr>
        <p:grpSpPr>
          <a:xfrm>
            <a:off x="538039" y="1442534"/>
            <a:ext cx="10040380" cy="1412426"/>
            <a:chOff x="1593000" y="2322568"/>
            <a:chExt cx="5957975" cy="643500"/>
          </a:xfrm>
        </p:grpSpPr>
        <p:sp>
          <p:nvSpPr>
            <p:cNvPr id="227" name="Google Shape;227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28" name="Google Shape;228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29" name="Google Shape;229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Exploratory Data Analysis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8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Understand the dataset as fully as possible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Summary statistics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Identify variables, cardinality, usability (% data populated)</a:t>
              </a:r>
              <a:endParaRPr sz="1467" dirty="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" name="Google Shape;234;p22"/>
          <p:cNvSpPr/>
          <p:nvPr/>
        </p:nvSpPr>
        <p:spPr>
          <a:xfrm>
            <a:off x="4220133" y="3260517"/>
            <a:ext cx="3738800" cy="275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35" name="Google Shape;235;p22"/>
          <p:cNvSpPr/>
          <p:nvPr/>
        </p:nvSpPr>
        <p:spPr>
          <a:xfrm>
            <a:off x="4323281" y="3374667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36" name="Google Shape;236;p22"/>
          <p:cNvSpPr txBox="1"/>
          <p:nvPr/>
        </p:nvSpPr>
        <p:spPr>
          <a:xfrm>
            <a:off x="4400637" y="3503107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% populated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Cardinality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Provenance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8194983" y="3260533"/>
            <a:ext cx="3738800" cy="275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38" name="Google Shape;238;p22"/>
          <p:cNvSpPr/>
          <p:nvPr/>
        </p:nvSpPr>
        <p:spPr>
          <a:xfrm>
            <a:off x="8297832" y="3396116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39" name="Google Shape;239;p22"/>
          <p:cNvSpPr txBox="1"/>
          <p:nvPr/>
        </p:nvSpPr>
        <p:spPr>
          <a:xfrm>
            <a:off x="8375487" y="350308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Visualization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Histograms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Scatter plots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Dimensionality reduction</a:t>
            </a:r>
            <a:endParaRPr sz="20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245300" y="3260549"/>
            <a:ext cx="3738800" cy="275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41" name="Google Shape;241;p22"/>
          <p:cNvSpPr/>
          <p:nvPr/>
        </p:nvSpPr>
        <p:spPr>
          <a:xfrm>
            <a:off x="348448" y="33747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42" name="Google Shape;242;p22"/>
          <p:cNvSpPr txBox="1"/>
          <p:nvPr/>
        </p:nvSpPr>
        <p:spPr>
          <a:xfrm>
            <a:off x="438771" y="348168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" dirty="0"/>
              <a:t>Summary Statistics</a:t>
            </a:r>
            <a:endParaRPr dirty="0"/>
          </a:p>
          <a:p>
            <a:r>
              <a:rPr lang="en" dirty="0"/>
              <a:t># Observations</a:t>
            </a:r>
            <a:endParaRPr dirty="0"/>
          </a:p>
          <a:p>
            <a:r>
              <a:rPr lang="en" dirty="0"/>
              <a:t># Classes</a:t>
            </a:r>
            <a:endParaRPr dirty="0"/>
          </a:p>
          <a:p>
            <a:r>
              <a:rPr lang="en" dirty="0"/>
              <a:t># Variables</a:t>
            </a:r>
            <a:endParaRPr dirty="0"/>
          </a:p>
          <a:p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2: Data Collection &amp; Preprocessing Tasks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dk1"/>
              </a:buClr>
              <a:buSzPct val="39285"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38039" y="1442534"/>
            <a:ext cx="10040380" cy="1422586"/>
            <a:chOff x="1593000" y="2322568"/>
            <a:chExt cx="5957975" cy="643500"/>
          </a:xfrm>
        </p:grpSpPr>
        <p:sp>
          <p:nvSpPr>
            <p:cNvPr id="249" name="Google Shape;249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 Medium"/>
                </a:rPr>
                <a:t>Data Cleaning</a:t>
              </a:r>
              <a:endParaRPr sz="1733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 Thin"/>
                </a:rPr>
                <a:t>03</a:t>
              </a:r>
              <a:endParaRPr sz="3867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Thin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Convert data types (int to float, etc.)</a:t>
              </a:r>
              <a:endParaRPr sz="1467" dirty="0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Impute missing values</a:t>
              </a:r>
              <a:endParaRPr sz="1467" dirty="0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 dirty="0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Remove outliers</a:t>
              </a:r>
              <a:endParaRPr sz="1467" dirty="0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245300" y="32605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348448" y="33747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425804" y="35031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 Data Types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→ float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datetime normalization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casing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284951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4388099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465453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Impute Missing Values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previous value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None/ NA/ 0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8324617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8427765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8505120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 Outliers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EDA step to understand outliers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outliers meaningful?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348433" y="6015333"/>
            <a:ext cx="1126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kind of data is very important in this step! Time series data and text data need to be handled very differently. </a:t>
            </a:r>
            <a:endParaRPr sz="20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2: Data Collection &amp; Preprocessing Tasks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dk1"/>
              </a:buClr>
              <a:buSzPct val="39285"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71" name="Google Shape;271;p24"/>
          <p:cNvGrpSpPr/>
          <p:nvPr/>
        </p:nvGrpSpPr>
        <p:grpSpPr>
          <a:xfrm>
            <a:off x="538039" y="1442534"/>
            <a:ext cx="10040380" cy="1422586"/>
            <a:chOff x="1593000" y="2322568"/>
            <a:chExt cx="5957975" cy="643500"/>
          </a:xfrm>
        </p:grpSpPr>
        <p:sp>
          <p:nvSpPr>
            <p:cNvPr id="272" name="Google Shape;272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 Medium"/>
                </a:rPr>
                <a:t>Feature Engineering</a:t>
              </a:r>
              <a:endParaRPr sz="1733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67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867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 Thin"/>
                </a:rPr>
                <a:t>04</a:t>
              </a:r>
              <a:endParaRPr sz="3867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Thin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Transform data to be usable by an ML model</a:t>
              </a:r>
              <a:endParaRPr sz="1467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Feature extraction</a:t>
              </a:r>
              <a:endParaRPr sz="1467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609585" indent="-397923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" sz="1467">
                  <a:solidFill>
                    <a:srgbClr val="1B786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Feature selection</a:t>
              </a:r>
              <a:endParaRPr sz="1467">
                <a:solidFill>
                  <a:srgbClr val="1B786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279" name="Google Shape;279;p24"/>
          <p:cNvSpPr/>
          <p:nvPr/>
        </p:nvSpPr>
        <p:spPr>
          <a:xfrm>
            <a:off x="245300" y="32605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48448" y="33747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425804" y="35031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Transform data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06390"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Categorical data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06390">
              <a:buClr>
                <a:schemeClr val="dk2"/>
              </a:buClr>
              <a:buSzPts val="1200"/>
              <a:buChar char="○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 encoding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06390">
              <a:buClr>
                <a:schemeClr val="dk2"/>
              </a:buClr>
              <a:buSzPts val="1200"/>
              <a:buChar char="○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 encoding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06390"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data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06390">
              <a:buClr>
                <a:schemeClr val="dk2"/>
              </a:buClr>
              <a:buSzPts val="1200"/>
              <a:buChar char="○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Embeddings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06390"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 series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06390">
              <a:buClr>
                <a:schemeClr val="dk2"/>
              </a:buClr>
              <a:buSzPts val="1200"/>
              <a:buChar char="○"/>
            </a:pPr>
            <a:r>
              <a:rPr lang="en" sz="1600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 seasonality</a:t>
            </a:r>
            <a:endParaRPr sz="16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4284951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4388099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4465453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extraction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14856">
              <a:buClr>
                <a:schemeClr val="dk2"/>
              </a:buClr>
              <a:buSzPts val="1300"/>
              <a:buChar char="●"/>
            </a:pPr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data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14856">
              <a:buClr>
                <a:schemeClr val="dk2"/>
              </a:buClr>
              <a:buSzPts val="1300"/>
              <a:buChar char="○"/>
            </a:pPr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 to matrices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14856">
              <a:buClr>
                <a:schemeClr val="dk2"/>
              </a:buClr>
              <a:buSzPts val="1300"/>
              <a:buChar char="●"/>
            </a:pPr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Combine variables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19170" lvl="1" indent="-414856">
              <a:buClr>
                <a:schemeClr val="dk2"/>
              </a:buClr>
              <a:buSzPts val="1300"/>
              <a:buChar char="○"/>
            </a:pPr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 since x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14856">
              <a:buClr>
                <a:schemeClr val="dk2"/>
              </a:buClr>
              <a:buSzPts val="1300"/>
              <a:buChar char="●"/>
            </a:pPr>
            <a:r>
              <a:rPr lang="en" sz="1733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Scaling features</a:t>
            </a:r>
            <a:endParaRPr sz="1733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8324617" y="3260349"/>
            <a:ext cx="3738800" cy="2754800"/>
          </a:xfrm>
          <a:prstGeom prst="rect">
            <a:avLst/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8427765" y="3374500"/>
            <a:ext cx="3532800" cy="2554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8505120" y="3502939"/>
            <a:ext cx="33648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 tests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correlation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Variance inflation factor</a:t>
            </a:r>
            <a:endParaRPr sz="200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348433" y="6015333"/>
            <a:ext cx="1126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transforms and feature extraction processes need to be persisted for inference stage!</a:t>
            </a:r>
            <a:endParaRPr sz="20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Considerations for Data Collection &amp; Preprocessing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5A789B-DEB0-921E-8031-53A00086C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68159"/>
              </p:ext>
            </p:extLst>
          </p:nvPr>
        </p:nvGraphicFramePr>
        <p:xfrm>
          <a:off x="415600" y="1880100"/>
          <a:ext cx="11360800" cy="471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Stage 3: Experimentation &amp; Evaluation</a:t>
            </a:r>
            <a:endParaRPr/>
          </a:p>
          <a:p>
            <a:endParaRPr/>
          </a:p>
        </p:txBody>
      </p:sp>
      <p:grpSp>
        <p:nvGrpSpPr>
          <p:cNvPr id="306" name="Google Shape;306;p27"/>
          <p:cNvGrpSpPr/>
          <p:nvPr/>
        </p:nvGrpSpPr>
        <p:grpSpPr>
          <a:xfrm>
            <a:off x="0" y="1586652"/>
            <a:ext cx="2952800" cy="4290181"/>
            <a:chOff x="0" y="1189989"/>
            <a:chExt cx="2214600" cy="3217636"/>
          </a:xfrm>
        </p:grpSpPr>
        <p:sp>
          <p:nvSpPr>
            <p:cNvPr id="307" name="Google Shape;307;p2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the model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594" indent="-237061">
                <a:buSzPts val="1000"/>
                <a:buChar char="●"/>
              </a:pPr>
              <a:r>
                <a:rPr lang="en" sz="1400" dirty="0"/>
                <a:t>Model family </a:t>
              </a:r>
              <a:endParaRPr sz="1400" dirty="0"/>
            </a:p>
            <a:p>
              <a:pPr marL="228594" indent="-237061">
                <a:buSzPts val="1000"/>
                <a:buChar char="●"/>
              </a:pPr>
              <a:r>
                <a:rPr lang="en" sz="1400" dirty="0"/>
                <a:t>Model task</a:t>
              </a:r>
              <a:endParaRPr sz="1400" dirty="0"/>
            </a:p>
            <a:p>
              <a:pPr marL="228594" indent="-237061">
                <a:buSzPts val="1000"/>
                <a:buChar char="●"/>
              </a:pPr>
              <a:r>
                <a:rPr lang="en" sz="1400" dirty="0"/>
                <a:t>Model architecture decisions</a:t>
              </a:r>
              <a:endParaRPr sz="1400" dirty="0"/>
            </a:p>
            <a:p>
              <a:endParaRPr sz="2400" dirty="0"/>
            </a:p>
          </p:txBody>
        </p:sp>
      </p:grpSp>
      <p:grpSp>
        <p:nvGrpSpPr>
          <p:cNvPr id="309" name="Google Shape;309;p27"/>
          <p:cNvGrpSpPr/>
          <p:nvPr/>
        </p:nvGrpSpPr>
        <p:grpSpPr>
          <a:xfrm>
            <a:off x="2451100" y="1586367"/>
            <a:ext cx="2752000" cy="4290467"/>
            <a:chOff x="1838325" y="1189775"/>
            <a:chExt cx="2064000" cy="3217850"/>
          </a:xfrm>
        </p:grpSpPr>
        <p:sp>
          <p:nvSpPr>
            <p:cNvPr id="310" name="Google Shape;310;p2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 the model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52396" indent="-169329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Model libraries: Pytorch, sckit-learn, Tensorflow, Keras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152396" indent="-169329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Input &amp; output dimensions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152396" indent="-169329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Multi-stage, parallelism, etc. 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27"/>
          <p:cNvGrpSpPr/>
          <p:nvPr/>
        </p:nvGrpSpPr>
        <p:grpSpPr>
          <a:xfrm>
            <a:off x="4689000" y="1586367"/>
            <a:ext cx="2752000" cy="4290467"/>
            <a:chOff x="3516750" y="1189775"/>
            <a:chExt cx="2064000" cy="3217850"/>
          </a:xfrm>
        </p:grpSpPr>
        <p:sp>
          <p:nvSpPr>
            <p:cNvPr id="313" name="Google Shape;313;p27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the model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52396" indent="-169329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Determine Hardware requirements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228594" lvl="1" indent="-169329">
                <a:lnSpc>
                  <a:spcPct val="115000"/>
                </a:lnSpc>
                <a:buSzPts val="1100"/>
                <a:buFont typeface="Roboto"/>
                <a:buChar char="○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GPU, memory, disk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152396" indent="-169329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Persist model weights &amp; parameters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p27"/>
          <p:cNvGrpSpPr/>
          <p:nvPr/>
        </p:nvGrpSpPr>
        <p:grpSpPr>
          <a:xfrm>
            <a:off x="9165367" y="1586367"/>
            <a:ext cx="2752000" cy="4290467"/>
            <a:chOff x="6874025" y="1189775"/>
            <a:chExt cx="2064000" cy="3217850"/>
          </a:xfrm>
        </p:grpSpPr>
        <p:sp>
          <p:nvSpPr>
            <p:cNvPr id="316" name="Google Shape;316;p2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Tune the model hyperparameters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Determine if model performance can be improved by tuning hyperparameters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27"/>
          <p:cNvGrpSpPr/>
          <p:nvPr/>
        </p:nvGrpSpPr>
        <p:grpSpPr>
          <a:xfrm>
            <a:off x="6927133" y="1586367"/>
            <a:ext cx="2752000" cy="4290467"/>
            <a:chOff x="5195350" y="1189775"/>
            <a:chExt cx="2064000" cy="3217850"/>
          </a:xfrm>
        </p:grpSpPr>
        <p:sp>
          <p:nvSpPr>
            <p:cNvPr id="319" name="Google Shape;319;p2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 &amp; evaluate the model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594" indent="-245527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Evaluation criteria depend on the task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228594" indent="-245527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Test the model on unseen data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  <a:p>
              <a:pPr marL="228594" indent="-245527">
                <a:lnSpc>
                  <a:spcPct val="115000"/>
                </a:lnSpc>
                <a:buSzPts val="1100"/>
                <a:buFont typeface="Roboto"/>
                <a:buChar char="●"/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Persist results for benchmarking &amp; comparison 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dirty="0"/>
              <a:t>Stage 3: Experimentation &amp; Evaluation</a:t>
            </a:r>
            <a:endParaRPr dirty="0"/>
          </a:p>
          <a:p>
            <a:endParaRPr dirty="0"/>
          </a:p>
        </p:txBody>
      </p:sp>
      <p:sp>
        <p:nvSpPr>
          <p:cNvPr id="326" name="Google Shape;326;p28"/>
          <p:cNvSpPr/>
          <p:nvPr/>
        </p:nvSpPr>
        <p:spPr>
          <a:xfrm>
            <a:off x="1" y="1586607"/>
            <a:ext cx="2993548" cy="892892"/>
          </a:xfrm>
          <a:prstGeom prst="homePlate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771067" y="2797032"/>
            <a:ext cx="11360800" cy="370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1. Determine what model family is appropriate for the data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(Supervised, unsupervised, semi-supervised, reinforcement, etc.)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2. Determine what task you are trying to achieve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(Classification, regression, modeling, forecasting)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3. Determine what model architecture is appropriate for the data and the task (and environment)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(Deep learning, statistical ML, generative AI)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Stage 3: Experimentation &amp; Evaluation</a:t>
            </a:r>
            <a:endParaRPr/>
          </a:p>
          <a:p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0" y="1586652"/>
            <a:ext cx="2952800" cy="892000"/>
          </a:xfrm>
          <a:prstGeom prst="homePlate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24511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C5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30427" y="2575433"/>
            <a:ext cx="11360800" cy="36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1. What libraries will you use?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- </a:t>
            </a:r>
            <a:r>
              <a:rPr lang="en" sz="2400" dirty="0" err="1"/>
              <a:t>Pytorch</a:t>
            </a:r>
            <a:r>
              <a:rPr lang="en" sz="2400" dirty="0"/>
              <a:t>, scikit-learn, </a:t>
            </a:r>
            <a:r>
              <a:rPr lang="en" sz="2400" dirty="0" err="1"/>
              <a:t>Tensorflow</a:t>
            </a:r>
            <a:r>
              <a:rPr lang="en" sz="2400" dirty="0"/>
              <a:t>, </a:t>
            </a:r>
            <a:r>
              <a:rPr lang="en" sz="2400" dirty="0" err="1"/>
              <a:t>Keras</a:t>
            </a:r>
            <a:r>
              <a:rPr lang="en" sz="2400" dirty="0"/>
              <a:t>, etc.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2. How will your preprocessed data be input to the model?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- Input and output dimensions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- Determine if additional processing needs to happen internally in the model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3. Other specifics of model creation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- Optimization &amp; loss functions; drop-out layers, max pooling, etc.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4. How will your model’s weights be persisted?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3689-B638-BF7A-CBFC-B1763FA7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Lecture 20: MLOps</a:t>
            </a:r>
          </a:p>
        </p:txBody>
      </p:sp>
    </p:spTree>
    <p:extLst>
      <p:ext uri="{BB962C8B-B14F-4D97-AF65-F5344CB8AC3E}">
        <p14:creationId xmlns:p14="http://schemas.microsoft.com/office/powerpoint/2010/main" val="165875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Stage 3: Experimentation &amp; Evaluation</a:t>
            </a:r>
            <a:endParaRPr/>
          </a:p>
          <a:p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0" y="1586652"/>
            <a:ext cx="2952800" cy="892000"/>
          </a:xfrm>
          <a:prstGeom prst="homePlate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24511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C5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46890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725700" y="2676067"/>
            <a:ext cx="10311200" cy="3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1. Containerize your model training code &amp; train on remote machine</a:t>
            </a:r>
          </a:p>
          <a:p>
            <a:pPr marL="609596" indent="-457200">
              <a:buClr>
                <a:schemeClr val="dk2"/>
              </a:buClr>
              <a:buSzPts val="1800"/>
              <a:buAutoNum type="arabicPeriod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2. What are your hardware requirements?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- Not just GPU! Memory is intensive, disk space can be intensive, bandwidth can be intensive when reading data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3. How will you persist &amp; access the trained model?</a:t>
            </a:r>
          </a:p>
          <a:p>
            <a:pPr marL="152396">
              <a:buClr>
                <a:schemeClr val="dk2"/>
              </a:buClr>
              <a:buSzPts val="1800"/>
            </a:pPr>
            <a:endParaRPr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" sz="2400" dirty="0"/>
              <a:t>4. Checkpoints during training</a:t>
            </a:r>
            <a:endParaRPr sz="2400" dirty="0"/>
          </a:p>
          <a:p>
            <a:endParaRPr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Stage 3: Experimentation &amp; Evaluation</a:t>
            </a:r>
            <a:endParaRPr/>
          </a:p>
          <a:p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1"/>
          </p:nvPr>
        </p:nvSpPr>
        <p:spPr>
          <a:xfrm>
            <a:off x="415600" y="2708367"/>
            <a:ext cx="11360800" cy="33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>
              <a:buAutoNum type="arabicPeriod"/>
            </a:pPr>
            <a:r>
              <a:rPr lang="en" dirty="0"/>
              <a:t>Evaluation criteria are determined by the task you set forth for model training.</a:t>
            </a:r>
            <a:endParaRPr dirty="0"/>
          </a:p>
          <a:p>
            <a:pPr>
              <a:buAutoNum type="arabicPeriod"/>
            </a:pPr>
            <a:r>
              <a:rPr lang="en" dirty="0"/>
              <a:t>How will you access evaluation criteria? </a:t>
            </a:r>
            <a:endParaRPr dirty="0"/>
          </a:p>
          <a:p>
            <a:pPr>
              <a:buAutoNum type="arabicPeriod"/>
            </a:pPr>
            <a:r>
              <a:rPr lang="en" dirty="0"/>
              <a:t>Test data needs to be preprocessed using the same processes defined when you’re feature engineering and building your model</a:t>
            </a:r>
            <a:endParaRPr dirty="0"/>
          </a:p>
          <a:p>
            <a:pPr>
              <a:buAutoNum type="arabicPeriod"/>
            </a:pPr>
            <a:r>
              <a:rPr lang="en" dirty="0"/>
              <a:t>Evaluation criteria are only one part of model evaluation; case studies and real-world trials are equally important. </a:t>
            </a:r>
            <a:endParaRPr dirty="0"/>
          </a:p>
          <a:p>
            <a:pPr>
              <a:buAutoNum type="arabicPeriod"/>
            </a:pPr>
            <a:r>
              <a:rPr lang="en" dirty="0"/>
              <a:t>Evaluate feature importances; if engineered features have low importance, can you prune them? 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0" y="1586652"/>
            <a:ext cx="2952800" cy="892000"/>
          </a:xfrm>
          <a:prstGeom prst="homePlate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24511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C5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46890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6927133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E63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&amp; evaluate the model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Stage 3: Experimentation &amp; Evaluation</a:t>
            </a:r>
            <a:endParaRPr/>
          </a:p>
          <a:p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1"/>
          </p:nvPr>
        </p:nvSpPr>
        <p:spPr>
          <a:xfrm>
            <a:off x="1076000" y="2707767"/>
            <a:ext cx="9795200" cy="33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Hyperparameters are variables external to the model. These include things like:</a:t>
            </a:r>
            <a:endParaRPr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" dirty="0"/>
              <a:t>Learning rate</a:t>
            </a:r>
            <a:endParaRPr dirty="0"/>
          </a:p>
          <a:p>
            <a:pPr indent="-434329">
              <a:buSzPct val="100000"/>
            </a:pPr>
            <a:r>
              <a:rPr lang="en" dirty="0"/>
              <a:t>Choice of optimizer</a:t>
            </a:r>
            <a:endParaRPr dirty="0"/>
          </a:p>
          <a:p>
            <a:pPr indent="-434329">
              <a:buSzPct val="100000"/>
            </a:pPr>
            <a:r>
              <a:rPr lang="en" dirty="0"/>
              <a:t>Number of clusters</a:t>
            </a:r>
            <a:endParaRPr dirty="0"/>
          </a:p>
          <a:p>
            <a:pPr indent="-434329">
              <a:buSzPct val="100000"/>
            </a:pPr>
            <a:r>
              <a:rPr lang="en" dirty="0"/>
              <a:t>Cut-off threshold for decision boundaries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We re-run experiments (build → train → evaluate) and record results. </a:t>
            </a:r>
            <a:endParaRPr dirty="0"/>
          </a:p>
          <a:p>
            <a:pPr indent="-434329">
              <a:spcBef>
                <a:spcPts val="1600"/>
              </a:spcBef>
              <a:buSzPct val="100000"/>
            </a:pPr>
            <a:r>
              <a:rPr lang="en" dirty="0"/>
              <a:t>Where are results recorded? How are experiments defined?</a:t>
            </a:r>
            <a:endParaRPr dirty="0"/>
          </a:p>
          <a:p>
            <a:pPr indent="-434329">
              <a:buSzPct val="100000"/>
            </a:pPr>
            <a:r>
              <a:rPr lang="en" dirty="0"/>
              <a:t>Conduct t-tests to determine statistical significance</a:t>
            </a:r>
            <a:endParaRPr dirty="0"/>
          </a:p>
        </p:txBody>
      </p:sp>
      <p:sp>
        <p:nvSpPr>
          <p:cNvPr id="361" name="Google Shape;361;p32"/>
          <p:cNvSpPr/>
          <p:nvPr/>
        </p:nvSpPr>
        <p:spPr>
          <a:xfrm>
            <a:off x="24511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C5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4689000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0" y="1586652"/>
            <a:ext cx="2952800" cy="892000"/>
          </a:xfrm>
          <a:prstGeom prst="homePlate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9165367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Tune the model hyperparameters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6927133" y="1586367"/>
            <a:ext cx="2752000" cy="892000"/>
          </a:xfrm>
          <a:prstGeom prst="chevron">
            <a:avLst>
              <a:gd name="adj" fmla="val 50000"/>
            </a:avLst>
          </a:prstGeom>
          <a:solidFill>
            <a:srgbClr val="0E63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&amp; evaluate the model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>
            <a:spLocks noGrp="1"/>
          </p:cNvSpPr>
          <p:nvPr>
            <p:ph type="title"/>
          </p:nvPr>
        </p:nvSpPr>
        <p:spPr>
          <a:xfrm>
            <a:off x="1041991" y="986772"/>
            <a:ext cx="1073440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dirty="0"/>
              <a:t>Key MLOps Considerations Model Experimentation &amp; Evaluation</a:t>
            </a:r>
            <a:endParaRPr dirty="0"/>
          </a:p>
        </p:txBody>
      </p:sp>
      <p:sp>
        <p:nvSpPr>
          <p:cNvPr id="371" name="Google Shape;371;p33"/>
          <p:cNvSpPr txBox="1">
            <a:spLocks noGrp="1"/>
          </p:cNvSpPr>
          <p:nvPr>
            <p:ph type="body" idx="1"/>
          </p:nvPr>
        </p:nvSpPr>
        <p:spPr>
          <a:xfrm>
            <a:off x="925031" y="2136080"/>
            <a:ext cx="10734409" cy="45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How and where will the model training be conducted? </a:t>
            </a:r>
            <a:endParaRPr dirty="0"/>
          </a:p>
          <a:p>
            <a:r>
              <a:rPr lang="en" dirty="0"/>
              <a:t>What automated pipelines can you use for model training?</a:t>
            </a:r>
            <a:endParaRPr dirty="0"/>
          </a:p>
          <a:p>
            <a:r>
              <a:rPr lang="en" dirty="0"/>
              <a:t>How will the model training service access required data? </a:t>
            </a:r>
            <a:endParaRPr dirty="0"/>
          </a:p>
          <a:p>
            <a:r>
              <a:rPr lang="en" dirty="0"/>
              <a:t>How will you know exactly what data was trained on and that it was preprocessed correctly? </a:t>
            </a:r>
            <a:endParaRPr dirty="0"/>
          </a:p>
          <a:p>
            <a:pPr lvl="1"/>
            <a:r>
              <a:rPr lang="en" dirty="0"/>
              <a:t>Data catalogs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3: Experimentation &amp; Evaluation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7" name="Google Shape;377;p34"/>
          <p:cNvSpPr txBox="1">
            <a:spLocks noGrp="1"/>
          </p:cNvSpPr>
          <p:nvPr>
            <p:ph type="body" idx="1"/>
          </p:nvPr>
        </p:nvSpPr>
        <p:spPr>
          <a:xfrm>
            <a:off x="1290320" y="1536633"/>
            <a:ext cx="1048608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conducting research, there’s another step in Stage 3, which is benchmarking the model against existing state-of-the-art (SOTA) models.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 against these models requires additional tests, such as t-tests to determine p-values and test for statistical significance.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exploring which features are the most important for a model, we may also wish to add features or remove features; the results of these experiments should be recorded as well!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Stage 4: Model Deployment (Model Ops)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697765" y="1156965"/>
            <a:ext cx="1079646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Stage 5: Model Deployment (Model Ops)</a:t>
            </a:r>
            <a:endParaRPr dirty="0"/>
          </a:p>
        </p:txBody>
      </p:sp>
      <p:grpSp>
        <p:nvGrpSpPr>
          <p:cNvPr id="388" name="Google Shape;388;p36"/>
          <p:cNvGrpSpPr/>
          <p:nvPr/>
        </p:nvGrpSpPr>
        <p:grpSpPr>
          <a:xfrm>
            <a:off x="3862767" y="2190231"/>
            <a:ext cx="3208591" cy="3460445"/>
            <a:chOff x="3071457" y="2013875"/>
            <a:chExt cx="1944600" cy="1569600"/>
          </a:xfrm>
        </p:grpSpPr>
        <p:sp>
          <p:nvSpPr>
            <p:cNvPr id="389" name="Google Shape;389;p36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p36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 Considerations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36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7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Retraining &amp; compute requirements, sidecars, audit tables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658117" y="2190231"/>
            <a:ext cx="3208591" cy="3460445"/>
            <a:chOff x="1126863" y="2013875"/>
            <a:chExt cx="1944600" cy="1569600"/>
          </a:xfrm>
          <a:solidFill>
            <a:schemeClr val="accent2">
              <a:lumMod val="75000"/>
            </a:schemeClr>
          </a:solidFill>
        </p:grpSpPr>
        <p:sp>
          <p:nvSpPr>
            <p:cNvPr id="393" name="Google Shape;393;p36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p36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Artifacts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7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assets 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7067233" y="2190231"/>
            <a:ext cx="4951980" cy="3460445"/>
            <a:chOff x="5015938" y="2013875"/>
            <a:chExt cx="3001200" cy="1569600"/>
          </a:xfrm>
          <a:solidFill>
            <a:srgbClr val="0070C0"/>
          </a:solidFill>
        </p:grpSpPr>
        <p:sp>
          <p:nvSpPr>
            <p:cNvPr id="397" name="Google Shape;397;p36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Ops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7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Ensuring the trained model artifacts are persisted, updated, and available for other services. 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6731849" y="3705644"/>
            <a:ext cx="551495" cy="574056"/>
            <a:chOff x="4858109" y="2631368"/>
            <a:chExt cx="316442" cy="315000"/>
          </a:xfrm>
        </p:grpSpPr>
        <p:sp>
          <p:nvSpPr>
            <p:cNvPr id="401" name="Google Shape;401;p3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br>
                <a:rPr lang="en" sz="2400"/>
              </a:br>
              <a:endParaRPr sz="2400"/>
            </a:p>
          </p:txBody>
        </p:sp>
      </p:grpSp>
      <p:grpSp>
        <p:nvGrpSpPr>
          <p:cNvPr id="403" name="Google Shape;403;p36"/>
          <p:cNvGrpSpPr/>
          <p:nvPr/>
        </p:nvGrpSpPr>
        <p:grpSpPr>
          <a:xfrm>
            <a:off x="3534101" y="3705585"/>
            <a:ext cx="551497" cy="574076"/>
            <a:chOff x="3157188" y="909150"/>
            <a:chExt cx="470400" cy="470400"/>
          </a:xfrm>
        </p:grpSpPr>
        <p:sp>
          <p:nvSpPr>
            <p:cNvPr id="404" name="Google Shape;404;p3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/>
          <p:nvPr/>
        </p:nvSpPr>
        <p:spPr>
          <a:xfrm>
            <a:off x="5328833" y="1527667"/>
            <a:ext cx="5880400" cy="515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11" name="Google Shape;411;p37"/>
          <p:cNvSpPr/>
          <p:nvPr/>
        </p:nvSpPr>
        <p:spPr>
          <a:xfrm>
            <a:off x="5447367" y="1646967"/>
            <a:ext cx="5632400" cy="49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5696000" y="1646967"/>
            <a:ext cx="5632400" cy="4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85000" lnSpcReduction="20000"/>
          </a:bodyPr>
          <a:lstStyle/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Checkpoints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Serialized to disk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 in additional cloud storage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trained model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Serialized to disk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 in a location that’s readable by inference service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signing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Trained model hyperparameters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 to audit table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data catalog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hashes of your training data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evaluation metrics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 to audit table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importances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 to audit table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3" name="Google Shape;413;p37"/>
          <p:cNvSpPr txBox="1">
            <a:spLocks noGrp="1"/>
          </p:cNvSpPr>
          <p:nvPr>
            <p:ph type="title"/>
          </p:nvPr>
        </p:nvSpPr>
        <p:spPr>
          <a:xfrm>
            <a:off x="989758" y="644585"/>
            <a:ext cx="965343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5: Model Deployment (Model Ops)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14" name="Google Shape;414;p37"/>
          <p:cNvGrpSpPr/>
          <p:nvPr/>
        </p:nvGrpSpPr>
        <p:grpSpPr>
          <a:xfrm>
            <a:off x="1166117" y="2190231"/>
            <a:ext cx="3208591" cy="3460445"/>
            <a:chOff x="1126863" y="2013875"/>
            <a:chExt cx="1944600" cy="1569600"/>
          </a:xfrm>
          <a:solidFill>
            <a:schemeClr val="accent2">
              <a:lumMod val="75000"/>
            </a:schemeClr>
          </a:solidFill>
        </p:grpSpPr>
        <p:sp>
          <p:nvSpPr>
            <p:cNvPr id="415" name="Google Shape;415;p3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Artifacts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733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assets </a:t>
              </a:r>
              <a:endParaRPr sz="17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8" name="Google Shape;418;p37"/>
          <p:cNvSpPr/>
          <p:nvPr/>
        </p:nvSpPr>
        <p:spPr>
          <a:xfrm>
            <a:off x="4509433" y="3552333"/>
            <a:ext cx="664400" cy="276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title"/>
          </p:nvPr>
        </p:nvSpPr>
        <p:spPr>
          <a:xfrm>
            <a:off x="982767" y="77750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4: Model Deployment (Model Ops)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24" name="Google Shape;424;p38"/>
          <p:cNvGrpSpPr/>
          <p:nvPr/>
        </p:nvGrpSpPr>
        <p:grpSpPr>
          <a:xfrm>
            <a:off x="1322767" y="2190231"/>
            <a:ext cx="3208591" cy="3460445"/>
            <a:chOff x="3071457" y="2013875"/>
            <a:chExt cx="1944600" cy="1569600"/>
          </a:xfrm>
          <a:solidFill>
            <a:schemeClr val="accent2">
              <a:lumMod val="50000"/>
            </a:schemeClr>
          </a:solidFill>
        </p:grpSpPr>
        <p:sp>
          <p:nvSpPr>
            <p:cNvPr id="425" name="Google Shape;425;p38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p38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 Considerations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38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7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Retraining &amp; compute requirements, sidecars, audit tables</a:t>
              </a:r>
              <a:endPara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38"/>
          <p:cNvSpPr/>
          <p:nvPr/>
        </p:nvSpPr>
        <p:spPr>
          <a:xfrm>
            <a:off x="5328833" y="1527667"/>
            <a:ext cx="5880400" cy="515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29" name="Google Shape;429;p38"/>
          <p:cNvSpPr/>
          <p:nvPr/>
        </p:nvSpPr>
        <p:spPr>
          <a:xfrm>
            <a:off x="5447367" y="1646967"/>
            <a:ext cx="5632400" cy="49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30" name="Google Shape;430;p38"/>
          <p:cNvSpPr txBox="1">
            <a:spLocks noGrp="1"/>
          </p:cNvSpPr>
          <p:nvPr>
            <p:ph type="body" idx="1"/>
          </p:nvPr>
        </p:nvSpPr>
        <p:spPr>
          <a:xfrm>
            <a:off x="5502960" y="1646967"/>
            <a:ext cx="5632400" cy="4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2500" lnSpcReduction="10000"/>
          </a:bodyPr>
          <a:lstStyle/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Automated pipelines for model deployment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often will the model be retrained? 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 requirements for retraining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Incremental training/ fine tuning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persistence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indent="-414432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Encoded dictionaries, data enrichment, caching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 the training service need to have other persistence requirements 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Side cars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45758">
              <a:buSzPct val="100000"/>
            </a:pPr>
            <a:r>
              <a:rPr lang="e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Temporary data stores between model training runs 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1536974" y="3738959"/>
            <a:ext cx="2395305" cy="112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endParaRPr sz="17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4611033" y="3552333"/>
            <a:ext cx="664400" cy="276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0C5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1020120" y="827756"/>
            <a:ext cx="1076548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MLOps Considerations in Model Deployment </a:t>
            </a:r>
            <a:b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(Model Ops)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51070" y="1933799"/>
            <a:ext cx="1048986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Availability of data structures and model artifacts created during model training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Persisting a record of training data (and verifying training data through hashing)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Securely reading and writing trained model (can you write to disk?)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requirements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sidecars needed? If so, are they allowed in your cluster?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Container resource constraints may need to be disabled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many audit tables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version, model evaluation results, feature importances, data catalog + hash, signing model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4F9F-07ED-6FDD-D80A-74C0304F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MLOps?</a:t>
            </a:r>
          </a:p>
        </p:txBody>
      </p:sp>
    </p:spTree>
    <p:extLst>
      <p:ext uri="{BB962C8B-B14F-4D97-AF65-F5344CB8AC3E}">
        <p14:creationId xmlns:p14="http://schemas.microsoft.com/office/powerpoint/2010/main" val="1410687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 dirty="0"/>
              <a:t>Stage 5: Model Serving &amp; Inference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title"/>
          </p:nvPr>
        </p:nvSpPr>
        <p:spPr>
          <a:xfrm>
            <a:off x="1039167" y="55441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Stage 5: Model Serving &amp; Inference</a:t>
            </a:r>
            <a:endParaRPr dirty="0"/>
          </a:p>
        </p:txBody>
      </p:sp>
      <p:grpSp>
        <p:nvGrpSpPr>
          <p:cNvPr id="449" name="Google Shape;449;p41"/>
          <p:cNvGrpSpPr/>
          <p:nvPr/>
        </p:nvGrpSpPr>
        <p:grpSpPr>
          <a:xfrm>
            <a:off x="1039167" y="1462900"/>
            <a:ext cx="3180932" cy="3974443"/>
            <a:chOff x="1118234" y="283725"/>
            <a:chExt cx="2005800" cy="3274200"/>
          </a:xfrm>
        </p:grpSpPr>
        <p:sp>
          <p:nvSpPr>
            <p:cNvPr id="450" name="Google Shape;450;p41"/>
            <p:cNvSpPr/>
            <p:nvPr/>
          </p:nvSpPr>
          <p:spPr>
            <a:xfrm>
              <a:off x="1178643" y="283725"/>
              <a:ext cx="1911900" cy="32742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118234" y="341749"/>
              <a:ext cx="2005800" cy="1929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Streaming or Online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 rot="5400000">
              <a:off x="1946869" y="224343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5" name="Google Shape;455;p41"/>
          <p:cNvGrpSpPr/>
          <p:nvPr/>
        </p:nvGrpSpPr>
        <p:grpSpPr>
          <a:xfrm>
            <a:off x="4471883" y="1462900"/>
            <a:ext cx="3248219" cy="3974443"/>
            <a:chOff x="1118218" y="283725"/>
            <a:chExt cx="2048230" cy="3274200"/>
          </a:xfrm>
        </p:grpSpPr>
        <p:sp>
          <p:nvSpPr>
            <p:cNvPr id="456" name="Google Shape;456;p41"/>
            <p:cNvSpPr/>
            <p:nvPr/>
          </p:nvSpPr>
          <p:spPr>
            <a:xfrm>
              <a:off x="1178648" y="283725"/>
              <a:ext cx="1987800" cy="32742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118218" y="341749"/>
              <a:ext cx="2048100" cy="1929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Batch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 rot="5400000">
              <a:off x="1969086" y="224343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1" name="Google Shape;461;p41"/>
          <p:cNvGrpSpPr/>
          <p:nvPr/>
        </p:nvGrpSpPr>
        <p:grpSpPr>
          <a:xfrm>
            <a:off x="7938667" y="1462900"/>
            <a:ext cx="3248219" cy="3974443"/>
            <a:chOff x="1182289" y="283725"/>
            <a:chExt cx="2048230" cy="3274200"/>
          </a:xfrm>
        </p:grpSpPr>
        <p:sp>
          <p:nvSpPr>
            <p:cNvPr id="462" name="Google Shape;462;p41"/>
            <p:cNvSpPr/>
            <p:nvPr/>
          </p:nvSpPr>
          <p:spPr>
            <a:xfrm>
              <a:off x="1242719" y="283725"/>
              <a:ext cx="1987800" cy="32742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1182289" y="341749"/>
              <a:ext cx="2048100" cy="1941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One-off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One-Off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 rot="5400000">
              <a:off x="2003021" y="2254539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>
            <a:spLocks noGrp="1"/>
          </p:cNvSpPr>
          <p:nvPr>
            <p:ph type="title"/>
          </p:nvPr>
        </p:nvSpPr>
        <p:spPr>
          <a:xfrm>
            <a:off x="1039167" y="58250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Stage 5: Model Serving &amp; Inference</a:t>
            </a:r>
            <a:endParaRPr dirty="0"/>
          </a:p>
        </p:txBody>
      </p:sp>
      <p:grpSp>
        <p:nvGrpSpPr>
          <p:cNvPr id="472" name="Google Shape;472;p42"/>
          <p:cNvGrpSpPr/>
          <p:nvPr/>
        </p:nvGrpSpPr>
        <p:grpSpPr>
          <a:xfrm>
            <a:off x="1039167" y="1462901"/>
            <a:ext cx="3315755" cy="4948207"/>
            <a:chOff x="1118234" y="283725"/>
            <a:chExt cx="2090816" cy="4076400"/>
          </a:xfrm>
        </p:grpSpPr>
        <p:sp>
          <p:nvSpPr>
            <p:cNvPr id="473" name="Google Shape;473;p4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118234" y="341749"/>
              <a:ext cx="2048100" cy="1929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Streaming or Online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 rot="5400000">
              <a:off x="1946869" y="224343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1118297" y="2740420"/>
              <a:ext cx="2030400" cy="15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Bandwidth Requirements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Latency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Scalability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retrieval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9" name="Google Shape;479;p42"/>
          <p:cNvSpPr txBox="1"/>
          <p:nvPr/>
        </p:nvSpPr>
        <p:spPr>
          <a:xfrm>
            <a:off x="5040300" y="1481667"/>
            <a:ext cx="6508800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accent2"/>
                </a:solidFill>
              </a:rPr>
              <a:t>Preprocessing:</a:t>
            </a:r>
            <a:endParaRPr sz="2000" dirty="0">
              <a:solidFill>
                <a:schemeClr val="accent2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Needs to be minimal or extremely lightweight</a:t>
            </a:r>
            <a:endParaRPr sz="2000" dirty="0"/>
          </a:p>
          <a:p>
            <a:r>
              <a:rPr lang="en" sz="2000" dirty="0">
                <a:solidFill>
                  <a:schemeClr val="accent1"/>
                </a:solidFill>
              </a:rPr>
              <a:t>Architecture:</a:t>
            </a:r>
            <a:endParaRPr sz="2000" dirty="0">
              <a:solidFill>
                <a:schemeClr val="accent1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May need to use Kafka</a:t>
            </a:r>
            <a:endParaRPr sz="2000" dirty="0"/>
          </a:p>
          <a:p>
            <a:r>
              <a:rPr lang="en" sz="2000" dirty="0">
                <a:solidFill>
                  <a:schemeClr val="accent3"/>
                </a:solidFill>
              </a:rPr>
              <a:t>Bandwidth &amp; Latency:</a:t>
            </a:r>
            <a:endParaRPr sz="2000" dirty="0">
              <a:solidFill>
                <a:schemeClr val="accent3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Bandwidth will likely be very high; latency needs to be extremely low</a:t>
            </a:r>
            <a:endParaRPr sz="2000" dirty="0"/>
          </a:p>
          <a:p>
            <a:r>
              <a:rPr lang="en" sz="2000" dirty="0">
                <a:solidFill>
                  <a:schemeClr val="accent4"/>
                </a:solidFill>
              </a:rPr>
              <a:t>Scalability:</a:t>
            </a:r>
            <a:endParaRPr sz="2000" dirty="0">
              <a:solidFill>
                <a:schemeClr val="accent4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Requires elastic infrastructure</a:t>
            </a:r>
            <a:endParaRPr sz="2000" dirty="0"/>
          </a:p>
          <a:p>
            <a:r>
              <a:rPr lang="en" sz="2000" dirty="0">
                <a:solidFill>
                  <a:schemeClr val="accent5"/>
                </a:solidFill>
              </a:rPr>
              <a:t>Data Retrieval:</a:t>
            </a:r>
            <a:endParaRPr sz="2000" dirty="0">
              <a:solidFill>
                <a:schemeClr val="accent5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Should be minimal or none</a:t>
            </a:r>
            <a:endParaRPr sz="2000" dirty="0"/>
          </a:p>
          <a:p>
            <a:r>
              <a:rPr lang="en" sz="2000" dirty="0">
                <a:solidFill>
                  <a:schemeClr val="accent6"/>
                </a:solidFill>
              </a:rPr>
              <a:t>Costs:</a:t>
            </a:r>
            <a:endParaRPr sz="2000" dirty="0">
              <a:solidFill>
                <a:schemeClr val="accent6"/>
              </a:solidFill>
            </a:endParaRPr>
          </a:p>
          <a:p>
            <a:pPr marL="609585" indent="-431789">
              <a:buClr>
                <a:schemeClr val="dk2"/>
              </a:buClr>
              <a:buSzPts val="1500"/>
              <a:buChar char="●"/>
            </a:pPr>
            <a:r>
              <a:rPr lang="en" sz="2000" dirty="0"/>
              <a:t>Mostly incurred from calling service</a:t>
            </a:r>
            <a:endParaRPr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Stage 5: Model Serving &amp; Inference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>
            <a:off x="4438101" y="1462901"/>
            <a:ext cx="3315780" cy="4948207"/>
            <a:chOff x="1118218" y="283725"/>
            <a:chExt cx="2090832" cy="4076400"/>
          </a:xfrm>
        </p:grpSpPr>
        <p:sp>
          <p:nvSpPr>
            <p:cNvPr id="486" name="Google Shape;486;p43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1118218" y="341749"/>
              <a:ext cx="2048100" cy="1929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Batch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 rot="5400000">
              <a:off x="1969086" y="224343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118302" y="2773126"/>
              <a:ext cx="2030400" cy="14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Bandwidth Requirements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Latency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Scalability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retrieval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2" name="Google Shape;492;p43"/>
          <p:cNvSpPr txBox="1"/>
          <p:nvPr/>
        </p:nvSpPr>
        <p:spPr>
          <a:xfrm>
            <a:off x="7978152" y="1462901"/>
            <a:ext cx="3958800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</a:rPr>
              <a:t>Preprocessing:</a:t>
            </a:r>
            <a:endParaRPr sz="2000" dirty="0">
              <a:solidFill>
                <a:schemeClr val="accent1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Low limitations for preprocessing</a:t>
            </a:r>
            <a:endParaRPr sz="2000" dirty="0"/>
          </a:p>
          <a:p>
            <a:r>
              <a:rPr lang="en" sz="2000" dirty="0">
                <a:solidFill>
                  <a:schemeClr val="accent2"/>
                </a:solidFill>
              </a:rPr>
              <a:t>Architecture:</a:t>
            </a:r>
            <a:endParaRPr sz="2000" dirty="0">
              <a:solidFill>
                <a:schemeClr val="accent2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Highly flexible architecture</a:t>
            </a:r>
            <a:endParaRPr sz="2000" dirty="0"/>
          </a:p>
          <a:p>
            <a:r>
              <a:rPr lang="en" sz="2000" dirty="0">
                <a:solidFill>
                  <a:schemeClr val="accent3"/>
                </a:solidFill>
              </a:rPr>
              <a:t>Bandwidth &amp; Latency:</a:t>
            </a:r>
            <a:endParaRPr sz="2000" dirty="0">
              <a:solidFill>
                <a:schemeClr val="accent3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Bandwidth can be high; latency is less of a concern</a:t>
            </a:r>
            <a:endParaRPr sz="2000" dirty="0"/>
          </a:p>
          <a:p>
            <a:r>
              <a:rPr lang="en" sz="2000" dirty="0">
                <a:solidFill>
                  <a:schemeClr val="accent4"/>
                </a:solidFill>
              </a:rPr>
              <a:t>Scalability:</a:t>
            </a:r>
            <a:endParaRPr sz="2000" dirty="0">
              <a:solidFill>
                <a:schemeClr val="accent4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May need to elastically scale</a:t>
            </a:r>
            <a:endParaRPr sz="2000" dirty="0"/>
          </a:p>
          <a:p>
            <a:r>
              <a:rPr lang="en" sz="2000" dirty="0">
                <a:solidFill>
                  <a:schemeClr val="accent5"/>
                </a:solidFill>
              </a:rPr>
              <a:t>Data Retrieval:</a:t>
            </a:r>
            <a:endParaRPr sz="2000" dirty="0">
              <a:solidFill>
                <a:schemeClr val="accent5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Can utilize extensive data retrieval without much impact</a:t>
            </a:r>
            <a:endParaRPr sz="2000" dirty="0"/>
          </a:p>
          <a:p>
            <a:r>
              <a:rPr lang="en" sz="2000" dirty="0">
                <a:solidFill>
                  <a:schemeClr val="accent6"/>
                </a:solidFill>
              </a:rPr>
              <a:t>Costs:</a:t>
            </a:r>
            <a:endParaRPr sz="2000" dirty="0">
              <a:solidFill>
                <a:schemeClr val="accent6"/>
              </a:solidFill>
            </a:endParaRPr>
          </a:p>
          <a:p>
            <a:pPr marL="609585" indent="-423323">
              <a:buClr>
                <a:schemeClr val="dk2"/>
              </a:buClr>
              <a:buSzPts val="1400"/>
              <a:buChar char="●"/>
            </a:pPr>
            <a:r>
              <a:rPr lang="en" sz="2000" dirty="0"/>
              <a:t>Will be more predictable than streaming/online</a:t>
            </a:r>
            <a:endParaRPr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>
            <a:spLocks noGrp="1"/>
          </p:cNvSpPr>
          <p:nvPr>
            <p:ph type="title"/>
          </p:nvPr>
        </p:nvSpPr>
        <p:spPr>
          <a:xfrm>
            <a:off x="989758" y="561862"/>
            <a:ext cx="966406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Stage 5: Model Serving &amp; Inference</a:t>
            </a:r>
            <a:endParaRPr dirty="0"/>
          </a:p>
        </p:txBody>
      </p:sp>
      <p:grpSp>
        <p:nvGrpSpPr>
          <p:cNvPr id="498" name="Google Shape;498;p44"/>
          <p:cNvGrpSpPr/>
          <p:nvPr/>
        </p:nvGrpSpPr>
        <p:grpSpPr>
          <a:xfrm>
            <a:off x="7837067" y="1462901"/>
            <a:ext cx="3315772" cy="4948207"/>
            <a:chOff x="1118224" y="283725"/>
            <a:chExt cx="2090826" cy="4076400"/>
          </a:xfrm>
        </p:grpSpPr>
        <p:sp>
          <p:nvSpPr>
            <p:cNvPr id="499" name="Google Shape;499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1118224" y="341749"/>
              <a:ext cx="2048100" cy="1941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One-off Inference Considerations</a:t>
              </a:r>
              <a:endParaRPr sz="16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733" b="1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One-Off</a:t>
              </a:r>
              <a:endParaRPr sz="3733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 rot="5400000">
              <a:off x="1938956" y="2254539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118308" y="2784027"/>
              <a:ext cx="2030400" cy="14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Bandwidth Requirements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Latency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Scalability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retrieval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89457">
                <a:lnSpc>
                  <a:spcPct val="115000"/>
                </a:lnSpc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33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5" name="Google Shape;505;p44"/>
          <p:cNvSpPr txBox="1"/>
          <p:nvPr/>
        </p:nvSpPr>
        <p:spPr>
          <a:xfrm>
            <a:off x="912368" y="1689742"/>
            <a:ext cx="6738401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you need to persist preprocessing algorithms from model training stage?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architecture will best suit your inference needs?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sz="20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Bandwidth &amp; Latency: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 latency impact the effectiveness of your product?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sz="2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 your inference endpoint need to scale?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" sz="20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 inferencing depend on other data retrieval?</a:t>
            </a:r>
          </a:p>
          <a:p>
            <a:r>
              <a:rPr lang="en" sz="2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will it cost per inference request?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1242702" y="601942"/>
            <a:ext cx="9706595" cy="13331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Key MLOps Considerations: </a:t>
            </a:r>
            <a:br>
              <a:rPr lang="en" dirty="0"/>
            </a:br>
            <a:r>
              <a:rPr lang="en" dirty="0"/>
              <a:t>Model Serving &amp; Inference </a:t>
            </a:r>
            <a:endParaRPr dirty="0"/>
          </a:p>
        </p:txBody>
      </p:sp>
      <p:sp>
        <p:nvSpPr>
          <p:cNvPr id="511" name="Google Shape;511;p45"/>
          <p:cNvSpPr txBox="1">
            <a:spLocks noGrp="1"/>
          </p:cNvSpPr>
          <p:nvPr>
            <p:ph type="body" idx="1"/>
          </p:nvPr>
        </p:nvSpPr>
        <p:spPr>
          <a:xfrm>
            <a:off x="978195" y="2039042"/>
            <a:ext cx="1078757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r>
              <a:rPr lang="en" dirty="0"/>
              <a:t>Streaming/online data, batch data, and one-off inference will all have different requirements</a:t>
            </a:r>
            <a:endParaRPr dirty="0"/>
          </a:p>
          <a:p>
            <a:r>
              <a:rPr lang="en" dirty="0"/>
              <a:t>Inference service needs to be able to pass the same data as model training service</a:t>
            </a:r>
            <a:endParaRPr dirty="0"/>
          </a:p>
          <a:p>
            <a:r>
              <a:rPr lang="en" dirty="0"/>
              <a:t>Inference service needs to be able to access the same preprocessing and cleaning processes as the training service</a:t>
            </a:r>
            <a:endParaRPr dirty="0"/>
          </a:p>
          <a:p>
            <a:r>
              <a:rPr lang="en" dirty="0"/>
              <a:t>Endpoint availability is a top concern during inference</a:t>
            </a:r>
            <a:endParaRPr dirty="0"/>
          </a:p>
          <a:p>
            <a:r>
              <a:rPr lang="en" dirty="0"/>
              <a:t>Bandwidth and latency need to be considered when creating inference service</a:t>
            </a:r>
            <a:endParaRPr dirty="0"/>
          </a:p>
          <a:p>
            <a:r>
              <a:rPr lang="en" dirty="0"/>
              <a:t>Costs can be unpredictable</a:t>
            </a:r>
            <a:endParaRPr dirty="0"/>
          </a:p>
          <a:p>
            <a:r>
              <a:rPr lang="en" dirty="0"/>
              <a:t>Data retrieval needs should be considered</a:t>
            </a:r>
            <a:endParaRPr dirty="0"/>
          </a:p>
          <a:p>
            <a:r>
              <a:rPr lang="en" dirty="0"/>
              <a:t>Model decisions need to be recorded to an audit table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Stage 6: Monitoring &amp; Maintenance </a:t>
            </a:r>
            <a:endParaRPr/>
          </a:p>
          <a:p>
            <a:r>
              <a:rPr lang="en"/>
              <a:t>(ML Observability)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Stage 6: Monitoring &amp; Maintenance (ML Observability)</a:t>
            </a:r>
            <a:endParaRPr dirty="0"/>
          </a:p>
        </p:txBody>
      </p:sp>
      <p:sp>
        <p:nvSpPr>
          <p:cNvPr id="522" name="Google Shape;522;p47"/>
          <p:cNvSpPr txBox="1"/>
          <p:nvPr/>
        </p:nvSpPr>
        <p:spPr>
          <a:xfrm>
            <a:off x="567041" y="1139433"/>
            <a:ext cx="11360800" cy="552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</a:rPr>
              <a:t>Performance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000" dirty="0"/>
              <a:t>Regularly revisit metrics used in evaluation to determine if model performance has degraded</a:t>
            </a:r>
            <a:endParaRPr sz="2000" dirty="0"/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2"/>
                </a:solidFill>
              </a:rPr>
              <a:t>Data quality</a:t>
            </a:r>
          </a:p>
          <a:p>
            <a:pPr marL="8001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Identify hard failures within data pipelines between training and production; monitor for cardinality shifts, missing data, data type mismatch, out-of-range</a:t>
            </a:r>
            <a:endParaRPr sz="2000" dirty="0"/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</a:rPr>
              <a:t>Explainability</a:t>
            </a:r>
          </a:p>
          <a:p>
            <a:pPr marL="8001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Feature importances across training, validation, and production </a:t>
            </a:r>
            <a:r>
              <a:rPr lang="en" sz="2000" dirty="0" err="1"/>
              <a:t>envs</a:t>
            </a:r>
            <a:r>
              <a:rPr lang="en" sz="2000" dirty="0"/>
              <a:t>. Introspect a model, build confidence, continuously improve ML models</a:t>
            </a:r>
            <a:endParaRPr sz="2000" dirty="0"/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5"/>
                </a:solidFill>
              </a:rPr>
              <a:t>Drift</a:t>
            </a:r>
          </a:p>
          <a:p>
            <a:pPr marL="8001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Monitor for a change in distribution over time, measured for model inputs, outputs, and actuals of a model. </a:t>
            </a:r>
          </a:p>
          <a:p>
            <a:pPr marL="8001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Identify if models have grown stale, data quality issues, or adversarial inputs</a:t>
            </a:r>
            <a:endParaRPr sz="2000" dirty="0"/>
          </a:p>
          <a:p>
            <a:pPr>
              <a:spcBef>
                <a:spcPts val="1600"/>
              </a:spcBef>
            </a:pPr>
            <a:endParaRPr sz="2000" dirty="0"/>
          </a:p>
          <a:p>
            <a:endParaRPr sz="2000" dirty="0"/>
          </a:p>
          <a:p>
            <a:endParaRPr sz="2000" dirty="0"/>
          </a:p>
          <a:p>
            <a:endParaRPr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888282" y="85918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Stage 6: Monitoring &amp; Maintenance (ML Observability)</a:t>
            </a:r>
            <a:endParaRPr dirty="0"/>
          </a:p>
        </p:txBody>
      </p:sp>
      <p:sp>
        <p:nvSpPr>
          <p:cNvPr id="528" name="Google Shape;528;p48"/>
          <p:cNvSpPr txBox="1">
            <a:spLocks noGrp="1"/>
          </p:cNvSpPr>
          <p:nvPr>
            <p:ph type="body" idx="1"/>
          </p:nvPr>
        </p:nvSpPr>
        <p:spPr>
          <a:xfrm>
            <a:off x="1360965" y="2015098"/>
            <a:ext cx="10415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" dirty="0"/>
              <a:t>Alerting</a:t>
            </a:r>
            <a:endParaRPr dirty="0"/>
          </a:p>
          <a:p>
            <a:pPr marL="342900" indent="-342900">
              <a:lnSpc>
                <a:spcPct val="100000"/>
              </a:lnSpc>
            </a:pPr>
            <a:r>
              <a:rPr lang="en" dirty="0"/>
              <a:t>Security</a:t>
            </a:r>
          </a:p>
          <a:p>
            <a:pPr marL="342900" indent="-342900">
              <a:lnSpc>
                <a:spcPct val="100000"/>
              </a:lnSpc>
            </a:pPr>
            <a:r>
              <a:rPr lang="en" dirty="0"/>
              <a:t>Periodic re-evaluation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The Roles Behind the ML Lifecycle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534180-94A6-4D2C-E29D-E68030BB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9439"/>
          </a:xfrm>
        </p:spPr>
        <p:txBody>
          <a:bodyPr/>
          <a:lstStyle/>
          <a:p>
            <a:r>
              <a:rPr lang="en-US" dirty="0"/>
              <a:t>MLOps</a:t>
            </a:r>
          </a:p>
        </p:txBody>
      </p:sp>
      <p:pic>
        <p:nvPicPr>
          <p:cNvPr id="4" name="Picture 2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E7A9AA13-B7F9-0831-8C23-E84B692E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6282" y="592666"/>
            <a:ext cx="5251044" cy="5198534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A1F6D8-BC13-D6A3-7EA7-9E548D46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>
            <a:normAutofit/>
          </a:bodyPr>
          <a:lstStyle/>
          <a:p>
            <a:r>
              <a:rPr lang="en-US" sz="2400" dirty="0"/>
              <a:t>The standardization and streamlining of </a:t>
            </a:r>
            <a:r>
              <a:rPr lang="en-US" sz="2400" dirty="0">
                <a:solidFill>
                  <a:schemeClr val="accent1"/>
                </a:solidFill>
              </a:rPr>
              <a:t>machine learning lifecycle </a:t>
            </a:r>
            <a:r>
              <a:rPr lang="en-US" sz="2400" dirty="0"/>
              <a:t>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B6BFD-B700-9D77-BB57-AB7E82A80913}"/>
              </a:ext>
            </a:extLst>
          </p:cNvPr>
          <p:cNvSpPr txBox="1"/>
          <p:nvPr/>
        </p:nvSpPr>
        <p:spPr>
          <a:xfrm>
            <a:off x="5401338" y="6080668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Introducing MLOps</a:t>
            </a:r>
          </a:p>
        </p:txBody>
      </p:sp>
    </p:spTree>
    <p:extLst>
      <p:ext uri="{BB962C8B-B14F-4D97-AF65-F5344CB8AC3E}">
        <p14:creationId xmlns:p14="http://schemas.microsoft.com/office/powerpoint/2010/main" val="3635101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B879CC7-92CA-85F9-9240-63B7B2D87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2EFC5C74-624B-CB9C-7A64-5F59B4D08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03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The AI/ML Lifecycle &amp; Roles</a:t>
            </a:r>
            <a:endParaRPr dirty="0"/>
          </a:p>
        </p:txBody>
      </p:sp>
      <p:grpSp>
        <p:nvGrpSpPr>
          <p:cNvPr id="108" name="Google Shape;108;p17">
            <a:extLst>
              <a:ext uri="{FF2B5EF4-FFF2-40B4-BE49-F238E27FC236}">
                <a16:creationId xmlns:a16="http://schemas.microsoft.com/office/drawing/2014/main" id="{68896DEE-E931-E291-13B2-D42E0369AC81}"/>
              </a:ext>
            </a:extLst>
          </p:cNvPr>
          <p:cNvGrpSpPr/>
          <p:nvPr/>
        </p:nvGrpSpPr>
        <p:grpSpPr>
          <a:xfrm>
            <a:off x="-28608" y="1352897"/>
            <a:ext cx="2209837" cy="5505311"/>
            <a:chOff x="604181" y="1572305"/>
            <a:chExt cx="1432974" cy="2316920"/>
          </a:xfrm>
        </p:grpSpPr>
        <p:cxnSp>
          <p:nvCxnSpPr>
            <p:cNvPr id="109" name="Google Shape;109;p17">
              <a:extLst>
                <a:ext uri="{FF2B5EF4-FFF2-40B4-BE49-F238E27FC236}">
                  <a16:creationId xmlns:a16="http://schemas.microsoft.com/office/drawing/2014/main" id="{AC498DE2-795B-BA4F-0D2D-10366ACBD9D1}"/>
                </a:ext>
              </a:extLst>
            </p:cNvPr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Google Shape;110;p17">
              <a:extLst>
                <a:ext uri="{FF2B5EF4-FFF2-40B4-BE49-F238E27FC236}">
                  <a16:creationId xmlns:a16="http://schemas.microsoft.com/office/drawing/2014/main" id="{C604511A-A8FB-1244-CBD4-1C850F3DE6FE}"/>
                </a:ext>
              </a:extLst>
            </p:cNvPr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11" name="Google Shape;111;p17">
              <a:extLst>
                <a:ext uri="{FF2B5EF4-FFF2-40B4-BE49-F238E27FC236}">
                  <a16:creationId xmlns:a16="http://schemas.microsoft.com/office/drawing/2014/main" id="{B1A2C275-E375-2059-E9F9-EF18F73C576A}"/>
                </a:ext>
              </a:extLst>
            </p:cNvPr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112" name="Google Shape;112;p17">
              <a:extLst>
                <a:ext uri="{FF2B5EF4-FFF2-40B4-BE49-F238E27FC236}">
                  <a16:creationId xmlns:a16="http://schemas.microsoft.com/office/drawing/2014/main" id="{7ED283CF-06F0-F2C4-8FBC-D5202634685C}"/>
                </a:ext>
              </a:extLst>
            </p:cNvPr>
            <p:cNvGrpSpPr/>
            <p:nvPr/>
          </p:nvGrpSpPr>
          <p:grpSpPr>
            <a:xfrm>
              <a:off x="604181" y="1572305"/>
              <a:ext cx="1292179" cy="2316920"/>
              <a:chOff x="1199139" y="1572305"/>
              <a:chExt cx="1292179" cy="2316920"/>
            </a:xfrm>
          </p:grpSpPr>
          <p:sp>
            <p:nvSpPr>
              <p:cNvPr id="113" name="Google Shape;113;p17">
                <a:extLst>
                  <a:ext uri="{FF2B5EF4-FFF2-40B4-BE49-F238E27FC236}">
                    <a16:creationId xmlns:a16="http://schemas.microsoft.com/office/drawing/2014/main" id="{8F27CDEE-B13D-A3BC-460E-1DB75A46ACB8}"/>
                  </a:ext>
                </a:extLst>
              </p:cNvPr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Question</a:t>
                </a:r>
                <a:endParaRPr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7">
                <a:extLst>
                  <a:ext uri="{FF2B5EF4-FFF2-40B4-BE49-F238E27FC236}">
                    <a16:creationId xmlns:a16="http://schemas.microsoft.com/office/drawing/2014/main" id="{9C417B5C-2AF9-4F03-4784-68F8E101A3FA}"/>
                  </a:ext>
                </a:extLst>
              </p:cNvPr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Driven by domain experts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7">
                <a:extLst>
                  <a:ext uri="{FF2B5EF4-FFF2-40B4-BE49-F238E27FC236}">
                    <a16:creationId xmlns:a16="http://schemas.microsoft.com/office/drawing/2014/main" id="{9DBB8523-83FE-741B-4D85-DC0FC4216B3C}"/>
                  </a:ext>
                </a:extLst>
              </p:cNvPr>
              <p:cNvSpPr txBox="1"/>
              <p:nvPr/>
            </p:nvSpPr>
            <p:spPr>
              <a:xfrm>
                <a:off x="1199139" y="1572305"/>
                <a:ext cx="752842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Domain expert + Data Scientist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7">
            <a:extLst>
              <a:ext uri="{FF2B5EF4-FFF2-40B4-BE49-F238E27FC236}">
                <a16:creationId xmlns:a16="http://schemas.microsoft.com/office/drawing/2014/main" id="{8C1C7FD6-A1FF-081B-8391-5EB17722EF4E}"/>
              </a:ext>
            </a:extLst>
          </p:cNvPr>
          <p:cNvGrpSpPr/>
          <p:nvPr/>
        </p:nvGrpSpPr>
        <p:grpSpPr>
          <a:xfrm>
            <a:off x="1952392" y="1358041"/>
            <a:ext cx="2230915" cy="5500167"/>
            <a:chOff x="1888765" y="1576275"/>
            <a:chExt cx="1446642" cy="2314755"/>
          </a:xfrm>
        </p:grpSpPr>
        <p:cxnSp>
          <p:nvCxnSpPr>
            <p:cNvPr id="117" name="Google Shape;117;p17">
              <a:extLst>
                <a:ext uri="{FF2B5EF4-FFF2-40B4-BE49-F238E27FC236}">
                  <a16:creationId xmlns:a16="http://schemas.microsoft.com/office/drawing/2014/main" id="{A78C71A4-BEF3-7231-3648-F1C6B7742FD7}"/>
                </a:ext>
              </a:extLst>
            </p:cNvPr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Google Shape;118;p17">
              <a:extLst>
                <a:ext uri="{FF2B5EF4-FFF2-40B4-BE49-F238E27FC236}">
                  <a16:creationId xmlns:a16="http://schemas.microsoft.com/office/drawing/2014/main" id="{760E5572-1C8B-CFD5-E8AE-5F8820D6944A}"/>
                </a:ext>
              </a:extLst>
            </p:cNvPr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19" name="Google Shape;119;p17">
              <a:extLst>
                <a:ext uri="{FF2B5EF4-FFF2-40B4-BE49-F238E27FC236}">
                  <a16:creationId xmlns:a16="http://schemas.microsoft.com/office/drawing/2014/main" id="{599272AF-3576-BE36-93BB-7A92DF771766}"/>
                </a:ext>
              </a:extLst>
            </p:cNvPr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0" name="Google Shape;120;p17">
              <a:extLst>
                <a:ext uri="{FF2B5EF4-FFF2-40B4-BE49-F238E27FC236}">
                  <a16:creationId xmlns:a16="http://schemas.microsoft.com/office/drawing/2014/main" id="{2E1EB386-B04B-803F-4D8C-9F4AF94569DD}"/>
                </a:ext>
              </a:extLst>
            </p:cNvPr>
            <p:cNvSpPr txBox="1"/>
            <p:nvPr/>
          </p:nvSpPr>
          <p:spPr>
            <a:xfrm>
              <a:off x="2023725" y="2676975"/>
              <a:ext cx="1167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Collection &amp; Preprocessing</a:t>
              </a:r>
              <a:endParaRPr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>
              <a:extLst>
                <a:ext uri="{FF2B5EF4-FFF2-40B4-BE49-F238E27FC236}">
                  <a16:creationId xmlns:a16="http://schemas.microsoft.com/office/drawing/2014/main" id="{7D81DE1B-658B-FBEA-4E41-E4B2EB0DF84E}"/>
                </a:ext>
              </a:extLst>
            </p:cNvPr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Cleaning, feature engineering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>
              <a:extLst>
                <a:ext uri="{FF2B5EF4-FFF2-40B4-BE49-F238E27FC236}">
                  <a16:creationId xmlns:a16="http://schemas.microsoft.com/office/drawing/2014/main" id="{A2411126-C63F-FCA9-1063-1F02EA745EE6}"/>
                </a:ext>
              </a:extLst>
            </p:cNvPr>
            <p:cNvSpPr txBox="1"/>
            <p:nvPr/>
          </p:nvSpPr>
          <p:spPr>
            <a:xfrm>
              <a:off x="1888765" y="1576275"/>
              <a:ext cx="752842" cy="7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engineer +  Data Scientist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>
            <a:extLst>
              <a:ext uri="{FF2B5EF4-FFF2-40B4-BE49-F238E27FC236}">
                <a16:creationId xmlns:a16="http://schemas.microsoft.com/office/drawing/2014/main" id="{0E498543-55EE-37D4-3430-E7CF9E24A1BF}"/>
              </a:ext>
            </a:extLst>
          </p:cNvPr>
          <p:cNvGrpSpPr/>
          <p:nvPr/>
        </p:nvGrpSpPr>
        <p:grpSpPr>
          <a:xfrm>
            <a:off x="3909548" y="1368803"/>
            <a:ext cx="2273973" cy="5489406"/>
            <a:chOff x="3157889" y="1580804"/>
            <a:chExt cx="1474563" cy="2310226"/>
          </a:xfrm>
        </p:grpSpPr>
        <p:cxnSp>
          <p:nvCxnSpPr>
            <p:cNvPr id="124" name="Google Shape;124;p17">
              <a:extLst>
                <a:ext uri="{FF2B5EF4-FFF2-40B4-BE49-F238E27FC236}">
                  <a16:creationId xmlns:a16="http://schemas.microsoft.com/office/drawing/2014/main" id="{CC186853-FD85-E6F1-CC29-C700605B0459}"/>
                </a:ext>
              </a:extLst>
            </p:cNvPr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5" name="Google Shape;125;p17">
              <a:extLst>
                <a:ext uri="{FF2B5EF4-FFF2-40B4-BE49-F238E27FC236}">
                  <a16:creationId xmlns:a16="http://schemas.microsoft.com/office/drawing/2014/main" id="{00A57939-C864-E769-69D3-24CFD6F1BB60}"/>
                </a:ext>
              </a:extLst>
            </p:cNvPr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26" name="Google Shape;126;p17">
              <a:extLst>
                <a:ext uri="{FF2B5EF4-FFF2-40B4-BE49-F238E27FC236}">
                  <a16:creationId xmlns:a16="http://schemas.microsoft.com/office/drawing/2014/main" id="{74B44B4E-E7D1-7BAA-D2FF-F91D24A87F16}"/>
                </a:ext>
              </a:extLst>
            </p:cNvPr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7" name="Google Shape;127;p17">
              <a:extLst>
                <a:ext uri="{FF2B5EF4-FFF2-40B4-BE49-F238E27FC236}">
                  <a16:creationId xmlns:a16="http://schemas.microsoft.com/office/drawing/2014/main" id="{A0B11FC4-AB28-1554-7B27-51AB954F4C33}"/>
                </a:ext>
              </a:extLst>
            </p:cNvPr>
            <p:cNvSpPr txBox="1"/>
            <p:nvPr/>
          </p:nvSpPr>
          <p:spPr>
            <a:xfrm>
              <a:off x="3195013" y="2696832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 &amp; Evaluation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>
              <a:extLst>
                <a:ext uri="{FF2B5EF4-FFF2-40B4-BE49-F238E27FC236}">
                  <a16:creationId xmlns:a16="http://schemas.microsoft.com/office/drawing/2014/main" id="{697CA912-7D35-80DA-A880-A4F1B7D8FF05}"/>
                </a:ext>
              </a:extLst>
            </p:cNvPr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Experimentation, evaluation, hyperparameter tuning, etc.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>
              <a:extLst>
                <a:ext uri="{FF2B5EF4-FFF2-40B4-BE49-F238E27FC236}">
                  <a16:creationId xmlns:a16="http://schemas.microsoft.com/office/drawing/2014/main" id="{C77FCB7A-313D-1B84-41AB-9E3313CFFE96}"/>
                </a:ext>
              </a:extLst>
            </p:cNvPr>
            <p:cNvSpPr txBox="1"/>
            <p:nvPr/>
          </p:nvSpPr>
          <p:spPr>
            <a:xfrm>
              <a:off x="3157889" y="1580804"/>
              <a:ext cx="752841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7">
            <a:extLst>
              <a:ext uri="{FF2B5EF4-FFF2-40B4-BE49-F238E27FC236}">
                <a16:creationId xmlns:a16="http://schemas.microsoft.com/office/drawing/2014/main" id="{BAE5CC3C-2BAA-8C5A-63B2-F9348B0567CB}"/>
              </a:ext>
            </a:extLst>
          </p:cNvPr>
          <p:cNvGrpSpPr/>
          <p:nvPr/>
        </p:nvGrpSpPr>
        <p:grpSpPr>
          <a:xfrm>
            <a:off x="5970595" y="1352897"/>
            <a:ext cx="2213734" cy="5505312"/>
            <a:chOff x="4494378" y="1574110"/>
            <a:chExt cx="1435501" cy="2316920"/>
          </a:xfrm>
        </p:grpSpPr>
        <p:cxnSp>
          <p:nvCxnSpPr>
            <p:cNvPr id="131" name="Google Shape;131;p17">
              <a:extLst>
                <a:ext uri="{FF2B5EF4-FFF2-40B4-BE49-F238E27FC236}">
                  <a16:creationId xmlns:a16="http://schemas.microsoft.com/office/drawing/2014/main" id="{A7941B73-B1FD-62EF-7918-106933FB9C06}"/>
                </a:ext>
              </a:extLst>
            </p:cNvPr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Google Shape;132;p17">
              <a:extLst>
                <a:ext uri="{FF2B5EF4-FFF2-40B4-BE49-F238E27FC236}">
                  <a16:creationId xmlns:a16="http://schemas.microsoft.com/office/drawing/2014/main" id="{C947B8FA-4C98-929D-1AB0-D1E7418AAAB7}"/>
                </a:ext>
              </a:extLst>
            </p:cNvPr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33" name="Google Shape;133;p17">
              <a:extLst>
                <a:ext uri="{FF2B5EF4-FFF2-40B4-BE49-F238E27FC236}">
                  <a16:creationId xmlns:a16="http://schemas.microsoft.com/office/drawing/2014/main" id="{72C59A6D-4974-F698-F05E-F40502F70F6C}"/>
                </a:ext>
              </a:extLst>
            </p:cNvPr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4" name="Google Shape;134;p17">
              <a:extLst>
                <a:ext uri="{FF2B5EF4-FFF2-40B4-BE49-F238E27FC236}">
                  <a16:creationId xmlns:a16="http://schemas.microsoft.com/office/drawing/2014/main" id="{7FB5C8B7-6C6A-E634-0BDB-5C523534093E}"/>
                </a:ext>
              </a:extLst>
            </p:cNvPr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>
              <a:extLst>
                <a:ext uri="{FF2B5EF4-FFF2-40B4-BE49-F238E27FC236}">
                  <a16:creationId xmlns:a16="http://schemas.microsoft.com/office/drawing/2014/main" id="{C252BF61-B2A5-3F03-BD5A-7EE65FBE4416}"/>
                </a:ext>
              </a:extLst>
            </p:cNvPr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Persist model weights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>
              <a:extLst>
                <a:ext uri="{FF2B5EF4-FFF2-40B4-BE49-F238E27FC236}">
                  <a16:creationId xmlns:a16="http://schemas.microsoft.com/office/drawing/2014/main" id="{9FCDF3BE-BE06-F781-3CB4-7DDFA8B54C1A}"/>
                </a:ext>
              </a:extLst>
            </p:cNvPr>
            <p:cNvSpPr txBox="1"/>
            <p:nvPr/>
          </p:nvSpPr>
          <p:spPr>
            <a:xfrm>
              <a:off x="4494378" y="1574110"/>
              <a:ext cx="7185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7">
            <a:extLst>
              <a:ext uri="{FF2B5EF4-FFF2-40B4-BE49-F238E27FC236}">
                <a16:creationId xmlns:a16="http://schemas.microsoft.com/office/drawing/2014/main" id="{C1C675C2-47C7-0562-7E20-F3D28CC68EBE}"/>
              </a:ext>
            </a:extLst>
          </p:cNvPr>
          <p:cNvGrpSpPr/>
          <p:nvPr/>
        </p:nvGrpSpPr>
        <p:grpSpPr>
          <a:xfrm>
            <a:off x="7990383" y="1367596"/>
            <a:ext cx="2194446" cy="5490613"/>
            <a:chOff x="3209458" y="1580296"/>
            <a:chExt cx="1422994" cy="2310734"/>
          </a:xfrm>
        </p:grpSpPr>
        <p:cxnSp>
          <p:nvCxnSpPr>
            <p:cNvPr id="138" name="Google Shape;138;p17">
              <a:extLst>
                <a:ext uri="{FF2B5EF4-FFF2-40B4-BE49-F238E27FC236}">
                  <a16:creationId xmlns:a16="http://schemas.microsoft.com/office/drawing/2014/main" id="{69D4E01E-01EF-4C2B-6705-E886ACD0F83D}"/>
                </a:ext>
              </a:extLst>
            </p:cNvPr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9" name="Google Shape;139;p17">
              <a:extLst>
                <a:ext uri="{FF2B5EF4-FFF2-40B4-BE49-F238E27FC236}">
                  <a16:creationId xmlns:a16="http://schemas.microsoft.com/office/drawing/2014/main" id="{A3FF7DB0-8658-BA00-4018-D80470EF4EF4}"/>
                </a:ext>
              </a:extLst>
            </p:cNvPr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40" name="Google Shape;140;p17">
              <a:extLst>
                <a:ext uri="{FF2B5EF4-FFF2-40B4-BE49-F238E27FC236}">
                  <a16:creationId xmlns:a16="http://schemas.microsoft.com/office/drawing/2014/main" id="{81E7B077-FB9C-862F-E42B-56D70AAA0B26}"/>
                </a:ext>
              </a:extLst>
            </p:cNvPr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7">
              <a:extLst>
                <a:ext uri="{FF2B5EF4-FFF2-40B4-BE49-F238E27FC236}">
                  <a16:creationId xmlns:a16="http://schemas.microsoft.com/office/drawing/2014/main" id="{91DDB058-F3A7-EF47-1591-2843795F7A5A}"/>
                </a:ext>
              </a:extLst>
            </p:cNvPr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Serving &amp; Inference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>
              <a:extLst>
                <a:ext uri="{FF2B5EF4-FFF2-40B4-BE49-F238E27FC236}">
                  <a16:creationId xmlns:a16="http://schemas.microsoft.com/office/drawing/2014/main" id="{3656C8D7-D476-2219-65A4-914459D369EA}"/>
                </a:ext>
              </a:extLst>
            </p:cNvPr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Streaming/ online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Batch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>
              <a:extLst>
                <a:ext uri="{FF2B5EF4-FFF2-40B4-BE49-F238E27FC236}">
                  <a16:creationId xmlns:a16="http://schemas.microsoft.com/office/drawing/2014/main" id="{CAC817BB-8D0F-2382-CFF8-F20AF7180488}"/>
                </a:ext>
              </a:extLst>
            </p:cNvPr>
            <p:cNvSpPr txBox="1"/>
            <p:nvPr/>
          </p:nvSpPr>
          <p:spPr>
            <a:xfrm>
              <a:off x="3209458" y="1580296"/>
              <a:ext cx="7185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>
            <a:extLst>
              <a:ext uri="{FF2B5EF4-FFF2-40B4-BE49-F238E27FC236}">
                <a16:creationId xmlns:a16="http://schemas.microsoft.com/office/drawing/2014/main" id="{B802A87A-D3FF-CC70-4F30-050639256E36}"/>
              </a:ext>
            </a:extLst>
          </p:cNvPr>
          <p:cNvGrpSpPr/>
          <p:nvPr/>
        </p:nvGrpSpPr>
        <p:grpSpPr>
          <a:xfrm>
            <a:off x="9610218" y="1382594"/>
            <a:ext cx="2575416" cy="5475614"/>
            <a:chOff x="4259844" y="1586608"/>
            <a:chExt cx="1670035" cy="2304422"/>
          </a:xfrm>
        </p:grpSpPr>
        <p:cxnSp>
          <p:nvCxnSpPr>
            <p:cNvPr id="145" name="Google Shape;145;p17">
              <a:extLst>
                <a:ext uri="{FF2B5EF4-FFF2-40B4-BE49-F238E27FC236}">
                  <a16:creationId xmlns:a16="http://schemas.microsoft.com/office/drawing/2014/main" id="{5AF5B05F-2D84-169E-16AA-BBAD143CABD4}"/>
                </a:ext>
              </a:extLst>
            </p:cNvPr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6" name="Google Shape;146;p17">
              <a:extLst>
                <a:ext uri="{FF2B5EF4-FFF2-40B4-BE49-F238E27FC236}">
                  <a16:creationId xmlns:a16="http://schemas.microsoft.com/office/drawing/2014/main" id="{0FA65A84-F17E-896D-87A0-68DE4F08E927}"/>
                </a:ext>
              </a:extLst>
            </p:cNvPr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47" name="Google Shape;147;p17">
              <a:extLst>
                <a:ext uri="{FF2B5EF4-FFF2-40B4-BE49-F238E27FC236}">
                  <a16:creationId xmlns:a16="http://schemas.microsoft.com/office/drawing/2014/main" id="{5539F984-9222-7BFD-D8D7-52A0C2415398}"/>
                </a:ext>
              </a:extLst>
            </p:cNvPr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7">
              <a:extLst>
                <a:ext uri="{FF2B5EF4-FFF2-40B4-BE49-F238E27FC236}">
                  <a16:creationId xmlns:a16="http://schemas.microsoft.com/office/drawing/2014/main" id="{528B2CA1-F44B-029B-E5F9-4387EE66103B}"/>
                </a:ext>
              </a:extLst>
            </p:cNvPr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Monitoring &amp; Maintenance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958DFAAB-D20F-09B8-0A38-A3EDA1C64B41}"/>
                </a:ext>
              </a:extLst>
            </p:cNvPr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Ongoing evaluation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>
              <a:extLst>
                <a:ext uri="{FF2B5EF4-FFF2-40B4-BE49-F238E27FC236}">
                  <a16:creationId xmlns:a16="http://schemas.microsoft.com/office/drawing/2014/main" id="{269CD067-97CE-6BD6-5653-B1606D160A07}"/>
                </a:ext>
              </a:extLst>
            </p:cNvPr>
            <p:cNvSpPr txBox="1"/>
            <p:nvPr/>
          </p:nvSpPr>
          <p:spPr>
            <a:xfrm>
              <a:off x="4259844" y="1586608"/>
              <a:ext cx="970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Observability + Data Scientist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687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DEBC9095-2920-8FB1-0D80-D1E3A4B3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34A92CDB-6023-C6DE-1DE8-B537FF429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03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The Data Science Discipline: What We’re Trained to Do</a:t>
            </a:r>
            <a:endParaRPr dirty="0"/>
          </a:p>
        </p:txBody>
      </p:sp>
      <p:grpSp>
        <p:nvGrpSpPr>
          <p:cNvPr id="116" name="Google Shape;116;p17">
            <a:extLst>
              <a:ext uri="{FF2B5EF4-FFF2-40B4-BE49-F238E27FC236}">
                <a16:creationId xmlns:a16="http://schemas.microsoft.com/office/drawing/2014/main" id="{976DEB83-881D-F82B-BC8F-E07292DE966F}"/>
              </a:ext>
            </a:extLst>
          </p:cNvPr>
          <p:cNvGrpSpPr/>
          <p:nvPr/>
        </p:nvGrpSpPr>
        <p:grpSpPr>
          <a:xfrm>
            <a:off x="1952392" y="1358041"/>
            <a:ext cx="2230915" cy="5500167"/>
            <a:chOff x="1888765" y="1576275"/>
            <a:chExt cx="1446642" cy="2314755"/>
          </a:xfrm>
        </p:grpSpPr>
        <p:cxnSp>
          <p:nvCxnSpPr>
            <p:cNvPr id="117" name="Google Shape;117;p17">
              <a:extLst>
                <a:ext uri="{FF2B5EF4-FFF2-40B4-BE49-F238E27FC236}">
                  <a16:creationId xmlns:a16="http://schemas.microsoft.com/office/drawing/2014/main" id="{7D69F4DF-013E-70DF-845E-AB4BE63CF2F1}"/>
                </a:ext>
              </a:extLst>
            </p:cNvPr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Google Shape;118;p17">
              <a:extLst>
                <a:ext uri="{FF2B5EF4-FFF2-40B4-BE49-F238E27FC236}">
                  <a16:creationId xmlns:a16="http://schemas.microsoft.com/office/drawing/2014/main" id="{0D668688-22F9-51A2-AAC8-A617FEE81ED6}"/>
                </a:ext>
              </a:extLst>
            </p:cNvPr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19" name="Google Shape;119;p17">
              <a:extLst>
                <a:ext uri="{FF2B5EF4-FFF2-40B4-BE49-F238E27FC236}">
                  <a16:creationId xmlns:a16="http://schemas.microsoft.com/office/drawing/2014/main" id="{A50D2343-F183-96BF-B020-CF3E80D71E28}"/>
                </a:ext>
              </a:extLst>
            </p:cNvPr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0" name="Google Shape;120;p17">
              <a:extLst>
                <a:ext uri="{FF2B5EF4-FFF2-40B4-BE49-F238E27FC236}">
                  <a16:creationId xmlns:a16="http://schemas.microsoft.com/office/drawing/2014/main" id="{C9F1DDAA-EFB0-8E2F-13A9-B8A539AA74CF}"/>
                </a:ext>
              </a:extLst>
            </p:cNvPr>
            <p:cNvSpPr txBox="1"/>
            <p:nvPr/>
          </p:nvSpPr>
          <p:spPr>
            <a:xfrm>
              <a:off x="2023725" y="2676975"/>
              <a:ext cx="1167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Collection &amp; Preprocessing</a:t>
              </a:r>
              <a:endParaRPr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>
              <a:extLst>
                <a:ext uri="{FF2B5EF4-FFF2-40B4-BE49-F238E27FC236}">
                  <a16:creationId xmlns:a16="http://schemas.microsoft.com/office/drawing/2014/main" id="{0C7A6570-12A9-EA57-B07B-AEBAEFA6E238}"/>
                </a:ext>
              </a:extLst>
            </p:cNvPr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Cleaning, feature engineering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>
              <a:extLst>
                <a:ext uri="{FF2B5EF4-FFF2-40B4-BE49-F238E27FC236}">
                  <a16:creationId xmlns:a16="http://schemas.microsoft.com/office/drawing/2014/main" id="{ABE7B8C7-4196-3F0E-6A9B-E67D0F9EA21C}"/>
                </a:ext>
              </a:extLst>
            </p:cNvPr>
            <p:cNvSpPr txBox="1"/>
            <p:nvPr/>
          </p:nvSpPr>
          <p:spPr>
            <a:xfrm>
              <a:off x="1888765" y="1576275"/>
              <a:ext cx="752842" cy="7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engineer +  Data Scientist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>
            <a:extLst>
              <a:ext uri="{FF2B5EF4-FFF2-40B4-BE49-F238E27FC236}">
                <a16:creationId xmlns:a16="http://schemas.microsoft.com/office/drawing/2014/main" id="{03D49079-42EF-4CA1-97BA-D52EC8FDDB20}"/>
              </a:ext>
            </a:extLst>
          </p:cNvPr>
          <p:cNvGrpSpPr/>
          <p:nvPr/>
        </p:nvGrpSpPr>
        <p:grpSpPr>
          <a:xfrm>
            <a:off x="3909548" y="1368803"/>
            <a:ext cx="2273973" cy="5489406"/>
            <a:chOff x="3157889" y="1580804"/>
            <a:chExt cx="1474563" cy="2310226"/>
          </a:xfrm>
        </p:grpSpPr>
        <p:cxnSp>
          <p:nvCxnSpPr>
            <p:cNvPr id="124" name="Google Shape;124;p17">
              <a:extLst>
                <a:ext uri="{FF2B5EF4-FFF2-40B4-BE49-F238E27FC236}">
                  <a16:creationId xmlns:a16="http://schemas.microsoft.com/office/drawing/2014/main" id="{A18E0BF2-A598-EA87-C1FF-107738FB87B8}"/>
                </a:ext>
              </a:extLst>
            </p:cNvPr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5" name="Google Shape;125;p17">
              <a:extLst>
                <a:ext uri="{FF2B5EF4-FFF2-40B4-BE49-F238E27FC236}">
                  <a16:creationId xmlns:a16="http://schemas.microsoft.com/office/drawing/2014/main" id="{444A5316-613F-5EAB-C83B-4612FA490D3C}"/>
                </a:ext>
              </a:extLst>
            </p:cNvPr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26" name="Google Shape;126;p17">
              <a:extLst>
                <a:ext uri="{FF2B5EF4-FFF2-40B4-BE49-F238E27FC236}">
                  <a16:creationId xmlns:a16="http://schemas.microsoft.com/office/drawing/2014/main" id="{0B38AD75-F6C4-DB79-CE31-7B7CCAEFB345}"/>
                </a:ext>
              </a:extLst>
            </p:cNvPr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7" name="Google Shape;127;p17">
              <a:extLst>
                <a:ext uri="{FF2B5EF4-FFF2-40B4-BE49-F238E27FC236}">
                  <a16:creationId xmlns:a16="http://schemas.microsoft.com/office/drawing/2014/main" id="{660F643D-05A6-833D-C88E-FA839D505E77}"/>
                </a:ext>
              </a:extLst>
            </p:cNvPr>
            <p:cNvSpPr txBox="1"/>
            <p:nvPr/>
          </p:nvSpPr>
          <p:spPr>
            <a:xfrm>
              <a:off x="3195013" y="2696832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 &amp; Evaluation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>
              <a:extLst>
                <a:ext uri="{FF2B5EF4-FFF2-40B4-BE49-F238E27FC236}">
                  <a16:creationId xmlns:a16="http://schemas.microsoft.com/office/drawing/2014/main" id="{8349A033-6F51-9085-B379-B01D7070846A}"/>
                </a:ext>
              </a:extLst>
            </p:cNvPr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Experimentation, evaluation, hyperparameter tuning, etc.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>
              <a:extLst>
                <a:ext uri="{FF2B5EF4-FFF2-40B4-BE49-F238E27FC236}">
                  <a16:creationId xmlns:a16="http://schemas.microsoft.com/office/drawing/2014/main" id="{BFF0FFB1-3DA9-CCB1-789C-A333C173FAE2}"/>
                </a:ext>
              </a:extLst>
            </p:cNvPr>
            <p:cNvSpPr txBox="1"/>
            <p:nvPr/>
          </p:nvSpPr>
          <p:spPr>
            <a:xfrm>
              <a:off x="3157889" y="1580804"/>
              <a:ext cx="752841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>
            <a:extLst>
              <a:ext uri="{FF2B5EF4-FFF2-40B4-BE49-F238E27FC236}">
                <a16:creationId xmlns:a16="http://schemas.microsoft.com/office/drawing/2014/main" id="{5A17446B-227A-D9F1-C80B-3A6325825522}"/>
              </a:ext>
            </a:extLst>
          </p:cNvPr>
          <p:cNvGrpSpPr/>
          <p:nvPr/>
        </p:nvGrpSpPr>
        <p:grpSpPr>
          <a:xfrm>
            <a:off x="9610218" y="1382594"/>
            <a:ext cx="2575416" cy="5475614"/>
            <a:chOff x="4259844" y="1586608"/>
            <a:chExt cx="1670035" cy="2304422"/>
          </a:xfrm>
        </p:grpSpPr>
        <p:cxnSp>
          <p:nvCxnSpPr>
            <p:cNvPr id="145" name="Google Shape;145;p17">
              <a:extLst>
                <a:ext uri="{FF2B5EF4-FFF2-40B4-BE49-F238E27FC236}">
                  <a16:creationId xmlns:a16="http://schemas.microsoft.com/office/drawing/2014/main" id="{6BB8E708-4205-B8F0-7794-C2F8BC2FB522}"/>
                </a:ext>
              </a:extLst>
            </p:cNvPr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6" name="Google Shape;146;p17">
              <a:extLst>
                <a:ext uri="{FF2B5EF4-FFF2-40B4-BE49-F238E27FC236}">
                  <a16:creationId xmlns:a16="http://schemas.microsoft.com/office/drawing/2014/main" id="{58AF2770-9555-2493-5690-31DFFAE30F83}"/>
                </a:ext>
              </a:extLst>
            </p:cNvPr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47" name="Google Shape;147;p17">
              <a:extLst>
                <a:ext uri="{FF2B5EF4-FFF2-40B4-BE49-F238E27FC236}">
                  <a16:creationId xmlns:a16="http://schemas.microsoft.com/office/drawing/2014/main" id="{241441FD-D10B-0F31-6E2F-72FFA6386FF8}"/>
                </a:ext>
              </a:extLst>
            </p:cNvPr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7">
              <a:extLst>
                <a:ext uri="{FF2B5EF4-FFF2-40B4-BE49-F238E27FC236}">
                  <a16:creationId xmlns:a16="http://schemas.microsoft.com/office/drawing/2014/main" id="{B2ED0208-02B0-29AB-C5C7-BA382BC8DD80}"/>
                </a:ext>
              </a:extLst>
            </p:cNvPr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Monitoring &amp; Maintenance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E4E42734-1565-DDD0-3E06-C8FC56AD325B}"/>
                </a:ext>
              </a:extLst>
            </p:cNvPr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Ongoing evaluation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>
              <a:extLst>
                <a:ext uri="{FF2B5EF4-FFF2-40B4-BE49-F238E27FC236}">
                  <a16:creationId xmlns:a16="http://schemas.microsoft.com/office/drawing/2014/main" id="{17043138-3DC9-15FB-10C6-37EF127A0949}"/>
                </a:ext>
              </a:extLst>
            </p:cNvPr>
            <p:cNvSpPr txBox="1"/>
            <p:nvPr/>
          </p:nvSpPr>
          <p:spPr>
            <a:xfrm>
              <a:off x="4259844" y="1586608"/>
              <a:ext cx="970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Observability + Data Scientist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51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7F3333F-E388-4B55-B236-2276D5A2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6EFA70D4-997E-AF9E-0ECB-734C8CFD1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03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The Data Science Discipline: What We’re Actually Doing</a:t>
            </a:r>
            <a:endParaRPr dirty="0"/>
          </a:p>
        </p:txBody>
      </p:sp>
      <p:grpSp>
        <p:nvGrpSpPr>
          <p:cNvPr id="108" name="Google Shape;108;p17">
            <a:extLst>
              <a:ext uri="{FF2B5EF4-FFF2-40B4-BE49-F238E27FC236}">
                <a16:creationId xmlns:a16="http://schemas.microsoft.com/office/drawing/2014/main" id="{82F74B97-50AB-4618-34A0-EA85B6113C22}"/>
              </a:ext>
            </a:extLst>
          </p:cNvPr>
          <p:cNvGrpSpPr/>
          <p:nvPr/>
        </p:nvGrpSpPr>
        <p:grpSpPr>
          <a:xfrm>
            <a:off x="-28608" y="1352897"/>
            <a:ext cx="2209837" cy="5505311"/>
            <a:chOff x="604181" y="1572305"/>
            <a:chExt cx="1432974" cy="2316920"/>
          </a:xfrm>
        </p:grpSpPr>
        <p:cxnSp>
          <p:nvCxnSpPr>
            <p:cNvPr id="109" name="Google Shape;109;p17">
              <a:extLst>
                <a:ext uri="{FF2B5EF4-FFF2-40B4-BE49-F238E27FC236}">
                  <a16:creationId xmlns:a16="http://schemas.microsoft.com/office/drawing/2014/main" id="{791DA317-1273-C23A-D6C1-85D270AF1B51}"/>
                </a:ext>
              </a:extLst>
            </p:cNvPr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Google Shape;110;p17">
              <a:extLst>
                <a:ext uri="{FF2B5EF4-FFF2-40B4-BE49-F238E27FC236}">
                  <a16:creationId xmlns:a16="http://schemas.microsoft.com/office/drawing/2014/main" id="{B2F07752-CC75-0E69-4B6C-7C8F93341D1B}"/>
                </a:ext>
              </a:extLst>
            </p:cNvPr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11" name="Google Shape;111;p17">
              <a:extLst>
                <a:ext uri="{FF2B5EF4-FFF2-40B4-BE49-F238E27FC236}">
                  <a16:creationId xmlns:a16="http://schemas.microsoft.com/office/drawing/2014/main" id="{5A729F92-BCAA-B235-2A54-E3B1CDB8F1F1}"/>
                </a:ext>
              </a:extLst>
            </p:cNvPr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112" name="Google Shape;112;p17">
              <a:extLst>
                <a:ext uri="{FF2B5EF4-FFF2-40B4-BE49-F238E27FC236}">
                  <a16:creationId xmlns:a16="http://schemas.microsoft.com/office/drawing/2014/main" id="{78661CB6-D2E8-1CF9-A436-1B58FE0FEA3C}"/>
                </a:ext>
              </a:extLst>
            </p:cNvPr>
            <p:cNvGrpSpPr/>
            <p:nvPr/>
          </p:nvGrpSpPr>
          <p:grpSpPr>
            <a:xfrm>
              <a:off x="604181" y="1572305"/>
              <a:ext cx="1292179" cy="2316920"/>
              <a:chOff x="1199139" y="1572305"/>
              <a:chExt cx="1292179" cy="2316920"/>
            </a:xfrm>
          </p:grpSpPr>
          <p:sp>
            <p:nvSpPr>
              <p:cNvPr id="113" name="Google Shape;113;p17">
                <a:extLst>
                  <a:ext uri="{FF2B5EF4-FFF2-40B4-BE49-F238E27FC236}">
                    <a16:creationId xmlns:a16="http://schemas.microsoft.com/office/drawing/2014/main" id="{7B185E48-78CE-1155-8C68-0270FF020D9A}"/>
                  </a:ext>
                </a:extLst>
              </p:cNvPr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Question</a:t>
                </a:r>
                <a:endParaRPr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7">
                <a:extLst>
                  <a:ext uri="{FF2B5EF4-FFF2-40B4-BE49-F238E27FC236}">
                    <a16:creationId xmlns:a16="http://schemas.microsoft.com/office/drawing/2014/main" id="{9A714A00-4CFF-283C-93DC-0649667AB37B}"/>
                  </a:ext>
                </a:extLst>
              </p:cNvPr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Driven by domain experts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7">
                <a:extLst>
                  <a:ext uri="{FF2B5EF4-FFF2-40B4-BE49-F238E27FC236}">
                    <a16:creationId xmlns:a16="http://schemas.microsoft.com/office/drawing/2014/main" id="{114ABA85-91BF-AADD-3026-79396FFE4625}"/>
                  </a:ext>
                </a:extLst>
              </p:cNvPr>
              <p:cNvSpPr txBox="1"/>
              <p:nvPr/>
            </p:nvSpPr>
            <p:spPr>
              <a:xfrm>
                <a:off x="1199139" y="1572305"/>
                <a:ext cx="752842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Domain expert + Data Scientist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7">
            <a:extLst>
              <a:ext uri="{FF2B5EF4-FFF2-40B4-BE49-F238E27FC236}">
                <a16:creationId xmlns:a16="http://schemas.microsoft.com/office/drawing/2014/main" id="{00BC5AF6-A62C-4ED9-CAFC-818B2FCC619B}"/>
              </a:ext>
            </a:extLst>
          </p:cNvPr>
          <p:cNvGrpSpPr/>
          <p:nvPr/>
        </p:nvGrpSpPr>
        <p:grpSpPr>
          <a:xfrm>
            <a:off x="1952392" y="1358041"/>
            <a:ext cx="2230915" cy="5500167"/>
            <a:chOff x="1888765" y="1576275"/>
            <a:chExt cx="1446642" cy="2314755"/>
          </a:xfrm>
        </p:grpSpPr>
        <p:cxnSp>
          <p:nvCxnSpPr>
            <p:cNvPr id="117" name="Google Shape;117;p17">
              <a:extLst>
                <a:ext uri="{FF2B5EF4-FFF2-40B4-BE49-F238E27FC236}">
                  <a16:creationId xmlns:a16="http://schemas.microsoft.com/office/drawing/2014/main" id="{65026A5C-C10C-CC01-C596-0E0DABD4F77F}"/>
                </a:ext>
              </a:extLst>
            </p:cNvPr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Google Shape;118;p17">
              <a:extLst>
                <a:ext uri="{FF2B5EF4-FFF2-40B4-BE49-F238E27FC236}">
                  <a16:creationId xmlns:a16="http://schemas.microsoft.com/office/drawing/2014/main" id="{A7421E4A-6C96-786E-072E-610429AFE692}"/>
                </a:ext>
              </a:extLst>
            </p:cNvPr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19" name="Google Shape;119;p17">
              <a:extLst>
                <a:ext uri="{FF2B5EF4-FFF2-40B4-BE49-F238E27FC236}">
                  <a16:creationId xmlns:a16="http://schemas.microsoft.com/office/drawing/2014/main" id="{C45C43D0-FE85-2AFA-DA2F-6C6799017E4E}"/>
                </a:ext>
              </a:extLst>
            </p:cNvPr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0" name="Google Shape;120;p17">
              <a:extLst>
                <a:ext uri="{FF2B5EF4-FFF2-40B4-BE49-F238E27FC236}">
                  <a16:creationId xmlns:a16="http://schemas.microsoft.com/office/drawing/2014/main" id="{1305D495-C919-2F39-AB12-22B9FD377871}"/>
                </a:ext>
              </a:extLst>
            </p:cNvPr>
            <p:cNvSpPr txBox="1"/>
            <p:nvPr/>
          </p:nvSpPr>
          <p:spPr>
            <a:xfrm>
              <a:off x="2023725" y="2676975"/>
              <a:ext cx="1167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Collection &amp; Preprocessing</a:t>
              </a:r>
              <a:endParaRPr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>
              <a:extLst>
                <a:ext uri="{FF2B5EF4-FFF2-40B4-BE49-F238E27FC236}">
                  <a16:creationId xmlns:a16="http://schemas.microsoft.com/office/drawing/2014/main" id="{58DC38BB-F9AA-4126-3654-C96342AA83BA}"/>
                </a:ext>
              </a:extLst>
            </p:cNvPr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Cleaning, feature engineering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>
              <a:extLst>
                <a:ext uri="{FF2B5EF4-FFF2-40B4-BE49-F238E27FC236}">
                  <a16:creationId xmlns:a16="http://schemas.microsoft.com/office/drawing/2014/main" id="{C89A5DFB-326C-4855-FB77-9068F9268688}"/>
                </a:ext>
              </a:extLst>
            </p:cNvPr>
            <p:cNvSpPr txBox="1"/>
            <p:nvPr/>
          </p:nvSpPr>
          <p:spPr>
            <a:xfrm>
              <a:off x="1888765" y="1576275"/>
              <a:ext cx="752842" cy="7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engineer +  Data Scientist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>
            <a:extLst>
              <a:ext uri="{FF2B5EF4-FFF2-40B4-BE49-F238E27FC236}">
                <a16:creationId xmlns:a16="http://schemas.microsoft.com/office/drawing/2014/main" id="{3DBBCB94-ED6E-0F93-2753-20B9B10090AF}"/>
              </a:ext>
            </a:extLst>
          </p:cNvPr>
          <p:cNvGrpSpPr/>
          <p:nvPr/>
        </p:nvGrpSpPr>
        <p:grpSpPr>
          <a:xfrm>
            <a:off x="3909548" y="1368803"/>
            <a:ext cx="2273973" cy="5489406"/>
            <a:chOff x="3157889" y="1580804"/>
            <a:chExt cx="1474563" cy="2310226"/>
          </a:xfrm>
        </p:grpSpPr>
        <p:cxnSp>
          <p:nvCxnSpPr>
            <p:cNvPr id="124" name="Google Shape;124;p17">
              <a:extLst>
                <a:ext uri="{FF2B5EF4-FFF2-40B4-BE49-F238E27FC236}">
                  <a16:creationId xmlns:a16="http://schemas.microsoft.com/office/drawing/2014/main" id="{099DC452-979A-8D2C-CC79-8AF55B566935}"/>
                </a:ext>
              </a:extLst>
            </p:cNvPr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5" name="Google Shape;125;p17">
              <a:extLst>
                <a:ext uri="{FF2B5EF4-FFF2-40B4-BE49-F238E27FC236}">
                  <a16:creationId xmlns:a16="http://schemas.microsoft.com/office/drawing/2014/main" id="{4A904474-657E-C324-0CE1-A6C991246C60}"/>
                </a:ext>
              </a:extLst>
            </p:cNvPr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26" name="Google Shape;126;p17">
              <a:extLst>
                <a:ext uri="{FF2B5EF4-FFF2-40B4-BE49-F238E27FC236}">
                  <a16:creationId xmlns:a16="http://schemas.microsoft.com/office/drawing/2014/main" id="{F6CF9F1D-7AA8-205F-E5E7-6B20376EE68C}"/>
                </a:ext>
              </a:extLst>
            </p:cNvPr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7" name="Google Shape;127;p17">
              <a:extLst>
                <a:ext uri="{FF2B5EF4-FFF2-40B4-BE49-F238E27FC236}">
                  <a16:creationId xmlns:a16="http://schemas.microsoft.com/office/drawing/2014/main" id="{8C3E4202-6849-1A3D-BA1D-558736F4F38F}"/>
                </a:ext>
              </a:extLst>
            </p:cNvPr>
            <p:cNvSpPr txBox="1"/>
            <p:nvPr/>
          </p:nvSpPr>
          <p:spPr>
            <a:xfrm>
              <a:off x="3195013" y="2696832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 &amp; Evaluation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>
              <a:extLst>
                <a:ext uri="{FF2B5EF4-FFF2-40B4-BE49-F238E27FC236}">
                  <a16:creationId xmlns:a16="http://schemas.microsoft.com/office/drawing/2014/main" id="{4B792140-D29F-1F62-83A2-5D1594868A97}"/>
                </a:ext>
              </a:extLst>
            </p:cNvPr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Experimentation, evaluation, hyperparameter tuning, etc.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>
              <a:extLst>
                <a:ext uri="{FF2B5EF4-FFF2-40B4-BE49-F238E27FC236}">
                  <a16:creationId xmlns:a16="http://schemas.microsoft.com/office/drawing/2014/main" id="{4FC7D50D-07D1-F885-27CF-0CD545C7FAB6}"/>
                </a:ext>
              </a:extLst>
            </p:cNvPr>
            <p:cNvSpPr txBox="1"/>
            <p:nvPr/>
          </p:nvSpPr>
          <p:spPr>
            <a:xfrm>
              <a:off x="3157889" y="1580804"/>
              <a:ext cx="752841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7">
            <a:extLst>
              <a:ext uri="{FF2B5EF4-FFF2-40B4-BE49-F238E27FC236}">
                <a16:creationId xmlns:a16="http://schemas.microsoft.com/office/drawing/2014/main" id="{D0A86516-F226-5DE0-2FCD-6659DDA637C4}"/>
              </a:ext>
            </a:extLst>
          </p:cNvPr>
          <p:cNvGrpSpPr/>
          <p:nvPr/>
        </p:nvGrpSpPr>
        <p:grpSpPr>
          <a:xfrm>
            <a:off x="5970595" y="1352897"/>
            <a:ext cx="2213734" cy="5505312"/>
            <a:chOff x="4494378" y="1574110"/>
            <a:chExt cx="1435501" cy="2316920"/>
          </a:xfrm>
        </p:grpSpPr>
        <p:cxnSp>
          <p:nvCxnSpPr>
            <p:cNvPr id="131" name="Google Shape;131;p17">
              <a:extLst>
                <a:ext uri="{FF2B5EF4-FFF2-40B4-BE49-F238E27FC236}">
                  <a16:creationId xmlns:a16="http://schemas.microsoft.com/office/drawing/2014/main" id="{C454453C-E392-9FE0-A5A2-6D66B3A0C3CA}"/>
                </a:ext>
              </a:extLst>
            </p:cNvPr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Google Shape;132;p17">
              <a:extLst>
                <a:ext uri="{FF2B5EF4-FFF2-40B4-BE49-F238E27FC236}">
                  <a16:creationId xmlns:a16="http://schemas.microsoft.com/office/drawing/2014/main" id="{53101F07-2785-00FF-6B40-9436D1D43739}"/>
                </a:ext>
              </a:extLst>
            </p:cNvPr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33" name="Google Shape;133;p17">
              <a:extLst>
                <a:ext uri="{FF2B5EF4-FFF2-40B4-BE49-F238E27FC236}">
                  <a16:creationId xmlns:a16="http://schemas.microsoft.com/office/drawing/2014/main" id="{89413032-2801-13DF-D9EB-6B866E9C2C9C}"/>
                </a:ext>
              </a:extLst>
            </p:cNvPr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4" name="Google Shape;134;p17">
              <a:extLst>
                <a:ext uri="{FF2B5EF4-FFF2-40B4-BE49-F238E27FC236}">
                  <a16:creationId xmlns:a16="http://schemas.microsoft.com/office/drawing/2014/main" id="{31F613B2-BC80-1103-ABCA-69630980D396}"/>
                </a:ext>
              </a:extLst>
            </p:cNvPr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>
              <a:extLst>
                <a:ext uri="{FF2B5EF4-FFF2-40B4-BE49-F238E27FC236}">
                  <a16:creationId xmlns:a16="http://schemas.microsoft.com/office/drawing/2014/main" id="{547BCB9E-2858-7478-D283-D6B02666F110}"/>
                </a:ext>
              </a:extLst>
            </p:cNvPr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Persist model weights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>
              <a:extLst>
                <a:ext uri="{FF2B5EF4-FFF2-40B4-BE49-F238E27FC236}">
                  <a16:creationId xmlns:a16="http://schemas.microsoft.com/office/drawing/2014/main" id="{634DC3B6-10E9-0463-178E-B5BA313A7193}"/>
                </a:ext>
              </a:extLst>
            </p:cNvPr>
            <p:cNvSpPr txBox="1"/>
            <p:nvPr/>
          </p:nvSpPr>
          <p:spPr>
            <a:xfrm>
              <a:off x="4494378" y="1574110"/>
              <a:ext cx="7185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7">
            <a:extLst>
              <a:ext uri="{FF2B5EF4-FFF2-40B4-BE49-F238E27FC236}">
                <a16:creationId xmlns:a16="http://schemas.microsoft.com/office/drawing/2014/main" id="{8C2BC081-0889-05A7-FE77-01008151A1EB}"/>
              </a:ext>
            </a:extLst>
          </p:cNvPr>
          <p:cNvGrpSpPr/>
          <p:nvPr/>
        </p:nvGrpSpPr>
        <p:grpSpPr>
          <a:xfrm>
            <a:off x="7990383" y="1367596"/>
            <a:ext cx="2194446" cy="5490613"/>
            <a:chOff x="3209458" y="1580296"/>
            <a:chExt cx="1422994" cy="2310734"/>
          </a:xfrm>
        </p:grpSpPr>
        <p:cxnSp>
          <p:nvCxnSpPr>
            <p:cNvPr id="138" name="Google Shape;138;p17">
              <a:extLst>
                <a:ext uri="{FF2B5EF4-FFF2-40B4-BE49-F238E27FC236}">
                  <a16:creationId xmlns:a16="http://schemas.microsoft.com/office/drawing/2014/main" id="{E2DDC2DF-C3DB-B2FF-6ECD-12E61D68C1A1}"/>
                </a:ext>
              </a:extLst>
            </p:cNvPr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9" name="Google Shape;139;p17">
              <a:extLst>
                <a:ext uri="{FF2B5EF4-FFF2-40B4-BE49-F238E27FC236}">
                  <a16:creationId xmlns:a16="http://schemas.microsoft.com/office/drawing/2014/main" id="{18167665-04E4-CB4B-AA37-0A15E1100CF7}"/>
                </a:ext>
              </a:extLst>
            </p:cNvPr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40" name="Google Shape;140;p17">
              <a:extLst>
                <a:ext uri="{FF2B5EF4-FFF2-40B4-BE49-F238E27FC236}">
                  <a16:creationId xmlns:a16="http://schemas.microsoft.com/office/drawing/2014/main" id="{1C074155-F620-E9FE-0E13-CC6B0109C35E}"/>
                </a:ext>
              </a:extLst>
            </p:cNvPr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7">
              <a:extLst>
                <a:ext uri="{FF2B5EF4-FFF2-40B4-BE49-F238E27FC236}">
                  <a16:creationId xmlns:a16="http://schemas.microsoft.com/office/drawing/2014/main" id="{D36CBF46-B638-9BF1-C7E9-761B6CE99AF7}"/>
                </a:ext>
              </a:extLst>
            </p:cNvPr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Serving &amp; Inference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>
              <a:extLst>
                <a:ext uri="{FF2B5EF4-FFF2-40B4-BE49-F238E27FC236}">
                  <a16:creationId xmlns:a16="http://schemas.microsoft.com/office/drawing/2014/main" id="{49CEC6CD-B6C5-0311-6B45-455A776B212F}"/>
                </a:ext>
              </a:extLst>
            </p:cNvPr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Streaming/ online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Batch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>
              <a:extLst>
                <a:ext uri="{FF2B5EF4-FFF2-40B4-BE49-F238E27FC236}">
                  <a16:creationId xmlns:a16="http://schemas.microsoft.com/office/drawing/2014/main" id="{BA31154B-724F-A702-90EB-DDFA4F20BB60}"/>
                </a:ext>
              </a:extLst>
            </p:cNvPr>
            <p:cNvSpPr txBox="1"/>
            <p:nvPr/>
          </p:nvSpPr>
          <p:spPr>
            <a:xfrm>
              <a:off x="3209458" y="1580296"/>
              <a:ext cx="7185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>
            <a:extLst>
              <a:ext uri="{FF2B5EF4-FFF2-40B4-BE49-F238E27FC236}">
                <a16:creationId xmlns:a16="http://schemas.microsoft.com/office/drawing/2014/main" id="{C93474B8-FAF2-A25E-80FC-903E52DDD6DB}"/>
              </a:ext>
            </a:extLst>
          </p:cNvPr>
          <p:cNvGrpSpPr/>
          <p:nvPr/>
        </p:nvGrpSpPr>
        <p:grpSpPr>
          <a:xfrm>
            <a:off x="9610218" y="1382594"/>
            <a:ext cx="2575416" cy="5475614"/>
            <a:chOff x="4259844" y="1586608"/>
            <a:chExt cx="1670035" cy="2304422"/>
          </a:xfrm>
        </p:grpSpPr>
        <p:cxnSp>
          <p:nvCxnSpPr>
            <p:cNvPr id="145" name="Google Shape;145;p17">
              <a:extLst>
                <a:ext uri="{FF2B5EF4-FFF2-40B4-BE49-F238E27FC236}">
                  <a16:creationId xmlns:a16="http://schemas.microsoft.com/office/drawing/2014/main" id="{70CC1E64-E839-8A93-DD06-4E1BE1A9A93F}"/>
                </a:ext>
              </a:extLst>
            </p:cNvPr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6" name="Google Shape;146;p17">
              <a:extLst>
                <a:ext uri="{FF2B5EF4-FFF2-40B4-BE49-F238E27FC236}">
                  <a16:creationId xmlns:a16="http://schemas.microsoft.com/office/drawing/2014/main" id="{6BD5DC68-3C3C-1E0A-445A-8C7EEB82551F}"/>
                </a:ext>
              </a:extLst>
            </p:cNvPr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47" name="Google Shape;147;p17">
              <a:extLst>
                <a:ext uri="{FF2B5EF4-FFF2-40B4-BE49-F238E27FC236}">
                  <a16:creationId xmlns:a16="http://schemas.microsoft.com/office/drawing/2014/main" id="{C483111B-24F9-F9E2-B673-2469B33004B8}"/>
                </a:ext>
              </a:extLst>
            </p:cNvPr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7">
              <a:extLst>
                <a:ext uri="{FF2B5EF4-FFF2-40B4-BE49-F238E27FC236}">
                  <a16:creationId xmlns:a16="http://schemas.microsoft.com/office/drawing/2014/main" id="{994852F2-169A-2875-902E-E2FA9CB5D93A}"/>
                </a:ext>
              </a:extLst>
            </p:cNvPr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Monitoring &amp; Maintenance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172A2B0F-437C-70B1-FC6D-1CBF37662255}"/>
                </a:ext>
              </a:extLst>
            </p:cNvPr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Ongoing evaluation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>
              <a:extLst>
                <a:ext uri="{FF2B5EF4-FFF2-40B4-BE49-F238E27FC236}">
                  <a16:creationId xmlns:a16="http://schemas.microsoft.com/office/drawing/2014/main" id="{BA6E4FDB-0DA5-712B-2DD2-AE607CB81090}"/>
                </a:ext>
              </a:extLst>
            </p:cNvPr>
            <p:cNvSpPr txBox="1"/>
            <p:nvPr/>
          </p:nvSpPr>
          <p:spPr>
            <a:xfrm>
              <a:off x="4259844" y="1586608"/>
              <a:ext cx="970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Observability + Data Scientist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014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B5C6-59C7-EEA9-3AA0-9D8F9295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ACKNOWLEDGEMENT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2448-8172-5ACE-B49E-A84F720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respectfully acknowledge the University of Arizona is on the land and territories of Indigenous peoples. Today, Arizona is home to 22 federally-recognized tribes, with Tucson being home to the O’odham and the </a:t>
            </a:r>
            <a:r>
              <a:rPr lang="en-US" dirty="0" err="1"/>
              <a:t>Yacqui</a:t>
            </a:r>
            <a:r>
              <a:rPr lang="en-US" dirty="0"/>
              <a:t>. Committed to diversity and inclusion, the University strives to build sustainable relationships with sovereign Native Nations and Indigenous communities through education offerings, partnerships, and community service.</a:t>
            </a:r>
          </a:p>
        </p:txBody>
      </p:sp>
    </p:spTree>
    <p:extLst>
      <p:ext uri="{BB962C8B-B14F-4D97-AF65-F5344CB8AC3E}">
        <p14:creationId xmlns:p14="http://schemas.microsoft.com/office/powerpoint/2010/main" val="765389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A384-C361-8E2C-A89A-D2E4441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D8A0-E4F3-C968-A03C-C2B19931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5754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156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55B1-4908-512F-8F3D-AF4AB8E5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MLOps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E8A7-A6E4-0456-B561-619631E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Deploying software code into production is fundamentally different than deploying machine learning models into production. </a:t>
            </a:r>
          </a:p>
          <a:p>
            <a:r>
              <a:rPr lang="en-US" dirty="0"/>
              <a:t>Data is always changing</a:t>
            </a:r>
          </a:p>
          <a:p>
            <a:r>
              <a:rPr lang="en-US" dirty="0"/>
              <a:t>Model availability</a:t>
            </a:r>
          </a:p>
          <a:p>
            <a:r>
              <a:rPr lang="en-US" dirty="0"/>
              <a:t>Model quality, accuracy, fairness</a:t>
            </a:r>
          </a:p>
          <a:p>
            <a:r>
              <a:rPr lang="en-US" dirty="0"/>
              <a:t>Specialized talent</a:t>
            </a:r>
          </a:p>
          <a:p>
            <a:r>
              <a:rPr lang="en-US" dirty="0"/>
              <a:t>ML modeling relies almost entirely on open source</a:t>
            </a:r>
          </a:p>
        </p:txBody>
      </p:sp>
    </p:spTree>
    <p:extLst>
      <p:ext uri="{BB962C8B-B14F-4D97-AF65-F5344CB8AC3E}">
        <p14:creationId xmlns:p14="http://schemas.microsoft.com/office/powerpoint/2010/main" val="418635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93F0-587F-4AC9-3151-E275CCE8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Lifecycle</a:t>
            </a:r>
          </a:p>
        </p:txBody>
      </p:sp>
    </p:spTree>
    <p:extLst>
      <p:ext uri="{BB962C8B-B14F-4D97-AF65-F5344CB8AC3E}">
        <p14:creationId xmlns:p14="http://schemas.microsoft.com/office/powerpoint/2010/main" val="3901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453733" y="2421849"/>
            <a:ext cx="2032800" cy="13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/>
              <a:t>AI/ML Lifecycle</a:t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4603625" y="1133683"/>
            <a:ext cx="3688400" cy="37716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3" name="Google Shape;73;p16"/>
          <p:cNvGrpSpPr/>
          <p:nvPr/>
        </p:nvGrpSpPr>
        <p:grpSpPr>
          <a:xfrm>
            <a:off x="7386002" y="483201"/>
            <a:ext cx="4753735" cy="1194393"/>
            <a:chOff x="5214050" y="851686"/>
            <a:chExt cx="2791279" cy="680385"/>
          </a:xfrm>
        </p:grpSpPr>
        <p:cxnSp>
          <p:nvCxnSpPr>
            <p:cNvPr id="74" name="Google Shape;74;p16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w="19050" cap="flat" cmpd="sng">
              <a:solidFill>
                <a:srgbClr val="155B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5" name="Google Shape;75;p16"/>
            <p:cNvSpPr txBox="1"/>
            <p:nvPr/>
          </p:nvSpPr>
          <p:spPr>
            <a:xfrm>
              <a:off x="5514129" y="851686"/>
              <a:ext cx="2491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COLLECTION &amp; PREPARATION</a:t>
              </a:r>
              <a:endParaRPr sz="1333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Cleaning, preprocessing, pipelining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6"/>
          <p:cNvGrpSpPr/>
          <p:nvPr/>
        </p:nvGrpSpPr>
        <p:grpSpPr>
          <a:xfrm>
            <a:off x="1215571" y="346027"/>
            <a:ext cx="4242576" cy="943088"/>
            <a:chOff x="1737361" y="677519"/>
            <a:chExt cx="2148792" cy="1225426"/>
          </a:xfrm>
        </p:grpSpPr>
        <p:cxnSp>
          <p:nvCxnSpPr>
            <p:cNvPr id="77" name="Google Shape;77;p16"/>
            <p:cNvCxnSpPr/>
            <p:nvPr/>
          </p:nvCxnSpPr>
          <p:spPr>
            <a:xfrm>
              <a:off x="3690853" y="1253144"/>
              <a:ext cx="195300" cy="649800"/>
            </a:xfrm>
            <a:prstGeom prst="straightConnector1">
              <a:avLst/>
            </a:prstGeom>
            <a:noFill/>
            <a:ln w="19050" cap="flat" cmpd="sng">
              <a:solidFill>
                <a:srgbClr val="83E3DA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" name="Google Shape;78;p16"/>
            <p:cNvSpPr txBox="1"/>
            <p:nvPr/>
          </p:nvSpPr>
          <p:spPr>
            <a:xfrm>
              <a:off x="1737361" y="677519"/>
              <a:ext cx="1795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RESEARCH QUESTION</a:t>
              </a:r>
              <a:endParaRPr sz="1333" dirty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r>
                <a:rPr lang="en" sz="1600" b="1" dirty="0">
                  <a:latin typeface="Roboto"/>
                  <a:ea typeface="Roboto"/>
                  <a:cs typeface="Roboto"/>
                  <a:sym typeface="Roboto"/>
                </a:rPr>
                <a:t>What do we need to classify? What do we need to predict?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7983641" y="3242767"/>
            <a:ext cx="4208443" cy="1559040"/>
            <a:chOff x="5625475" y="2586175"/>
            <a:chExt cx="2898377" cy="1050000"/>
          </a:xfrm>
        </p:grpSpPr>
        <p:cxnSp>
          <p:nvCxnSpPr>
            <p:cNvPr id="80" name="Google Shape;80;p16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w="19050" cap="flat" cmpd="sng">
              <a:solidFill>
                <a:srgbClr val="249C9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81" name="Google Shape;81;p16"/>
            <p:cNvSpPr txBox="1"/>
            <p:nvPr/>
          </p:nvSpPr>
          <p:spPr>
            <a:xfrm>
              <a:off x="6077352" y="2586175"/>
              <a:ext cx="2446500" cy="10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EXPERIMENTATION &amp; EVALUATION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Building models, training &amp; testing, evaluation metrics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1" y="4414629"/>
            <a:ext cx="5146967" cy="1559033"/>
            <a:chOff x="-35068" y="2771675"/>
            <a:chExt cx="3544743" cy="735902"/>
          </a:xfrm>
        </p:grpSpPr>
        <p:cxnSp>
          <p:nvCxnSpPr>
            <p:cNvPr id="83" name="Google Shape;83;p16"/>
            <p:cNvCxnSpPr/>
            <p:nvPr/>
          </p:nvCxnSpPr>
          <p:spPr>
            <a:xfrm rot="10800000" flipH="1">
              <a:off x="3059375" y="2771675"/>
              <a:ext cx="450300" cy="145200"/>
            </a:xfrm>
            <a:prstGeom prst="straightConnector1">
              <a:avLst/>
            </a:prstGeom>
            <a:noFill/>
            <a:ln w="19050" cap="flat" cmpd="sng">
              <a:solidFill>
                <a:srgbClr val="249C9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84" name="Google Shape;84;p16"/>
            <p:cNvSpPr txBox="1"/>
            <p:nvPr/>
          </p:nvSpPr>
          <p:spPr>
            <a:xfrm>
              <a:off x="-35068" y="2771677"/>
              <a:ext cx="30846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SERVING &amp; INFERENCE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Using the model’s learned weights/ parameters to predict the class of incoming (unseen) data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390900" y="4934378"/>
            <a:ext cx="5771264" cy="1338703"/>
            <a:chOff x="3325282" y="3566311"/>
            <a:chExt cx="3974700" cy="1054318"/>
          </a:xfrm>
        </p:grpSpPr>
        <p:cxnSp>
          <p:nvCxnSpPr>
            <p:cNvPr id="86" name="Google Shape;86;p16"/>
            <p:cNvCxnSpPr/>
            <p:nvPr/>
          </p:nvCxnSpPr>
          <p:spPr>
            <a:xfrm rot="10800000">
              <a:off x="4434181" y="3566311"/>
              <a:ext cx="147000" cy="361800"/>
            </a:xfrm>
            <a:prstGeom prst="straightConnector1">
              <a:avLst/>
            </a:prstGeom>
            <a:noFill/>
            <a:ln w="19050" cap="flat" cmpd="sng">
              <a:solidFill>
                <a:srgbClr val="155B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3325282" y="3951030"/>
              <a:ext cx="3974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ct val="115000"/>
                </a:lnSpc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Deploying the model in a production system; determining how often the model will be retrained, etc.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6"/>
          <p:cNvSpPr/>
          <p:nvPr/>
        </p:nvSpPr>
        <p:spPr>
          <a:xfrm rot="1833220">
            <a:off x="4479891" y="1026786"/>
            <a:ext cx="3929613" cy="3973431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rgbClr val="155B55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6"/>
          <p:cNvSpPr/>
          <p:nvPr/>
        </p:nvSpPr>
        <p:spPr>
          <a:xfrm rot="-8967506" flipH="1">
            <a:off x="4488303" y="1024489"/>
            <a:ext cx="3928659" cy="3972492"/>
          </a:xfrm>
          <a:prstGeom prst="blockArc">
            <a:avLst>
              <a:gd name="adj1" fmla="val 21024201"/>
              <a:gd name="adj2" fmla="val 2623923"/>
              <a:gd name="adj3" fmla="val 8858"/>
            </a:avLst>
          </a:prstGeom>
          <a:solidFill>
            <a:srgbClr val="249C9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6"/>
          <p:cNvSpPr txBox="1"/>
          <p:nvPr/>
        </p:nvSpPr>
        <p:spPr>
          <a:xfrm>
            <a:off x="12482200" y="1905567"/>
            <a:ext cx="2606000" cy="2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600">
              <a:solidFill>
                <a:srgbClr val="020202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 rot="-3812968">
            <a:off x="7879405" y="2166105"/>
            <a:ext cx="537015" cy="529747"/>
          </a:xfrm>
          <a:prstGeom prst="rtTriangle">
            <a:avLst/>
          </a:prstGeom>
          <a:solidFill>
            <a:srgbClr val="155B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6"/>
          <p:cNvSpPr/>
          <p:nvPr/>
        </p:nvSpPr>
        <p:spPr>
          <a:xfrm rot="-1833633" flipH="1">
            <a:off x="4473971" y="1022394"/>
            <a:ext cx="3938253" cy="3982212"/>
          </a:xfrm>
          <a:prstGeom prst="blockArc">
            <a:avLst>
              <a:gd name="adj1" fmla="val 14334136"/>
              <a:gd name="adj2" fmla="val 17738167"/>
              <a:gd name="adj3" fmla="val 10271"/>
            </a:avLst>
          </a:prstGeom>
          <a:solidFill>
            <a:srgbClr val="83E3DA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6"/>
          <p:cNvSpPr/>
          <p:nvPr/>
        </p:nvSpPr>
        <p:spPr>
          <a:xfrm rot="-8967506" flipH="1">
            <a:off x="4461893" y="1030947"/>
            <a:ext cx="3928659" cy="3972492"/>
          </a:xfrm>
          <a:prstGeom prst="blockArc">
            <a:avLst>
              <a:gd name="adj1" fmla="val 16936167"/>
              <a:gd name="adj2" fmla="val 21070721"/>
              <a:gd name="adj3" fmla="val 6975"/>
            </a:avLst>
          </a:prstGeom>
          <a:solidFill>
            <a:srgbClr val="155B55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6"/>
          <p:cNvSpPr/>
          <p:nvPr/>
        </p:nvSpPr>
        <p:spPr>
          <a:xfrm rot="486700">
            <a:off x="7661407" y="3841358"/>
            <a:ext cx="527276" cy="538543"/>
          </a:xfrm>
          <a:prstGeom prst="rtTriangle">
            <a:avLst/>
          </a:prstGeom>
          <a:solidFill>
            <a:srgbClr val="249C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6"/>
          <p:cNvSpPr/>
          <p:nvPr/>
        </p:nvSpPr>
        <p:spPr>
          <a:xfrm rot="-8061703">
            <a:off x="6176501" y="931375"/>
            <a:ext cx="533192" cy="533192"/>
          </a:xfrm>
          <a:prstGeom prst="rtTriangle">
            <a:avLst/>
          </a:prstGeom>
          <a:solidFill>
            <a:srgbClr val="83E3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6"/>
          <p:cNvSpPr txBox="1"/>
          <p:nvPr/>
        </p:nvSpPr>
        <p:spPr>
          <a:xfrm>
            <a:off x="486367" y="1913167"/>
            <a:ext cx="3364800" cy="1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MONITORING &amp; MAINTENANCE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algn="r">
              <a:lnSpc>
                <a:spcPct val="115000"/>
              </a:lnSpc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Monitoring the model’s performance, detecting drift, etc.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 rot="-4205667" flipH="1">
            <a:off x="4538795" y="998628"/>
            <a:ext cx="3938080" cy="4024241"/>
          </a:xfrm>
          <a:prstGeom prst="blockArc">
            <a:avLst>
              <a:gd name="adj1" fmla="val 14805775"/>
              <a:gd name="adj2" fmla="val 18276747"/>
              <a:gd name="adj3" fmla="val 9516"/>
            </a:avLst>
          </a:prstGeom>
          <a:solidFill>
            <a:srgbClr val="0C57D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6"/>
          <p:cNvSpPr/>
          <p:nvPr/>
        </p:nvSpPr>
        <p:spPr>
          <a:xfrm rot="-10412181">
            <a:off x="4791823" y="1608063"/>
            <a:ext cx="532988" cy="533400"/>
          </a:xfrm>
          <a:prstGeom prst="rtTriangle">
            <a:avLst/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9" name="Google Shape;99;p16"/>
          <p:cNvCxnSpPr>
            <a:stCxn id="96" idx="3"/>
          </p:cNvCxnSpPr>
          <p:nvPr/>
        </p:nvCxnSpPr>
        <p:spPr>
          <a:xfrm>
            <a:off x="3851167" y="2459567"/>
            <a:ext cx="752400" cy="47200"/>
          </a:xfrm>
          <a:prstGeom prst="straightConnector1">
            <a:avLst/>
          </a:prstGeom>
          <a:noFill/>
          <a:ln w="19050" cap="flat" cmpd="sng">
            <a:solidFill>
              <a:srgbClr val="2704B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0" name="Google Shape;100;p16"/>
          <p:cNvSpPr/>
          <p:nvPr/>
        </p:nvSpPr>
        <p:spPr>
          <a:xfrm rot="8967506">
            <a:off x="4461644" y="1028683"/>
            <a:ext cx="3928659" cy="3972492"/>
          </a:xfrm>
          <a:prstGeom prst="blockArc">
            <a:avLst>
              <a:gd name="adj1" fmla="val 18919199"/>
              <a:gd name="adj2" fmla="val 769143"/>
              <a:gd name="adj3" fmla="val 8313"/>
            </a:avLst>
          </a:prstGeom>
          <a:solidFill>
            <a:srgbClr val="249C91"/>
          </a:solidFill>
          <a:ln w="9525" cap="flat" cmpd="sng">
            <a:solidFill>
              <a:srgbClr val="249C9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6"/>
          <p:cNvSpPr/>
          <p:nvPr/>
        </p:nvSpPr>
        <p:spPr>
          <a:xfrm rot="7687976">
            <a:off x="4510008" y="3354343"/>
            <a:ext cx="529889" cy="537381"/>
          </a:xfrm>
          <a:prstGeom prst="rtTriangle">
            <a:avLst/>
          </a:prstGeom>
          <a:solidFill>
            <a:srgbClr val="249C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6"/>
          <p:cNvSpPr/>
          <p:nvPr/>
        </p:nvSpPr>
        <p:spPr>
          <a:xfrm rot="4869603">
            <a:off x="5702099" y="4572599"/>
            <a:ext cx="538800" cy="527264"/>
          </a:xfrm>
          <a:prstGeom prst="rtTriangle">
            <a:avLst/>
          </a:prstGeom>
          <a:solidFill>
            <a:srgbClr val="155B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15600" y="403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The AI/ML Lifecycle &amp; Roles</a:t>
            </a:r>
            <a:endParaRPr dirty="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-28608" y="1352897"/>
            <a:ext cx="2209837" cy="5505311"/>
            <a:chOff x="604181" y="1572305"/>
            <a:chExt cx="1432974" cy="2316920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Google Shape;110;p17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604181" y="1572305"/>
              <a:ext cx="1292179" cy="2316920"/>
              <a:chOff x="1199139" y="1572305"/>
              <a:chExt cx="1292179" cy="2316920"/>
            </a:xfrm>
          </p:grpSpPr>
          <p:sp>
            <p:nvSpPr>
              <p:cNvPr id="113" name="Google Shape;113;p17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Question</a:t>
                </a:r>
                <a:endParaRPr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7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Driven by domain experts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1199139" y="1572305"/>
                <a:ext cx="752842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" sz="146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Domain expert + Data Scientist</a:t>
                </a:r>
                <a:endParaRPr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7"/>
          <p:cNvGrpSpPr/>
          <p:nvPr/>
        </p:nvGrpSpPr>
        <p:grpSpPr>
          <a:xfrm>
            <a:off x="1952392" y="1358041"/>
            <a:ext cx="2230915" cy="5500167"/>
            <a:chOff x="1888765" y="1576275"/>
            <a:chExt cx="1446642" cy="2314755"/>
          </a:xfrm>
        </p:grpSpPr>
        <p:cxnSp>
          <p:nvCxnSpPr>
            <p:cNvPr id="117" name="Google Shape;117;p17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Google Shape;118;p17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2023725" y="2676975"/>
              <a:ext cx="1167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Collection &amp; Preprocessing</a:t>
              </a:r>
              <a:endParaRPr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Cleaning, feature engineering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888765" y="1576275"/>
              <a:ext cx="752842" cy="7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engineer +  Data Scientist</a:t>
              </a:r>
              <a:endParaRPr sz="14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3909548" y="1368803"/>
            <a:ext cx="2273973" cy="5489406"/>
            <a:chOff x="3157889" y="1580804"/>
            <a:chExt cx="1474563" cy="2310226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5" name="Google Shape;125;p1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3195013" y="2696832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 &amp; Evaluation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Experimentation, evaluation, hyperparameter tuning, etc.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3157889" y="1580804"/>
              <a:ext cx="752841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5970595" y="1352897"/>
            <a:ext cx="2213734" cy="5505312"/>
            <a:chOff x="4494378" y="1574110"/>
            <a:chExt cx="1435501" cy="2316920"/>
          </a:xfrm>
        </p:grpSpPr>
        <p:cxnSp>
          <p:nvCxnSpPr>
            <p:cNvPr id="131" name="Google Shape;131;p1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Google Shape;132;p1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Persist model weights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4494378" y="1574110"/>
              <a:ext cx="7185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7990383" y="1367596"/>
            <a:ext cx="2194446" cy="5490613"/>
            <a:chOff x="3209458" y="1580296"/>
            <a:chExt cx="1422994" cy="2310734"/>
          </a:xfrm>
        </p:grpSpPr>
        <p:cxnSp>
          <p:nvCxnSpPr>
            <p:cNvPr id="138" name="Google Shape;138;p17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9" name="Google Shape;139;p1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/>
                <a:t>  </a:t>
              </a:r>
              <a:endParaRPr sz="2400" dirty="0"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Model Serving &amp; Inference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Streaming/ online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Batch data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209458" y="1580296"/>
              <a:ext cx="7185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Software Engineer + SRE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9610218" y="1382594"/>
            <a:ext cx="2575416" cy="5475614"/>
            <a:chOff x="4259844" y="1586608"/>
            <a:chExt cx="1670035" cy="2304422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6" name="Google Shape;146;p1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Monitoring &amp; Maintenance</a:t>
              </a:r>
              <a:endParaRPr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Ongoing evaluation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4259844" y="1586608"/>
              <a:ext cx="970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467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Observability + Data Scientist</a:t>
              </a:r>
              <a:endParaRPr sz="1467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40E6-92FF-9EAB-72B4-F0242BE1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Key Tasks in each Stage</a:t>
            </a:r>
          </a:p>
        </p:txBody>
      </p:sp>
    </p:spTree>
    <p:extLst>
      <p:ext uri="{BB962C8B-B14F-4D97-AF65-F5344CB8AC3E}">
        <p14:creationId xmlns:p14="http://schemas.microsoft.com/office/powerpoint/2010/main" val="38321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1021656" y="766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Key Tasks in Each Stage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831200" y="175991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buNone/>
            </a:pPr>
            <a:r>
              <a:rPr lang="en" dirty="0"/>
              <a:t>Stage 1: Research Questions</a:t>
            </a:r>
            <a:endParaRPr dirty="0"/>
          </a:p>
          <a:p>
            <a:pPr marL="152396" indent="0">
              <a:buNone/>
            </a:pPr>
            <a:r>
              <a:rPr lang="en" dirty="0"/>
              <a:t>Stage 2: Data Collection &amp; Preprocessing</a:t>
            </a:r>
            <a:endParaRPr dirty="0"/>
          </a:p>
          <a:p>
            <a:pPr marL="152396" indent="0">
              <a:buNone/>
            </a:pPr>
            <a:r>
              <a:rPr lang="en" dirty="0"/>
              <a:t>Stage 3: Experimentation &amp; Evaluation</a:t>
            </a:r>
            <a:endParaRPr dirty="0"/>
          </a:p>
          <a:p>
            <a:pPr marL="152396" indent="0">
              <a:buNone/>
            </a:pPr>
            <a:r>
              <a:rPr lang="en" dirty="0"/>
              <a:t>Stage 4: Model Deployment</a:t>
            </a:r>
            <a:endParaRPr dirty="0"/>
          </a:p>
          <a:p>
            <a:pPr marL="152396" indent="0">
              <a:buNone/>
            </a:pPr>
            <a:r>
              <a:rPr lang="en" dirty="0"/>
              <a:t>Stage 5: Serving &amp; Inference</a:t>
            </a:r>
            <a:endParaRPr dirty="0"/>
          </a:p>
          <a:p>
            <a:pPr marL="152396" indent="0">
              <a:buNone/>
            </a:pPr>
            <a:r>
              <a:rPr lang="en" dirty="0"/>
              <a:t>Stage 6: Monitoring &amp; Maintenance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-Introduction to the Clooud" id="{EF52AB9B-5D80-BD41-8E97-AFC8AA84601E}" vid="{E5FE70CC-18AB-5448-A5FA-03375359C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2600</Words>
  <Application>Microsoft Macintosh PowerPoint</Application>
  <PresentationFormat>Widescreen</PresentationFormat>
  <Paragraphs>505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Roboto</vt:lpstr>
      <vt:lpstr>Roboto Medium</vt:lpstr>
      <vt:lpstr>Roboto Thin</vt:lpstr>
      <vt:lpstr>Tw Cen MT</vt:lpstr>
      <vt:lpstr>Circuit</vt:lpstr>
      <vt:lpstr>MIS547</vt:lpstr>
      <vt:lpstr>Lecture 20: MLOps</vt:lpstr>
      <vt:lpstr>What do we mean by MLOps?</vt:lpstr>
      <vt:lpstr>MLOps</vt:lpstr>
      <vt:lpstr>The Machine Learning Lifecycle</vt:lpstr>
      <vt:lpstr>AI/ML Lifecycle</vt:lpstr>
      <vt:lpstr>The AI/ML Lifecycle &amp; Roles</vt:lpstr>
      <vt:lpstr>Key Tasks in each Stage</vt:lpstr>
      <vt:lpstr>Key Tasks in Each Stage</vt:lpstr>
      <vt:lpstr>Stage 1:  Research question(s)</vt:lpstr>
      <vt:lpstr>Stage 2: Data Collection &amp; Preprocessing Tasks </vt:lpstr>
      <vt:lpstr>Stage 2: Data Collection &amp; Preprocessing Tasks </vt:lpstr>
      <vt:lpstr>Stage 2: Data Collection &amp; Preprocessing Tasks  </vt:lpstr>
      <vt:lpstr>Stage 2: Data Collection &amp; Preprocessing Tasks  </vt:lpstr>
      <vt:lpstr>Stage 2: Data Collection &amp; Preprocessing Tasks  </vt:lpstr>
      <vt:lpstr>Considerations for Data Collection &amp; Preprocessing</vt:lpstr>
      <vt:lpstr>Stage 3: Experimentation &amp; Evaluation </vt:lpstr>
      <vt:lpstr>Stage 3: Experimentation &amp; Evaluation </vt:lpstr>
      <vt:lpstr>Stage 3: Experimentation &amp; Evaluation </vt:lpstr>
      <vt:lpstr>Stage 3: Experimentation &amp; Evaluation </vt:lpstr>
      <vt:lpstr>Stage 3: Experimentation &amp; Evaluation </vt:lpstr>
      <vt:lpstr>Stage 3: Experimentation &amp; Evaluation </vt:lpstr>
      <vt:lpstr>Key MLOps Considerations Model Experimentation &amp; Evaluation</vt:lpstr>
      <vt:lpstr>Stage 3: Experimentation &amp; Evaluation </vt:lpstr>
      <vt:lpstr>Stage 4: Model Deployment (Model Ops) </vt:lpstr>
      <vt:lpstr>Stage 5: Model Deployment (Model Ops)</vt:lpstr>
      <vt:lpstr>Stage 5: Model Deployment (Model Ops)</vt:lpstr>
      <vt:lpstr>Stage 4: Model Deployment (Model Ops)</vt:lpstr>
      <vt:lpstr>Key MLOps Considerations in Model Deployment  (Model Ops)</vt:lpstr>
      <vt:lpstr>Stage 5: Model Serving &amp; Inference</vt:lpstr>
      <vt:lpstr>Stage 5: Model Serving &amp; Inference</vt:lpstr>
      <vt:lpstr>Stage 5: Model Serving &amp; Inference</vt:lpstr>
      <vt:lpstr>Stage 5: Model Serving &amp; Inference</vt:lpstr>
      <vt:lpstr>Stage 5: Model Serving &amp; Inference</vt:lpstr>
      <vt:lpstr>Key MLOps Considerations:  Model Serving &amp; Inference </vt:lpstr>
      <vt:lpstr>Stage 6: Monitoring &amp; Maintenance  (ML Observability)</vt:lpstr>
      <vt:lpstr>Stage 6: Monitoring &amp; Maintenance (ML Observability)</vt:lpstr>
      <vt:lpstr>Stage 6: Monitoring &amp; Maintenance (ML Observability)</vt:lpstr>
      <vt:lpstr>The Roles Behind the ML Lifecycle</vt:lpstr>
      <vt:lpstr>The AI/ML Lifecycle &amp; Roles</vt:lpstr>
      <vt:lpstr>The Data Science Discipline: What We’re Trained to Do</vt:lpstr>
      <vt:lpstr>The Data Science Discipline: What We’re Actually Doing</vt:lpstr>
      <vt:lpstr>LAND ACKNOWLEDGEMENT STATEMENT</vt:lpstr>
      <vt:lpstr>Admin</vt:lpstr>
      <vt:lpstr>MLOps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Zara Ahmad-Post</dc:creator>
  <cp:lastModifiedBy>Zara Ahmad-Post</cp:lastModifiedBy>
  <cp:revision>5</cp:revision>
  <dcterms:created xsi:type="dcterms:W3CDTF">2024-11-08T23:25:46Z</dcterms:created>
  <dcterms:modified xsi:type="dcterms:W3CDTF">2024-11-12T20:52:23Z</dcterms:modified>
</cp:coreProperties>
</file>