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87"/>
  </p:notesMasterIdLst>
  <p:sldIdLst>
    <p:sldId id="256" r:id="rId2"/>
    <p:sldId id="277" r:id="rId3"/>
    <p:sldId id="265" r:id="rId4"/>
    <p:sldId id="495" r:id="rId5"/>
    <p:sldId id="388" r:id="rId6"/>
    <p:sldId id="375" r:id="rId7"/>
    <p:sldId id="376" r:id="rId8"/>
    <p:sldId id="378" r:id="rId9"/>
    <p:sldId id="496" r:id="rId10"/>
    <p:sldId id="382" r:id="rId11"/>
    <p:sldId id="383" r:id="rId12"/>
    <p:sldId id="493" r:id="rId13"/>
    <p:sldId id="494" r:id="rId14"/>
    <p:sldId id="498" r:id="rId15"/>
    <p:sldId id="499" r:id="rId16"/>
    <p:sldId id="500" r:id="rId17"/>
    <p:sldId id="474" r:id="rId18"/>
    <p:sldId id="497" r:id="rId19"/>
    <p:sldId id="385" r:id="rId20"/>
    <p:sldId id="489" r:id="rId21"/>
    <p:sldId id="490" r:id="rId22"/>
    <p:sldId id="491" r:id="rId23"/>
    <p:sldId id="492" r:id="rId24"/>
    <p:sldId id="384" r:id="rId25"/>
    <p:sldId id="381" r:id="rId26"/>
    <p:sldId id="394" r:id="rId27"/>
    <p:sldId id="393" r:id="rId28"/>
    <p:sldId id="389" r:id="rId29"/>
    <p:sldId id="395" r:id="rId30"/>
    <p:sldId id="477" r:id="rId31"/>
    <p:sldId id="396" r:id="rId32"/>
    <p:sldId id="401" r:id="rId33"/>
    <p:sldId id="386" r:id="rId34"/>
    <p:sldId id="402" r:id="rId35"/>
    <p:sldId id="504" r:id="rId36"/>
    <p:sldId id="412" r:id="rId37"/>
    <p:sldId id="505" r:id="rId38"/>
    <p:sldId id="506" r:id="rId39"/>
    <p:sldId id="415" r:id="rId40"/>
    <p:sldId id="507" r:id="rId41"/>
    <p:sldId id="503" r:id="rId42"/>
    <p:sldId id="509" r:id="rId43"/>
    <p:sldId id="390" r:id="rId44"/>
    <p:sldId id="391" r:id="rId45"/>
    <p:sldId id="400" r:id="rId46"/>
    <p:sldId id="417" r:id="rId47"/>
    <p:sldId id="508" r:id="rId48"/>
    <p:sldId id="413" r:id="rId49"/>
    <p:sldId id="416" r:id="rId50"/>
    <p:sldId id="510" r:id="rId51"/>
    <p:sldId id="418" r:id="rId52"/>
    <p:sldId id="419" r:id="rId53"/>
    <p:sldId id="420" r:id="rId54"/>
    <p:sldId id="430" r:id="rId55"/>
    <p:sldId id="427" r:id="rId56"/>
    <p:sldId id="428" r:id="rId57"/>
    <p:sldId id="429" r:id="rId58"/>
    <p:sldId id="478" r:id="rId59"/>
    <p:sldId id="421" r:id="rId60"/>
    <p:sldId id="479" r:id="rId61"/>
    <p:sldId id="423" r:id="rId62"/>
    <p:sldId id="422" r:id="rId63"/>
    <p:sldId id="424" r:id="rId64"/>
    <p:sldId id="425" r:id="rId65"/>
    <p:sldId id="426" r:id="rId66"/>
    <p:sldId id="511" r:id="rId67"/>
    <p:sldId id="450" r:id="rId68"/>
    <p:sldId id="461" r:id="rId69"/>
    <p:sldId id="451" r:id="rId70"/>
    <p:sldId id="481" r:id="rId71"/>
    <p:sldId id="453" r:id="rId72"/>
    <p:sldId id="482" r:id="rId73"/>
    <p:sldId id="452" r:id="rId74"/>
    <p:sldId id="480" r:id="rId75"/>
    <p:sldId id="512" r:id="rId76"/>
    <p:sldId id="457" r:id="rId77"/>
    <p:sldId id="468" r:id="rId78"/>
    <p:sldId id="469" r:id="rId79"/>
    <p:sldId id="470" r:id="rId80"/>
    <p:sldId id="471" r:id="rId81"/>
    <p:sldId id="472" r:id="rId82"/>
    <p:sldId id="473" r:id="rId83"/>
    <p:sldId id="515" r:id="rId84"/>
    <p:sldId id="459" r:id="rId85"/>
    <p:sldId id="289"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11"/>
    <p:restoredTop sz="95915"/>
  </p:normalViewPr>
  <p:slideViewPr>
    <p:cSldViewPr snapToGrid="0">
      <p:cViewPr varScale="1">
        <p:scale>
          <a:sx n="111" d="100"/>
          <a:sy n="111" d="100"/>
        </p:scale>
        <p:origin x="24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2F462-DA32-4E26-81D8-34D0DDC815E5}" type="doc">
      <dgm:prSet loTypeId="urn:microsoft.com/office/officeart/2016/7/layout/LinearBlockProcessNumbered" loCatId="process" qsTypeId="urn:microsoft.com/office/officeart/2005/8/quickstyle/simple4" qsCatId="simple" csTypeId="urn:microsoft.com/office/officeart/2005/8/colors/colorful5" csCatId="colorful" phldr="1"/>
      <dgm:spPr/>
      <dgm:t>
        <a:bodyPr/>
        <a:lstStyle/>
        <a:p>
          <a:endParaRPr lang="en-US"/>
        </a:p>
      </dgm:t>
    </dgm:pt>
    <dgm:pt modelId="{CD6E15AA-C21A-4519-A269-39C235A8ABEA}">
      <dgm:prSet/>
      <dgm:spPr/>
      <dgm:t>
        <a:bodyPr/>
        <a:lstStyle/>
        <a:p>
          <a:r>
            <a:rPr lang="en-US" dirty="0"/>
            <a:t>Reminders</a:t>
          </a:r>
        </a:p>
      </dgm:t>
    </dgm:pt>
    <dgm:pt modelId="{78AF907C-2257-42EA-ABDE-01319A3F8096}" type="parTrans" cxnId="{17ABB51C-8EB6-4BD1-BDB9-21F22F13FD01}">
      <dgm:prSet/>
      <dgm:spPr/>
      <dgm:t>
        <a:bodyPr/>
        <a:lstStyle/>
        <a:p>
          <a:endParaRPr lang="en-US"/>
        </a:p>
      </dgm:t>
    </dgm:pt>
    <dgm:pt modelId="{2A36D909-4024-42C9-B843-63AF1D919B81}" type="sibTrans" cxnId="{17ABB51C-8EB6-4BD1-BDB9-21F22F13FD01}">
      <dgm:prSet phldrT="01" phldr="0"/>
      <dgm:spPr/>
      <dgm:t>
        <a:bodyPr/>
        <a:lstStyle/>
        <a:p>
          <a:r>
            <a:rPr lang="en-US"/>
            <a:t>01</a:t>
          </a:r>
        </a:p>
      </dgm:t>
    </dgm:pt>
    <dgm:pt modelId="{6B27F850-223D-4A67-B167-E8A2D3A60A80}">
      <dgm:prSet/>
      <dgm:spPr/>
      <dgm:t>
        <a:bodyPr/>
        <a:lstStyle/>
        <a:p>
          <a:r>
            <a:rPr lang="en-US" dirty="0"/>
            <a:t>Assignment 4 Due Sunday @ midnight</a:t>
          </a:r>
        </a:p>
      </dgm:t>
    </dgm:pt>
    <dgm:pt modelId="{EE4DFDF6-A67C-401C-8B2C-65A0B97369B5}" type="parTrans" cxnId="{C5918892-36C6-4B66-BEC9-B05A5D5D8A3B}">
      <dgm:prSet/>
      <dgm:spPr/>
      <dgm:t>
        <a:bodyPr/>
        <a:lstStyle/>
        <a:p>
          <a:endParaRPr lang="en-US"/>
        </a:p>
      </dgm:t>
    </dgm:pt>
    <dgm:pt modelId="{A3BDEBA3-477C-400E-90FE-8273934EF1FA}" type="sibTrans" cxnId="{C5918892-36C6-4B66-BEC9-B05A5D5D8A3B}">
      <dgm:prSet phldrT="02" phldr="0"/>
      <dgm:spPr/>
      <dgm:t>
        <a:bodyPr/>
        <a:lstStyle/>
        <a:p>
          <a:r>
            <a:rPr lang="en-US"/>
            <a:t>02</a:t>
          </a:r>
        </a:p>
      </dgm:t>
    </dgm:pt>
    <dgm:pt modelId="{C7906813-00E2-2349-AC3C-7055BDB0F89F}">
      <dgm:prSet/>
      <dgm:spPr/>
      <dgm:t>
        <a:bodyPr/>
        <a:lstStyle/>
        <a:p>
          <a:r>
            <a:rPr lang="en-US" dirty="0"/>
            <a:t>Office hours</a:t>
          </a:r>
        </a:p>
      </dgm:t>
    </dgm:pt>
    <dgm:pt modelId="{EA2BECC2-5971-C441-804E-CC989DBD7056}" type="parTrans" cxnId="{ED3933BF-6FD7-2B47-8D58-F37A0AEF34B6}">
      <dgm:prSet/>
      <dgm:spPr/>
      <dgm:t>
        <a:bodyPr/>
        <a:lstStyle/>
        <a:p>
          <a:endParaRPr lang="en-US"/>
        </a:p>
      </dgm:t>
    </dgm:pt>
    <dgm:pt modelId="{ED8E3E4A-C5E6-FA4B-9CAD-74AD00EE5E5B}" type="sibTrans" cxnId="{ED3933BF-6FD7-2B47-8D58-F37A0AEF34B6}">
      <dgm:prSet phldrT="04" phldr="0"/>
      <dgm:spPr/>
      <dgm:t>
        <a:bodyPr/>
        <a:lstStyle/>
        <a:p>
          <a:r>
            <a:rPr lang="en-US"/>
            <a:t>04</a:t>
          </a:r>
        </a:p>
      </dgm:t>
    </dgm:pt>
    <dgm:pt modelId="{19FA3B83-7AD6-1043-8217-DFEA5C186D1D}">
      <dgm:prSet/>
      <dgm:spPr/>
      <dgm:t>
        <a:bodyPr/>
        <a:lstStyle/>
        <a:p>
          <a:r>
            <a:rPr lang="en-US" dirty="0"/>
            <a:t>By appointment, please schedule in advance!</a:t>
          </a:r>
        </a:p>
      </dgm:t>
    </dgm:pt>
    <dgm:pt modelId="{7FFDB31D-722C-3E47-BE9B-62B4901EA96F}" type="parTrans" cxnId="{B64A93B2-612F-604B-960B-47462035EE8A}">
      <dgm:prSet/>
      <dgm:spPr/>
    </dgm:pt>
    <dgm:pt modelId="{AE16684B-0557-D04B-B932-0CE81E0B0DF5}" type="sibTrans" cxnId="{B64A93B2-612F-604B-960B-47462035EE8A}">
      <dgm:prSet phldrT="04" phldr="0"/>
      <dgm:spPr/>
    </dgm:pt>
    <dgm:pt modelId="{CA726A7E-EBE5-7E42-853D-9CD8D6B1401A}">
      <dgm:prSet/>
      <dgm:spPr/>
      <dgm:t>
        <a:bodyPr/>
        <a:lstStyle/>
        <a:p>
          <a:r>
            <a:rPr lang="en-US" dirty="0"/>
            <a:t>Lectures 7 &amp; 8 are online only</a:t>
          </a:r>
        </a:p>
      </dgm:t>
    </dgm:pt>
    <dgm:pt modelId="{5B7013DC-4B27-D64F-B0FA-F6D0C40D4730}" type="parTrans" cxnId="{0F1C4A0B-3E06-1E47-943A-672CB5A756CD}">
      <dgm:prSet/>
      <dgm:spPr/>
    </dgm:pt>
    <dgm:pt modelId="{22101E4C-E037-E84B-8A81-7798CD2431F3}" type="sibTrans" cxnId="{0F1C4A0B-3E06-1E47-943A-672CB5A756CD}">
      <dgm:prSet phldrT="02" phldr="0"/>
      <dgm:spPr/>
    </dgm:pt>
    <dgm:pt modelId="{AD640812-51C2-4C48-AC08-5848E4EA1783}">
      <dgm:prSet/>
      <dgm:spPr/>
      <dgm:t>
        <a:bodyPr/>
        <a:lstStyle/>
        <a:p>
          <a:r>
            <a:rPr lang="en-US" dirty="0"/>
            <a:t>Quiz 4 Due Sunday @ midnight</a:t>
          </a:r>
        </a:p>
      </dgm:t>
    </dgm:pt>
    <dgm:pt modelId="{744D547D-7F14-354D-A243-3385EF5F1251}" type="parTrans" cxnId="{6BB9DF98-0BB0-4E4B-9131-616708ABF959}">
      <dgm:prSet/>
      <dgm:spPr/>
    </dgm:pt>
    <dgm:pt modelId="{DEA2227E-F5B7-AE4D-BA5E-84F6A7C222FF}" type="sibTrans" cxnId="{6BB9DF98-0BB0-4E4B-9131-616708ABF959}">
      <dgm:prSet phldrT="03" phldr="0"/>
      <dgm:spPr/>
      <dgm:t>
        <a:bodyPr/>
        <a:lstStyle/>
        <a:p>
          <a:r>
            <a:rPr lang="en-US"/>
            <a:t>03</a:t>
          </a:r>
        </a:p>
      </dgm:t>
    </dgm:pt>
    <dgm:pt modelId="{CFF522E9-B4E5-2C45-81FB-F10ADBF60890}" type="pres">
      <dgm:prSet presAssocID="{9ED2F462-DA32-4E26-81D8-34D0DDC815E5}" presName="Name0" presStyleCnt="0">
        <dgm:presLayoutVars>
          <dgm:animLvl val="lvl"/>
          <dgm:resizeHandles val="exact"/>
        </dgm:presLayoutVars>
      </dgm:prSet>
      <dgm:spPr/>
    </dgm:pt>
    <dgm:pt modelId="{908FCE32-466D-184A-99FA-32FBF222E1BB}" type="pres">
      <dgm:prSet presAssocID="{CD6E15AA-C21A-4519-A269-39C235A8ABEA}" presName="compositeNode" presStyleCnt="0">
        <dgm:presLayoutVars>
          <dgm:bulletEnabled val="1"/>
        </dgm:presLayoutVars>
      </dgm:prSet>
      <dgm:spPr/>
    </dgm:pt>
    <dgm:pt modelId="{429B7334-CE28-444C-AA3A-DB55432C204C}" type="pres">
      <dgm:prSet presAssocID="{CD6E15AA-C21A-4519-A269-39C235A8ABEA}" presName="bgRect" presStyleLbl="alignNode1" presStyleIdx="0" presStyleCnt="4"/>
      <dgm:spPr/>
    </dgm:pt>
    <dgm:pt modelId="{C4F032C2-E593-5542-9242-2B938B1BF7EE}" type="pres">
      <dgm:prSet presAssocID="{2A36D909-4024-42C9-B843-63AF1D919B81}" presName="sibTransNodeRect" presStyleLbl="alignNode1" presStyleIdx="0" presStyleCnt="4">
        <dgm:presLayoutVars>
          <dgm:chMax val="0"/>
          <dgm:bulletEnabled val="1"/>
        </dgm:presLayoutVars>
      </dgm:prSet>
      <dgm:spPr/>
    </dgm:pt>
    <dgm:pt modelId="{32C90C80-6793-A946-BE68-1A7D6E3BFC2C}" type="pres">
      <dgm:prSet presAssocID="{CD6E15AA-C21A-4519-A269-39C235A8ABEA}" presName="nodeRect" presStyleLbl="alignNode1" presStyleIdx="0" presStyleCnt="4">
        <dgm:presLayoutVars>
          <dgm:bulletEnabled val="1"/>
        </dgm:presLayoutVars>
      </dgm:prSet>
      <dgm:spPr/>
    </dgm:pt>
    <dgm:pt modelId="{0A14595B-9DE5-3742-807B-6D0A5E92A5C2}" type="pres">
      <dgm:prSet presAssocID="{2A36D909-4024-42C9-B843-63AF1D919B81}" presName="sibTrans" presStyleCnt="0"/>
      <dgm:spPr/>
    </dgm:pt>
    <dgm:pt modelId="{AD902CC7-32E2-0B4F-87E8-73C5F225E6A1}" type="pres">
      <dgm:prSet presAssocID="{6B27F850-223D-4A67-B167-E8A2D3A60A80}" presName="compositeNode" presStyleCnt="0">
        <dgm:presLayoutVars>
          <dgm:bulletEnabled val="1"/>
        </dgm:presLayoutVars>
      </dgm:prSet>
      <dgm:spPr/>
    </dgm:pt>
    <dgm:pt modelId="{CE967CA0-7818-A245-87A4-C69CCA60CDB1}" type="pres">
      <dgm:prSet presAssocID="{6B27F850-223D-4A67-B167-E8A2D3A60A80}" presName="bgRect" presStyleLbl="alignNode1" presStyleIdx="1" presStyleCnt="4"/>
      <dgm:spPr/>
    </dgm:pt>
    <dgm:pt modelId="{15753A13-55F6-1F45-9332-8D16252D27A3}" type="pres">
      <dgm:prSet presAssocID="{A3BDEBA3-477C-400E-90FE-8273934EF1FA}" presName="sibTransNodeRect" presStyleLbl="alignNode1" presStyleIdx="1" presStyleCnt="4">
        <dgm:presLayoutVars>
          <dgm:chMax val="0"/>
          <dgm:bulletEnabled val="1"/>
        </dgm:presLayoutVars>
      </dgm:prSet>
      <dgm:spPr/>
    </dgm:pt>
    <dgm:pt modelId="{716BD942-AC3F-354A-A720-C6A5E725CDA2}" type="pres">
      <dgm:prSet presAssocID="{6B27F850-223D-4A67-B167-E8A2D3A60A80}" presName="nodeRect" presStyleLbl="alignNode1" presStyleIdx="1" presStyleCnt="4">
        <dgm:presLayoutVars>
          <dgm:bulletEnabled val="1"/>
        </dgm:presLayoutVars>
      </dgm:prSet>
      <dgm:spPr/>
    </dgm:pt>
    <dgm:pt modelId="{D277F87E-FE35-C94F-BE68-C2C64EB0A9D0}" type="pres">
      <dgm:prSet presAssocID="{A3BDEBA3-477C-400E-90FE-8273934EF1FA}" presName="sibTrans" presStyleCnt="0"/>
      <dgm:spPr/>
    </dgm:pt>
    <dgm:pt modelId="{106FDDD4-90A5-2A42-B89E-CC0CE3BAF22F}" type="pres">
      <dgm:prSet presAssocID="{AD640812-51C2-4C48-AC08-5848E4EA1783}" presName="compositeNode" presStyleCnt="0">
        <dgm:presLayoutVars>
          <dgm:bulletEnabled val="1"/>
        </dgm:presLayoutVars>
      </dgm:prSet>
      <dgm:spPr/>
    </dgm:pt>
    <dgm:pt modelId="{68A80ED8-0F64-A94C-B13A-4D8AA35FAA6D}" type="pres">
      <dgm:prSet presAssocID="{AD640812-51C2-4C48-AC08-5848E4EA1783}" presName="bgRect" presStyleLbl="alignNode1" presStyleIdx="2" presStyleCnt="4"/>
      <dgm:spPr/>
    </dgm:pt>
    <dgm:pt modelId="{EFE99814-8782-F148-AD6F-7610BD535340}" type="pres">
      <dgm:prSet presAssocID="{DEA2227E-F5B7-AE4D-BA5E-84F6A7C222FF}" presName="sibTransNodeRect" presStyleLbl="alignNode1" presStyleIdx="2" presStyleCnt="4">
        <dgm:presLayoutVars>
          <dgm:chMax val="0"/>
          <dgm:bulletEnabled val="1"/>
        </dgm:presLayoutVars>
      </dgm:prSet>
      <dgm:spPr/>
    </dgm:pt>
    <dgm:pt modelId="{D001148B-CE8D-E94D-87D1-CACE55DFAF6A}" type="pres">
      <dgm:prSet presAssocID="{AD640812-51C2-4C48-AC08-5848E4EA1783}" presName="nodeRect" presStyleLbl="alignNode1" presStyleIdx="2" presStyleCnt="4">
        <dgm:presLayoutVars>
          <dgm:bulletEnabled val="1"/>
        </dgm:presLayoutVars>
      </dgm:prSet>
      <dgm:spPr/>
    </dgm:pt>
    <dgm:pt modelId="{ABB2C2AA-2AFC-2641-9D2E-1A46D03261D5}" type="pres">
      <dgm:prSet presAssocID="{DEA2227E-F5B7-AE4D-BA5E-84F6A7C222FF}" presName="sibTrans" presStyleCnt="0"/>
      <dgm:spPr/>
    </dgm:pt>
    <dgm:pt modelId="{24F18744-763F-DE4D-9162-29133F28431E}" type="pres">
      <dgm:prSet presAssocID="{C7906813-00E2-2349-AC3C-7055BDB0F89F}" presName="compositeNode" presStyleCnt="0">
        <dgm:presLayoutVars>
          <dgm:bulletEnabled val="1"/>
        </dgm:presLayoutVars>
      </dgm:prSet>
      <dgm:spPr/>
    </dgm:pt>
    <dgm:pt modelId="{D79D3AC4-995C-2B4F-9B68-D991BF724BF6}" type="pres">
      <dgm:prSet presAssocID="{C7906813-00E2-2349-AC3C-7055BDB0F89F}" presName="bgRect" presStyleLbl="alignNode1" presStyleIdx="3" presStyleCnt="4"/>
      <dgm:spPr/>
    </dgm:pt>
    <dgm:pt modelId="{BD87D1A1-866A-2548-9EA8-F26414B70A40}" type="pres">
      <dgm:prSet presAssocID="{ED8E3E4A-C5E6-FA4B-9CAD-74AD00EE5E5B}" presName="sibTransNodeRect" presStyleLbl="alignNode1" presStyleIdx="3" presStyleCnt="4">
        <dgm:presLayoutVars>
          <dgm:chMax val="0"/>
          <dgm:bulletEnabled val="1"/>
        </dgm:presLayoutVars>
      </dgm:prSet>
      <dgm:spPr/>
    </dgm:pt>
    <dgm:pt modelId="{D6F81243-B4E5-1749-95E8-BD6B08167A1D}" type="pres">
      <dgm:prSet presAssocID="{C7906813-00E2-2349-AC3C-7055BDB0F89F}" presName="nodeRect" presStyleLbl="alignNode1" presStyleIdx="3" presStyleCnt="4">
        <dgm:presLayoutVars>
          <dgm:bulletEnabled val="1"/>
        </dgm:presLayoutVars>
      </dgm:prSet>
      <dgm:spPr/>
    </dgm:pt>
  </dgm:ptLst>
  <dgm:cxnLst>
    <dgm:cxn modelId="{0690F205-3742-AD48-98D3-27908C273AB0}" type="presOf" srcId="{C7906813-00E2-2349-AC3C-7055BDB0F89F}" destId="{D6F81243-B4E5-1749-95E8-BD6B08167A1D}" srcOrd="1" destOrd="0" presId="urn:microsoft.com/office/officeart/2016/7/layout/LinearBlockProcessNumbered"/>
    <dgm:cxn modelId="{0F1C4A0B-3E06-1E47-943A-672CB5A756CD}" srcId="{CD6E15AA-C21A-4519-A269-39C235A8ABEA}" destId="{CA726A7E-EBE5-7E42-853D-9CD8D6B1401A}" srcOrd="0" destOrd="0" parTransId="{5B7013DC-4B27-D64F-B0FA-F6D0C40D4730}" sibTransId="{22101E4C-E037-E84B-8A81-7798CD2431F3}"/>
    <dgm:cxn modelId="{05511D0C-DCD1-0F40-9C66-7A8967A2AD63}" type="presOf" srcId="{CA726A7E-EBE5-7E42-853D-9CD8D6B1401A}" destId="{32C90C80-6793-A946-BE68-1A7D6E3BFC2C}" srcOrd="0" destOrd="1" presId="urn:microsoft.com/office/officeart/2016/7/layout/LinearBlockProcessNumbered"/>
    <dgm:cxn modelId="{17ABB51C-8EB6-4BD1-BDB9-21F22F13FD01}" srcId="{9ED2F462-DA32-4E26-81D8-34D0DDC815E5}" destId="{CD6E15AA-C21A-4519-A269-39C235A8ABEA}" srcOrd="0" destOrd="0" parTransId="{78AF907C-2257-42EA-ABDE-01319A3F8096}" sibTransId="{2A36D909-4024-42C9-B843-63AF1D919B81}"/>
    <dgm:cxn modelId="{CDD36320-CC28-E142-B35C-127FB0B983D7}" type="presOf" srcId="{CD6E15AA-C21A-4519-A269-39C235A8ABEA}" destId="{32C90C80-6793-A946-BE68-1A7D6E3BFC2C}" srcOrd="1" destOrd="0" presId="urn:microsoft.com/office/officeart/2016/7/layout/LinearBlockProcessNumbered"/>
    <dgm:cxn modelId="{521D8320-7B73-3D4A-B01C-0759A55C0616}" type="presOf" srcId="{AD640812-51C2-4C48-AC08-5848E4EA1783}" destId="{D001148B-CE8D-E94D-87D1-CACE55DFAF6A}" srcOrd="1" destOrd="0" presId="urn:microsoft.com/office/officeart/2016/7/layout/LinearBlockProcessNumbered"/>
    <dgm:cxn modelId="{0DA6175F-FB7C-3C42-90D7-88FD0E0C20C1}" type="presOf" srcId="{DEA2227E-F5B7-AE4D-BA5E-84F6A7C222FF}" destId="{EFE99814-8782-F148-AD6F-7610BD535340}" srcOrd="0" destOrd="0" presId="urn:microsoft.com/office/officeart/2016/7/layout/LinearBlockProcessNumbered"/>
    <dgm:cxn modelId="{3E54106D-1DF3-164E-B052-84536F79A6A4}" type="presOf" srcId="{CD6E15AA-C21A-4519-A269-39C235A8ABEA}" destId="{429B7334-CE28-444C-AA3A-DB55432C204C}" srcOrd="0" destOrd="0" presId="urn:microsoft.com/office/officeart/2016/7/layout/LinearBlockProcessNumbered"/>
    <dgm:cxn modelId="{3309BA6E-5BD6-6E4A-9C51-9B6A8349998D}" type="presOf" srcId="{9ED2F462-DA32-4E26-81D8-34D0DDC815E5}" destId="{CFF522E9-B4E5-2C45-81FB-F10ADBF60890}" srcOrd="0" destOrd="0" presId="urn:microsoft.com/office/officeart/2016/7/layout/LinearBlockProcessNumbered"/>
    <dgm:cxn modelId="{E4B3E57A-3180-A94A-9DCA-1B5FE23FD45B}" type="presOf" srcId="{C7906813-00E2-2349-AC3C-7055BDB0F89F}" destId="{D79D3AC4-995C-2B4F-9B68-D991BF724BF6}" srcOrd="0" destOrd="0" presId="urn:microsoft.com/office/officeart/2016/7/layout/LinearBlockProcessNumbered"/>
    <dgm:cxn modelId="{4C3B2B89-0575-9C4E-BFF8-7F30D51B1308}" type="presOf" srcId="{AD640812-51C2-4C48-AC08-5848E4EA1783}" destId="{68A80ED8-0F64-A94C-B13A-4D8AA35FAA6D}" srcOrd="0" destOrd="0" presId="urn:microsoft.com/office/officeart/2016/7/layout/LinearBlockProcessNumbered"/>
    <dgm:cxn modelId="{7989C88E-B33B-364C-B958-328EFA21EA41}" type="presOf" srcId="{A3BDEBA3-477C-400E-90FE-8273934EF1FA}" destId="{15753A13-55F6-1F45-9332-8D16252D27A3}" srcOrd="0" destOrd="0" presId="urn:microsoft.com/office/officeart/2016/7/layout/LinearBlockProcessNumbered"/>
    <dgm:cxn modelId="{C5918892-36C6-4B66-BEC9-B05A5D5D8A3B}" srcId="{9ED2F462-DA32-4E26-81D8-34D0DDC815E5}" destId="{6B27F850-223D-4A67-B167-E8A2D3A60A80}" srcOrd="1" destOrd="0" parTransId="{EE4DFDF6-A67C-401C-8B2C-65A0B97369B5}" sibTransId="{A3BDEBA3-477C-400E-90FE-8273934EF1FA}"/>
    <dgm:cxn modelId="{6BB9DF98-0BB0-4E4B-9131-616708ABF959}" srcId="{9ED2F462-DA32-4E26-81D8-34D0DDC815E5}" destId="{AD640812-51C2-4C48-AC08-5848E4EA1783}" srcOrd="2" destOrd="0" parTransId="{744D547D-7F14-354D-A243-3385EF5F1251}" sibTransId="{DEA2227E-F5B7-AE4D-BA5E-84F6A7C222FF}"/>
    <dgm:cxn modelId="{1795CFA0-8889-574A-8DB8-0279D227ABD1}" type="presOf" srcId="{2A36D909-4024-42C9-B843-63AF1D919B81}" destId="{C4F032C2-E593-5542-9242-2B938B1BF7EE}" srcOrd="0" destOrd="0" presId="urn:microsoft.com/office/officeart/2016/7/layout/LinearBlockProcessNumbered"/>
    <dgm:cxn modelId="{3A273DAF-1325-134E-8BF7-26D99EECC25D}" type="presOf" srcId="{19FA3B83-7AD6-1043-8217-DFEA5C186D1D}" destId="{D6F81243-B4E5-1749-95E8-BD6B08167A1D}" srcOrd="0" destOrd="1" presId="urn:microsoft.com/office/officeart/2016/7/layout/LinearBlockProcessNumbered"/>
    <dgm:cxn modelId="{B64A93B2-612F-604B-960B-47462035EE8A}" srcId="{C7906813-00E2-2349-AC3C-7055BDB0F89F}" destId="{19FA3B83-7AD6-1043-8217-DFEA5C186D1D}" srcOrd="0" destOrd="0" parTransId="{7FFDB31D-722C-3E47-BE9B-62B4901EA96F}" sibTransId="{AE16684B-0557-D04B-B932-0CE81E0B0DF5}"/>
    <dgm:cxn modelId="{ED3933BF-6FD7-2B47-8D58-F37A0AEF34B6}" srcId="{9ED2F462-DA32-4E26-81D8-34D0DDC815E5}" destId="{C7906813-00E2-2349-AC3C-7055BDB0F89F}" srcOrd="3" destOrd="0" parTransId="{EA2BECC2-5971-C441-804E-CC989DBD7056}" sibTransId="{ED8E3E4A-C5E6-FA4B-9CAD-74AD00EE5E5B}"/>
    <dgm:cxn modelId="{B36B6FBF-9840-6D44-A43C-E0C8B5CA10EF}" type="presOf" srcId="{ED8E3E4A-C5E6-FA4B-9CAD-74AD00EE5E5B}" destId="{BD87D1A1-866A-2548-9EA8-F26414B70A40}" srcOrd="0" destOrd="0" presId="urn:microsoft.com/office/officeart/2016/7/layout/LinearBlockProcessNumbered"/>
    <dgm:cxn modelId="{60E8ABC1-1E06-8F4B-B726-6A19394389F9}" type="presOf" srcId="{6B27F850-223D-4A67-B167-E8A2D3A60A80}" destId="{CE967CA0-7818-A245-87A4-C69CCA60CDB1}" srcOrd="0" destOrd="0" presId="urn:microsoft.com/office/officeart/2016/7/layout/LinearBlockProcessNumbered"/>
    <dgm:cxn modelId="{A7B015FF-6CAE-494E-8861-EF163A36D149}" type="presOf" srcId="{6B27F850-223D-4A67-B167-E8A2D3A60A80}" destId="{716BD942-AC3F-354A-A720-C6A5E725CDA2}" srcOrd="1" destOrd="0" presId="urn:microsoft.com/office/officeart/2016/7/layout/LinearBlockProcessNumbered"/>
    <dgm:cxn modelId="{C45E8F63-CC97-CC48-BF7D-D8E3426E50D9}" type="presParOf" srcId="{CFF522E9-B4E5-2C45-81FB-F10ADBF60890}" destId="{908FCE32-466D-184A-99FA-32FBF222E1BB}" srcOrd="0" destOrd="0" presId="urn:microsoft.com/office/officeart/2016/7/layout/LinearBlockProcessNumbered"/>
    <dgm:cxn modelId="{009FBB16-1414-7E4C-B363-36224E9BA042}" type="presParOf" srcId="{908FCE32-466D-184A-99FA-32FBF222E1BB}" destId="{429B7334-CE28-444C-AA3A-DB55432C204C}" srcOrd="0" destOrd="0" presId="urn:microsoft.com/office/officeart/2016/7/layout/LinearBlockProcessNumbered"/>
    <dgm:cxn modelId="{54BC3C92-D18F-2249-BB54-558DF3D4FD52}" type="presParOf" srcId="{908FCE32-466D-184A-99FA-32FBF222E1BB}" destId="{C4F032C2-E593-5542-9242-2B938B1BF7EE}" srcOrd="1" destOrd="0" presId="urn:microsoft.com/office/officeart/2016/7/layout/LinearBlockProcessNumbered"/>
    <dgm:cxn modelId="{4119F127-7680-2448-8838-EEE3EAAAACAF}" type="presParOf" srcId="{908FCE32-466D-184A-99FA-32FBF222E1BB}" destId="{32C90C80-6793-A946-BE68-1A7D6E3BFC2C}" srcOrd="2" destOrd="0" presId="urn:microsoft.com/office/officeart/2016/7/layout/LinearBlockProcessNumbered"/>
    <dgm:cxn modelId="{645D886D-4307-5946-BE23-A79CCB82713F}" type="presParOf" srcId="{CFF522E9-B4E5-2C45-81FB-F10ADBF60890}" destId="{0A14595B-9DE5-3742-807B-6D0A5E92A5C2}" srcOrd="1" destOrd="0" presId="urn:microsoft.com/office/officeart/2016/7/layout/LinearBlockProcessNumbered"/>
    <dgm:cxn modelId="{19BAB6B7-A6AE-104B-97B7-BCE03CFA5D45}" type="presParOf" srcId="{CFF522E9-B4E5-2C45-81FB-F10ADBF60890}" destId="{AD902CC7-32E2-0B4F-87E8-73C5F225E6A1}" srcOrd="2" destOrd="0" presId="urn:microsoft.com/office/officeart/2016/7/layout/LinearBlockProcessNumbered"/>
    <dgm:cxn modelId="{BE0AC9EB-CDB6-8A44-9E91-39E141587DCD}" type="presParOf" srcId="{AD902CC7-32E2-0B4F-87E8-73C5F225E6A1}" destId="{CE967CA0-7818-A245-87A4-C69CCA60CDB1}" srcOrd="0" destOrd="0" presId="urn:microsoft.com/office/officeart/2016/7/layout/LinearBlockProcessNumbered"/>
    <dgm:cxn modelId="{C7CA6BC7-A56E-B444-B561-1C4815D1D2DC}" type="presParOf" srcId="{AD902CC7-32E2-0B4F-87E8-73C5F225E6A1}" destId="{15753A13-55F6-1F45-9332-8D16252D27A3}" srcOrd="1" destOrd="0" presId="urn:microsoft.com/office/officeart/2016/7/layout/LinearBlockProcessNumbered"/>
    <dgm:cxn modelId="{EA1A2DA6-6A55-9240-AE17-B24D57C35FEF}" type="presParOf" srcId="{AD902CC7-32E2-0B4F-87E8-73C5F225E6A1}" destId="{716BD942-AC3F-354A-A720-C6A5E725CDA2}" srcOrd="2" destOrd="0" presId="urn:microsoft.com/office/officeart/2016/7/layout/LinearBlockProcessNumbered"/>
    <dgm:cxn modelId="{643A325F-91E2-6E4C-A304-57C9D15674A7}" type="presParOf" srcId="{CFF522E9-B4E5-2C45-81FB-F10ADBF60890}" destId="{D277F87E-FE35-C94F-BE68-C2C64EB0A9D0}" srcOrd="3" destOrd="0" presId="urn:microsoft.com/office/officeart/2016/7/layout/LinearBlockProcessNumbered"/>
    <dgm:cxn modelId="{2D682B2E-4F95-744F-A192-8504526444C1}" type="presParOf" srcId="{CFF522E9-B4E5-2C45-81FB-F10ADBF60890}" destId="{106FDDD4-90A5-2A42-B89E-CC0CE3BAF22F}" srcOrd="4" destOrd="0" presId="urn:microsoft.com/office/officeart/2016/7/layout/LinearBlockProcessNumbered"/>
    <dgm:cxn modelId="{A90E8454-0F49-AF4C-89DC-AA83A8EE47CA}" type="presParOf" srcId="{106FDDD4-90A5-2A42-B89E-CC0CE3BAF22F}" destId="{68A80ED8-0F64-A94C-B13A-4D8AA35FAA6D}" srcOrd="0" destOrd="0" presId="urn:microsoft.com/office/officeart/2016/7/layout/LinearBlockProcessNumbered"/>
    <dgm:cxn modelId="{002E3837-CD4B-6744-B926-90183F49D248}" type="presParOf" srcId="{106FDDD4-90A5-2A42-B89E-CC0CE3BAF22F}" destId="{EFE99814-8782-F148-AD6F-7610BD535340}" srcOrd="1" destOrd="0" presId="urn:microsoft.com/office/officeart/2016/7/layout/LinearBlockProcessNumbered"/>
    <dgm:cxn modelId="{D9205653-5E75-0844-93C7-B0242BED9C68}" type="presParOf" srcId="{106FDDD4-90A5-2A42-B89E-CC0CE3BAF22F}" destId="{D001148B-CE8D-E94D-87D1-CACE55DFAF6A}" srcOrd="2" destOrd="0" presId="urn:microsoft.com/office/officeart/2016/7/layout/LinearBlockProcessNumbered"/>
    <dgm:cxn modelId="{C5F1B844-771C-214E-A237-D502BF114CB7}" type="presParOf" srcId="{CFF522E9-B4E5-2C45-81FB-F10ADBF60890}" destId="{ABB2C2AA-2AFC-2641-9D2E-1A46D03261D5}" srcOrd="5" destOrd="0" presId="urn:microsoft.com/office/officeart/2016/7/layout/LinearBlockProcessNumbered"/>
    <dgm:cxn modelId="{D65FA761-569E-B44B-B6B2-E7890D7CFA10}" type="presParOf" srcId="{CFF522E9-B4E5-2C45-81FB-F10ADBF60890}" destId="{24F18744-763F-DE4D-9162-29133F28431E}" srcOrd="6" destOrd="0" presId="urn:microsoft.com/office/officeart/2016/7/layout/LinearBlockProcessNumbered"/>
    <dgm:cxn modelId="{61384B8E-C25B-154A-89BA-EEAAE74B967E}" type="presParOf" srcId="{24F18744-763F-DE4D-9162-29133F28431E}" destId="{D79D3AC4-995C-2B4F-9B68-D991BF724BF6}" srcOrd="0" destOrd="0" presId="urn:microsoft.com/office/officeart/2016/7/layout/LinearBlockProcessNumbered"/>
    <dgm:cxn modelId="{349200D3-AEDC-0944-8AC8-F5B4FBE65637}" type="presParOf" srcId="{24F18744-763F-DE4D-9162-29133F28431E}" destId="{BD87D1A1-866A-2548-9EA8-F26414B70A40}" srcOrd="1" destOrd="0" presId="urn:microsoft.com/office/officeart/2016/7/layout/LinearBlockProcessNumbered"/>
    <dgm:cxn modelId="{E1873736-9FC6-FC47-B6D1-E2EDB3EC6A6B}" type="presParOf" srcId="{24F18744-763F-DE4D-9162-29133F28431E}" destId="{D6F81243-B4E5-1749-95E8-BD6B08167A1D}"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E6BA2-C740-4D66-9F0B-9FEC71C1E34B}"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C52DBBDC-8DDB-6345-B309-F26AF9171050}">
      <dgm:prSet/>
      <dgm:spPr/>
      <dgm:t>
        <a:bodyPr/>
        <a:lstStyle/>
        <a:p>
          <a:r>
            <a:rPr lang="en-US" dirty="0"/>
            <a:t>Agenda:</a:t>
          </a:r>
        </a:p>
      </dgm:t>
    </dgm:pt>
    <dgm:pt modelId="{A9629CCE-723F-2443-8EBD-11B00140C3E6}" type="parTrans" cxnId="{DA39E6CB-0918-F44D-BC78-A15AA5FA7253}">
      <dgm:prSet/>
      <dgm:spPr/>
      <dgm:t>
        <a:bodyPr/>
        <a:lstStyle/>
        <a:p>
          <a:endParaRPr lang="en-US"/>
        </a:p>
      </dgm:t>
    </dgm:pt>
    <dgm:pt modelId="{542F0833-4C81-8848-99F7-158A7EE5BC00}" type="sibTrans" cxnId="{DA39E6CB-0918-F44D-BC78-A15AA5FA7253}">
      <dgm:prSet/>
      <dgm:spPr/>
      <dgm:t>
        <a:bodyPr/>
        <a:lstStyle/>
        <a:p>
          <a:endParaRPr lang="en-US"/>
        </a:p>
      </dgm:t>
    </dgm:pt>
    <dgm:pt modelId="{CF585575-10F5-C44D-B948-D96052FC2456}">
      <dgm:prSet/>
      <dgm:spPr/>
      <dgm:t>
        <a:bodyPr/>
        <a:lstStyle/>
        <a:p>
          <a:r>
            <a:rPr lang="en-US" dirty="0"/>
            <a:t>Routing</a:t>
          </a:r>
        </a:p>
      </dgm:t>
    </dgm:pt>
    <dgm:pt modelId="{D0026985-1776-BA42-B6BA-D798FB032B9C}" type="parTrans" cxnId="{FC1C0E03-3595-E841-A590-622605964E11}">
      <dgm:prSet/>
      <dgm:spPr/>
      <dgm:t>
        <a:bodyPr/>
        <a:lstStyle/>
        <a:p>
          <a:endParaRPr lang="en-US"/>
        </a:p>
      </dgm:t>
    </dgm:pt>
    <dgm:pt modelId="{81415CE9-6D43-2642-8707-6AB6C799DE55}" type="sibTrans" cxnId="{FC1C0E03-3595-E841-A590-622605964E11}">
      <dgm:prSet/>
      <dgm:spPr/>
      <dgm:t>
        <a:bodyPr/>
        <a:lstStyle/>
        <a:p>
          <a:endParaRPr lang="en-US"/>
        </a:p>
      </dgm:t>
    </dgm:pt>
    <dgm:pt modelId="{9CF231BF-3685-3847-B667-49694F36892D}">
      <dgm:prSet/>
      <dgm:spPr/>
      <dgm:t>
        <a:bodyPr/>
        <a:lstStyle/>
        <a:p>
          <a:r>
            <a:rPr lang="en-US" dirty="0"/>
            <a:t>DNS</a:t>
          </a:r>
        </a:p>
      </dgm:t>
    </dgm:pt>
    <dgm:pt modelId="{3443C2F0-CF69-FC47-B265-5678B5A01784}" type="parTrans" cxnId="{D683059F-9434-A742-B175-F09D53F29906}">
      <dgm:prSet/>
      <dgm:spPr/>
      <dgm:t>
        <a:bodyPr/>
        <a:lstStyle/>
        <a:p>
          <a:endParaRPr lang="en-US"/>
        </a:p>
      </dgm:t>
    </dgm:pt>
    <dgm:pt modelId="{A80EC589-20BB-8B48-B911-D7368DE53B92}" type="sibTrans" cxnId="{D683059F-9434-A742-B175-F09D53F29906}">
      <dgm:prSet/>
      <dgm:spPr/>
      <dgm:t>
        <a:bodyPr/>
        <a:lstStyle/>
        <a:p>
          <a:endParaRPr lang="en-US"/>
        </a:p>
      </dgm:t>
    </dgm:pt>
    <dgm:pt modelId="{BAB774B3-11BD-C244-BAFE-A8B0AF94A4A3}">
      <dgm:prSet/>
      <dgm:spPr/>
      <dgm:t>
        <a:bodyPr/>
        <a:lstStyle/>
        <a:p>
          <a:r>
            <a:rPr lang="en-US" dirty="0"/>
            <a:t>Cloud Networking</a:t>
          </a:r>
        </a:p>
      </dgm:t>
    </dgm:pt>
    <dgm:pt modelId="{F8A7A846-C3BA-F34F-A2D2-2498753B0C1E}" type="parTrans" cxnId="{39B356BE-3B11-DA4C-8FE0-3E0BBAF5F6C5}">
      <dgm:prSet/>
      <dgm:spPr/>
    </dgm:pt>
    <dgm:pt modelId="{165E3290-8BFD-774B-A72D-6F799A55F617}" type="sibTrans" cxnId="{39B356BE-3B11-DA4C-8FE0-3E0BBAF5F6C5}">
      <dgm:prSet/>
      <dgm:spPr/>
    </dgm:pt>
    <dgm:pt modelId="{4EA44205-F0F6-124F-9365-AF20CF95A8B6}">
      <dgm:prSet/>
      <dgm:spPr/>
      <dgm:t>
        <a:bodyPr/>
        <a:lstStyle/>
        <a:p>
          <a:r>
            <a:rPr lang="en-US" dirty="0"/>
            <a:t>NAT</a:t>
          </a:r>
        </a:p>
      </dgm:t>
    </dgm:pt>
    <dgm:pt modelId="{935FC958-8C2A-2A41-8EED-B2346F45E081}" type="parTrans" cxnId="{75861157-2325-9849-B71B-E38FDDF97386}">
      <dgm:prSet/>
      <dgm:spPr/>
    </dgm:pt>
    <dgm:pt modelId="{2FC00DA8-D20A-024F-B48C-CDAFFD077914}" type="sibTrans" cxnId="{75861157-2325-9849-B71B-E38FDDF97386}">
      <dgm:prSet/>
      <dgm:spPr/>
    </dgm:pt>
    <dgm:pt modelId="{B570D9C7-936F-5949-93B5-C74C4E080D84}">
      <dgm:prSet/>
      <dgm:spPr/>
      <dgm:t>
        <a:bodyPr/>
        <a:lstStyle/>
        <a:p>
          <a:r>
            <a:rPr lang="en-US" dirty="0"/>
            <a:t>VPCs</a:t>
          </a:r>
        </a:p>
      </dgm:t>
    </dgm:pt>
    <dgm:pt modelId="{8D7462EE-7DDF-A943-BA24-27E01D0991AE}" type="parTrans" cxnId="{15884B6C-64C4-274A-9C00-D5CE5E9979FF}">
      <dgm:prSet/>
      <dgm:spPr/>
    </dgm:pt>
    <dgm:pt modelId="{E3FFEF53-56BE-FD45-BFEC-1D84F22D4F50}" type="sibTrans" cxnId="{15884B6C-64C4-274A-9C00-D5CE5E9979FF}">
      <dgm:prSet/>
      <dgm:spPr/>
    </dgm:pt>
    <dgm:pt modelId="{FCC0633B-6C1C-7D4C-92F7-1ADD40880118}" type="pres">
      <dgm:prSet presAssocID="{B77E6BA2-C740-4D66-9F0B-9FEC71C1E34B}" presName="linear" presStyleCnt="0">
        <dgm:presLayoutVars>
          <dgm:dir/>
          <dgm:animLvl val="lvl"/>
          <dgm:resizeHandles val="exact"/>
        </dgm:presLayoutVars>
      </dgm:prSet>
      <dgm:spPr/>
    </dgm:pt>
    <dgm:pt modelId="{41B93F86-C257-6641-B5B1-4CEB9D58CF2A}" type="pres">
      <dgm:prSet presAssocID="{C52DBBDC-8DDB-6345-B309-F26AF9171050}" presName="parentLin" presStyleCnt="0"/>
      <dgm:spPr/>
    </dgm:pt>
    <dgm:pt modelId="{F450AE75-F0C3-B548-9BEF-C37ED401C648}" type="pres">
      <dgm:prSet presAssocID="{C52DBBDC-8DDB-6345-B309-F26AF9171050}" presName="parentLeftMargin" presStyleLbl="node1" presStyleIdx="0" presStyleCnt="1"/>
      <dgm:spPr/>
    </dgm:pt>
    <dgm:pt modelId="{C108615D-3B09-9942-922C-6212F8A22228}" type="pres">
      <dgm:prSet presAssocID="{C52DBBDC-8DDB-6345-B309-F26AF9171050}" presName="parentText" presStyleLbl="node1" presStyleIdx="0" presStyleCnt="1" custScaleY="53012" custLinFactNeighborX="-6806" custLinFactNeighborY="-33696">
        <dgm:presLayoutVars>
          <dgm:chMax val="0"/>
          <dgm:bulletEnabled val="1"/>
        </dgm:presLayoutVars>
      </dgm:prSet>
      <dgm:spPr/>
    </dgm:pt>
    <dgm:pt modelId="{ABA5802B-65E9-1443-8836-31910B3AF941}" type="pres">
      <dgm:prSet presAssocID="{C52DBBDC-8DDB-6345-B309-F26AF9171050}" presName="negativeSpace" presStyleCnt="0"/>
      <dgm:spPr/>
    </dgm:pt>
    <dgm:pt modelId="{6DA7C3CB-7321-6A40-B2FB-0CC087F41DB6}" type="pres">
      <dgm:prSet presAssocID="{C52DBBDC-8DDB-6345-B309-F26AF9171050}" presName="childText" presStyleLbl="conFgAcc1" presStyleIdx="0" presStyleCnt="1" custScaleY="31278">
        <dgm:presLayoutVars>
          <dgm:bulletEnabled val="1"/>
        </dgm:presLayoutVars>
      </dgm:prSet>
      <dgm:spPr/>
    </dgm:pt>
  </dgm:ptLst>
  <dgm:cxnLst>
    <dgm:cxn modelId="{FC1C0E03-3595-E841-A590-622605964E11}" srcId="{C52DBBDC-8DDB-6345-B309-F26AF9171050}" destId="{CF585575-10F5-C44D-B948-D96052FC2456}" srcOrd="0" destOrd="0" parTransId="{D0026985-1776-BA42-B6BA-D798FB032B9C}" sibTransId="{81415CE9-6D43-2642-8707-6AB6C799DE55}"/>
    <dgm:cxn modelId="{0D414041-9E7C-904B-84A9-BFB7D90FCE0B}" type="presOf" srcId="{BAB774B3-11BD-C244-BAFE-A8B0AF94A4A3}" destId="{6DA7C3CB-7321-6A40-B2FB-0CC087F41DB6}" srcOrd="0" destOrd="3" presId="urn:microsoft.com/office/officeart/2005/8/layout/list1"/>
    <dgm:cxn modelId="{75861157-2325-9849-B71B-E38FDDF97386}" srcId="{C52DBBDC-8DDB-6345-B309-F26AF9171050}" destId="{4EA44205-F0F6-124F-9365-AF20CF95A8B6}" srcOrd="1" destOrd="0" parTransId="{935FC958-8C2A-2A41-8EED-B2346F45E081}" sibTransId="{2FC00DA8-D20A-024F-B48C-CDAFFD077914}"/>
    <dgm:cxn modelId="{ECFCF65E-46EC-C74C-945B-48C81B7A016B}" type="presOf" srcId="{9CF231BF-3685-3847-B667-49694F36892D}" destId="{6DA7C3CB-7321-6A40-B2FB-0CC087F41DB6}" srcOrd="0" destOrd="2" presId="urn:microsoft.com/office/officeart/2005/8/layout/list1"/>
    <dgm:cxn modelId="{9ECC6D65-F046-8143-B535-DF8038488162}" type="presOf" srcId="{C52DBBDC-8DDB-6345-B309-F26AF9171050}" destId="{C108615D-3B09-9942-922C-6212F8A22228}" srcOrd="1" destOrd="0" presId="urn:microsoft.com/office/officeart/2005/8/layout/list1"/>
    <dgm:cxn modelId="{510E2E67-10C5-7444-AC1C-F770235DD346}" type="presOf" srcId="{B77E6BA2-C740-4D66-9F0B-9FEC71C1E34B}" destId="{FCC0633B-6C1C-7D4C-92F7-1ADD40880118}" srcOrd="0" destOrd="0" presId="urn:microsoft.com/office/officeart/2005/8/layout/list1"/>
    <dgm:cxn modelId="{15884B6C-64C4-274A-9C00-D5CE5E9979FF}" srcId="{BAB774B3-11BD-C244-BAFE-A8B0AF94A4A3}" destId="{B570D9C7-936F-5949-93B5-C74C4E080D84}" srcOrd="0" destOrd="0" parTransId="{8D7462EE-7DDF-A943-BA24-27E01D0991AE}" sibTransId="{E3FFEF53-56BE-FD45-BFEC-1D84F22D4F50}"/>
    <dgm:cxn modelId="{450E118B-7721-4642-A54F-02B909D7AA3E}" type="presOf" srcId="{B570D9C7-936F-5949-93B5-C74C4E080D84}" destId="{6DA7C3CB-7321-6A40-B2FB-0CC087F41DB6}" srcOrd="0" destOrd="4" presId="urn:microsoft.com/office/officeart/2005/8/layout/list1"/>
    <dgm:cxn modelId="{D683059F-9434-A742-B175-F09D53F29906}" srcId="{C52DBBDC-8DDB-6345-B309-F26AF9171050}" destId="{9CF231BF-3685-3847-B667-49694F36892D}" srcOrd="2" destOrd="0" parTransId="{3443C2F0-CF69-FC47-B265-5678B5A01784}" sibTransId="{A80EC589-20BB-8B48-B911-D7368DE53B92}"/>
    <dgm:cxn modelId="{39B356BE-3B11-DA4C-8FE0-3E0BBAF5F6C5}" srcId="{C52DBBDC-8DDB-6345-B309-F26AF9171050}" destId="{BAB774B3-11BD-C244-BAFE-A8B0AF94A4A3}" srcOrd="3" destOrd="0" parTransId="{F8A7A846-C3BA-F34F-A2D2-2498753B0C1E}" sibTransId="{165E3290-8BFD-774B-A72D-6F799A55F617}"/>
    <dgm:cxn modelId="{97CBAEC0-C552-234F-92E1-C08B30A73FE9}" type="presOf" srcId="{4EA44205-F0F6-124F-9365-AF20CF95A8B6}" destId="{6DA7C3CB-7321-6A40-B2FB-0CC087F41DB6}" srcOrd="0" destOrd="1" presId="urn:microsoft.com/office/officeart/2005/8/layout/list1"/>
    <dgm:cxn modelId="{DA39E6CB-0918-F44D-BC78-A15AA5FA7253}" srcId="{B77E6BA2-C740-4D66-9F0B-9FEC71C1E34B}" destId="{C52DBBDC-8DDB-6345-B309-F26AF9171050}" srcOrd="0" destOrd="0" parTransId="{A9629CCE-723F-2443-8EBD-11B00140C3E6}" sibTransId="{542F0833-4C81-8848-99F7-158A7EE5BC00}"/>
    <dgm:cxn modelId="{D223E5E5-4D1D-2743-B649-18668ACBB211}" type="presOf" srcId="{CF585575-10F5-C44D-B948-D96052FC2456}" destId="{6DA7C3CB-7321-6A40-B2FB-0CC087F41DB6}" srcOrd="0" destOrd="0" presId="urn:microsoft.com/office/officeart/2005/8/layout/list1"/>
    <dgm:cxn modelId="{106DE4E7-7BDF-A74B-A8C3-AEE9F5325C28}" type="presOf" srcId="{C52DBBDC-8DDB-6345-B309-F26AF9171050}" destId="{F450AE75-F0C3-B548-9BEF-C37ED401C648}" srcOrd="0" destOrd="0" presId="urn:microsoft.com/office/officeart/2005/8/layout/list1"/>
    <dgm:cxn modelId="{D6EDC71D-FFD7-8F46-8FD1-21CB77B672F6}" type="presParOf" srcId="{FCC0633B-6C1C-7D4C-92F7-1ADD40880118}" destId="{41B93F86-C257-6641-B5B1-4CEB9D58CF2A}" srcOrd="0" destOrd="0" presId="urn:microsoft.com/office/officeart/2005/8/layout/list1"/>
    <dgm:cxn modelId="{4BFAC0E4-17DA-3C46-8F24-2818EC97A066}" type="presParOf" srcId="{41B93F86-C257-6641-B5B1-4CEB9D58CF2A}" destId="{F450AE75-F0C3-B548-9BEF-C37ED401C648}" srcOrd="0" destOrd="0" presId="urn:microsoft.com/office/officeart/2005/8/layout/list1"/>
    <dgm:cxn modelId="{7646286F-31CC-BD47-94BB-7A1521BF4039}" type="presParOf" srcId="{41B93F86-C257-6641-B5B1-4CEB9D58CF2A}" destId="{C108615D-3B09-9942-922C-6212F8A22228}" srcOrd="1" destOrd="0" presId="urn:microsoft.com/office/officeart/2005/8/layout/list1"/>
    <dgm:cxn modelId="{EBF572A0-FB7A-B64A-A56D-E9EAC8A650D8}" type="presParOf" srcId="{FCC0633B-6C1C-7D4C-92F7-1ADD40880118}" destId="{ABA5802B-65E9-1443-8836-31910B3AF941}" srcOrd="1" destOrd="0" presId="urn:microsoft.com/office/officeart/2005/8/layout/list1"/>
    <dgm:cxn modelId="{E256F9CD-DD3B-6842-A8DB-6021CEB13F35}" type="presParOf" srcId="{FCC0633B-6C1C-7D4C-92F7-1ADD40880118}" destId="{6DA7C3CB-7321-6A40-B2FB-0CC087F41DB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239366-0FD3-D841-AA0B-4FBFA35498D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F720CC9-7020-4046-9077-79ED9EE758BA}">
      <dgm:prSet/>
      <dgm:spPr/>
      <dgm:t>
        <a:bodyPr/>
        <a:lstStyle/>
        <a:p>
          <a:r>
            <a:rPr lang="en-US" dirty="0"/>
            <a:t>DNS </a:t>
          </a:r>
          <a:r>
            <a:rPr lang="en-US" dirty="0" err="1"/>
            <a:t>Recursor</a:t>
          </a:r>
          <a:endParaRPr lang="en-US" dirty="0"/>
        </a:p>
      </dgm:t>
    </dgm:pt>
    <dgm:pt modelId="{CF4C3AAE-5993-894B-BC63-69E22FF92828}" type="parTrans" cxnId="{C444275B-8B13-4B43-B067-0DC39839C697}">
      <dgm:prSet/>
      <dgm:spPr/>
      <dgm:t>
        <a:bodyPr/>
        <a:lstStyle/>
        <a:p>
          <a:endParaRPr lang="en-US"/>
        </a:p>
      </dgm:t>
    </dgm:pt>
    <dgm:pt modelId="{534290B3-B42A-7A40-9808-E7FB22219AAC}" type="sibTrans" cxnId="{C444275B-8B13-4B43-B067-0DC39839C697}">
      <dgm:prSet/>
      <dgm:spPr/>
      <dgm:t>
        <a:bodyPr/>
        <a:lstStyle/>
        <a:p>
          <a:endParaRPr lang="en-US"/>
        </a:p>
      </dgm:t>
    </dgm:pt>
    <dgm:pt modelId="{D68BE758-C7F4-624A-AB22-2ACFADB536CE}">
      <dgm:prSet/>
      <dgm:spPr/>
      <dgm:t>
        <a:bodyPr/>
        <a:lstStyle/>
        <a:p>
          <a:r>
            <a:rPr lang="en-US" dirty="0"/>
            <a:t>Root nameserver</a:t>
          </a:r>
        </a:p>
      </dgm:t>
    </dgm:pt>
    <dgm:pt modelId="{B0968FCB-3B66-F041-8130-2A824CFAB8EB}" type="parTrans" cxnId="{E2050685-1B34-EB43-95A8-ED9B1E4FC398}">
      <dgm:prSet/>
      <dgm:spPr/>
      <dgm:t>
        <a:bodyPr/>
        <a:lstStyle/>
        <a:p>
          <a:endParaRPr lang="en-US"/>
        </a:p>
      </dgm:t>
    </dgm:pt>
    <dgm:pt modelId="{8F682A1D-734A-1A4F-AD20-8BBF3043545A}" type="sibTrans" cxnId="{E2050685-1B34-EB43-95A8-ED9B1E4FC398}">
      <dgm:prSet/>
      <dgm:spPr/>
      <dgm:t>
        <a:bodyPr/>
        <a:lstStyle/>
        <a:p>
          <a:endParaRPr lang="en-US"/>
        </a:p>
      </dgm:t>
    </dgm:pt>
    <dgm:pt modelId="{708C30F6-B7DD-D84F-ACB8-55D8CFC14FC5}">
      <dgm:prSet/>
      <dgm:spPr/>
      <dgm:t>
        <a:bodyPr/>
        <a:lstStyle/>
        <a:p>
          <a:r>
            <a:rPr lang="en-US" dirty="0"/>
            <a:t>TLD nameserver</a:t>
          </a:r>
        </a:p>
      </dgm:t>
    </dgm:pt>
    <dgm:pt modelId="{B3C3AC45-8984-2F44-8DFE-55BF0AFBB5C2}" type="parTrans" cxnId="{4A9F1596-B07C-494C-8C90-1A83F7C692AA}">
      <dgm:prSet/>
      <dgm:spPr/>
      <dgm:t>
        <a:bodyPr/>
        <a:lstStyle/>
        <a:p>
          <a:endParaRPr lang="en-US"/>
        </a:p>
      </dgm:t>
    </dgm:pt>
    <dgm:pt modelId="{CA3E6C98-EEC9-7349-801C-AE22B660231E}" type="sibTrans" cxnId="{4A9F1596-B07C-494C-8C90-1A83F7C692AA}">
      <dgm:prSet/>
      <dgm:spPr/>
      <dgm:t>
        <a:bodyPr/>
        <a:lstStyle/>
        <a:p>
          <a:endParaRPr lang="en-US"/>
        </a:p>
      </dgm:t>
    </dgm:pt>
    <dgm:pt modelId="{B700341E-309D-284B-8092-DEFE25E871F1}">
      <dgm:prSet/>
      <dgm:spPr/>
      <dgm:t>
        <a:bodyPr/>
        <a:lstStyle/>
        <a:p>
          <a:r>
            <a:rPr lang="en-US" dirty="0"/>
            <a:t>Authoritative nameserver</a:t>
          </a:r>
        </a:p>
      </dgm:t>
    </dgm:pt>
    <dgm:pt modelId="{B6898F9A-8209-2A47-B422-8EB19D18799A}" type="parTrans" cxnId="{1AFBD433-AE19-0441-9695-2B78146867FB}">
      <dgm:prSet/>
      <dgm:spPr/>
      <dgm:t>
        <a:bodyPr/>
        <a:lstStyle/>
        <a:p>
          <a:endParaRPr lang="en-US"/>
        </a:p>
      </dgm:t>
    </dgm:pt>
    <dgm:pt modelId="{F36C71CF-3939-254D-A4B9-88FF1C04BF03}" type="sibTrans" cxnId="{1AFBD433-AE19-0441-9695-2B78146867FB}">
      <dgm:prSet/>
      <dgm:spPr/>
      <dgm:t>
        <a:bodyPr/>
        <a:lstStyle/>
        <a:p>
          <a:endParaRPr lang="en-US"/>
        </a:p>
      </dgm:t>
    </dgm:pt>
    <dgm:pt modelId="{B0A9BA47-0F3A-3045-9A4F-5844999DF7CF}">
      <dgm:prSet/>
      <dgm:spPr/>
      <dgm:t>
        <a:bodyPr/>
        <a:lstStyle/>
        <a:p>
          <a:r>
            <a:rPr lang="en-US" dirty="0"/>
            <a:t>Acts as an intermediary who can get the DNS information. Receives queries from client, makes a series of requests to other DNS servers until it finds the record.</a:t>
          </a:r>
        </a:p>
      </dgm:t>
    </dgm:pt>
    <dgm:pt modelId="{27C33AA7-79D2-CC43-9D49-656F7DEADB21}" type="parTrans" cxnId="{9A85D108-5E77-2044-ADC2-E6A3E33C61CF}">
      <dgm:prSet/>
      <dgm:spPr/>
      <dgm:t>
        <a:bodyPr/>
        <a:lstStyle/>
        <a:p>
          <a:endParaRPr lang="en-US"/>
        </a:p>
      </dgm:t>
    </dgm:pt>
    <dgm:pt modelId="{6CACB8D3-7845-CE45-A380-B76A7114B470}" type="sibTrans" cxnId="{9A85D108-5E77-2044-ADC2-E6A3E33C61CF}">
      <dgm:prSet/>
      <dgm:spPr/>
      <dgm:t>
        <a:bodyPr/>
        <a:lstStyle/>
        <a:p>
          <a:endParaRPr lang="en-US"/>
        </a:p>
      </dgm:t>
    </dgm:pt>
    <dgm:pt modelId="{60A73E27-1A83-D942-85F8-BA724C1A01BC}">
      <dgm:prSet/>
      <dgm:spPr/>
      <dgm:t>
        <a:bodyPr/>
        <a:lstStyle/>
        <a:p>
          <a:r>
            <a:rPr lang="en-US" dirty="0"/>
            <a:t> Can directly answer queries for records stored or cached within the root zone. Can also refer queries to the appropriate TLD server.</a:t>
          </a:r>
        </a:p>
      </dgm:t>
    </dgm:pt>
    <dgm:pt modelId="{CE9DD677-33FA-9444-B599-5B5DFFF571B3}" type="parTrans" cxnId="{D125A5A7-29D8-7741-83E7-40165BD78747}">
      <dgm:prSet/>
      <dgm:spPr/>
      <dgm:t>
        <a:bodyPr/>
        <a:lstStyle/>
        <a:p>
          <a:endParaRPr lang="en-US"/>
        </a:p>
      </dgm:t>
    </dgm:pt>
    <dgm:pt modelId="{A2D248A1-DAB7-8F45-A2F0-BAF11AEEB6F7}" type="sibTrans" cxnId="{D125A5A7-29D8-7741-83E7-40165BD78747}">
      <dgm:prSet/>
      <dgm:spPr/>
      <dgm:t>
        <a:bodyPr/>
        <a:lstStyle/>
        <a:p>
          <a:endParaRPr lang="en-US"/>
        </a:p>
      </dgm:t>
    </dgm:pt>
    <dgm:pt modelId="{11308C6B-11AD-D840-9B3F-08D1E6C7AB9E}">
      <dgm:prSet/>
      <dgm:spPr/>
      <dgm:t>
        <a:bodyPr/>
        <a:lstStyle/>
        <a:p>
          <a:r>
            <a:rPr lang="en-US" dirty="0"/>
            <a:t>Hosts the last portion of a hostname (e.g. .com, </a:t>
          </a:r>
          <a:r>
            <a:rPr lang="en-US" dirty="0" err="1"/>
            <a:t>.net</a:t>
          </a:r>
          <a:r>
            <a:rPr lang="en-US" dirty="0"/>
            <a:t>, .gov, etc.)</a:t>
          </a:r>
        </a:p>
      </dgm:t>
    </dgm:pt>
    <dgm:pt modelId="{8A4E3C4A-2895-7549-BE68-B74768A4149B}" type="parTrans" cxnId="{60354349-E0BE-BF44-AA46-6279BB1C9A56}">
      <dgm:prSet/>
      <dgm:spPr/>
      <dgm:t>
        <a:bodyPr/>
        <a:lstStyle/>
        <a:p>
          <a:endParaRPr lang="en-US"/>
        </a:p>
      </dgm:t>
    </dgm:pt>
    <dgm:pt modelId="{3913D2A7-3197-224F-B1D8-7855861232B8}" type="sibTrans" cxnId="{60354349-E0BE-BF44-AA46-6279BB1C9A56}">
      <dgm:prSet/>
      <dgm:spPr/>
      <dgm:t>
        <a:bodyPr/>
        <a:lstStyle/>
        <a:p>
          <a:endParaRPr lang="en-US"/>
        </a:p>
      </dgm:t>
    </dgm:pt>
    <dgm:pt modelId="{9D018DD7-C2F4-2C40-996A-2F156AB954A5}">
      <dgm:prSet/>
      <dgm:spPr/>
      <dgm:t>
        <a:bodyPr/>
        <a:lstStyle/>
        <a:p>
          <a:r>
            <a:rPr lang="en-US" dirty="0"/>
            <a:t>Where the actual record mapping domain to IP address is kept</a:t>
          </a:r>
        </a:p>
      </dgm:t>
    </dgm:pt>
    <dgm:pt modelId="{312903E5-DFA6-ED4B-B74B-089B902B8528}" type="parTrans" cxnId="{1E00C8AB-2CD1-9646-BDB9-B4CC30CB9665}">
      <dgm:prSet/>
      <dgm:spPr/>
      <dgm:t>
        <a:bodyPr/>
        <a:lstStyle/>
        <a:p>
          <a:endParaRPr lang="en-US"/>
        </a:p>
      </dgm:t>
    </dgm:pt>
    <dgm:pt modelId="{59016454-5BF4-6C49-ADA3-78D71A024958}" type="sibTrans" cxnId="{1E00C8AB-2CD1-9646-BDB9-B4CC30CB9665}">
      <dgm:prSet/>
      <dgm:spPr/>
      <dgm:t>
        <a:bodyPr/>
        <a:lstStyle/>
        <a:p>
          <a:endParaRPr lang="en-US"/>
        </a:p>
      </dgm:t>
    </dgm:pt>
    <dgm:pt modelId="{13B57D99-2745-3445-9ACB-0032C57D62ED}" type="pres">
      <dgm:prSet presAssocID="{0B239366-0FD3-D841-AA0B-4FBFA35498DB}" presName="Name0" presStyleCnt="0">
        <dgm:presLayoutVars>
          <dgm:dir/>
          <dgm:animLvl val="lvl"/>
          <dgm:resizeHandles val="exact"/>
        </dgm:presLayoutVars>
      </dgm:prSet>
      <dgm:spPr/>
    </dgm:pt>
    <dgm:pt modelId="{6772C228-A5DF-FA4A-9070-85E4FCF7B0DE}" type="pres">
      <dgm:prSet presAssocID="{AF720CC9-7020-4046-9077-79ED9EE758BA}" presName="composite" presStyleCnt="0"/>
      <dgm:spPr/>
    </dgm:pt>
    <dgm:pt modelId="{EA365C0B-7D2B-8B4A-959C-155944DBA3E9}" type="pres">
      <dgm:prSet presAssocID="{AF720CC9-7020-4046-9077-79ED9EE758BA}" presName="parTx" presStyleLbl="alignNode1" presStyleIdx="0" presStyleCnt="4">
        <dgm:presLayoutVars>
          <dgm:chMax val="0"/>
          <dgm:chPref val="0"/>
          <dgm:bulletEnabled val="1"/>
        </dgm:presLayoutVars>
      </dgm:prSet>
      <dgm:spPr/>
    </dgm:pt>
    <dgm:pt modelId="{F3C72A79-A473-824A-A61A-812AD93ADC98}" type="pres">
      <dgm:prSet presAssocID="{AF720CC9-7020-4046-9077-79ED9EE758BA}" presName="desTx" presStyleLbl="alignAccFollowNode1" presStyleIdx="0" presStyleCnt="4">
        <dgm:presLayoutVars>
          <dgm:bulletEnabled val="1"/>
        </dgm:presLayoutVars>
      </dgm:prSet>
      <dgm:spPr/>
    </dgm:pt>
    <dgm:pt modelId="{6F9CB31F-1168-1C4A-94BD-748914D1EAE2}" type="pres">
      <dgm:prSet presAssocID="{534290B3-B42A-7A40-9808-E7FB22219AAC}" presName="space" presStyleCnt="0"/>
      <dgm:spPr/>
    </dgm:pt>
    <dgm:pt modelId="{7C372048-E80B-7445-ACAD-88E93A97959E}" type="pres">
      <dgm:prSet presAssocID="{D68BE758-C7F4-624A-AB22-2ACFADB536CE}" presName="composite" presStyleCnt="0"/>
      <dgm:spPr/>
    </dgm:pt>
    <dgm:pt modelId="{4AFBEF76-1C78-8443-866B-EE555CEF9682}" type="pres">
      <dgm:prSet presAssocID="{D68BE758-C7F4-624A-AB22-2ACFADB536CE}" presName="parTx" presStyleLbl="alignNode1" presStyleIdx="1" presStyleCnt="4">
        <dgm:presLayoutVars>
          <dgm:chMax val="0"/>
          <dgm:chPref val="0"/>
          <dgm:bulletEnabled val="1"/>
        </dgm:presLayoutVars>
      </dgm:prSet>
      <dgm:spPr/>
    </dgm:pt>
    <dgm:pt modelId="{8FC8CEB3-7E18-F04F-B51A-AF2051A56BD6}" type="pres">
      <dgm:prSet presAssocID="{D68BE758-C7F4-624A-AB22-2ACFADB536CE}" presName="desTx" presStyleLbl="alignAccFollowNode1" presStyleIdx="1" presStyleCnt="4">
        <dgm:presLayoutVars>
          <dgm:bulletEnabled val="1"/>
        </dgm:presLayoutVars>
      </dgm:prSet>
      <dgm:spPr/>
    </dgm:pt>
    <dgm:pt modelId="{83ACF376-6A04-7B49-BFD6-BC5782F08C11}" type="pres">
      <dgm:prSet presAssocID="{8F682A1D-734A-1A4F-AD20-8BBF3043545A}" presName="space" presStyleCnt="0"/>
      <dgm:spPr/>
    </dgm:pt>
    <dgm:pt modelId="{D706AF8E-5229-E649-B937-9E3BBF30464F}" type="pres">
      <dgm:prSet presAssocID="{708C30F6-B7DD-D84F-ACB8-55D8CFC14FC5}" presName="composite" presStyleCnt="0"/>
      <dgm:spPr/>
    </dgm:pt>
    <dgm:pt modelId="{AA6F4AB6-84B6-0440-B6CF-20249E0E8369}" type="pres">
      <dgm:prSet presAssocID="{708C30F6-B7DD-D84F-ACB8-55D8CFC14FC5}" presName="parTx" presStyleLbl="alignNode1" presStyleIdx="2" presStyleCnt="4">
        <dgm:presLayoutVars>
          <dgm:chMax val="0"/>
          <dgm:chPref val="0"/>
          <dgm:bulletEnabled val="1"/>
        </dgm:presLayoutVars>
      </dgm:prSet>
      <dgm:spPr/>
    </dgm:pt>
    <dgm:pt modelId="{673B6EA4-EDA2-0244-B5FB-4ADDEB7C4F01}" type="pres">
      <dgm:prSet presAssocID="{708C30F6-B7DD-D84F-ACB8-55D8CFC14FC5}" presName="desTx" presStyleLbl="alignAccFollowNode1" presStyleIdx="2" presStyleCnt="4">
        <dgm:presLayoutVars>
          <dgm:bulletEnabled val="1"/>
        </dgm:presLayoutVars>
      </dgm:prSet>
      <dgm:spPr/>
    </dgm:pt>
    <dgm:pt modelId="{2EB2044C-1896-1847-8EE7-3D1562529A0C}" type="pres">
      <dgm:prSet presAssocID="{CA3E6C98-EEC9-7349-801C-AE22B660231E}" presName="space" presStyleCnt="0"/>
      <dgm:spPr/>
    </dgm:pt>
    <dgm:pt modelId="{31A2F077-D99B-C94B-9617-66040ECEB726}" type="pres">
      <dgm:prSet presAssocID="{B700341E-309D-284B-8092-DEFE25E871F1}" presName="composite" presStyleCnt="0"/>
      <dgm:spPr/>
    </dgm:pt>
    <dgm:pt modelId="{5140B32F-BDCA-EB4B-90EE-BDDAB49D60E7}" type="pres">
      <dgm:prSet presAssocID="{B700341E-309D-284B-8092-DEFE25E871F1}" presName="parTx" presStyleLbl="alignNode1" presStyleIdx="3" presStyleCnt="4">
        <dgm:presLayoutVars>
          <dgm:chMax val="0"/>
          <dgm:chPref val="0"/>
          <dgm:bulletEnabled val="1"/>
        </dgm:presLayoutVars>
      </dgm:prSet>
      <dgm:spPr/>
    </dgm:pt>
    <dgm:pt modelId="{6C307B58-D0A6-0845-A1AF-18E128E932EC}" type="pres">
      <dgm:prSet presAssocID="{B700341E-309D-284B-8092-DEFE25E871F1}" presName="desTx" presStyleLbl="alignAccFollowNode1" presStyleIdx="3" presStyleCnt="4">
        <dgm:presLayoutVars>
          <dgm:bulletEnabled val="1"/>
        </dgm:presLayoutVars>
      </dgm:prSet>
      <dgm:spPr/>
    </dgm:pt>
  </dgm:ptLst>
  <dgm:cxnLst>
    <dgm:cxn modelId="{9A85D108-5E77-2044-ADC2-E6A3E33C61CF}" srcId="{AF720CC9-7020-4046-9077-79ED9EE758BA}" destId="{B0A9BA47-0F3A-3045-9A4F-5844999DF7CF}" srcOrd="0" destOrd="0" parTransId="{27C33AA7-79D2-CC43-9D49-656F7DEADB21}" sibTransId="{6CACB8D3-7845-CE45-A380-B76A7114B470}"/>
    <dgm:cxn modelId="{BF76492B-92D9-7C4F-8AC2-B373CE53DB1D}" type="presOf" srcId="{60A73E27-1A83-D942-85F8-BA724C1A01BC}" destId="{8FC8CEB3-7E18-F04F-B51A-AF2051A56BD6}" srcOrd="0" destOrd="0" presId="urn:microsoft.com/office/officeart/2005/8/layout/hList1"/>
    <dgm:cxn modelId="{1AFBD433-AE19-0441-9695-2B78146867FB}" srcId="{0B239366-0FD3-D841-AA0B-4FBFA35498DB}" destId="{B700341E-309D-284B-8092-DEFE25E871F1}" srcOrd="3" destOrd="0" parTransId="{B6898F9A-8209-2A47-B422-8EB19D18799A}" sibTransId="{F36C71CF-3939-254D-A4B9-88FF1C04BF03}"/>
    <dgm:cxn modelId="{60354349-E0BE-BF44-AA46-6279BB1C9A56}" srcId="{708C30F6-B7DD-D84F-ACB8-55D8CFC14FC5}" destId="{11308C6B-11AD-D840-9B3F-08D1E6C7AB9E}" srcOrd="0" destOrd="0" parTransId="{8A4E3C4A-2895-7549-BE68-B74768A4149B}" sibTransId="{3913D2A7-3197-224F-B1D8-7855861232B8}"/>
    <dgm:cxn modelId="{EC3CE54B-4048-7744-AA42-6609356EC667}" type="presOf" srcId="{0B239366-0FD3-D841-AA0B-4FBFA35498DB}" destId="{13B57D99-2745-3445-9ACB-0032C57D62ED}" srcOrd="0" destOrd="0" presId="urn:microsoft.com/office/officeart/2005/8/layout/hList1"/>
    <dgm:cxn modelId="{C444275B-8B13-4B43-B067-0DC39839C697}" srcId="{0B239366-0FD3-D841-AA0B-4FBFA35498DB}" destId="{AF720CC9-7020-4046-9077-79ED9EE758BA}" srcOrd="0" destOrd="0" parTransId="{CF4C3AAE-5993-894B-BC63-69E22FF92828}" sibTransId="{534290B3-B42A-7A40-9808-E7FB22219AAC}"/>
    <dgm:cxn modelId="{F3556B75-8E51-A342-9582-639090CB25A6}" type="presOf" srcId="{AF720CC9-7020-4046-9077-79ED9EE758BA}" destId="{EA365C0B-7D2B-8B4A-959C-155944DBA3E9}" srcOrd="0" destOrd="0" presId="urn:microsoft.com/office/officeart/2005/8/layout/hList1"/>
    <dgm:cxn modelId="{E2050685-1B34-EB43-95A8-ED9B1E4FC398}" srcId="{0B239366-0FD3-D841-AA0B-4FBFA35498DB}" destId="{D68BE758-C7F4-624A-AB22-2ACFADB536CE}" srcOrd="1" destOrd="0" parTransId="{B0968FCB-3B66-F041-8130-2A824CFAB8EB}" sibTransId="{8F682A1D-734A-1A4F-AD20-8BBF3043545A}"/>
    <dgm:cxn modelId="{4A9F1596-B07C-494C-8C90-1A83F7C692AA}" srcId="{0B239366-0FD3-D841-AA0B-4FBFA35498DB}" destId="{708C30F6-B7DD-D84F-ACB8-55D8CFC14FC5}" srcOrd="2" destOrd="0" parTransId="{B3C3AC45-8984-2F44-8DFE-55BF0AFBB5C2}" sibTransId="{CA3E6C98-EEC9-7349-801C-AE22B660231E}"/>
    <dgm:cxn modelId="{1A4C3897-F623-524E-8987-435A4A093411}" type="presOf" srcId="{708C30F6-B7DD-D84F-ACB8-55D8CFC14FC5}" destId="{AA6F4AB6-84B6-0440-B6CF-20249E0E8369}" srcOrd="0" destOrd="0" presId="urn:microsoft.com/office/officeart/2005/8/layout/hList1"/>
    <dgm:cxn modelId="{46EF6098-A61F-2744-BA7B-692295ED5B40}" type="presOf" srcId="{D68BE758-C7F4-624A-AB22-2ACFADB536CE}" destId="{4AFBEF76-1C78-8443-866B-EE555CEF9682}" srcOrd="0" destOrd="0" presId="urn:microsoft.com/office/officeart/2005/8/layout/hList1"/>
    <dgm:cxn modelId="{D125A5A7-29D8-7741-83E7-40165BD78747}" srcId="{D68BE758-C7F4-624A-AB22-2ACFADB536CE}" destId="{60A73E27-1A83-D942-85F8-BA724C1A01BC}" srcOrd="0" destOrd="0" parTransId="{CE9DD677-33FA-9444-B599-5B5DFFF571B3}" sibTransId="{A2D248A1-DAB7-8F45-A2F0-BAF11AEEB6F7}"/>
    <dgm:cxn modelId="{1E00C8AB-2CD1-9646-BDB9-B4CC30CB9665}" srcId="{B700341E-309D-284B-8092-DEFE25E871F1}" destId="{9D018DD7-C2F4-2C40-996A-2F156AB954A5}" srcOrd="0" destOrd="0" parTransId="{312903E5-DFA6-ED4B-B74B-089B902B8528}" sibTransId="{59016454-5BF4-6C49-ADA3-78D71A024958}"/>
    <dgm:cxn modelId="{4C89A8C4-9048-DC45-94D8-C84FE16B8FCC}" type="presOf" srcId="{11308C6B-11AD-D840-9B3F-08D1E6C7AB9E}" destId="{673B6EA4-EDA2-0244-B5FB-4ADDEB7C4F01}" srcOrd="0" destOrd="0" presId="urn:microsoft.com/office/officeart/2005/8/layout/hList1"/>
    <dgm:cxn modelId="{8C9811E9-A86C-4848-9297-1AE0325916E5}" type="presOf" srcId="{B700341E-309D-284B-8092-DEFE25E871F1}" destId="{5140B32F-BDCA-EB4B-90EE-BDDAB49D60E7}" srcOrd="0" destOrd="0" presId="urn:microsoft.com/office/officeart/2005/8/layout/hList1"/>
    <dgm:cxn modelId="{1EFEC9E9-FDFD-3942-A579-5FAA6C3E7A62}" type="presOf" srcId="{9D018DD7-C2F4-2C40-996A-2F156AB954A5}" destId="{6C307B58-D0A6-0845-A1AF-18E128E932EC}" srcOrd="0" destOrd="0" presId="urn:microsoft.com/office/officeart/2005/8/layout/hList1"/>
    <dgm:cxn modelId="{F048D2EA-B10B-8542-ADD7-A02A82545E08}" type="presOf" srcId="{B0A9BA47-0F3A-3045-9A4F-5844999DF7CF}" destId="{F3C72A79-A473-824A-A61A-812AD93ADC98}" srcOrd="0" destOrd="0" presId="urn:microsoft.com/office/officeart/2005/8/layout/hList1"/>
    <dgm:cxn modelId="{8F568AB0-7BDA-FA46-B615-DAA8A9AEF8A5}" type="presParOf" srcId="{13B57D99-2745-3445-9ACB-0032C57D62ED}" destId="{6772C228-A5DF-FA4A-9070-85E4FCF7B0DE}" srcOrd="0" destOrd="0" presId="urn:microsoft.com/office/officeart/2005/8/layout/hList1"/>
    <dgm:cxn modelId="{7A4F5BB3-0250-0F46-9EBB-9D0F31C852CD}" type="presParOf" srcId="{6772C228-A5DF-FA4A-9070-85E4FCF7B0DE}" destId="{EA365C0B-7D2B-8B4A-959C-155944DBA3E9}" srcOrd="0" destOrd="0" presId="urn:microsoft.com/office/officeart/2005/8/layout/hList1"/>
    <dgm:cxn modelId="{D4DAA910-3DFE-9C45-8C98-15AEF1D8DEDE}" type="presParOf" srcId="{6772C228-A5DF-FA4A-9070-85E4FCF7B0DE}" destId="{F3C72A79-A473-824A-A61A-812AD93ADC98}" srcOrd="1" destOrd="0" presId="urn:microsoft.com/office/officeart/2005/8/layout/hList1"/>
    <dgm:cxn modelId="{D301F14A-CBD6-B342-8191-A67999099858}" type="presParOf" srcId="{13B57D99-2745-3445-9ACB-0032C57D62ED}" destId="{6F9CB31F-1168-1C4A-94BD-748914D1EAE2}" srcOrd="1" destOrd="0" presId="urn:microsoft.com/office/officeart/2005/8/layout/hList1"/>
    <dgm:cxn modelId="{D5C10E57-BC45-E14D-A674-64B645A42F66}" type="presParOf" srcId="{13B57D99-2745-3445-9ACB-0032C57D62ED}" destId="{7C372048-E80B-7445-ACAD-88E93A97959E}" srcOrd="2" destOrd="0" presId="urn:microsoft.com/office/officeart/2005/8/layout/hList1"/>
    <dgm:cxn modelId="{E0ACF1E4-7BE2-0F4B-975C-2B639B90B5EB}" type="presParOf" srcId="{7C372048-E80B-7445-ACAD-88E93A97959E}" destId="{4AFBEF76-1C78-8443-866B-EE555CEF9682}" srcOrd="0" destOrd="0" presId="urn:microsoft.com/office/officeart/2005/8/layout/hList1"/>
    <dgm:cxn modelId="{095734EB-3326-9C45-9E14-C97C67CF72AA}" type="presParOf" srcId="{7C372048-E80B-7445-ACAD-88E93A97959E}" destId="{8FC8CEB3-7E18-F04F-B51A-AF2051A56BD6}" srcOrd="1" destOrd="0" presId="urn:microsoft.com/office/officeart/2005/8/layout/hList1"/>
    <dgm:cxn modelId="{D9F577EF-CC5F-1A4C-92E1-65AEDA022923}" type="presParOf" srcId="{13B57D99-2745-3445-9ACB-0032C57D62ED}" destId="{83ACF376-6A04-7B49-BFD6-BC5782F08C11}" srcOrd="3" destOrd="0" presId="urn:microsoft.com/office/officeart/2005/8/layout/hList1"/>
    <dgm:cxn modelId="{E16432C4-E0A0-F147-B452-3FED99FB18B8}" type="presParOf" srcId="{13B57D99-2745-3445-9ACB-0032C57D62ED}" destId="{D706AF8E-5229-E649-B937-9E3BBF30464F}" srcOrd="4" destOrd="0" presId="urn:microsoft.com/office/officeart/2005/8/layout/hList1"/>
    <dgm:cxn modelId="{BB057B74-A332-234A-9E7D-93C0F71FCD6A}" type="presParOf" srcId="{D706AF8E-5229-E649-B937-9E3BBF30464F}" destId="{AA6F4AB6-84B6-0440-B6CF-20249E0E8369}" srcOrd="0" destOrd="0" presId="urn:microsoft.com/office/officeart/2005/8/layout/hList1"/>
    <dgm:cxn modelId="{7836BD72-644B-5F42-9E74-2012207EB57E}" type="presParOf" srcId="{D706AF8E-5229-E649-B937-9E3BBF30464F}" destId="{673B6EA4-EDA2-0244-B5FB-4ADDEB7C4F01}" srcOrd="1" destOrd="0" presId="urn:microsoft.com/office/officeart/2005/8/layout/hList1"/>
    <dgm:cxn modelId="{6F5E787C-4129-484B-9EEF-D73D1EFF6B81}" type="presParOf" srcId="{13B57D99-2745-3445-9ACB-0032C57D62ED}" destId="{2EB2044C-1896-1847-8EE7-3D1562529A0C}" srcOrd="5" destOrd="0" presId="urn:microsoft.com/office/officeart/2005/8/layout/hList1"/>
    <dgm:cxn modelId="{4DCA920E-6B4B-B744-9679-73B6CD90C62B}" type="presParOf" srcId="{13B57D99-2745-3445-9ACB-0032C57D62ED}" destId="{31A2F077-D99B-C94B-9617-66040ECEB726}" srcOrd="6" destOrd="0" presId="urn:microsoft.com/office/officeart/2005/8/layout/hList1"/>
    <dgm:cxn modelId="{6EFBDF12-55A4-1B4D-8FAE-D082DD60E814}" type="presParOf" srcId="{31A2F077-D99B-C94B-9617-66040ECEB726}" destId="{5140B32F-BDCA-EB4B-90EE-BDDAB49D60E7}" srcOrd="0" destOrd="0" presId="urn:microsoft.com/office/officeart/2005/8/layout/hList1"/>
    <dgm:cxn modelId="{88357386-7446-9E41-9854-61541CFCFEDC}" type="presParOf" srcId="{31A2F077-D99B-C94B-9617-66040ECEB726}" destId="{6C307B58-D0A6-0845-A1AF-18E128E932E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C284E-1094-4820-9048-4CCE4288D76A}" type="doc">
      <dgm:prSet loTypeId="urn:microsoft.com/office/officeart/2018/2/layout/IconVerticalSolidList" loCatId="icon" qsTypeId="urn:microsoft.com/office/officeart/2005/8/quickstyle/simple4" qsCatId="simple" csTypeId="urn:microsoft.com/office/officeart/2005/8/colors/colorful2" csCatId="colorful" phldr="1"/>
      <dgm:spPr/>
      <dgm:t>
        <a:bodyPr/>
        <a:lstStyle/>
        <a:p>
          <a:endParaRPr lang="en-US"/>
        </a:p>
      </dgm:t>
    </dgm:pt>
    <dgm:pt modelId="{BDB4B87C-46AA-44B7-900B-59EFDB070B49}">
      <dgm:prSet/>
      <dgm:spPr/>
      <dgm:t>
        <a:bodyPr/>
        <a:lstStyle/>
        <a:p>
          <a:pPr>
            <a:lnSpc>
              <a:spcPct val="100000"/>
            </a:lnSpc>
          </a:pPr>
          <a:r>
            <a:rPr lang="en-US"/>
            <a:t>We don’t access the physical network infrastructure of a CSP</a:t>
          </a:r>
        </a:p>
      </dgm:t>
    </dgm:pt>
    <dgm:pt modelId="{5501AFB0-D63E-419E-806A-2A1706456E53}" type="parTrans" cxnId="{36CBC40B-6AB7-4188-9E69-A90EC8F63D47}">
      <dgm:prSet/>
      <dgm:spPr/>
      <dgm:t>
        <a:bodyPr/>
        <a:lstStyle/>
        <a:p>
          <a:endParaRPr lang="en-US"/>
        </a:p>
      </dgm:t>
    </dgm:pt>
    <dgm:pt modelId="{5371E0A8-CE3B-47BB-A2FB-7CD447849EB2}" type="sibTrans" cxnId="{36CBC40B-6AB7-4188-9E69-A90EC8F63D47}">
      <dgm:prSet/>
      <dgm:spPr/>
      <dgm:t>
        <a:bodyPr/>
        <a:lstStyle/>
        <a:p>
          <a:endParaRPr lang="en-US"/>
        </a:p>
      </dgm:t>
    </dgm:pt>
    <dgm:pt modelId="{83CF47B0-FFCD-41AA-A0B3-7D834014FB8E}">
      <dgm:prSet/>
      <dgm:spPr/>
      <dgm:t>
        <a:bodyPr/>
        <a:lstStyle/>
        <a:p>
          <a:pPr>
            <a:lnSpc>
              <a:spcPct val="100000"/>
            </a:lnSpc>
          </a:pPr>
          <a:r>
            <a:rPr lang="en-US" dirty="0"/>
            <a:t>So how do we connect our virtual instances, databases, and storage to the internet to serve applications and data?</a:t>
          </a:r>
        </a:p>
      </dgm:t>
    </dgm:pt>
    <dgm:pt modelId="{7F9AAB19-F35F-4357-BB00-AFE8A2F235CD}" type="parTrans" cxnId="{1DA25537-A602-4FE6-ACFD-73F414F58142}">
      <dgm:prSet/>
      <dgm:spPr/>
      <dgm:t>
        <a:bodyPr/>
        <a:lstStyle/>
        <a:p>
          <a:endParaRPr lang="en-US"/>
        </a:p>
      </dgm:t>
    </dgm:pt>
    <dgm:pt modelId="{7FE4323A-B531-44B1-9D76-6446F4449ABE}" type="sibTrans" cxnId="{1DA25537-A602-4FE6-ACFD-73F414F58142}">
      <dgm:prSet/>
      <dgm:spPr/>
      <dgm:t>
        <a:bodyPr/>
        <a:lstStyle/>
        <a:p>
          <a:endParaRPr lang="en-US"/>
        </a:p>
      </dgm:t>
    </dgm:pt>
    <dgm:pt modelId="{8FA93139-BD2F-492C-A871-0866C6E8EFE5}">
      <dgm:prSet/>
      <dgm:spPr/>
      <dgm:t>
        <a:bodyPr/>
        <a:lstStyle/>
        <a:p>
          <a:pPr>
            <a:lnSpc>
              <a:spcPct val="100000"/>
            </a:lnSpc>
          </a:pPr>
          <a:r>
            <a:rPr lang="en-US" dirty="0"/>
            <a:t>How do we connect these resources to each other? </a:t>
          </a:r>
        </a:p>
      </dgm:t>
    </dgm:pt>
    <dgm:pt modelId="{5F7F8B5E-7F1E-40FC-ADC0-C02BE9CBF366}" type="parTrans" cxnId="{59E38501-66D1-490A-A791-ABC39F40EE0A}">
      <dgm:prSet/>
      <dgm:spPr/>
      <dgm:t>
        <a:bodyPr/>
        <a:lstStyle/>
        <a:p>
          <a:endParaRPr lang="en-US"/>
        </a:p>
      </dgm:t>
    </dgm:pt>
    <dgm:pt modelId="{E4A6B06B-D0C4-4147-A611-D8AF26280977}" type="sibTrans" cxnId="{59E38501-66D1-490A-A791-ABC39F40EE0A}">
      <dgm:prSet/>
      <dgm:spPr/>
      <dgm:t>
        <a:bodyPr/>
        <a:lstStyle/>
        <a:p>
          <a:endParaRPr lang="en-US"/>
        </a:p>
      </dgm:t>
    </dgm:pt>
    <dgm:pt modelId="{89B46FA9-4167-4304-A13F-2A25BEC59478}" type="pres">
      <dgm:prSet presAssocID="{D80C284E-1094-4820-9048-4CCE4288D76A}" presName="root" presStyleCnt="0">
        <dgm:presLayoutVars>
          <dgm:dir/>
          <dgm:resizeHandles val="exact"/>
        </dgm:presLayoutVars>
      </dgm:prSet>
      <dgm:spPr/>
    </dgm:pt>
    <dgm:pt modelId="{A63B60F0-E67A-41A5-8C3C-3AE85D833AFB}" type="pres">
      <dgm:prSet presAssocID="{BDB4B87C-46AA-44B7-900B-59EFDB070B49}" presName="compNode" presStyleCnt="0"/>
      <dgm:spPr/>
    </dgm:pt>
    <dgm:pt modelId="{1B6F63E6-8349-40C8-BC20-70F4B58982CC}" type="pres">
      <dgm:prSet presAssocID="{BDB4B87C-46AA-44B7-900B-59EFDB070B49}" presName="bgRect" presStyleLbl="bgShp" presStyleIdx="0" presStyleCnt="3"/>
      <dgm:spPr/>
    </dgm:pt>
    <dgm:pt modelId="{333A942A-5EC3-4779-A6FB-D1F90F554D25}" type="pres">
      <dgm:prSet presAssocID="{BDB4B87C-46AA-44B7-900B-59EFDB070B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C14F35E1-83B6-47A3-8B1C-CB6CF06F4E01}" type="pres">
      <dgm:prSet presAssocID="{BDB4B87C-46AA-44B7-900B-59EFDB070B49}" presName="spaceRect" presStyleCnt="0"/>
      <dgm:spPr/>
    </dgm:pt>
    <dgm:pt modelId="{E20B3721-E690-4C1F-AA0E-3F28AB1B468D}" type="pres">
      <dgm:prSet presAssocID="{BDB4B87C-46AA-44B7-900B-59EFDB070B49}" presName="parTx" presStyleLbl="revTx" presStyleIdx="0" presStyleCnt="3">
        <dgm:presLayoutVars>
          <dgm:chMax val="0"/>
          <dgm:chPref val="0"/>
        </dgm:presLayoutVars>
      </dgm:prSet>
      <dgm:spPr/>
    </dgm:pt>
    <dgm:pt modelId="{A0ED8E76-64C9-47C4-802E-5D2A09EABF38}" type="pres">
      <dgm:prSet presAssocID="{5371E0A8-CE3B-47BB-A2FB-7CD447849EB2}" presName="sibTrans" presStyleCnt="0"/>
      <dgm:spPr/>
    </dgm:pt>
    <dgm:pt modelId="{B6C8BD21-6FCC-4A5F-93ED-C81F3E668A46}" type="pres">
      <dgm:prSet presAssocID="{83CF47B0-FFCD-41AA-A0B3-7D834014FB8E}" presName="compNode" presStyleCnt="0"/>
      <dgm:spPr/>
    </dgm:pt>
    <dgm:pt modelId="{EDB67395-B6B0-42AD-B966-BDE4963D6C49}" type="pres">
      <dgm:prSet presAssocID="{83CF47B0-FFCD-41AA-A0B3-7D834014FB8E}" presName="bgRect" presStyleLbl="bgShp" presStyleIdx="1" presStyleCnt="3"/>
      <dgm:spPr/>
    </dgm:pt>
    <dgm:pt modelId="{91D65843-645B-4F0F-AE45-4D7F756CC361}" type="pres">
      <dgm:prSet presAssocID="{83CF47B0-FFCD-41AA-A0B3-7D834014FB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2233124-9D0D-4CF2-9494-65C4783AF88D}" type="pres">
      <dgm:prSet presAssocID="{83CF47B0-FFCD-41AA-A0B3-7D834014FB8E}" presName="spaceRect" presStyleCnt="0"/>
      <dgm:spPr/>
    </dgm:pt>
    <dgm:pt modelId="{886D4B4E-92C9-44A9-9688-3F775FDA634D}" type="pres">
      <dgm:prSet presAssocID="{83CF47B0-FFCD-41AA-A0B3-7D834014FB8E}" presName="parTx" presStyleLbl="revTx" presStyleIdx="1" presStyleCnt="3">
        <dgm:presLayoutVars>
          <dgm:chMax val="0"/>
          <dgm:chPref val="0"/>
        </dgm:presLayoutVars>
      </dgm:prSet>
      <dgm:spPr/>
    </dgm:pt>
    <dgm:pt modelId="{C3CBF5DA-655C-44B9-9603-375AA05A845F}" type="pres">
      <dgm:prSet presAssocID="{7FE4323A-B531-44B1-9D76-6446F4449ABE}" presName="sibTrans" presStyleCnt="0"/>
      <dgm:spPr/>
    </dgm:pt>
    <dgm:pt modelId="{142F895B-893A-4EE0-98CD-642D867D8727}" type="pres">
      <dgm:prSet presAssocID="{8FA93139-BD2F-492C-A871-0866C6E8EFE5}" presName="compNode" presStyleCnt="0"/>
      <dgm:spPr/>
    </dgm:pt>
    <dgm:pt modelId="{7D45512E-0F00-422C-BB08-B4542432DC4E}" type="pres">
      <dgm:prSet presAssocID="{8FA93139-BD2F-492C-A871-0866C6E8EFE5}" presName="bgRect" presStyleLbl="bgShp" presStyleIdx="2" presStyleCnt="3"/>
      <dgm:spPr/>
    </dgm:pt>
    <dgm:pt modelId="{15C2CF6F-A6A0-43A7-B1C8-6A4B549BADA2}" type="pres">
      <dgm:prSet presAssocID="{8FA93139-BD2F-492C-A871-0866C6E8EF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a:ext>
      </dgm:extLst>
    </dgm:pt>
    <dgm:pt modelId="{A2D062C6-0E7A-4281-9D41-78CF17279F69}" type="pres">
      <dgm:prSet presAssocID="{8FA93139-BD2F-492C-A871-0866C6E8EFE5}" presName="spaceRect" presStyleCnt="0"/>
      <dgm:spPr/>
    </dgm:pt>
    <dgm:pt modelId="{63699447-897C-4A70-8EEF-1BC9FFB364D4}" type="pres">
      <dgm:prSet presAssocID="{8FA93139-BD2F-492C-A871-0866C6E8EFE5}" presName="parTx" presStyleLbl="revTx" presStyleIdx="2" presStyleCnt="3">
        <dgm:presLayoutVars>
          <dgm:chMax val="0"/>
          <dgm:chPref val="0"/>
        </dgm:presLayoutVars>
      </dgm:prSet>
      <dgm:spPr/>
    </dgm:pt>
  </dgm:ptLst>
  <dgm:cxnLst>
    <dgm:cxn modelId="{59E38501-66D1-490A-A791-ABC39F40EE0A}" srcId="{D80C284E-1094-4820-9048-4CCE4288D76A}" destId="{8FA93139-BD2F-492C-A871-0866C6E8EFE5}" srcOrd="2" destOrd="0" parTransId="{5F7F8B5E-7F1E-40FC-ADC0-C02BE9CBF366}" sibTransId="{E4A6B06B-D0C4-4147-A611-D8AF26280977}"/>
    <dgm:cxn modelId="{36CBC40B-6AB7-4188-9E69-A90EC8F63D47}" srcId="{D80C284E-1094-4820-9048-4CCE4288D76A}" destId="{BDB4B87C-46AA-44B7-900B-59EFDB070B49}" srcOrd="0" destOrd="0" parTransId="{5501AFB0-D63E-419E-806A-2A1706456E53}" sibTransId="{5371E0A8-CE3B-47BB-A2FB-7CD447849EB2}"/>
    <dgm:cxn modelId="{1DA25537-A602-4FE6-ACFD-73F414F58142}" srcId="{D80C284E-1094-4820-9048-4CCE4288D76A}" destId="{83CF47B0-FFCD-41AA-A0B3-7D834014FB8E}" srcOrd="1" destOrd="0" parTransId="{7F9AAB19-F35F-4357-BB00-AFE8A2F235CD}" sibTransId="{7FE4323A-B531-44B1-9D76-6446F4449ABE}"/>
    <dgm:cxn modelId="{2B378A90-33D0-D844-9353-CB1A206EA658}" type="presOf" srcId="{BDB4B87C-46AA-44B7-900B-59EFDB070B49}" destId="{E20B3721-E690-4C1F-AA0E-3F28AB1B468D}" srcOrd="0" destOrd="0" presId="urn:microsoft.com/office/officeart/2018/2/layout/IconVerticalSolidList"/>
    <dgm:cxn modelId="{1757A0BC-FC96-4245-8119-79C5A28DC0E3}" type="presOf" srcId="{8FA93139-BD2F-492C-A871-0866C6E8EFE5}" destId="{63699447-897C-4A70-8EEF-1BC9FFB364D4}" srcOrd="0" destOrd="0" presId="urn:microsoft.com/office/officeart/2018/2/layout/IconVerticalSolidList"/>
    <dgm:cxn modelId="{697DF0BD-5146-9149-8E21-AC1F4D858975}" type="presOf" srcId="{83CF47B0-FFCD-41AA-A0B3-7D834014FB8E}" destId="{886D4B4E-92C9-44A9-9688-3F775FDA634D}" srcOrd="0" destOrd="0" presId="urn:microsoft.com/office/officeart/2018/2/layout/IconVerticalSolidList"/>
    <dgm:cxn modelId="{489805FF-12EE-764B-9876-98BD0388388E}" type="presOf" srcId="{D80C284E-1094-4820-9048-4CCE4288D76A}" destId="{89B46FA9-4167-4304-A13F-2A25BEC59478}" srcOrd="0" destOrd="0" presId="urn:microsoft.com/office/officeart/2018/2/layout/IconVerticalSolidList"/>
    <dgm:cxn modelId="{2C6F7E66-FFB8-3B47-ACA7-3314C6CB70A2}" type="presParOf" srcId="{89B46FA9-4167-4304-A13F-2A25BEC59478}" destId="{A63B60F0-E67A-41A5-8C3C-3AE85D833AFB}" srcOrd="0" destOrd="0" presId="urn:microsoft.com/office/officeart/2018/2/layout/IconVerticalSolidList"/>
    <dgm:cxn modelId="{F0184A54-003C-0A4F-83C2-7CB59D1B1C47}" type="presParOf" srcId="{A63B60F0-E67A-41A5-8C3C-3AE85D833AFB}" destId="{1B6F63E6-8349-40C8-BC20-70F4B58982CC}" srcOrd="0" destOrd="0" presId="urn:microsoft.com/office/officeart/2018/2/layout/IconVerticalSolidList"/>
    <dgm:cxn modelId="{E23C0335-7797-9342-B493-60F919112D99}" type="presParOf" srcId="{A63B60F0-E67A-41A5-8C3C-3AE85D833AFB}" destId="{333A942A-5EC3-4779-A6FB-D1F90F554D25}" srcOrd="1" destOrd="0" presId="urn:microsoft.com/office/officeart/2018/2/layout/IconVerticalSolidList"/>
    <dgm:cxn modelId="{435B6EB3-9647-E844-9508-4F4176506928}" type="presParOf" srcId="{A63B60F0-E67A-41A5-8C3C-3AE85D833AFB}" destId="{C14F35E1-83B6-47A3-8B1C-CB6CF06F4E01}" srcOrd="2" destOrd="0" presId="urn:microsoft.com/office/officeart/2018/2/layout/IconVerticalSolidList"/>
    <dgm:cxn modelId="{997B37B0-2CB6-A84D-8185-BF25E90E747B}" type="presParOf" srcId="{A63B60F0-E67A-41A5-8C3C-3AE85D833AFB}" destId="{E20B3721-E690-4C1F-AA0E-3F28AB1B468D}" srcOrd="3" destOrd="0" presId="urn:microsoft.com/office/officeart/2018/2/layout/IconVerticalSolidList"/>
    <dgm:cxn modelId="{9AE09FF8-C0D8-B044-A5B0-42CD12AFD484}" type="presParOf" srcId="{89B46FA9-4167-4304-A13F-2A25BEC59478}" destId="{A0ED8E76-64C9-47C4-802E-5D2A09EABF38}" srcOrd="1" destOrd="0" presId="urn:microsoft.com/office/officeart/2018/2/layout/IconVerticalSolidList"/>
    <dgm:cxn modelId="{E0CB2D13-FFC0-0048-88AB-F9DDDA1F44D9}" type="presParOf" srcId="{89B46FA9-4167-4304-A13F-2A25BEC59478}" destId="{B6C8BD21-6FCC-4A5F-93ED-C81F3E668A46}" srcOrd="2" destOrd="0" presId="urn:microsoft.com/office/officeart/2018/2/layout/IconVerticalSolidList"/>
    <dgm:cxn modelId="{654A1272-047C-164C-90A6-D3A1694B4502}" type="presParOf" srcId="{B6C8BD21-6FCC-4A5F-93ED-C81F3E668A46}" destId="{EDB67395-B6B0-42AD-B966-BDE4963D6C49}" srcOrd="0" destOrd="0" presId="urn:microsoft.com/office/officeart/2018/2/layout/IconVerticalSolidList"/>
    <dgm:cxn modelId="{7567AB4E-59D3-5E4C-98C7-003D2F319EBB}" type="presParOf" srcId="{B6C8BD21-6FCC-4A5F-93ED-C81F3E668A46}" destId="{91D65843-645B-4F0F-AE45-4D7F756CC361}" srcOrd="1" destOrd="0" presId="urn:microsoft.com/office/officeart/2018/2/layout/IconVerticalSolidList"/>
    <dgm:cxn modelId="{1DC4C308-E4C9-C943-82D4-5FB45F0F57A7}" type="presParOf" srcId="{B6C8BD21-6FCC-4A5F-93ED-C81F3E668A46}" destId="{02233124-9D0D-4CF2-9494-65C4783AF88D}" srcOrd="2" destOrd="0" presId="urn:microsoft.com/office/officeart/2018/2/layout/IconVerticalSolidList"/>
    <dgm:cxn modelId="{441F17DB-E7D4-514A-9902-566D40416C04}" type="presParOf" srcId="{B6C8BD21-6FCC-4A5F-93ED-C81F3E668A46}" destId="{886D4B4E-92C9-44A9-9688-3F775FDA634D}" srcOrd="3" destOrd="0" presId="urn:microsoft.com/office/officeart/2018/2/layout/IconVerticalSolidList"/>
    <dgm:cxn modelId="{47E76C6C-5234-7E44-978D-7C17ED3D7209}" type="presParOf" srcId="{89B46FA9-4167-4304-A13F-2A25BEC59478}" destId="{C3CBF5DA-655C-44B9-9603-375AA05A845F}" srcOrd="3" destOrd="0" presId="urn:microsoft.com/office/officeart/2018/2/layout/IconVerticalSolidList"/>
    <dgm:cxn modelId="{0AF8C7E5-30F9-B741-B60B-5A52E8662BEB}" type="presParOf" srcId="{89B46FA9-4167-4304-A13F-2A25BEC59478}" destId="{142F895B-893A-4EE0-98CD-642D867D8727}" srcOrd="4" destOrd="0" presId="urn:microsoft.com/office/officeart/2018/2/layout/IconVerticalSolidList"/>
    <dgm:cxn modelId="{6E94E3B2-BA93-5648-B6F1-19A962A96C80}" type="presParOf" srcId="{142F895B-893A-4EE0-98CD-642D867D8727}" destId="{7D45512E-0F00-422C-BB08-B4542432DC4E}" srcOrd="0" destOrd="0" presId="urn:microsoft.com/office/officeart/2018/2/layout/IconVerticalSolidList"/>
    <dgm:cxn modelId="{7082677E-0BE1-474E-8059-07D95869B1BA}" type="presParOf" srcId="{142F895B-893A-4EE0-98CD-642D867D8727}" destId="{15C2CF6F-A6A0-43A7-B1C8-6A4B549BADA2}" srcOrd="1" destOrd="0" presId="urn:microsoft.com/office/officeart/2018/2/layout/IconVerticalSolidList"/>
    <dgm:cxn modelId="{2C2BDB4E-B8C8-F348-A100-50012E5BE275}" type="presParOf" srcId="{142F895B-893A-4EE0-98CD-642D867D8727}" destId="{A2D062C6-0E7A-4281-9D41-78CF17279F69}" srcOrd="2" destOrd="0" presId="urn:microsoft.com/office/officeart/2018/2/layout/IconVerticalSolidList"/>
    <dgm:cxn modelId="{3E3C200C-21A0-ED48-A3D2-4B99BD88BC1C}" type="presParOf" srcId="{142F895B-893A-4EE0-98CD-642D867D8727}" destId="{63699447-897C-4A70-8EEF-1BC9FFB364D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B2D4F3-74AC-4D3D-88CD-3F0ADE2315A5}" type="doc">
      <dgm:prSet loTypeId="urn:microsoft.com/office/officeart/2016/7/layout/RepeatingBendingProcessNew" loCatId="process" qsTypeId="urn:microsoft.com/office/officeart/2005/8/quickstyle/simple5" qsCatId="simple" csTypeId="urn:microsoft.com/office/officeart/2005/8/colors/colorful2" csCatId="colorful" phldr="1"/>
      <dgm:spPr/>
      <dgm:t>
        <a:bodyPr/>
        <a:lstStyle/>
        <a:p>
          <a:endParaRPr lang="en-US"/>
        </a:p>
      </dgm:t>
    </dgm:pt>
    <dgm:pt modelId="{C8AA6DD2-CB56-4F30-9EC1-E92112E44DF6}">
      <dgm:prSet/>
      <dgm:spPr/>
      <dgm:t>
        <a:bodyPr/>
        <a:lstStyle/>
        <a:p>
          <a:r>
            <a:rPr lang="en-US" dirty="0"/>
            <a:t>1. Name your VPC</a:t>
          </a:r>
        </a:p>
      </dgm:t>
    </dgm:pt>
    <dgm:pt modelId="{46A679EC-57F5-4B61-B36B-27F016429700}" type="parTrans" cxnId="{6426D611-43A5-4054-A70F-5A773AF83FE3}">
      <dgm:prSet/>
      <dgm:spPr/>
      <dgm:t>
        <a:bodyPr/>
        <a:lstStyle/>
        <a:p>
          <a:endParaRPr lang="en-US"/>
        </a:p>
      </dgm:t>
    </dgm:pt>
    <dgm:pt modelId="{6676BAFC-CB9F-44B8-B713-3D5DB9D04B08}" type="sibTrans" cxnId="{6426D611-43A5-4054-A70F-5A773AF83FE3}">
      <dgm:prSet/>
      <dgm:spPr/>
      <dgm:t>
        <a:bodyPr/>
        <a:lstStyle/>
        <a:p>
          <a:endParaRPr lang="en-US"/>
        </a:p>
      </dgm:t>
    </dgm:pt>
    <dgm:pt modelId="{863C9CD7-0DA8-4F8B-8426-C96A2611E078}">
      <dgm:prSet/>
      <dgm:spPr/>
      <dgm:t>
        <a:bodyPr/>
        <a:lstStyle/>
        <a:p>
          <a:r>
            <a:rPr lang="en-US" dirty="0"/>
            <a:t>2. Choose an IPv4 CIDR block</a:t>
          </a:r>
        </a:p>
      </dgm:t>
    </dgm:pt>
    <dgm:pt modelId="{A961D195-65BF-49CF-81FB-354B93D2E36F}" type="parTrans" cxnId="{1BFD629B-676E-4B60-955A-33A39ACDC7ED}">
      <dgm:prSet/>
      <dgm:spPr/>
      <dgm:t>
        <a:bodyPr/>
        <a:lstStyle/>
        <a:p>
          <a:endParaRPr lang="en-US"/>
        </a:p>
      </dgm:t>
    </dgm:pt>
    <dgm:pt modelId="{9165F73B-5B48-4813-9166-66D7E8337F11}" type="sibTrans" cxnId="{1BFD629B-676E-4B60-955A-33A39ACDC7ED}">
      <dgm:prSet/>
      <dgm:spPr/>
      <dgm:t>
        <a:bodyPr/>
        <a:lstStyle/>
        <a:p>
          <a:endParaRPr lang="en-US"/>
        </a:p>
      </dgm:t>
    </dgm:pt>
    <dgm:pt modelId="{AB6EA04E-3F04-410C-BCC8-1277C5317E7C}">
      <dgm:prSet/>
      <dgm:spPr/>
      <dgm:t>
        <a:bodyPr/>
        <a:lstStyle/>
        <a:p>
          <a:r>
            <a:rPr lang="en-US" dirty="0"/>
            <a:t>3. Configure the subnets and number of Availability Zones (AZs)</a:t>
          </a:r>
        </a:p>
      </dgm:t>
    </dgm:pt>
    <dgm:pt modelId="{5B103846-205C-47E6-B018-5164DEC0D22B}" type="parTrans" cxnId="{B1E26D73-0CC7-49C3-971A-7939656431C7}">
      <dgm:prSet/>
      <dgm:spPr/>
      <dgm:t>
        <a:bodyPr/>
        <a:lstStyle/>
        <a:p>
          <a:endParaRPr lang="en-US"/>
        </a:p>
      </dgm:t>
    </dgm:pt>
    <dgm:pt modelId="{492171C7-E703-4C2E-8903-1EF0A073B528}" type="sibTrans" cxnId="{B1E26D73-0CC7-49C3-971A-7939656431C7}">
      <dgm:prSet/>
      <dgm:spPr/>
      <dgm:t>
        <a:bodyPr/>
        <a:lstStyle/>
        <a:p>
          <a:endParaRPr lang="en-US"/>
        </a:p>
      </dgm:t>
    </dgm:pt>
    <dgm:pt modelId="{AABED7A2-21B7-4CEF-8951-93A177B2AE5B}">
      <dgm:prSet/>
      <dgm:spPr/>
      <dgm:t>
        <a:bodyPr/>
        <a:lstStyle/>
        <a:p>
          <a:r>
            <a:rPr lang="en-US" dirty="0"/>
            <a:t>4. Set the subnet CIDR blocks </a:t>
          </a:r>
        </a:p>
      </dgm:t>
    </dgm:pt>
    <dgm:pt modelId="{B669338D-2214-4697-A1F3-CCB604D0D457}" type="parTrans" cxnId="{E2CC0115-C502-4DEE-9621-E384DC314404}">
      <dgm:prSet/>
      <dgm:spPr/>
      <dgm:t>
        <a:bodyPr/>
        <a:lstStyle/>
        <a:p>
          <a:endParaRPr lang="en-US"/>
        </a:p>
      </dgm:t>
    </dgm:pt>
    <dgm:pt modelId="{E2F918DE-B969-450E-97B5-156C9B9207D9}" type="sibTrans" cxnId="{E2CC0115-C502-4DEE-9621-E384DC314404}">
      <dgm:prSet/>
      <dgm:spPr/>
      <dgm:t>
        <a:bodyPr/>
        <a:lstStyle/>
        <a:p>
          <a:endParaRPr lang="en-US"/>
        </a:p>
      </dgm:t>
    </dgm:pt>
    <dgm:pt modelId="{6D7DC632-0A67-41DE-8C9D-1AD3F90237D6}">
      <dgm:prSet/>
      <dgm:spPr/>
      <dgm:t>
        <a:bodyPr/>
        <a:lstStyle/>
        <a:p>
          <a:r>
            <a:rPr lang="en-US" dirty="0"/>
            <a:t>5. Configure a NAT gateway (if needed)</a:t>
          </a:r>
        </a:p>
      </dgm:t>
    </dgm:pt>
    <dgm:pt modelId="{CE57D7B1-A68A-4B4B-A965-A50FF2BEBE8E}" type="parTrans" cxnId="{1D5FA6F7-648D-439B-8FE4-48E19F28834B}">
      <dgm:prSet/>
      <dgm:spPr/>
      <dgm:t>
        <a:bodyPr/>
        <a:lstStyle/>
        <a:p>
          <a:endParaRPr lang="en-US"/>
        </a:p>
      </dgm:t>
    </dgm:pt>
    <dgm:pt modelId="{639A4970-B3CF-4513-9BB7-36DD4EE1AE9A}" type="sibTrans" cxnId="{1D5FA6F7-648D-439B-8FE4-48E19F28834B}">
      <dgm:prSet/>
      <dgm:spPr/>
      <dgm:t>
        <a:bodyPr/>
        <a:lstStyle/>
        <a:p>
          <a:endParaRPr lang="en-US"/>
        </a:p>
      </dgm:t>
    </dgm:pt>
    <dgm:pt modelId="{CF38A1C1-43B3-4952-B441-C02CF56FC9FB}">
      <dgm:prSet/>
      <dgm:spPr/>
      <dgm:t>
        <a:bodyPr/>
        <a:lstStyle/>
        <a:p>
          <a:r>
            <a:rPr lang="en-US" dirty="0"/>
            <a:t>6. Select VPC endpoints</a:t>
          </a:r>
        </a:p>
      </dgm:t>
    </dgm:pt>
    <dgm:pt modelId="{F1F5504C-AEF1-4231-9735-6321EC39B848}" type="parTrans" cxnId="{D9071F74-CCEB-4773-82F7-E68455ADBBE0}">
      <dgm:prSet/>
      <dgm:spPr/>
      <dgm:t>
        <a:bodyPr/>
        <a:lstStyle/>
        <a:p>
          <a:endParaRPr lang="en-US"/>
        </a:p>
      </dgm:t>
    </dgm:pt>
    <dgm:pt modelId="{9AE280A9-D952-4FF9-89E8-E94C97EBB6A7}" type="sibTrans" cxnId="{D9071F74-CCEB-4773-82F7-E68455ADBBE0}">
      <dgm:prSet/>
      <dgm:spPr/>
      <dgm:t>
        <a:bodyPr/>
        <a:lstStyle/>
        <a:p>
          <a:endParaRPr lang="en-US"/>
        </a:p>
      </dgm:t>
    </dgm:pt>
    <dgm:pt modelId="{7B2DB3AD-448A-4711-98E7-7EB78ABC52DE}">
      <dgm:prSet/>
      <dgm:spPr/>
      <dgm:t>
        <a:bodyPr/>
        <a:lstStyle/>
        <a:p>
          <a:r>
            <a:rPr lang="en-US" dirty="0"/>
            <a:t>7. Configure DNS</a:t>
          </a:r>
        </a:p>
      </dgm:t>
    </dgm:pt>
    <dgm:pt modelId="{72DA217D-BC31-4FF3-A824-FDAED7C2E487}" type="parTrans" cxnId="{CC301353-222B-4E93-8D22-E8DA3351B0CB}">
      <dgm:prSet/>
      <dgm:spPr/>
      <dgm:t>
        <a:bodyPr/>
        <a:lstStyle/>
        <a:p>
          <a:endParaRPr lang="en-US"/>
        </a:p>
      </dgm:t>
    </dgm:pt>
    <dgm:pt modelId="{61FE0DD9-C3F1-4121-8F9E-06C4AD03FEFD}" type="sibTrans" cxnId="{CC301353-222B-4E93-8D22-E8DA3351B0CB}">
      <dgm:prSet/>
      <dgm:spPr/>
      <dgm:t>
        <a:bodyPr/>
        <a:lstStyle/>
        <a:p>
          <a:endParaRPr lang="en-US"/>
        </a:p>
      </dgm:t>
    </dgm:pt>
    <dgm:pt modelId="{C340A258-D98F-CF40-8ADC-3926D2DD8288}" type="pres">
      <dgm:prSet presAssocID="{48B2D4F3-74AC-4D3D-88CD-3F0ADE2315A5}" presName="Name0" presStyleCnt="0">
        <dgm:presLayoutVars>
          <dgm:dir/>
          <dgm:resizeHandles val="exact"/>
        </dgm:presLayoutVars>
      </dgm:prSet>
      <dgm:spPr/>
    </dgm:pt>
    <dgm:pt modelId="{0D2D2031-97AE-A44B-B19C-A200BF963259}" type="pres">
      <dgm:prSet presAssocID="{C8AA6DD2-CB56-4F30-9EC1-E92112E44DF6}" presName="node" presStyleLbl="node1" presStyleIdx="0" presStyleCnt="7">
        <dgm:presLayoutVars>
          <dgm:bulletEnabled val="1"/>
        </dgm:presLayoutVars>
      </dgm:prSet>
      <dgm:spPr/>
    </dgm:pt>
    <dgm:pt modelId="{25AB7DD8-519F-E44E-A2B9-A6AAE59B5112}" type="pres">
      <dgm:prSet presAssocID="{6676BAFC-CB9F-44B8-B713-3D5DB9D04B08}" presName="sibTrans" presStyleLbl="sibTrans1D1" presStyleIdx="0" presStyleCnt="6"/>
      <dgm:spPr/>
    </dgm:pt>
    <dgm:pt modelId="{4A79583C-D500-B640-A821-5F2506CB62AE}" type="pres">
      <dgm:prSet presAssocID="{6676BAFC-CB9F-44B8-B713-3D5DB9D04B08}" presName="connectorText" presStyleLbl="sibTrans1D1" presStyleIdx="0" presStyleCnt="6"/>
      <dgm:spPr/>
    </dgm:pt>
    <dgm:pt modelId="{87936FC3-2E3F-6E41-BF44-10B7CB85F8CA}" type="pres">
      <dgm:prSet presAssocID="{863C9CD7-0DA8-4F8B-8426-C96A2611E078}" presName="node" presStyleLbl="node1" presStyleIdx="1" presStyleCnt="7">
        <dgm:presLayoutVars>
          <dgm:bulletEnabled val="1"/>
        </dgm:presLayoutVars>
      </dgm:prSet>
      <dgm:spPr/>
    </dgm:pt>
    <dgm:pt modelId="{4F874E4D-9523-424C-A10C-C250E432E663}" type="pres">
      <dgm:prSet presAssocID="{9165F73B-5B48-4813-9166-66D7E8337F11}" presName="sibTrans" presStyleLbl="sibTrans1D1" presStyleIdx="1" presStyleCnt="6"/>
      <dgm:spPr/>
    </dgm:pt>
    <dgm:pt modelId="{DA43CE7C-F8B7-A641-B836-1E9BDD52EA75}" type="pres">
      <dgm:prSet presAssocID="{9165F73B-5B48-4813-9166-66D7E8337F11}" presName="connectorText" presStyleLbl="sibTrans1D1" presStyleIdx="1" presStyleCnt="6"/>
      <dgm:spPr/>
    </dgm:pt>
    <dgm:pt modelId="{4A7AE011-32E7-2543-ABA3-9D5F897FE77C}" type="pres">
      <dgm:prSet presAssocID="{AB6EA04E-3F04-410C-BCC8-1277C5317E7C}" presName="node" presStyleLbl="node1" presStyleIdx="2" presStyleCnt="7">
        <dgm:presLayoutVars>
          <dgm:bulletEnabled val="1"/>
        </dgm:presLayoutVars>
      </dgm:prSet>
      <dgm:spPr/>
    </dgm:pt>
    <dgm:pt modelId="{2739BE19-9E49-0B48-BD51-D08929FFC6CA}" type="pres">
      <dgm:prSet presAssocID="{492171C7-E703-4C2E-8903-1EF0A073B528}" presName="sibTrans" presStyleLbl="sibTrans1D1" presStyleIdx="2" presStyleCnt="6"/>
      <dgm:spPr/>
    </dgm:pt>
    <dgm:pt modelId="{7DB345B6-AA30-5249-BB82-9A53EDA7B63B}" type="pres">
      <dgm:prSet presAssocID="{492171C7-E703-4C2E-8903-1EF0A073B528}" presName="connectorText" presStyleLbl="sibTrans1D1" presStyleIdx="2" presStyleCnt="6"/>
      <dgm:spPr/>
    </dgm:pt>
    <dgm:pt modelId="{21BBEC0A-EDCA-7446-85BD-2A51C1DACE8D}" type="pres">
      <dgm:prSet presAssocID="{AABED7A2-21B7-4CEF-8951-93A177B2AE5B}" presName="node" presStyleLbl="node1" presStyleIdx="3" presStyleCnt="7">
        <dgm:presLayoutVars>
          <dgm:bulletEnabled val="1"/>
        </dgm:presLayoutVars>
      </dgm:prSet>
      <dgm:spPr/>
    </dgm:pt>
    <dgm:pt modelId="{08EABDEB-CE1C-0348-A090-7B3102CF58AE}" type="pres">
      <dgm:prSet presAssocID="{E2F918DE-B969-450E-97B5-156C9B9207D9}" presName="sibTrans" presStyleLbl="sibTrans1D1" presStyleIdx="3" presStyleCnt="6"/>
      <dgm:spPr/>
    </dgm:pt>
    <dgm:pt modelId="{C75A7F22-252D-8C43-8725-4BD858E3DCF8}" type="pres">
      <dgm:prSet presAssocID="{E2F918DE-B969-450E-97B5-156C9B9207D9}" presName="connectorText" presStyleLbl="sibTrans1D1" presStyleIdx="3" presStyleCnt="6"/>
      <dgm:spPr/>
    </dgm:pt>
    <dgm:pt modelId="{415A718D-235F-3F4C-9816-AFFA9FEA1199}" type="pres">
      <dgm:prSet presAssocID="{6D7DC632-0A67-41DE-8C9D-1AD3F90237D6}" presName="node" presStyleLbl="node1" presStyleIdx="4" presStyleCnt="7">
        <dgm:presLayoutVars>
          <dgm:bulletEnabled val="1"/>
        </dgm:presLayoutVars>
      </dgm:prSet>
      <dgm:spPr/>
    </dgm:pt>
    <dgm:pt modelId="{BC03330A-D5FA-D64C-BB73-B01C2998D099}" type="pres">
      <dgm:prSet presAssocID="{639A4970-B3CF-4513-9BB7-36DD4EE1AE9A}" presName="sibTrans" presStyleLbl="sibTrans1D1" presStyleIdx="4" presStyleCnt="6"/>
      <dgm:spPr/>
    </dgm:pt>
    <dgm:pt modelId="{F20FEF69-4385-7D45-B2FF-F4AFDB90BD0B}" type="pres">
      <dgm:prSet presAssocID="{639A4970-B3CF-4513-9BB7-36DD4EE1AE9A}" presName="connectorText" presStyleLbl="sibTrans1D1" presStyleIdx="4" presStyleCnt="6"/>
      <dgm:spPr/>
    </dgm:pt>
    <dgm:pt modelId="{0979DAB1-CFA3-7C48-B454-DF0B67A636B9}" type="pres">
      <dgm:prSet presAssocID="{CF38A1C1-43B3-4952-B441-C02CF56FC9FB}" presName="node" presStyleLbl="node1" presStyleIdx="5" presStyleCnt="7">
        <dgm:presLayoutVars>
          <dgm:bulletEnabled val="1"/>
        </dgm:presLayoutVars>
      </dgm:prSet>
      <dgm:spPr/>
    </dgm:pt>
    <dgm:pt modelId="{5ED5E709-8982-7441-8714-7767D8252BD3}" type="pres">
      <dgm:prSet presAssocID="{9AE280A9-D952-4FF9-89E8-E94C97EBB6A7}" presName="sibTrans" presStyleLbl="sibTrans1D1" presStyleIdx="5" presStyleCnt="6"/>
      <dgm:spPr/>
    </dgm:pt>
    <dgm:pt modelId="{49A33761-4BE7-B64C-9089-0791E5A70CEA}" type="pres">
      <dgm:prSet presAssocID="{9AE280A9-D952-4FF9-89E8-E94C97EBB6A7}" presName="connectorText" presStyleLbl="sibTrans1D1" presStyleIdx="5" presStyleCnt="6"/>
      <dgm:spPr/>
    </dgm:pt>
    <dgm:pt modelId="{90352E65-A55D-F04D-A867-7F8F140871CB}" type="pres">
      <dgm:prSet presAssocID="{7B2DB3AD-448A-4711-98E7-7EB78ABC52DE}" presName="node" presStyleLbl="node1" presStyleIdx="6" presStyleCnt="7">
        <dgm:presLayoutVars>
          <dgm:bulletEnabled val="1"/>
        </dgm:presLayoutVars>
      </dgm:prSet>
      <dgm:spPr/>
    </dgm:pt>
  </dgm:ptLst>
  <dgm:cxnLst>
    <dgm:cxn modelId="{20B7680A-7C08-DA4E-BF19-668712C22D07}" type="presOf" srcId="{492171C7-E703-4C2E-8903-1EF0A073B528}" destId="{2739BE19-9E49-0B48-BD51-D08929FFC6CA}" srcOrd="0" destOrd="0" presId="urn:microsoft.com/office/officeart/2016/7/layout/RepeatingBendingProcessNew"/>
    <dgm:cxn modelId="{A70B8D0A-9EB7-4849-8E85-54064E3B806E}" type="presOf" srcId="{9165F73B-5B48-4813-9166-66D7E8337F11}" destId="{4F874E4D-9523-424C-A10C-C250E432E663}" srcOrd="0" destOrd="0" presId="urn:microsoft.com/office/officeart/2016/7/layout/RepeatingBendingProcessNew"/>
    <dgm:cxn modelId="{6426D611-43A5-4054-A70F-5A773AF83FE3}" srcId="{48B2D4F3-74AC-4D3D-88CD-3F0ADE2315A5}" destId="{C8AA6DD2-CB56-4F30-9EC1-E92112E44DF6}" srcOrd="0" destOrd="0" parTransId="{46A679EC-57F5-4B61-B36B-27F016429700}" sibTransId="{6676BAFC-CB9F-44B8-B713-3D5DB9D04B08}"/>
    <dgm:cxn modelId="{E2CC0115-C502-4DEE-9621-E384DC314404}" srcId="{48B2D4F3-74AC-4D3D-88CD-3F0ADE2315A5}" destId="{AABED7A2-21B7-4CEF-8951-93A177B2AE5B}" srcOrd="3" destOrd="0" parTransId="{B669338D-2214-4697-A1F3-CCB604D0D457}" sibTransId="{E2F918DE-B969-450E-97B5-156C9B9207D9}"/>
    <dgm:cxn modelId="{DA1F3E20-A1EB-1F4A-9743-724056B504C0}" type="presOf" srcId="{C8AA6DD2-CB56-4F30-9EC1-E92112E44DF6}" destId="{0D2D2031-97AE-A44B-B19C-A200BF963259}" srcOrd="0" destOrd="0" presId="urn:microsoft.com/office/officeart/2016/7/layout/RepeatingBendingProcessNew"/>
    <dgm:cxn modelId="{F942AA24-C443-FA49-BFDC-10D9D501DB8B}" type="presOf" srcId="{6676BAFC-CB9F-44B8-B713-3D5DB9D04B08}" destId="{4A79583C-D500-B640-A821-5F2506CB62AE}" srcOrd="1" destOrd="0" presId="urn:microsoft.com/office/officeart/2016/7/layout/RepeatingBendingProcessNew"/>
    <dgm:cxn modelId="{EE407F39-715D-7346-A4BE-2F9473468D42}" type="presOf" srcId="{E2F918DE-B969-450E-97B5-156C9B9207D9}" destId="{C75A7F22-252D-8C43-8725-4BD858E3DCF8}" srcOrd="1" destOrd="0" presId="urn:microsoft.com/office/officeart/2016/7/layout/RepeatingBendingProcessNew"/>
    <dgm:cxn modelId="{4B5F7543-812F-A44C-A6C7-955683F8C445}" type="presOf" srcId="{9AE280A9-D952-4FF9-89E8-E94C97EBB6A7}" destId="{49A33761-4BE7-B64C-9089-0791E5A70CEA}" srcOrd="1" destOrd="0" presId="urn:microsoft.com/office/officeart/2016/7/layout/RepeatingBendingProcessNew"/>
    <dgm:cxn modelId="{570C3648-A700-5144-B64E-CE61F1AEFEB4}" type="presOf" srcId="{639A4970-B3CF-4513-9BB7-36DD4EE1AE9A}" destId="{F20FEF69-4385-7D45-B2FF-F4AFDB90BD0B}" srcOrd="1" destOrd="0" presId="urn:microsoft.com/office/officeart/2016/7/layout/RepeatingBendingProcessNew"/>
    <dgm:cxn modelId="{CC301353-222B-4E93-8D22-E8DA3351B0CB}" srcId="{48B2D4F3-74AC-4D3D-88CD-3F0ADE2315A5}" destId="{7B2DB3AD-448A-4711-98E7-7EB78ABC52DE}" srcOrd="6" destOrd="0" parTransId="{72DA217D-BC31-4FF3-A824-FDAED7C2E487}" sibTransId="{61FE0DD9-C3F1-4121-8F9E-06C4AD03FEFD}"/>
    <dgm:cxn modelId="{D57B215F-144E-5C46-8054-5853619D08AC}" type="presOf" srcId="{AB6EA04E-3F04-410C-BCC8-1277C5317E7C}" destId="{4A7AE011-32E7-2543-ABA3-9D5F897FE77C}" srcOrd="0" destOrd="0" presId="urn:microsoft.com/office/officeart/2016/7/layout/RepeatingBendingProcessNew"/>
    <dgm:cxn modelId="{A578DC62-E89D-F64F-BF05-2EB840B4BD04}" type="presOf" srcId="{7B2DB3AD-448A-4711-98E7-7EB78ABC52DE}" destId="{90352E65-A55D-F04D-A867-7F8F140871CB}" srcOrd="0" destOrd="0" presId="urn:microsoft.com/office/officeart/2016/7/layout/RepeatingBendingProcessNew"/>
    <dgm:cxn modelId="{B1E26D73-0CC7-49C3-971A-7939656431C7}" srcId="{48B2D4F3-74AC-4D3D-88CD-3F0ADE2315A5}" destId="{AB6EA04E-3F04-410C-BCC8-1277C5317E7C}" srcOrd="2" destOrd="0" parTransId="{5B103846-205C-47E6-B018-5164DEC0D22B}" sibTransId="{492171C7-E703-4C2E-8903-1EF0A073B528}"/>
    <dgm:cxn modelId="{D9071F74-CCEB-4773-82F7-E68455ADBBE0}" srcId="{48B2D4F3-74AC-4D3D-88CD-3F0ADE2315A5}" destId="{CF38A1C1-43B3-4952-B441-C02CF56FC9FB}" srcOrd="5" destOrd="0" parTransId="{F1F5504C-AEF1-4231-9735-6321EC39B848}" sibTransId="{9AE280A9-D952-4FF9-89E8-E94C97EBB6A7}"/>
    <dgm:cxn modelId="{467C5B89-4C10-9D42-8A4F-728616600F76}" type="presOf" srcId="{E2F918DE-B969-450E-97B5-156C9B9207D9}" destId="{08EABDEB-CE1C-0348-A090-7B3102CF58AE}" srcOrd="0" destOrd="0" presId="urn:microsoft.com/office/officeart/2016/7/layout/RepeatingBendingProcessNew"/>
    <dgm:cxn modelId="{DF270193-87BE-3344-B59C-133353DE63A0}" type="presOf" srcId="{6676BAFC-CB9F-44B8-B713-3D5DB9D04B08}" destId="{25AB7DD8-519F-E44E-A2B9-A6AAE59B5112}" srcOrd="0" destOrd="0" presId="urn:microsoft.com/office/officeart/2016/7/layout/RepeatingBendingProcessNew"/>
    <dgm:cxn modelId="{1BFD629B-676E-4B60-955A-33A39ACDC7ED}" srcId="{48B2D4F3-74AC-4D3D-88CD-3F0ADE2315A5}" destId="{863C9CD7-0DA8-4F8B-8426-C96A2611E078}" srcOrd="1" destOrd="0" parTransId="{A961D195-65BF-49CF-81FB-354B93D2E36F}" sibTransId="{9165F73B-5B48-4813-9166-66D7E8337F11}"/>
    <dgm:cxn modelId="{0D5753AF-4471-C841-8C27-6C3F11879D1A}" type="presOf" srcId="{6D7DC632-0A67-41DE-8C9D-1AD3F90237D6}" destId="{415A718D-235F-3F4C-9816-AFFA9FEA1199}" srcOrd="0" destOrd="0" presId="urn:microsoft.com/office/officeart/2016/7/layout/RepeatingBendingProcessNew"/>
    <dgm:cxn modelId="{0614F2AF-26E1-4643-86CA-7803C9CB11DB}" type="presOf" srcId="{639A4970-B3CF-4513-9BB7-36DD4EE1AE9A}" destId="{BC03330A-D5FA-D64C-BB73-B01C2998D099}" srcOrd="0" destOrd="0" presId="urn:microsoft.com/office/officeart/2016/7/layout/RepeatingBendingProcessNew"/>
    <dgm:cxn modelId="{42FEC7B5-ABB9-D94D-93AC-EDE608C51E32}" type="presOf" srcId="{AABED7A2-21B7-4CEF-8951-93A177B2AE5B}" destId="{21BBEC0A-EDCA-7446-85BD-2A51C1DACE8D}" srcOrd="0" destOrd="0" presId="urn:microsoft.com/office/officeart/2016/7/layout/RepeatingBendingProcessNew"/>
    <dgm:cxn modelId="{5C6AF5C5-B00E-124D-95CA-851476D49C53}" type="presOf" srcId="{CF38A1C1-43B3-4952-B441-C02CF56FC9FB}" destId="{0979DAB1-CFA3-7C48-B454-DF0B67A636B9}" srcOrd="0" destOrd="0" presId="urn:microsoft.com/office/officeart/2016/7/layout/RepeatingBendingProcessNew"/>
    <dgm:cxn modelId="{118384CD-40A5-794F-A3B6-D6C23C986E6D}" type="presOf" srcId="{9AE280A9-D952-4FF9-89E8-E94C97EBB6A7}" destId="{5ED5E709-8982-7441-8714-7767D8252BD3}" srcOrd="0" destOrd="0" presId="urn:microsoft.com/office/officeart/2016/7/layout/RepeatingBendingProcessNew"/>
    <dgm:cxn modelId="{5D37DED0-75DA-644B-A2C8-6FDEDF1A1FEF}" type="presOf" srcId="{863C9CD7-0DA8-4F8B-8426-C96A2611E078}" destId="{87936FC3-2E3F-6E41-BF44-10B7CB85F8CA}" srcOrd="0" destOrd="0" presId="urn:microsoft.com/office/officeart/2016/7/layout/RepeatingBendingProcessNew"/>
    <dgm:cxn modelId="{14D45CDF-73E9-BE4A-924B-F2C99656FFA0}" type="presOf" srcId="{9165F73B-5B48-4813-9166-66D7E8337F11}" destId="{DA43CE7C-F8B7-A641-B836-1E9BDD52EA75}" srcOrd="1" destOrd="0" presId="urn:microsoft.com/office/officeart/2016/7/layout/RepeatingBendingProcessNew"/>
    <dgm:cxn modelId="{4701C7E5-3869-2F40-BAF2-C79DF13AC99A}" type="presOf" srcId="{492171C7-E703-4C2E-8903-1EF0A073B528}" destId="{7DB345B6-AA30-5249-BB82-9A53EDA7B63B}" srcOrd="1" destOrd="0" presId="urn:microsoft.com/office/officeart/2016/7/layout/RepeatingBendingProcessNew"/>
    <dgm:cxn modelId="{49A52DF0-3980-DC4B-A8EE-5C11AE2B09D1}" type="presOf" srcId="{48B2D4F3-74AC-4D3D-88CD-3F0ADE2315A5}" destId="{C340A258-D98F-CF40-8ADC-3926D2DD8288}" srcOrd="0" destOrd="0" presId="urn:microsoft.com/office/officeart/2016/7/layout/RepeatingBendingProcessNew"/>
    <dgm:cxn modelId="{1D5FA6F7-648D-439B-8FE4-48E19F28834B}" srcId="{48B2D4F3-74AC-4D3D-88CD-3F0ADE2315A5}" destId="{6D7DC632-0A67-41DE-8C9D-1AD3F90237D6}" srcOrd="4" destOrd="0" parTransId="{CE57D7B1-A68A-4B4B-A965-A50FF2BEBE8E}" sibTransId="{639A4970-B3CF-4513-9BB7-36DD4EE1AE9A}"/>
    <dgm:cxn modelId="{D9233B5E-F91E-9F48-AF73-1F9CA4A8DF08}" type="presParOf" srcId="{C340A258-D98F-CF40-8ADC-3926D2DD8288}" destId="{0D2D2031-97AE-A44B-B19C-A200BF963259}" srcOrd="0" destOrd="0" presId="urn:microsoft.com/office/officeart/2016/7/layout/RepeatingBendingProcessNew"/>
    <dgm:cxn modelId="{048D73FC-792B-AB43-9805-CE84AF1FD96C}" type="presParOf" srcId="{C340A258-D98F-CF40-8ADC-3926D2DD8288}" destId="{25AB7DD8-519F-E44E-A2B9-A6AAE59B5112}" srcOrd="1" destOrd="0" presId="urn:microsoft.com/office/officeart/2016/7/layout/RepeatingBendingProcessNew"/>
    <dgm:cxn modelId="{BF5BC2C9-C811-AC41-86DB-304C4847F769}" type="presParOf" srcId="{25AB7DD8-519F-E44E-A2B9-A6AAE59B5112}" destId="{4A79583C-D500-B640-A821-5F2506CB62AE}" srcOrd="0" destOrd="0" presId="urn:microsoft.com/office/officeart/2016/7/layout/RepeatingBendingProcessNew"/>
    <dgm:cxn modelId="{EEABCC40-7E61-3B4D-AFA4-6DE9843775B7}" type="presParOf" srcId="{C340A258-D98F-CF40-8ADC-3926D2DD8288}" destId="{87936FC3-2E3F-6E41-BF44-10B7CB85F8CA}" srcOrd="2" destOrd="0" presId="urn:microsoft.com/office/officeart/2016/7/layout/RepeatingBendingProcessNew"/>
    <dgm:cxn modelId="{179B3061-2A9D-EC4F-B65D-8F842E7DC34D}" type="presParOf" srcId="{C340A258-D98F-CF40-8ADC-3926D2DD8288}" destId="{4F874E4D-9523-424C-A10C-C250E432E663}" srcOrd="3" destOrd="0" presId="urn:microsoft.com/office/officeart/2016/7/layout/RepeatingBendingProcessNew"/>
    <dgm:cxn modelId="{EA04792B-DDCB-AB43-9B5E-33C4DBB96819}" type="presParOf" srcId="{4F874E4D-9523-424C-A10C-C250E432E663}" destId="{DA43CE7C-F8B7-A641-B836-1E9BDD52EA75}" srcOrd="0" destOrd="0" presId="urn:microsoft.com/office/officeart/2016/7/layout/RepeatingBendingProcessNew"/>
    <dgm:cxn modelId="{C68B0A43-01A7-AA42-B2AA-93B2CF2772CA}" type="presParOf" srcId="{C340A258-D98F-CF40-8ADC-3926D2DD8288}" destId="{4A7AE011-32E7-2543-ABA3-9D5F897FE77C}" srcOrd="4" destOrd="0" presId="urn:microsoft.com/office/officeart/2016/7/layout/RepeatingBendingProcessNew"/>
    <dgm:cxn modelId="{29A100ED-8B9E-B14B-9607-DA627492D0B2}" type="presParOf" srcId="{C340A258-D98F-CF40-8ADC-3926D2DD8288}" destId="{2739BE19-9E49-0B48-BD51-D08929FFC6CA}" srcOrd="5" destOrd="0" presId="urn:microsoft.com/office/officeart/2016/7/layout/RepeatingBendingProcessNew"/>
    <dgm:cxn modelId="{EBC088BA-5FF8-BA4D-B467-CBF66EB3DFED}" type="presParOf" srcId="{2739BE19-9E49-0B48-BD51-D08929FFC6CA}" destId="{7DB345B6-AA30-5249-BB82-9A53EDA7B63B}" srcOrd="0" destOrd="0" presId="urn:microsoft.com/office/officeart/2016/7/layout/RepeatingBendingProcessNew"/>
    <dgm:cxn modelId="{1260EE59-F6D6-DD49-8945-F01AFE0718A7}" type="presParOf" srcId="{C340A258-D98F-CF40-8ADC-3926D2DD8288}" destId="{21BBEC0A-EDCA-7446-85BD-2A51C1DACE8D}" srcOrd="6" destOrd="0" presId="urn:microsoft.com/office/officeart/2016/7/layout/RepeatingBendingProcessNew"/>
    <dgm:cxn modelId="{AD5360DC-0C41-A447-AD6B-EBD0F2A03859}" type="presParOf" srcId="{C340A258-D98F-CF40-8ADC-3926D2DD8288}" destId="{08EABDEB-CE1C-0348-A090-7B3102CF58AE}" srcOrd="7" destOrd="0" presId="urn:microsoft.com/office/officeart/2016/7/layout/RepeatingBendingProcessNew"/>
    <dgm:cxn modelId="{750FF7C3-7423-6E40-B422-FB1ABB2D972F}" type="presParOf" srcId="{08EABDEB-CE1C-0348-A090-7B3102CF58AE}" destId="{C75A7F22-252D-8C43-8725-4BD858E3DCF8}" srcOrd="0" destOrd="0" presId="urn:microsoft.com/office/officeart/2016/7/layout/RepeatingBendingProcessNew"/>
    <dgm:cxn modelId="{91462B8F-88B1-634C-AC4C-78AC71A75C1D}" type="presParOf" srcId="{C340A258-D98F-CF40-8ADC-3926D2DD8288}" destId="{415A718D-235F-3F4C-9816-AFFA9FEA1199}" srcOrd="8" destOrd="0" presId="urn:microsoft.com/office/officeart/2016/7/layout/RepeatingBendingProcessNew"/>
    <dgm:cxn modelId="{C8F13F40-9FBA-5845-B38A-FFEE366B9D86}" type="presParOf" srcId="{C340A258-D98F-CF40-8ADC-3926D2DD8288}" destId="{BC03330A-D5FA-D64C-BB73-B01C2998D099}" srcOrd="9" destOrd="0" presId="urn:microsoft.com/office/officeart/2016/7/layout/RepeatingBendingProcessNew"/>
    <dgm:cxn modelId="{2CD7DB5D-E792-3F4C-9F7F-3A67B2F29B6B}" type="presParOf" srcId="{BC03330A-D5FA-D64C-BB73-B01C2998D099}" destId="{F20FEF69-4385-7D45-B2FF-F4AFDB90BD0B}" srcOrd="0" destOrd="0" presId="urn:microsoft.com/office/officeart/2016/7/layout/RepeatingBendingProcessNew"/>
    <dgm:cxn modelId="{214EE001-F6EF-C84F-825C-73B4C0681AAB}" type="presParOf" srcId="{C340A258-D98F-CF40-8ADC-3926D2DD8288}" destId="{0979DAB1-CFA3-7C48-B454-DF0B67A636B9}" srcOrd="10" destOrd="0" presId="urn:microsoft.com/office/officeart/2016/7/layout/RepeatingBendingProcessNew"/>
    <dgm:cxn modelId="{74575A09-B7B0-8447-B3B7-F70D5E33B513}" type="presParOf" srcId="{C340A258-D98F-CF40-8ADC-3926D2DD8288}" destId="{5ED5E709-8982-7441-8714-7767D8252BD3}" srcOrd="11" destOrd="0" presId="urn:microsoft.com/office/officeart/2016/7/layout/RepeatingBendingProcessNew"/>
    <dgm:cxn modelId="{C5517291-BC9B-344A-A0FF-75BB4FC467DB}" type="presParOf" srcId="{5ED5E709-8982-7441-8714-7767D8252BD3}" destId="{49A33761-4BE7-B64C-9089-0791E5A70CEA}" srcOrd="0" destOrd="0" presId="urn:microsoft.com/office/officeart/2016/7/layout/RepeatingBendingProcessNew"/>
    <dgm:cxn modelId="{2D15FFC6-20FB-2244-B7E4-8EC4674D189C}" type="presParOf" srcId="{C340A258-D98F-CF40-8ADC-3926D2DD8288}" destId="{90352E65-A55D-F04D-A867-7F8F140871CB}" srcOrd="1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7B9A07-74D4-45EA-999C-3E8CA0320B95}"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120347D1-BBA5-4555-9697-899EBE072205}">
      <dgm:prSet/>
      <dgm:spPr/>
      <dgm:t>
        <a:bodyPr/>
        <a:lstStyle/>
        <a:p>
          <a:r>
            <a:rPr lang="en-US"/>
            <a:t>NAT instances</a:t>
          </a:r>
        </a:p>
      </dgm:t>
    </dgm:pt>
    <dgm:pt modelId="{B6DA4F19-4BC6-4F64-842A-F838EC4B90D8}" type="parTrans" cxnId="{3B645471-79C5-41F0-B9A1-5A07E6D9DBF9}">
      <dgm:prSet/>
      <dgm:spPr/>
      <dgm:t>
        <a:bodyPr/>
        <a:lstStyle/>
        <a:p>
          <a:endParaRPr lang="en-US"/>
        </a:p>
      </dgm:t>
    </dgm:pt>
    <dgm:pt modelId="{181657EE-4183-4772-97B9-97CC5600F6B6}" type="sibTrans" cxnId="{3B645471-79C5-41F0-B9A1-5A07E6D9DBF9}">
      <dgm:prSet/>
      <dgm:spPr/>
      <dgm:t>
        <a:bodyPr/>
        <a:lstStyle/>
        <a:p>
          <a:endParaRPr lang="en-US"/>
        </a:p>
      </dgm:t>
    </dgm:pt>
    <dgm:pt modelId="{CD645D25-F3B4-48F7-B0F6-63C9F29AF48C}">
      <dgm:prSet/>
      <dgm:spPr/>
      <dgm:t>
        <a:bodyPr/>
        <a:lstStyle/>
        <a:p>
          <a:r>
            <a:rPr lang="en-US"/>
            <a:t>Public-facing and private load balancers</a:t>
          </a:r>
        </a:p>
      </dgm:t>
    </dgm:pt>
    <dgm:pt modelId="{84C16AA8-2F99-4F5D-99CB-D082AC4970CA}" type="parTrans" cxnId="{8B78EAE2-536B-4853-9868-BCFDFBB05F8C}">
      <dgm:prSet/>
      <dgm:spPr/>
      <dgm:t>
        <a:bodyPr/>
        <a:lstStyle/>
        <a:p>
          <a:endParaRPr lang="en-US"/>
        </a:p>
      </dgm:t>
    </dgm:pt>
    <dgm:pt modelId="{694FB7B6-500D-4821-BC8B-D0D983CC5465}" type="sibTrans" cxnId="{8B78EAE2-536B-4853-9868-BCFDFBB05F8C}">
      <dgm:prSet/>
      <dgm:spPr/>
      <dgm:t>
        <a:bodyPr/>
        <a:lstStyle/>
        <a:p>
          <a:endParaRPr lang="en-US"/>
        </a:p>
      </dgm:t>
    </dgm:pt>
    <dgm:pt modelId="{8940DDF2-C949-419A-8022-65C3A145FD78}">
      <dgm:prSet/>
      <dgm:spPr/>
      <dgm:t>
        <a:bodyPr/>
        <a:lstStyle/>
        <a:p>
          <a:r>
            <a:rPr lang="en-US"/>
            <a:t>NAT gateway services</a:t>
          </a:r>
        </a:p>
      </dgm:t>
    </dgm:pt>
    <dgm:pt modelId="{CCC75883-5A11-49C6-A7E1-EA18B8CF52E6}" type="parTrans" cxnId="{55A9EAE9-F878-4CDB-BE1B-0231BE5F7C96}">
      <dgm:prSet/>
      <dgm:spPr/>
      <dgm:t>
        <a:bodyPr/>
        <a:lstStyle/>
        <a:p>
          <a:endParaRPr lang="en-US"/>
        </a:p>
      </dgm:t>
    </dgm:pt>
    <dgm:pt modelId="{F1437680-2C2D-4490-A83E-942EEB101D96}" type="sibTrans" cxnId="{55A9EAE9-F878-4CDB-BE1B-0231BE5F7C96}">
      <dgm:prSet/>
      <dgm:spPr/>
      <dgm:t>
        <a:bodyPr/>
        <a:lstStyle/>
        <a:p>
          <a:endParaRPr lang="en-US"/>
        </a:p>
      </dgm:t>
    </dgm:pt>
    <dgm:pt modelId="{1F648896-4CFD-4742-8420-F6DDB4F707AD}">
      <dgm:prSet/>
      <dgm:spPr/>
      <dgm:t>
        <a:bodyPr/>
        <a:lstStyle/>
        <a:p>
          <a:r>
            <a:rPr lang="en-US"/>
            <a:t>Not needed for EC2 instances</a:t>
          </a:r>
        </a:p>
      </dgm:t>
    </dgm:pt>
    <dgm:pt modelId="{9C81F4E4-642C-4574-AF76-8890C1F42207}" type="parTrans" cxnId="{6E109D8D-30F2-4BC8-9A4A-4A7613A6BC82}">
      <dgm:prSet/>
      <dgm:spPr/>
      <dgm:t>
        <a:bodyPr/>
        <a:lstStyle/>
        <a:p>
          <a:endParaRPr lang="en-US"/>
        </a:p>
      </dgm:t>
    </dgm:pt>
    <dgm:pt modelId="{1BCA6545-20A9-467D-BD30-1FF4DC0C81C5}" type="sibTrans" cxnId="{6E109D8D-30F2-4BC8-9A4A-4A7613A6BC82}">
      <dgm:prSet/>
      <dgm:spPr/>
      <dgm:t>
        <a:bodyPr/>
        <a:lstStyle/>
        <a:p>
          <a:endParaRPr lang="en-US"/>
        </a:p>
      </dgm:t>
    </dgm:pt>
    <dgm:pt modelId="{2048DB40-2C01-C543-B639-E9B9830FADB5}" type="pres">
      <dgm:prSet presAssocID="{2F7B9A07-74D4-45EA-999C-3E8CA0320B95}" presName="hierChild1" presStyleCnt="0">
        <dgm:presLayoutVars>
          <dgm:chPref val="1"/>
          <dgm:dir/>
          <dgm:animOne val="branch"/>
          <dgm:animLvl val="lvl"/>
          <dgm:resizeHandles/>
        </dgm:presLayoutVars>
      </dgm:prSet>
      <dgm:spPr/>
    </dgm:pt>
    <dgm:pt modelId="{74135349-1EC5-5446-9F3A-D4E913CAB0C7}" type="pres">
      <dgm:prSet presAssocID="{120347D1-BBA5-4555-9697-899EBE072205}" presName="hierRoot1" presStyleCnt="0"/>
      <dgm:spPr/>
    </dgm:pt>
    <dgm:pt modelId="{5DCDE50C-3847-0B44-B922-7913C6704D68}" type="pres">
      <dgm:prSet presAssocID="{120347D1-BBA5-4555-9697-899EBE072205}" presName="composite" presStyleCnt="0"/>
      <dgm:spPr/>
    </dgm:pt>
    <dgm:pt modelId="{89F72D85-CE05-4342-9EFD-AE21B55750BE}" type="pres">
      <dgm:prSet presAssocID="{120347D1-BBA5-4555-9697-899EBE072205}" presName="background" presStyleLbl="node0" presStyleIdx="0" presStyleCnt="4"/>
      <dgm:spPr/>
    </dgm:pt>
    <dgm:pt modelId="{403C3AF0-1920-4746-93DF-D042BADC12C4}" type="pres">
      <dgm:prSet presAssocID="{120347D1-BBA5-4555-9697-899EBE072205}" presName="text" presStyleLbl="fgAcc0" presStyleIdx="0" presStyleCnt="4">
        <dgm:presLayoutVars>
          <dgm:chPref val="3"/>
        </dgm:presLayoutVars>
      </dgm:prSet>
      <dgm:spPr/>
    </dgm:pt>
    <dgm:pt modelId="{D3D0D725-1AF6-394D-8F38-1AA63201C5F2}" type="pres">
      <dgm:prSet presAssocID="{120347D1-BBA5-4555-9697-899EBE072205}" presName="hierChild2" presStyleCnt="0"/>
      <dgm:spPr/>
    </dgm:pt>
    <dgm:pt modelId="{4D6ABEEA-93BD-BE45-992D-4C8C9E2C5213}" type="pres">
      <dgm:prSet presAssocID="{CD645D25-F3B4-48F7-B0F6-63C9F29AF48C}" presName="hierRoot1" presStyleCnt="0"/>
      <dgm:spPr/>
    </dgm:pt>
    <dgm:pt modelId="{BD4EB56A-AD68-7941-968B-44BF585B7F11}" type="pres">
      <dgm:prSet presAssocID="{CD645D25-F3B4-48F7-B0F6-63C9F29AF48C}" presName="composite" presStyleCnt="0"/>
      <dgm:spPr/>
    </dgm:pt>
    <dgm:pt modelId="{285A1576-BB8C-E94F-971E-3AD448107D8A}" type="pres">
      <dgm:prSet presAssocID="{CD645D25-F3B4-48F7-B0F6-63C9F29AF48C}" presName="background" presStyleLbl="node0" presStyleIdx="1" presStyleCnt="4"/>
      <dgm:spPr/>
    </dgm:pt>
    <dgm:pt modelId="{ED4A549D-DABC-6846-A687-1CE7B33FA42D}" type="pres">
      <dgm:prSet presAssocID="{CD645D25-F3B4-48F7-B0F6-63C9F29AF48C}" presName="text" presStyleLbl="fgAcc0" presStyleIdx="1" presStyleCnt="4">
        <dgm:presLayoutVars>
          <dgm:chPref val="3"/>
        </dgm:presLayoutVars>
      </dgm:prSet>
      <dgm:spPr/>
    </dgm:pt>
    <dgm:pt modelId="{46E86F78-92BD-B147-86C8-773B83CBE38C}" type="pres">
      <dgm:prSet presAssocID="{CD645D25-F3B4-48F7-B0F6-63C9F29AF48C}" presName="hierChild2" presStyleCnt="0"/>
      <dgm:spPr/>
    </dgm:pt>
    <dgm:pt modelId="{0D1BB783-6F91-A046-9620-649B5F63FB84}" type="pres">
      <dgm:prSet presAssocID="{8940DDF2-C949-419A-8022-65C3A145FD78}" presName="hierRoot1" presStyleCnt="0"/>
      <dgm:spPr/>
    </dgm:pt>
    <dgm:pt modelId="{377149D8-614D-7F49-BAD7-D1A8163E2FA2}" type="pres">
      <dgm:prSet presAssocID="{8940DDF2-C949-419A-8022-65C3A145FD78}" presName="composite" presStyleCnt="0"/>
      <dgm:spPr/>
    </dgm:pt>
    <dgm:pt modelId="{6403CEBD-39EA-FA4F-A9CA-B454A2D9546D}" type="pres">
      <dgm:prSet presAssocID="{8940DDF2-C949-419A-8022-65C3A145FD78}" presName="background" presStyleLbl="node0" presStyleIdx="2" presStyleCnt="4"/>
      <dgm:spPr/>
    </dgm:pt>
    <dgm:pt modelId="{94D874F9-CEFC-D742-A013-C0E30AB5C8B2}" type="pres">
      <dgm:prSet presAssocID="{8940DDF2-C949-419A-8022-65C3A145FD78}" presName="text" presStyleLbl="fgAcc0" presStyleIdx="2" presStyleCnt="4">
        <dgm:presLayoutVars>
          <dgm:chPref val="3"/>
        </dgm:presLayoutVars>
      </dgm:prSet>
      <dgm:spPr/>
    </dgm:pt>
    <dgm:pt modelId="{4DAAB2E8-8FE8-4C4A-A580-1E779C7F9C62}" type="pres">
      <dgm:prSet presAssocID="{8940DDF2-C949-419A-8022-65C3A145FD78}" presName="hierChild2" presStyleCnt="0"/>
      <dgm:spPr/>
    </dgm:pt>
    <dgm:pt modelId="{EF13FD6B-D1A2-6A43-930F-80E4353C960D}" type="pres">
      <dgm:prSet presAssocID="{1F648896-4CFD-4742-8420-F6DDB4F707AD}" presName="hierRoot1" presStyleCnt="0"/>
      <dgm:spPr/>
    </dgm:pt>
    <dgm:pt modelId="{C098BFCF-40C5-8D43-86EB-1AEF3B4E7A7E}" type="pres">
      <dgm:prSet presAssocID="{1F648896-4CFD-4742-8420-F6DDB4F707AD}" presName="composite" presStyleCnt="0"/>
      <dgm:spPr/>
    </dgm:pt>
    <dgm:pt modelId="{75BFAC1F-B92C-4645-B63F-F03B0319E043}" type="pres">
      <dgm:prSet presAssocID="{1F648896-4CFD-4742-8420-F6DDB4F707AD}" presName="background" presStyleLbl="node0" presStyleIdx="3" presStyleCnt="4"/>
      <dgm:spPr/>
    </dgm:pt>
    <dgm:pt modelId="{42B6EE3E-2D6A-A740-9712-D9B9EB2CB923}" type="pres">
      <dgm:prSet presAssocID="{1F648896-4CFD-4742-8420-F6DDB4F707AD}" presName="text" presStyleLbl="fgAcc0" presStyleIdx="3" presStyleCnt="4">
        <dgm:presLayoutVars>
          <dgm:chPref val="3"/>
        </dgm:presLayoutVars>
      </dgm:prSet>
      <dgm:spPr/>
    </dgm:pt>
    <dgm:pt modelId="{178E33BA-3DA7-5642-AEC3-3B6F89527B05}" type="pres">
      <dgm:prSet presAssocID="{1F648896-4CFD-4742-8420-F6DDB4F707AD}" presName="hierChild2" presStyleCnt="0"/>
      <dgm:spPr/>
    </dgm:pt>
  </dgm:ptLst>
  <dgm:cxnLst>
    <dgm:cxn modelId="{17E22C18-C6C7-884B-A235-4923471B8227}" type="presOf" srcId="{8940DDF2-C949-419A-8022-65C3A145FD78}" destId="{94D874F9-CEFC-D742-A013-C0E30AB5C8B2}" srcOrd="0" destOrd="0" presId="urn:microsoft.com/office/officeart/2005/8/layout/hierarchy1"/>
    <dgm:cxn modelId="{4BDAA523-6E0B-BA4E-9151-14CF358AE61B}" type="presOf" srcId="{2F7B9A07-74D4-45EA-999C-3E8CA0320B95}" destId="{2048DB40-2C01-C543-B639-E9B9830FADB5}" srcOrd="0" destOrd="0" presId="urn:microsoft.com/office/officeart/2005/8/layout/hierarchy1"/>
    <dgm:cxn modelId="{3B645471-79C5-41F0-B9A1-5A07E6D9DBF9}" srcId="{2F7B9A07-74D4-45EA-999C-3E8CA0320B95}" destId="{120347D1-BBA5-4555-9697-899EBE072205}" srcOrd="0" destOrd="0" parTransId="{B6DA4F19-4BC6-4F64-842A-F838EC4B90D8}" sibTransId="{181657EE-4183-4772-97B9-97CC5600F6B6}"/>
    <dgm:cxn modelId="{8A7B3D7C-9FB2-0941-9715-2BDC5A946AAA}" type="presOf" srcId="{CD645D25-F3B4-48F7-B0F6-63C9F29AF48C}" destId="{ED4A549D-DABC-6846-A687-1CE7B33FA42D}" srcOrd="0" destOrd="0" presId="urn:microsoft.com/office/officeart/2005/8/layout/hierarchy1"/>
    <dgm:cxn modelId="{6E109D8D-30F2-4BC8-9A4A-4A7613A6BC82}" srcId="{2F7B9A07-74D4-45EA-999C-3E8CA0320B95}" destId="{1F648896-4CFD-4742-8420-F6DDB4F707AD}" srcOrd="3" destOrd="0" parTransId="{9C81F4E4-642C-4574-AF76-8890C1F42207}" sibTransId="{1BCA6545-20A9-467D-BD30-1FF4DC0C81C5}"/>
    <dgm:cxn modelId="{914CDFD6-60C6-7F46-84B3-ABE4D58FCBCB}" type="presOf" srcId="{1F648896-4CFD-4742-8420-F6DDB4F707AD}" destId="{42B6EE3E-2D6A-A740-9712-D9B9EB2CB923}" srcOrd="0" destOrd="0" presId="urn:microsoft.com/office/officeart/2005/8/layout/hierarchy1"/>
    <dgm:cxn modelId="{8B78EAE2-536B-4853-9868-BCFDFBB05F8C}" srcId="{2F7B9A07-74D4-45EA-999C-3E8CA0320B95}" destId="{CD645D25-F3B4-48F7-B0F6-63C9F29AF48C}" srcOrd="1" destOrd="0" parTransId="{84C16AA8-2F99-4F5D-99CB-D082AC4970CA}" sibTransId="{694FB7B6-500D-4821-BC8B-D0D983CC5465}"/>
    <dgm:cxn modelId="{55A9EAE9-F878-4CDB-BE1B-0231BE5F7C96}" srcId="{2F7B9A07-74D4-45EA-999C-3E8CA0320B95}" destId="{8940DDF2-C949-419A-8022-65C3A145FD78}" srcOrd="2" destOrd="0" parTransId="{CCC75883-5A11-49C6-A7E1-EA18B8CF52E6}" sibTransId="{F1437680-2C2D-4490-A83E-942EEB101D96}"/>
    <dgm:cxn modelId="{1EA9FDFD-AE17-1147-9786-1A5A00668E16}" type="presOf" srcId="{120347D1-BBA5-4555-9697-899EBE072205}" destId="{403C3AF0-1920-4746-93DF-D042BADC12C4}" srcOrd="0" destOrd="0" presId="urn:microsoft.com/office/officeart/2005/8/layout/hierarchy1"/>
    <dgm:cxn modelId="{8B2634C8-C2EB-F244-906A-83CFDE29BE7E}" type="presParOf" srcId="{2048DB40-2C01-C543-B639-E9B9830FADB5}" destId="{74135349-1EC5-5446-9F3A-D4E913CAB0C7}" srcOrd="0" destOrd="0" presId="urn:microsoft.com/office/officeart/2005/8/layout/hierarchy1"/>
    <dgm:cxn modelId="{FB9AD1C6-5E6C-434B-89A9-8C54B1E4C4F1}" type="presParOf" srcId="{74135349-1EC5-5446-9F3A-D4E913CAB0C7}" destId="{5DCDE50C-3847-0B44-B922-7913C6704D68}" srcOrd="0" destOrd="0" presId="urn:microsoft.com/office/officeart/2005/8/layout/hierarchy1"/>
    <dgm:cxn modelId="{EAAAB3D9-EC0B-F74A-AE62-073344BB881D}" type="presParOf" srcId="{5DCDE50C-3847-0B44-B922-7913C6704D68}" destId="{89F72D85-CE05-4342-9EFD-AE21B55750BE}" srcOrd="0" destOrd="0" presId="urn:microsoft.com/office/officeart/2005/8/layout/hierarchy1"/>
    <dgm:cxn modelId="{81A3D0E3-9A34-D642-B24C-E801ABCE88D2}" type="presParOf" srcId="{5DCDE50C-3847-0B44-B922-7913C6704D68}" destId="{403C3AF0-1920-4746-93DF-D042BADC12C4}" srcOrd="1" destOrd="0" presId="urn:microsoft.com/office/officeart/2005/8/layout/hierarchy1"/>
    <dgm:cxn modelId="{48B8E325-5343-8F4B-8AAD-FE4A9DA66228}" type="presParOf" srcId="{74135349-1EC5-5446-9F3A-D4E913CAB0C7}" destId="{D3D0D725-1AF6-394D-8F38-1AA63201C5F2}" srcOrd="1" destOrd="0" presId="urn:microsoft.com/office/officeart/2005/8/layout/hierarchy1"/>
    <dgm:cxn modelId="{ED357823-4001-0945-829E-4A5C20DA98C9}" type="presParOf" srcId="{2048DB40-2C01-C543-B639-E9B9830FADB5}" destId="{4D6ABEEA-93BD-BE45-992D-4C8C9E2C5213}" srcOrd="1" destOrd="0" presId="urn:microsoft.com/office/officeart/2005/8/layout/hierarchy1"/>
    <dgm:cxn modelId="{D3FFF894-3A1F-9143-96DF-6C7B60C577F2}" type="presParOf" srcId="{4D6ABEEA-93BD-BE45-992D-4C8C9E2C5213}" destId="{BD4EB56A-AD68-7941-968B-44BF585B7F11}" srcOrd="0" destOrd="0" presId="urn:microsoft.com/office/officeart/2005/8/layout/hierarchy1"/>
    <dgm:cxn modelId="{310E1964-409C-A443-AB34-A8A7711B0A01}" type="presParOf" srcId="{BD4EB56A-AD68-7941-968B-44BF585B7F11}" destId="{285A1576-BB8C-E94F-971E-3AD448107D8A}" srcOrd="0" destOrd="0" presId="urn:microsoft.com/office/officeart/2005/8/layout/hierarchy1"/>
    <dgm:cxn modelId="{7071C095-5755-A144-B10E-F41A13B4B9B2}" type="presParOf" srcId="{BD4EB56A-AD68-7941-968B-44BF585B7F11}" destId="{ED4A549D-DABC-6846-A687-1CE7B33FA42D}" srcOrd="1" destOrd="0" presId="urn:microsoft.com/office/officeart/2005/8/layout/hierarchy1"/>
    <dgm:cxn modelId="{CEC09DB2-1933-154F-914D-54BBF54BE9F0}" type="presParOf" srcId="{4D6ABEEA-93BD-BE45-992D-4C8C9E2C5213}" destId="{46E86F78-92BD-B147-86C8-773B83CBE38C}" srcOrd="1" destOrd="0" presId="urn:microsoft.com/office/officeart/2005/8/layout/hierarchy1"/>
    <dgm:cxn modelId="{8AFB0454-E85B-D249-B7CC-5BDB079049A8}" type="presParOf" srcId="{2048DB40-2C01-C543-B639-E9B9830FADB5}" destId="{0D1BB783-6F91-A046-9620-649B5F63FB84}" srcOrd="2" destOrd="0" presId="urn:microsoft.com/office/officeart/2005/8/layout/hierarchy1"/>
    <dgm:cxn modelId="{1BECA573-C69E-B647-9A99-187AE1C2DED9}" type="presParOf" srcId="{0D1BB783-6F91-A046-9620-649B5F63FB84}" destId="{377149D8-614D-7F49-BAD7-D1A8163E2FA2}" srcOrd="0" destOrd="0" presId="urn:microsoft.com/office/officeart/2005/8/layout/hierarchy1"/>
    <dgm:cxn modelId="{87B48645-589D-D44F-B73D-1F1D7D5AE06A}" type="presParOf" srcId="{377149D8-614D-7F49-BAD7-D1A8163E2FA2}" destId="{6403CEBD-39EA-FA4F-A9CA-B454A2D9546D}" srcOrd="0" destOrd="0" presId="urn:microsoft.com/office/officeart/2005/8/layout/hierarchy1"/>
    <dgm:cxn modelId="{2DDFDAB0-90A6-BD4A-9F9A-A881FCF30BC3}" type="presParOf" srcId="{377149D8-614D-7F49-BAD7-D1A8163E2FA2}" destId="{94D874F9-CEFC-D742-A013-C0E30AB5C8B2}" srcOrd="1" destOrd="0" presId="urn:microsoft.com/office/officeart/2005/8/layout/hierarchy1"/>
    <dgm:cxn modelId="{2361F75F-8127-F443-A861-685488A01CF3}" type="presParOf" srcId="{0D1BB783-6F91-A046-9620-649B5F63FB84}" destId="{4DAAB2E8-8FE8-4C4A-A580-1E779C7F9C62}" srcOrd="1" destOrd="0" presId="urn:microsoft.com/office/officeart/2005/8/layout/hierarchy1"/>
    <dgm:cxn modelId="{215E24BE-0AAA-E249-BE22-BD4FFACEC1AF}" type="presParOf" srcId="{2048DB40-2C01-C543-B639-E9B9830FADB5}" destId="{EF13FD6B-D1A2-6A43-930F-80E4353C960D}" srcOrd="3" destOrd="0" presId="urn:microsoft.com/office/officeart/2005/8/layout/hierarchy1"/>
    <dgm:cxn modelId="{BE697E80-434E-1A47-965A-1057514FE585}" type="presParOf" srcId="{EF13FD6B-D1A2-6A43-930F-80E4353C960D}" destId="{C098BFCF-40C5-8D43-86EB-1AEF3B4E7A7E}" srcOrd="0" destOrd="0" presId="urn:microsoft.com/office/officeart/2005/8/layout/hierarchy1"/>
    <dgm:cxn modelId="{82FE977F-8EBC-354B-8021-CB079CAA242A}" type="presParOf" srcId="{C098BFCF-40C5-8D43-86EB-1AEF3B4E7A7E}" destId="{75BFAC1F-B92C-4645-B63F-F03B0319E043}" srcOrd="0" destOrd="0" presId="urn:microsoft.com/office/officeart/2005/8/layout/hierarchy1"/>
    <dgm:cxn modelId="{B1AA32F0-5D45-2C41-9CB7-6CCBF670AD09}" type="presParOf" srcId="{C098BFCF-40C5-8D43-86EB-1AEF3B4E7A7E}" destId="{42B6EE3E-2D6A-A740-9712-D9B9EB2CB923}" srcOrd="1" destOrd="0" presId="urn:microsoft.com/office/officeart/2005/8/layout/hierarchy1"/>
    <dgm:cxn modelId="{9A62FD04-D01A-CB44-B91C-BE903F3E69E2}" type="presParOf" srcId="{EF13FD6B-D1A2-6A43-930F-80E4353C960D}" destId="{178E33BA-3DA7-5642-AEC3-3B6F89527B0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42DD1A-806D-4E9A-9054-768F4767624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048D944-665E-427A-88F2-08E64394987D}">
      <dgm:prSet/>
      <dgm:spPr/>
      <dgm:t>
        <a:bodyPr/>
        <a:lstStyle/>
        <a:p>
          <a:r>
            <a:rPr lang="en-US"/>
            <a:t>Collection of rules that dictate where egress subnet network traffic can flow to.</a:t>
          </a:r>
        </a:p>
      </dgm:t>
    </dgm:pt>
    <dgm:pt modelId="{382F3095-DF63-45F8-BC26-16FFF04017D0}" type="parTrans" cxnId="{4AC8218B-1BF5-4BAB-A84F-67DBE85BA950}">
      <dgm:prSet/>
      <dgm:spPr/>
      <dgm:t>
        <a:bodyPr/>
        <a:lstStyle/>
        <a:p>
          <a:endParaRPr lang="en-US"/>
        </a:p>
      </dgm:t>
    </dgm:pt>
    <dgm:pt modelId="{348D407C-903B-487E-BC21-E261C75FBAB2}" type="sibTrans" cxnId="{4AC8218B-1BF5-4BAB-A84F-67DBE85BA950}">
      <dgm:prSet/>
      <dgm:spPr/>
      <dgm:t>
        <a:bodyPr/>
        <a:lstStyle/>
        <a:p>
          <a:endParaRPr lang="en-US"/>
        </a:p>
      </dgm:t>
    </dgm:pt>
    <dgm:pt modelId="{DB3B2453-0E5D-4687-B478-4E1B1514868F}">
      <dgm:prSet/>
      <dgm:spPr/>
      <dgm:t>
        <a:bodyPr/>
        <a:lstStyle/>
        <a:p>
          <a:r>
            <a:rPr lang="en-US"/>
            <a:t>Each subnet needs a route table</a:t>
          </a:r>
        </a:p>
      </dgm:t>
    </dgm:pt>
    <dgm:pt modelId="{58BD9007-5ADD-454B-A3AD-2883814DC915}" type="parTrans" cxnId="{0301F71B-CFE8-4C92-836F-B3DEA43D23CA}">
      <dgm:prSet/>
      <dgm:spPr/>
      <dgm:t>
        <a:bodyPr/>
        <a:lstStyle/>
        <a:p>
          <a:endParaRPr lang="en-US"/>
        </a:p>
      </dgm:t>
    </dgm:pt>
    <dgm:pt modelId="{4B8FEFFA-9BFE-46C4-AD96-1FEB3F1B7DFC}" type="sibTrans" cxnId="{0301F71B-CFE8-4C92-836F-B3DEA43D23CA}">
      <dgm:prSet/>
      <dgm:spPr/>
      <dgm:t>
        <a:bodyPr/>
        <a:lstStyle/>
        <a:p>
          <a:endParaRPr lang="en-US"/>
        </a:p>
      </dgm:t>
    </dgm:pt>
    <dgm:pt modelId="{05BF9987-78E4-41AC-9063-C43652D6E173}" type="pres">
      <dgm:prSet presAssocID="{0842DD1A-806D-4E9A-9054-768F4767624B}" presName="root" presStyleCnt="0">
        <dgm:presLayoutVars>
          <dgm:dir/>
          <dgm:resizeHandles val="exact"/>
        </dgm:presLayoutVars>
      </dgm:prSet>
      <dgm:spPr/>
    </dgm:pt>
    <dgm:pt modelId="{BFE7A11E-7341-47FD-8C5D-B164D3DB6A4B}" type="pres">
      <dgm:prSet presAssocID="{0048D944-665E-427A-88F2-08E64394987D}" presName="compNode" presStyleCnt="0"/>
      <dgm:spPr/>
    </dgm:pt>
    <dgm:pt modelId="{96D9C97C-E2EB-4238-BBD8-16F832BD4D2F}" type="pres">
      <dgm:prSet presAssocID="{0048D944-665E-427A-88F2-08E64394987D}" presName="bgRect" presStyleLbl="bgShp" presStyleIdx="0" presStyleCnt="2"/>
      <dgm:spPr/>
    </dgm:pt>
    <dgm:pt modelId="{5985E7AE-75AF-45F4-B7B2-563DAB8DC9CA}" type="pres">
      <dgm:prSet presAssocID="{0048D944-665E-427A-88F2-08E6439498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F47438F3-77C9-4B00-A039-08056B4E91A7}" type="pres">
      <dgm:prSet presAssocID="{0048D944-665E-427A-88F2-08E64394987D}" presName="spaceRect" presStyleCnt="0"/>
      <dgm:spPr/>
    </dgm:pt>
    <dgm:pt modelId="{0E8EC1C9-5067-4BD2-BDEA-255E9EDCA8FE}" type="pres">
      <dgm:prSet presAssocID="{0048D944-665E-427A-88F2-08E64394987D}" presName="parTx" presStyleLbl="revTx" presStyleIdx="0" presStyleCnt="2">
        <dgm:presLayoutVars>
          <dgm:chMax val="0"/>
          <dgm:chPref val="0"/>
        </dgm:presLayoutVars>
      </dgm:prSet>
      <dgm:spPr/>
    </dgm:pt>
    <dgm:pt modelId="{F84AB40C-A3F2-4F3A-BAC5-4FEEC87396BC}" type="pres">
      <dgm:prSet presAssocID="{348D407C-903B-487E-BC21-E261C75FBAB2}" presName="sibTrans" presStyleCnt="0"/>
      <dgm:spPr/>
    </dgm:pt>
    <dgm:pt modelId="{F0329DB0-4B53-4FA8-83A1-0D55306FF8A4}" type="pres">
      <dgm:prSet presAssocID="{DB3B2453-0E5D-4687-B478-4E1B1514868F}" presName="compNode" presStyleCnt="0"/>
      <dgm:spPr/>
    </dgm:pt>
    <dgm:pt modelId="{87152605-18C8-4108-AF91-A91518C95199}" type="pres">
      <dgm:prSet presAssocID="{DB3B2453-0E5D-4687-B478-4E1B1514868F}" presName="bgRect" presStyleLbl="bgShp" presStyleIdx="1" presStyleCnt="2"/>
      <dgm:spPr/>
    </dgm:pt>
    <dgm:pt modelId="{C1E72E03-2CAB-4E1B-AFF1-718D7DD1E502}" type="pres">
      <dgm:prSet presAssocID="{DB3B2453-0E5D-4687-B478-4E1B151486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5335743-F551-4F24-8A21-FFF60F57F692}" type="pres">
      <dgm:prSet presAssocID="{DB3B2453-0E5D-4687-B478-4E1B1514868F}" presName="spaceRect" presStyleCnt="0"/>
      <dgm:spPr/>
    </dgm:pt>
    <dgm:pt modelId="{7D9A6671-2F06-480F-94BA-A842EA2698B8}" type="pres">
      <dgm:prSet presAssocID="{DB3B2453-0E5D-4687-B478-4E1B1514868F}" presName="parTx" presStyleLbl="revTx" presStyleIdx="1" presStyleCnt="2">
        <dgm:presLayoutVars>
          <dgm:chMax val="0"/>
          <dgm:chPref val="0"/>
        </dgm:presLayoutVars>
      </dgm:prSet>
      <dgm:spPr/>
    </dgm:pt>
  </dgm:ptLst>
  <dgm:cxnLst>
    <dgm:cxn modelId="{0301F71B-CFE8-4C92-836F-B3DEA43D23CA}" srcId="{0842DD1A-806D-4E9A-9054-768F4767624B}" destId="{DB3B2453-0E5D-4687-B478-4E1B1514868F}" srcOrd="1" destOrd="0" parTransId="{58BD9007-5ADD-454B-A3AD-2883814DC915}" sibTransId="{4B8FEFFA-9BFE-46C4-AD96-1FEB3F1B7DFC}"/>
    <dgm:cxn modelId="{87F64D6A-8434-4540-84EB-5C2D0B188A1F}" type="presOf" srcId="{DB3B2453-0E5D-4687-B478-4E1B1514868F}" destId="{7D9A6671-2F06-480F-94BA-A842EA2698B8}" srcOrd="0" destOrd="0" presId="urn:microsoft.com/office/officeart/2018/2/layout/IconVerticalSolidList"/>
    <dgm:cxn modelId="{7AAE1F73-7DBE-4F1D-B037-2BFFF7C2B88D}" type="presOf" srcId="{0048D944-665E-427A-88F2-08E64394987D}" destId="{0E8EC1C9-5067-4BD2-BDEA-255E9EDCA8FE}" srcOrd="0" destOrd="0" presId="urn:microsoft.com/office/officeart/2018/2/layout/IconVerticalSolidList"/>
    <dgm:cxn modelId="{4AC8218B-1BF5-4BAB-A84F-67DBE85BA950}" srcId="{0842DD1A-806D-4E9A-9054-768F4767624B}" destId="{0048D944-665E-427A-88F2-08E64394987D}" srcOrd="0" destOrd="0" parTransId="{382F3095-DF63-45F8-BC26-16FFF04017D0}" sibTransId="{348D407C-903B-487E-BC21-E261C75FBAB2}"/>
    <dgm:cxn modelId="{311E4599-CAB7-47BC-AEB7-E2A1594C32C0}" type="presOf" srcId="{0842DD1A-806D-4E9A-9054-768F4767624B}" destId="{05BF9987-78E4-41AC-9063-C43652D6E173}" srcOrd="0" destOrd="0" presId="urn:microsoft.com/office/officeart/2018/2/layout/IconVerticalSolidList"/>
    <dgm:cxn modelId="{2CF679C1-58C1-4B4C-9FB0-4F3C20BA2A5B}" type="presParOf" srcId="{05BF9987-78E4-41AC-9063-C43652D6E173}" destId="{BFE7A11E-7341-47FD-8C5D-B164D3DB6A4B}" srcOrd="0" destOrd="0" presId="urn:microsoft.com/office/officeart/2018/2/layout/IconVerticalSolidList"/>
    <dgm:cxn modelId="{211B01D2-00A1-4C6B-AB81-956445B11A07}" type="presParOf" srcId="{BFE7A11E-7341-47FD-8C5D-B164D3DB6A4B}" destId="{96D9C97C-E2EB-4238-BBD8-16F832BD4D2F}" srcOrd="0" destOrd="0" presId="urn:microsoft.com/office/officeart/2018/2/layout/IconVerticalSolidList"/>
    <dgm:cxn modelId="{DCB0DB43-826E-486E-8A14-83B3280CBFCE}" type="presParOf" srcId="{BFE7A11E-7341-47FD-8C5D-B164D3DB6A4B}" destId="{5985E7AE-75AF-45F4-B7B2-563DAB8DC9CA}" srcOrd="1" destOrd="0" presId="urn:microsoft.com/office/officeart/2018/2/layout/IconVerticalSolidList"/>
    <dgm:cxn modelId="{1D6A875D-4292-4BB4-95E9-0AB97E396BDF}" type="presParOf" srcId="{BFE7A11E-7341-47FD-8C5D-B164D3DB6A4B}" destId="{F47438F3-77C9-4B00-A039-08056B4E91A7}" srcOrd="2" destOrd="0" presId="urn:microsoft.com/office/officeart/2018/2/layout/IconVerticalSolidList"/>
    <dgm:cxn modelId="{EC4EA5A2-64DB-4C80-8BA7-65D0B2C7FF7A}" type="presParOf" srcId="{BFE7A11E-7341-47FD-8C5D-B164D3DB6A4B}" destId="{0E8EC1C9-5067-4BD2-BDEA-255E9EDCA8FE}" srcOrd="3" destOrd="0" presId="urn:microsoft.com/office/officeart/2018/2/layout/IconVerticalSolidList"/>
    <dgm:cxn modelId="{7B7FE132-FF31-46FF-880D-AEE6CC4A9A9E}" type="presParOf" srcId="{05BF9987-78E4-41AC-9063-C43652D6E173}" destId="{F84AB40C-A3F2-4F3A-BAC5-4FEEC87396BC}" srcOrd="1" destOrd="0" presId="urn:microsoft.com/office/officeart/2018/2/layout/IconVerticalSolidList"/>
    <dgm:cxn modelId="{C3582659-9685-4B67-8FBD-3F9DFB90D3A8}" type="presParOf" srcId="{05BF9987-78E4-41AC-9063-C43652D6E173}" destId="{F0329DB0-4B53-4FA8-83A1-0D55306FF8A4}" srcOrd="2" destOrd="0" presId="urn:microsoft.com/office/officeart/2018/2/layout/IconVerticalSolidList"/>
    <dgm:cxn modelId="{BDE3F158-1808-4792-8E57-636C44014015}" type="presParOf" srcId="{F0329DB0-4B53-4FA8-83A1-0D55306FF8A4}" destId="{87152605-18C8-4108-AF91-A91518C95199}" srcOrd="0" destOrd="0" presId="urn:microsoft.com/office/officeart/2018/2/layout/IconVerticalSolidList"/>
    <dgm:cxn modelId="{236D5F0A-E2E3-402B-8774-DCAA2EDAB087}" type="presParOf" srcId="{F0329DB0-4B53-4FA8-83A1-0D55306FF8A4}" destId="{C1E72E03-2CAB-4E1B-AFF1-718D7DD1E502}" srcOrd="1" destOrd="0" presId="urn:microsoft.com/office/officeart/2018/2/layout/IconVerticalSolidList"/>
    <dgm:cxn modelId="{6BD13846-5AE9-4B9F-A648-1E6EAA8CBB2D}" type="presParOf" srcId="{F0329DB0-4B53-4FA8-83A1-0D55306FF8A4}" destId="{F5335743-F551-4F24-8A21-FFF60F57F692}" srcOrd="2" destOrd="0" presId="urn:microsoft.com/office/officeart/2018/2/layout/IconVerticalSolidList"/>
    <dgm:cxn modelId="{878025F6-79B0-4AED-BCBA-16624B65FE76}" type="presParOf" srcId="{F0329DB0-4B53-4FA8-83A1-0D55306FF8A4}" destId="{7D9A6671-2F06-480F-94BA-A842EA2698B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B2D4F3-74AC-4D3D-88CD-3F0ADE2315A5}" type="doc">
      <dgm:prSet loTypeId="urn:microsoft.com/office/officeart/2016/7/layout/RepeatingBendingProcessNew" loCatId="process" qsTypeId="urn:microsoft.com/office/officeart/2005/8/quickstyle/simple5" qsCatId="simple" csTypeId="urn:microsoft.com/office/officeart/2005/8/colors/colorful2" csCatId="colorful" phldr="1"/>
      <dgm:spPr/>
      <dgm:t>
        <a:bodyPr/>
        <a:lstStyle/>
        <a:p>
          <a:endParaRPr lang="en-US"/>
        </a:p>
      </dgm:t>
    </dgm:pt>
    <dgm:pt modelId="{C8AA6DD2-CB56-4F30-9EC1-E92112E44DF6}">
      <dgm:prSet/>
      <dgm:spPr/>
      <dgm:t>
        <a:bodyPr/>
        <a:lstStyle/>
        <a:p>
          <a:r>
            <a:rPr lang="en-US" dirty="0"/>
            <a:t>1. Name your VPC</a:t>
          </a:r>
        </a:p>
      </dgm:t>
    </dgm:pt>
    <dgm:pt modelId="{46A679EC-57F5-4B61-B36B-27F016429700}" type="parTrans" cxnId="{6426D611-43A5-4054-A70F-5A773AF83FE3}">
      <dgm:prSet/>
      <dgm:spPr/>
      <dgm:t>
        <a:bodyPr/>
        <a:lstStyle/>
        <a:p>
          <a:endParaRPr lang="en-US"/>
        </a:p>
      </dgm:t>
    </dgm:pt>
    <dgm:pt modelId="{6676BAFC-CB9F-44B8-B713-3D5DB9D04B08}" type="sibTrans" cxnId="{6426D611-43A5-4054-A70F-5A773AF83FE3}">
      <dgm:prSet/>
      <dgm:spPr/>
      <dgm:t>
        <a:bodyPr/>
        <a:lstStyle/>
        <a:p>
          <a:endParaRPr lang="en-US"/>
        </a:p>
      </dgm:t>
    </dgm:pt>
    <dgm:pt modelId="{863C9CD7-0DA8-4F8B-8426-C96A2611E078}">
      <dgm:prSet/>
      <dgm:spPr/>
      <dgm:t>
        <a:bodyPr/>
        <a:lstStyle/>
        <a:p>
          <a:r>
            <a:rPr lang="en-US" dirty="0"/>
            <a:t>2. Choose an IPv4 CIDR block</a:t>
          </a:r>
        </a:p>
      </dgm:t>
    </dgm:pt>
    <dgm:pt modelId="{A961D195-65BF-49CF-81FB-354B93D2E36F}" type="parTrans" cxnId="{1BFD629B-676E-4B60-955A-33A39ACDC7ED}">
      <dgm:prSet/>
      <dgm:spPr/>
      <dgm:t>
        <a:bodyPr/>
        <a:lstStyle/>
        <a:p>
          <a:endParaRPr lang="en-US"/>
        </a:p>
      </dgm:t>
    </dgm:pt>
    <dgm:pt modelId="{9165F73B-5B48-4813-9166-66D7E8337F11}" type="sibTrans" cxnId="{1BFD629B-676E-4B60-955A-33A39ACDC7ED}">
      <dgm:prSet/>
      <dgm:spPr/>
      <dgm:t>
        <a:bodyPr/>
        <a:lstStyle/>
        <a:p>
          <a:endParaRPr lang="en-US"/>
        </a:p>
      </dgm:t>
    </dgm:pt>
    <dgm:pt modelId="{AB6EA04E-3F04-410C-BCC8-1277C5317E7C}">
      <dgm:prSet/>
      <dgm:spPr/>
      <dgm:t>
        <a:bodyPr/>
        <a:lstStyle/>
        <a:p>
          <a:r>
            <a:rPr lang="en-US" dirty="0"/>
            <a:t>3. Configure the subnets and number of Availability Zones (AZs)</a:t>
          </a:r>
        </a:p>
      </dgm:t>
    </dgm:pt>
    <dgm:pt modelId="{5B103846-205C-47E6-B018-5164DEC0D22B}" type="parTrans" cxnId="{B1E26D73-0CC7-49C3-971A-7939656431C7}">
      <dgm:prSet/>
      <dgm:spPr/>
      <dgm:t>
        <a:bodyPr/>
        <a:lstStyle/>
        <a:p>
          <a:endParaRPr lang="en-US"/>
        </a:p>
      </dgm:t>
    </dgm:pt>
    <dgm:pt modelId="{492171C7-E703-4C2E-8903-1EF0A073B528}" type="sibTrans" cxnId="{B1E26D73-0CC7-49C3-971A-7939656431C7}">
      <dgm:prSet/>
      <dgm:spPr/>
      <dgm:t>
        <a:bodyPr/>
        <a:lstStyle/>
        <a:p>
          <a:endParaRPr lang="en-US"/>
        </a:p>
      </dgm:t>
    </dgm:pt>
    <dgm:pt modelId="{AABED7A2-21B7-4CEF-8951-93A177B2AE5B}">
      <dgm:prSet/>
      <dgm:spPr/>
      <dgm:t>
        <a:bodyPr/>
        <a:lstStyle/>
        <a:p>
          <a:r>
            <a:rPr lang="en-US" dirty="0"/>
            <a:t>4. Set the subnet CIDR blocks </a:t>
          </a:r>
        </a:p>
      </dgm:t>
    </dgm:pt>
    <dgm:pt modelId="{B669338D-2214-4697-A1F3-CCB604D0D457}" type="parTrans" cxnId="{E2CC0115-C502-4DEE-9621-E384DC314404}">
      <dgm:prSet/>
      <dgm:spPr/>
      <dgm:t>
        <a:bodyPr/>
        <a:lstStyle/>
        <a:p>
          <a:endParaRPr lang="en-US"/>
        </a:p>
      </dgm:t>
    </dgm:pt>
    <dgm:pt modelId="{E2F918DE-B969-450E-97B5-156C9B9207D9}" type="sibTrans" cxnId="{E2CC0115-C502-4DEE-9621-E384DC314404}">
      <dgm:prSet/>
      <dgm:spPr/>
      <dgm:t>
        <a:bodyPr/>
        <a:lstStyle/>
        <a:p>
          <a:endParaRPr lang="en-US"/>
        </a:p>
      </dgm:t>
    </dgm:pt>
    <dgm:pt modelId="{6D7DC632-0A67-41DE-8C9D-1AD3F90237D6}">
      <dgm:prSet/>
      <dgm:spPr/>
      <dgm:t>
        <a:bodyPr/>
        <a:lstStyle/>
        <a:p>
          <a:r>
            <a:rPr lang="en-US" dirty="0"/>
            <a:t>5. Configure a NAT gateway (if needed)</a:t>
          </a:r>
        </a:p>
      </dgm:t>
    </dgm:pt>
    <dgm:pt modelId="{CE57D7B1-A68A-4B4B-A965-A50FF2BEBE8E}" type="parTrans" cxnId="{1D5FA6F7-648D-439B-8FE4-48E19F28834B}">
      <dgm:prSet/>
      <dgm:spPr/>
      <dgm:t>
        <a:bodyPr/>
        <a:lstStyle/>
        <a:p>
          <a:endParaRPr lang="en-US"/>
        </a:p>
      </dgm:t>
    </dgm:pt>
    <dgm:pt modelId="{639A4970-B3CF-4513-9BB7-36DD4EE1AE9A}" type="sibTrans" cxnId="{1D5FA6F7-648D-439B-8FE4-48E19F28834B}">
      <dgm:prSet/>
      <dgm:spPr/>
      <dgm:t>
        <a:bodyPr/>
        <a:lstStyle/>
        <a:p>
          <a:endParaRPr lang="en-US"/>
        </a:p>
      </dgm:t>
    </dgm:pt>
    <dgm:pt modelId="{CF38A1C1-43B3-4952-B441-C02CF56FC9FB}">
      <dgm:prSet/>
      <dgm:spPr/>
      <dgm:t>
        <a:bodyPr/>
        <a:lstStyle/>
        <a:p>
          <a:r>
            <a:rPr lang="en-US" dirty="0"/>
            <a:t>6. Select VPC endpoints</a:t>
          </a:r>
        </a:p>
      </dgm:t>
    </dgm:pt>
    <dgm:pt modelId="{F1F5504C-AEF1-4231-9735-6321EC39B848}" type="parTrans" cxnId="{D9071F74-CCEB-4773-82F7-E68455ADBBE0}">
      <dgm:prSet/>
      <dgm:spPr/>
      <dgm:t>
        <a:bodyPr/>
        <a:lstStyle/>
        <a:p>
          <a:endParaRPr lang="en-US"/>
        </a:p>
      </dgm:t>
    </dgm:pt>
    <dgm:pt modelId="{9AE280A9-D952-4FF9-89E8-E94C97EBB6A7}" type="sibTrans" cxnId="{D9071F74-CCEB-4773-82F7-E68455ADBBE0}">
      <dgm:prSet/>
      <dgm:spPr/>
      <dgm:t>
        <a:bodyPr/>
        <a:lstStyle/>
        <a:p>
          <a:endParaRPr lang="en-US"/>
        </a:p>
      </dgm:t>
    </dgm:pt>
    <dgm:pt modelId="{7B2DB3AD-448A-4711-98E7-7EB78ABC52DE}">
      <dgm:prSet/>
      <dgm:spPr/>
      <dgm:t>
        <a:bodyPr/>
        <a:lstStyle/>
        <a:p>
          <a:r>
            <a:rPr lang="en-US" dirty="0"/>
            <a:t>7. Configure DNS</a:t>
          </a:r>
        </a:p>
      </dgm:t>
    </dgm:pt>
    <dgm:pt modelId="{72DA217D-BC31-4FF3-A824-FDAED7C2E487}" type="parTrans" cxnId="{CC301353-222B-4E93-8D22-E8DA3351B0CB}">
      <dgm:prSet/>
      <dgm:spPr/>
      <dgm:t>
        <a:bodyPr/>
        <a:lstStyle/>
        <a:p>
          <a:endParaRPr lang="en-US"/>
        </a:p>
      </dgm:t>
    </dgm:pt>
    <dgm:pt modelId="{61FE0DD9-C3F1-4121-8F9E-06C4AD03FEFD}" type="sibTrans" cxnId="{CC301353-222B-4E93-8D22-E8DA3351B0CB}">
      <dgm:prSet/>
      <dgm:spPr/>
      <dgm:t>
        <a:bodyPr/>
        <a:lstStyle/>
        <a:p>
          <a:endParaRPr lang="en-US"/>
        </a:p>
      </dgm:t>
    </dgm:pt>
    <dgm:pt modelId="{C340A258-D98F-CF40-8ADC-3926D2DD8288}" type="pres">
      <dgm:prSet presAssocID="{48B2D4F3-74AC-4D3D-88CD-3F0ADE2315A5}" presName="Name0" presStyleCnt="0">
        <dgm:presLayoutVars>
          <dgm:dir/>
          <dgm:resizeHandles val="exact"/>
        </dgm:presLayoutVars>
      </dgm:prSet>
      <dgm:spPr/>
    </dgm:pt>
    <dgm:pt modelId="{0D2D2031-97AE-A44B-B19C-A200BF963259}" type="pres">
      <dgm:prSet presAssocID="{C8AA6DD2-CB56-4F30-9EC1-E92112E44DF6}" presName="node" presStyleLbl="node1" presStyleIdx="0" presStyleCnt="7">
        <dgm:presLayoutVars>
          <dgm:bulletEnabled val="1"/>
        </dgm:presLayoutVars>
      </dgm:prSet>
      <dgm:spPr/>
    </dgm:pt>
    <dgm:pt modelId="{25AB7DD8-519F-E44E-A2B9-A6AAE59B5112}" type="pres">
      <dgm:prSet presAssocID="{6676BAFC-CB9F-44B8-B713-3D5DB9D04B08}" presName="sibTrans" presStyleLbl="sibTrans1D1" presStyleIdx="0" presStyleCnt="6"/>
      <dgm:spPr/>
    </dgm:pt>
    <dgm:pt modelId="{4A79583C-D500-B640-A821-5F2506CB62AE}" type="pres">
      <dgm:prSet presAssocID="{6676BAFC-CB9F-44B8-B713-3D5DB9D04B08}" presName="connectorText" presStyleLbl="sibTrans1D1" presStyleIdx="0" presStyleCnt="6"/>
      <dgm:spPr/>
    </dgm:pt>
    <dgm:pt modelId="{87936FC3-2E3F-6E41-BF44-10B7CB85F8CA}" type="pres">
      <dgm:prSet presAssocID="{863C9CD7-0DA8-4F8B-8426-C96A2611E078}" presName="node" presStyleLbl="node1" presStyleIdx="1" presStyleCnt="7">
        <dgm:presLayoutVars>
          <dgm:bulletEnabled val="1"/>
        </dgm:presLayoutVars>
      </dgm:prSet>
      <dgm:spPr/>
    </dgm:pt>
    <dgm:pt modelId="{4F874E4D-9523-424C-A10C-C250E432E663}" type="pres">
      <dgm:prSet presAssocID="{9165F73B-5B48-4813-9166-66D7E8337F11}" presName="sibTrans" presStyleLbl="sibTrans1D1" presStyleIdx="1" presStyleCnt="6"/>
      <dgm:spPr/>
    </dgm:pt>
    <dgm:pt modelId="{DA43CE7C-F8B7-A641-B836-1E9BDD52EA75}" type="pres">
      <dgm:prSet presAssocID="{9165F73B-5B48-4813-9166-66D7E8337F11}" presName="connectorText" presStyleLbl="sibTrans1D1" presStyleIdx="1" presStyleCnt="6"/>
      <dgm:spPr/>
    </dgm:pt>
    <dgm:pt modelId="{4A7AE011-32E7-2543-ABA3-9D5F897FE77C}" type="pres">
      <dgm:prSet presAssocID="{AB6EA04E-3F04-410C-BCC8-1277C5317E7C}" presName="node" presStyleLbl="node1" presStyleIdx="2" presStyleCnt="7">
        <dgm:presLayoutVars>
          <dgm:bulletEnabled val="1"/>
        </dgm:presLayoutVars>
      </dgm:prSet>
      <dgm:spPr/>
    </dgm:pt>
    <dgm:pt modelId="{2739BE19-9E49-0B48-BD51-D08929FFC6CA}" type="pres">
      <dgm:prSet presAssocID="{492171C7-E703-4C2E-8903-1EF0A073B528}" presName="sibTrans" presStyleLbl="sibTrans1D1" presStyleIdx="2" presStyleCnt="6"/>
      <dgm:spPr/>
    </dgm:pt>
    <dgm:pt modelId="{7DB345B6-AA30-5249-BB82-9A53EDA7B63B}" type="pres">
      <dgm:prSet presAssocID="{492171C7-E703-4C2E-8903-1EF0A073B528}" presName="connectorText" presStyleLbl="sibTrans1D1" presStyleIdx="2" presStyleCnt="6"/>
      <dgm:spPr/>
    </dgm:pt>
    <dgm:pt modelId="{21BBEC0A-EDCA-7446-85BD-2A51C1DACE8D}" type="pres">
      <dgm:prSet presAssocID="{AABED7A2-21B7-4CEF-8951-93A177B2AE5B}" presName="node" presStyleLbl="node1" presStyleIdx="3" presStyleCnt="7">
        <dgm:presLayoutVars>
          <dgm:bulletEnabled val="1"/>
        </dgm:presLayoutVars>
      </dgm:prSet>
      <dgm:spPr/>
    </dgm:pt>
    <dgm:pt modelId="{08EABDEB-CE1C-0348-A090-7B3102CF58AE}" type="pres">
      <dgm:prSet presAssocID="{E2F918DE-B969-450E-97B5-156C9B9207D9}" presName="sibTrans" presStyleLbl="sibTrans1D1" presStyleIdx="3" presStyleCnt="6"/>
      <dgm:spPr/>
    </dgm:pt>
    <dgm:pt modelId="{C75A7F22-252D-8C43-8725-4BD858E3DCF8}" type="pres">
      <dgm:prSet presAssocID="{E2F918DE-B969-450E-97B5-156C9B9207D9}" presName="connectorText" presStyleLbl="sibTrans1D1" presStyleIdx="3" presStyleCnt="6"/>
      <dgm:spPr/>
    </dgm:pt>
    <dgm:pt modelId="{415A718D-235F-3F4C-9816-AFFA9FEA1199}" type="pres">
      <dgm:prSet presAssocID="{6D7DC632-0A67-41DE-8C9D-1AD3F90237D6}" presName="node" presStyleLbl="node1" presStyleIdx="4" presStyleCnt="7">
        <dgm:presLayoutVars>
          <dgm:bulletEnabled val="1"/>
        </dgm:presLayoutVars>
      </dgm:prSet>
      <dgm:spPr/>
    </dgm:pt>
    <dgm:pt modelId="{BC03330A-D5FA-D64C-BB73-B01C2998D099}" type="pres">
      <dgm:prSet presAssocID="{639A4970-B3CF-4513-9BB7-36DD4EE1AE9A}" presName="sibTrans" presStyleLbl="sibTrans1D1" presStyleIdx="4" presStyleCnt="6"/>
      <dgm:spPr/>
    </dgm:pt>
    <dgm:pt modelId="{F20FEF69-4385-7D45-B2FF-F4AFDB90BD0B}" type="pres">
      <dgm:prSet presAssocID="{639A4970-B3CF-4513-9BB7-36DD4EE1AE9A}" presName="connectorText" presStyleLbl="sibTrans1D1" presStyleIdx="4" presStyleCnt="6"/>
      <dgm:spPr/>
    </dgm:pt>
    <dgm:pt modelId="{0979DAB1-CFA3-7C48-B454-DF0B67A636B9}" type="pres">
      <dgm:prSet presAssocID="{CF38A1C1-43B3-4952-B441-C02CF56FC9FB}" presName="node" presStyleLbl="node1" presStyleIdx="5" presStyleCnt="7">
        <dgm:presLayoutVars>
          <dgm:bulletEnabled val="1"/>
        </dgm:presLayoutVars>
      </dgm:prSet>
      <dgm:spPr/>
    </dgm:pt>
    <dgm:pt modelId="{5ED5E709-8982-7441-8714-7767D8252BD3}" type="pres">
      <dgm:prSet presAssocID="{9AE280A9-D952-4FF9-89E8-E94C97EBB6A7}" presName="sibTrans" presStyleLbl="sibTrans1D1" presStyleIdx="5" presStyleCnt="6"/>
      <dgm:spPr/>
    </dgm:pt>
    <dgm:pt modelId="{49A33761-4BE7-B64C-9089-0791E5A70CEA}" type="pres">
      <dgm:prSet presAssocID="{9AE280A9-D952-4FF9-89E8-E94C97EBB6A7}" presName="connectorText" presStyleLbl="sibTrans1D1" presStyleIdx="5" presStyleCnt="6"/>
      <dgm:spPr/>
    </dgm:pt>
    <dgm:pt modelId="{90352E65-A55D-F04D-A867-7F8F140871CB}" type="pres">
      <dgm:prSet presAssocID="{7B2DB3AD-448A-4711-98E7-7EB78ABC52DE}" presName="node" presStyleLbl="node1" presStyleIdx="6" presStyleCnt="7">
        <dgm:presLayoutVars>
          <dgm:bulletEnabled val="1"/>
        </dgm:presLayoutVars>
      </dgm:prSet>
      <dgm:spPr/>
    </dgm:pt>
  </dgm:ptLst>
  <dgm:cxnLst>
    <dgm:cxn modelId="{20B7680A-7C08-DA4E-BF19-668712C22D07}" type="presOf" srcId="{492171C7-E703-4C2E-8903-1EF0A073B528}" destId="{2739BE19-9E49-0B48-BD51-D08929FFC6CA}" srcOrd="0" destOrd="0" presId="urn:microsoft.com/office/officeart/2016/7/layout/RepeatingBendingProcessNew"/>
    <dgm:cxn modelId="{A70B8D0A-9EB7-4849-8E85-54064E3B806E}" type="presOf" srcId="{9165F73B-5B48-4813-9166-66D7E8337F11}" destId="{4F874E4D-9523-424C-A10C-C250E432E663}" srcOrd="0" destOrd="0" presId="urn:microsoft.com/office/officeart/2016/7/layout/RepeatingBendingProcessNew"/>
    <dgm:cxn modelId="{6426D611-43A5-4054-A70F-5A773AF83FE3}" srcId="{48B2D4F3-74AC-4D3D-88CD-3F0ADE2315A5}" destId="{C8AA6DD2-CB56-4F30-9EC1-E92112E44DF6}" srcOrd="0" destOrd="0" parTransId="{46A679EC-57F5-4B61-B36B-27F016429700}" sibTransId="{6676BAFC-CB9F-44B8-B713-3D5DB9D04B08}"/>
    <dgm:cxn modelId="{E2CC0115-C502-4DEE-9621-E384DC314404}" srcId="{48B2D4F3-74AC-4D3D-88CD-3F0ADE2315A5}" destId="{AABED7A2-21B7-4CEF-8951-93A177B2AE5B}" srcOrd="3" destOrd="0" parTransId="{B669338D-2214-4697-A1F3-CCB604D0D457}" sibTransId="{E2F918DE-B969-450E-97B5-156C9B9207D9}"/>
    <dgm:cxn modelId="{DA1F3E20-A1EB-1F4A-9743-724056B504C0}" type="presOf" srcId="{C8AA6DD2-CB56-4F30-9EC1-E92112E44DF6}" destId="{0D2D2031-97AE-A44B-B19C-A200BF963259}" srcOrd="0" destOrd="0" presId="urn:microsoft.com/office/officeart/2016/7/layout/RepeatingBendingProcessNew"/>
    <dgm:cxn modelId="{F942AA24-C443-FA49-BFDC-10D9D501DB8B}" type="presOf" srcId="{6676BAFC-CB9F-44B8-B713-3D5DB9D04B08}" destId="{4A79583C-D500-B640-A821-5F2506CB62AE}" srcOrd="1" destOrd="0" presId="urn:microsoft.com/office/officeart/2016/7/layout/RepeatingBendingProcessNew"/>
    <dgm:cxn modelId="{EE407F39-715D-7346-A4BE-2F9473468D42}" type="presOf" srcId="{E2F918DE-B969-450E-97B5-156C9B9207D9}" destId="{C75A7F22-252D-8C43-8725-4BD858E3DCF8}" srcOrd="1" destOrd="0" presId="urn:microsoft.com/office/officeart/2016/7/layout/RepeatingBendingProcessNew"/>
    <dgm:cxn modelId="{4B5F7543-812F-A44C-A6C7-955683F8C445}" type="presOf" srcId="{9AE280A9-D952-4FF9-89E8-E94C97EBB6A7}" destId="{49A33761-4BE7-B64C-9089-0791E5A70CEA}" srcOrd="1" destOrd="0" presId="urn:microsoft.com/office/officeart/2016/7/layout/RepeatingBendingProcessNew"/>
    <dgm:cxn modelId="{570C3648-A700-5144-B64E-CE61F1AEFEB4}" type="presOf" srcId="{639A4970-B3CF-4513-9BB7-36DD4EE1AE9A}" destId="{F20FEF69-4385-7D45-B2FF-F4AFDB90BD0B}" srcOrd="1" destOrd="0" presId="urn:microsoft.com/office/officeart/2016/7/layout/RepeatingBendingProcessNew"/>
    <dgm:cxn modelId="{CC301353-222B-4E93-8D22-E8DA3351B0CB}" srcId="{48B2D4F3-74AC-4D3D-88CD-3F0ADE2315A5}" destId="{7B2DB3AD-448A-4711-98E7-7EB78ABC52DE}" srcOrd="6" destOrd="0" parTransId="{72DA217D-BC31-4FF3-A824-FDAED7C2E487}" sibTransId="{61FE0DD9-C3F1-4121-8F9E-06C4AD03FEFD}"/>
    <dgm:cxn modelId="{D57B215F-144E-5C46-8054-5853619D08AC}" type="presOf" srcId="{AB6EA04E-3F04-410C-BCC8-1277C5317E7C}" destId="{4A7AE011-32E7-2543-ABA3-9D5F897FE77C}" srcOrd="0" destOrd="0" presId="urn:microsoft.com/office/officeart/2016/7/layout/RepeatingBendingProcessNew"/>
    <dgm:cxn modelId="{A578DC62-E89D-F64F-BF05-2EB840B4BD04}" type="presOf" srcId="{7B2DB3AD-448A-4711-98E7-7EB78ABC52DE}" destId="{90352E65-A55D-F04D-A867-7F8F140871CB}" srcOrd="0" destOrd="0" presId="urn:microsoft.com/office/officeart/2016/7/layout/RepeatingBendingProcessNew"/>
    <dgm:cxn modelId="{B1E26D73-0CC7-49C3-971A-7939656431C7}" srcId="{48B2D4F3-74AC-4D3D-88CD-3F0ADE2315A5}" destId="{AB6EA04E-3F04-410C-BCC8-1277C5317E7C}" srcOrd="2" destOrd="0" parTransId="{5B103846-205C-47E6-B018-5164DEC0D22B}" sibTransId="{492171C7-E703-4C2E-8903-1EF0A073B528}"/>
    <dgm:cxn modelId="{D9071F74-CCEB-4773-82F7-E68455ADBBE0}" srcId="{48B2D4F3-74AC-4D3D-88CD-3F0ADE2315A5}" destId="{CF38A1C1-43B3-4952-B441-C02CF56FC9FB}" srcOrd="5" destOrd="0" parTransId="{F1F5504C-AEF1-4231-9735-6321EC39B848}" sibTransId="{9AE280A9-D952-4FF9-89E8-E94C97EBB6A7}"/>
    <dgm:cxn modelId="{467C5B89-4C10-9D42-8A4F-728616600F76}" type="presOf" srcId="{E2F918DE-B969-450E-97B5-156C9B9207D9}" destId="{08EABDEB-CE1C-0348-A090-7B3102CF58AE}" srcOrd="0" destOrd="0" presId="urn:microsoft.com/office/officeart/2016/7/layout/RepeatingBendingProcessNew"/>
    <dgm:cxn modelId="{DF270193-87BE-3344-B59C-133353DE63A0}" type="presOf" srcId="{6676BAFC-CB9F-44B8-B713-3D5DB9D04B08}" destId="{25AB7DD8-519F-E44E-A2B9-A6AAE59B5112}" srcOrd="0" destOrd="0" presId="urn:microsoft.com/office/officeart/2016/7/layout/RepeatingBendingProcessNew"/>
    <dgm:cxn modelId="{1BFD629B-676E-4B60-955A-33A39ACDC7ED}" srcId="{48B2D4F3-74AC-4D3D-88CD-3F0ADE2315A5}" destId="{863C9CD7-0DA8-4F8B-8426-C96A2611E078}" srcOrd="1" destOrd="0" parTransId="{A961D195-65BF-49CF-81FB-354B93D2E36F}" sibTransId="{9165F73B-5B48-4813-9166-66D7E8337F11}"/>
    <dgm:cxn modelId="{0D5753AF-4471-C841-8C27-6C3F11879D1A}" type="presOf" srcId="{6D7DC632-0A67-41DE-8C9D-1AD3F90237D6}" destId="{415A718D-235F-3F4C-9816-AFFA9FEA1199}" srcOrd="0" destOrd="0" presId="urn:microsoft.com/office/officeart/2016/7/layout/RepeatingBendingProcessNew"/>
    <dgm:cxn modelId="{0614F2AF-26E1-4643-86CA-7803C9CB11DB}" type="presOf" srcId="{639A4970-B3CF-4513-9BB7-36DD4EE1AE9A}" destId="{BC03330A-D5FA-D64C-BB73-B01C2998D099}" srcOrd="0" destOrd="0" presId="urn:microsoft.com/office/officeart/2016/7/layout/RepeatingBendingProcessNew"/>
    <dgm:cxn modelId="{42FEC7B5-ABB9-D94D-93AC-EDE608C51E32}" type="presOf" srcId="{AABED7A2-21B7-4CEF-8951-93A177B2AE5B}" destId="{21BBEC0A-EDCA-7446-85BD-2A51C1DACE8D}" srcOrd="0" destOrd="0" presId="urn:microsoft.com/office/officeart/2016/7/layout/RepeatingBendingProcessNew"/>
    <dgm:cxn modelId="{5C6AF5C5-B00E-124D-95CA-851476D49C53}" type="presOf" srcId="{CF38A1C1-43B3-4952-B441-C02CF56FC9FB}" destId="{0979DAB1-CFA3-7C48-B454-DF0B67A636B9}" srcOrd="0" destOrd="0" presId="urn:microsoft.com/office/officeart/2016/7/layout/RepeatingBendingProcessNew"/>
    <dgm:cxn modelId="{118384CD-40A5-794F-A3B6-D6C23C986E6D}" type="presOf" srcId="{9AE280A9-D952-4FF9-89E8-E94C97EBB6A7}" destId="{5ED5E709-8982-7441-8714-7767D8252BD3}" srcOrd="0" destOrd="0" presId="urn:microsoft.com/office/officeart/2016/7/layout/RepeatingBendingProcessNew"/>
    <dgm:cxn modelId="{5D37DED0-75DA-644B-A2C8-6FDEDF1A1FEF}" type="presOf" srcId="{863C9CD7-0DA8-4F8B-8426-C96A2611E078}" destId="{87936FC3-2E3F-6E41-BF44-10B7CB85F8CA}" srcOrd="0" destOrd="0" presId="urn:microsoft.com/office/officeart/2016/7/layout/RepeatingBendingProcessNew"/>
    <dgm:cxn modelId="{14D45CDF-73E9-BE4A-924B-F2C99656FFA0}" type="presOf" srcId="{9165F73B-5B48-4813-9166-66D7E8337F11}" destId="{DA43CE7C-F8B7-A641-B836-1E9BDD52EA75}" srcOrd="1" destOrd="0" presId="urn:microsoft.com/office/officeart/2016/7/layout/RepeatingBendingProcessNew"/>
    <dgm:cxn modelId="{4701C7E5-3869-2F40-BAF2-C79DF13AC99A}" type="presOf" srcId="{492171C7-E703-4C2E-8903-1EF0A073B528}" destId="{7DB345B6-AA30-5249-BB82-9A53EDA7B63B}" srcOrd="1" destOrd="0" presId="urn:microsoft.com/office/officeart/2016/7/layout/RepeatingBendingProcessNew"/>
    <dgm:cxn modelId="{49A52DF0-3980-DC4B-A8EE-5C11AE2B09D1}" type="presOf" srcId="{48B2D4F3-74AC-4D3D-88CD-3F0ADE2315A5}" destId="{C340A258-D98F-CF40-8ADC-3926D2DD8288}" srcOrd="0" destOrd="0" presId="urn:microsoft.com/office/officeart/2016/7/layout/RepeatingBendingProcessNew"/>
    <dgm:cxn modelId="{1D5FA6F7-648D-439B-8FE4-48E19F28834B}" srcId="{48B2D4F3-74AC-4D3D-88CD-3F0ADE2315A5}" destId="{6D7DC632-0A67-41DE-8C9D-1AD3F90237D6}" srcOrd="4" destOrd="0" parTransId="{CE57D7B1-A68A-4B4B-A965-A50FF2BEBE8E}" sibTransId="{639A4970-B3CF-4513-9BB7-36DD4EE1AE9A}"/>
    <dgm:cxn modelId="{D9233B5E-F91E-9F48-AF73-1F9CA4A8DF08}" type="presParOf" srcId="{C340A258-D98F-CF40-8ADC-3926D2DD8288}" destId="{0D2D2031-97AE-A44B-B19C-A200BF963259}" srcOrd="0" destOrd="0" presId="urn:microsoft.com/office/officeart/2016/7/layout/RepeatingBendingProcessNew"/>
    <dgm:cxn modelId="{048D73FC-792B-AB43-9805-CE84AF1FD96C}" type="presParOf" srcId="{C340A258-D98F-CF40-8ADC-3926D2DD8288}" destId="{25AB7DD8-519F-E44E-A2B9-A6AAE59B5112}" srcOrd="1" destOrd="0" presId="urn:microsoft.com/office/officeart/2016/7/layout/RepeatingBendingProcessNew"/>
    <dgm:cxn modelId="{BF5BC2C9-C811-AC41-86DB-304C4847F769}" type="presParOf" srcId="{25AB7DD8-519F-E44E-A2B9-A6AAE59B5112}" destId="{4A79583C-D500-B640-A821-5F2506CB62AE}" srcOrd="0" destOrd="0" presId="urn:microsoft.com/office/officeart/2016/7/layout/RepeatingBendingProcessNew"/>
    <dgm:cxn modelId="{EEABCC40-7E61-3B4D-AFA4-6DE9843775B7}" type="presParOf" srcId="{C340A258-D98F-CF40-8ADC-3926D2DD8288}" destId="{87936FC3-2E3F-6E41-BF44-10B7CB85F8CA}" srcOrd="2" destOrd="0" presId="urn:microsoft.com/office/officeart/2016/7/layout/RepeatingBendingProcessNew"/>
    <dgm:cxn modelId="{179B3061-2A9D-EC4F-B65D-8F842E7DC34D}" type="presParOf" srcId="{C340A258-D98F-CF40-8ADC-3926D2DD8288}" destId="{4F874E4D-9523-424C-A10C-C250E432E663}" srcOrd="3" destOrd="0" presId="urn:microsoft.com/office/officeart/2016/7/layout/RepeatingBendingProcessNew"/>
    <dgm:cxn modelId="{EA04792B-DDCB-AB43-9B5E-33C4DBB96819}" type="presParOf" srcId="{4F874E4D-9523-424C-A10C-C250E432E663}" destId="{DA43CE7C-F8B7-A641-B836-1E9BDD52EA75}" srcOrd="0" destOrd="0" presId="urn:microsoft.com/office/officeart/2016/7/layout/RepeatingBendingProcessNew"/>
    <dgm:cxn modelId="{C68B0A43-01A7-AA42-B2AA-93B2CF2772CA}" type="presParOf" srcId="{C340A258-D98F-CF40-8ADC-3926D2DD8288}" destId="{4A7AE011-32E7-2543-ABA3-9D5F897FE77C}" srcOrd="4" destOrd="0" presId="urn:microsoft.com/office/officeart/2016/7/layout/RepeatingBendingProcessNew"/>
    <dgm:cxn modelId="{29A100ED-8B9E-B14B-9607-DA627492D0B2}" type="presParOf" srcId="{C340A258-D98F-CF40-8ADC-3926D2DD8288}" destId="{2739BE19-9E49-0B48-BD51-D08929FFC6CA}" srcOrd="5" destOrd="0" presId="urn:microsoft.com/office/officeart/2016/7/layout/RepeatingBendingProcessNew"/>
    <dgm:cxn modelId="{EBC088BA-5FF8-BA4D-B467-CBF66EB3DFED}" type="presParOf" srcId="{2739BE19-9E49-0B48-BD51-D08929FFC6CA}" destId="{7DB345B6-AA30-5249-BB82-9A53EDA7B63B}" srcOrd="0" destOrd="0" presId="urn:microsoft.com/office/officeart/2016/7/layout/RepeatingBendingProcessNew"/>
    <dgm:cxn modelId="{1260EE59-F6D6-DD49-8945-F01AFE0718A7}" type="presParOf" srcId="{C340A258-D98F-CF40-8ADC-3926D2DD8288}" destId="{21BBEC0A-EDCA-7446-85BD-2A51C1DACE8D}" srcOrd="6" destOrd="0" presId="urn:microsoft.com/office/officeart/2016/7/layout/RepeatingBendingProcessNew"/>
    <dgm:cxn modelId="{AD5360DC-0C41-A447-AD6B-EBD0F2A03859}" type="presParOf" srcId="{C340A258-D98F-CF40-8ADC-3926D2DD8288}" destId="{08EABDEB-CE1C-0348-A090-7B3102CF58AE}" srcOrd="7" destOrd="0" presId="urn:microsoft.com/office/officeart/2016/7/layout/RepeatingBendingProcessNew"/>
    <dgm:cxn modelId="{750FF7C3-7423-6E40-B422-FB1ABB2D972F}" type="presParOf" srcId="{08EABDEB-CE1C-0348-A090-7B3102CF58AE}" destId="{C75A7F22-252D-8C43-8725-4BD858E3DCF8}" srcOrd="0" destOrd="0" presId="urn:microsoft.com/office/officeart/2016/7/layout/RepeatingBendingProcessNew"/>
    <dgm:cxn modelId="{91462B8F-88B1-634C-AC4C-78AC71A75C1D}" type="presParOf" srcId="{C340A258-D98F-CF40-8ADC-3926D2DD8288}" destId="{415A718D-235F-3F4C-9816-AFFA9FEA1199}" srcOrd="8" destOrd="0" presId="urn:microsoft.com/office/officeart/2016/7/layout/RepeatingBendingProcessNew"/>
    <dgm:cxn modelId="{C8F13F40-9FBA-5845-B38A-FFEE366B9D86}" type="presParOf" srcId="{C340A258-D98F-CF40-8ADC-3926D2DD8288}" destId="{BC03330A-D5FA-D64C-BB73-B01C2998D099}" srcOrd="9" destOrd="0" presId="urn:microsoft.com/office/officeart/2016/7/layout/RepeatingBendingProcessNew"/>
    <dgm:cxn modelId="{2CD7DB5D-E792-3F4C-9F7F-3A67B2F29B6B}" type="presParOf" srcId="{BC03330A-D5FA-D64C-BB73-B01C2998D099}" destId="{F20FEF69-4385-7D45-B2FF-F4AFDB90BD0B}" srcOrd="0" destOrd="0" presId="urn:microsoft.com/office/officeart/2016/7/layout/RepeatingBendingProcessNew"/>
    <dgm:cxn modelId="{214EE001-F6EF-C84F-825C-73B4C0681AAB}" type="presParOf" srcId="{C340A258-D98F-CF40-8ADC-3926D2DD8288}" destId="{0979DAB1-CFA3-7C48-B454-DF0B67A636B9}" srcOrd="10" destOrd="0" presId="urn:microsoft.com/office/officeart/2016/7/layout/RepeatingBendingProcessNew"/>
    <dgm:cxn modelId="{74575A09-B7B0-8447-B3B7-F70D5E33B513}" type="presParOf" srcId="{C340A258-D98F-CF40-8ADC-3926D2DD8288}" destId="{5ED5E709-8982-7441-8714-7767D8252BD3}" srcOrd="11" destOrd="0" presId="urn:microsoft.com/office/officeart/2016/7/layout/RepeatingBendingProcessNew"/>
    <dgm:cxn modelId="{C5517291-BC9B-344A-A0FF-75BB4FC467DB}" type="presParOf" srcId="{5ED5E709-8982-7441-8714-7767D8252BD3}" destId="{49A33761-4BE7-B64C-9089-0791E5A70CEA}" srcOrd="0" destOrd="0" presId="urn:microsoft.com/office/officeart/2016/7/layout/RepeatingBendingProcessNew"/>
    <dgm:cxn modelId="{2D15FFC6-20FB-2244-B7E4-8EC4674D189C}" type="presParOf" srcId="{C340A258-D98F-CF40-8ADC-3926D2DD8288}" destId="{90352E65-A55D-F04D-A867-7F8F140871CB}"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B7334-CE28-444C-AA3A-DB55432C204C}">
      <dsp:nvSpPr>
        <dsp:cNvPr id="0" name=""/>
        <dsp:cNvSpPr/>
      </dsp:nvSpPr>
      <dsp:spPr>
        <a:xfrm>
          <a:off x="193" y="169622"/>
          <a:ext cx="2336229" cy="2803475"/>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Reminders</a:t>
          </a:r>
        </a:p>
        <a:p>
          <a:pPr marL="228600" lvl="1" indent="-228600" algn="l" defTabSz="889000">
            <a:lnSpc>
              <a:spcPct val="90000"/>
            </a:lnSpc>
            <a:spcBef>
              <a:spcPct val="0"/>
            </a:spcBef>
            <a:spcAft>
              <a:spcPct val="15000"/>
            </a:spcAft>
            <a:buChar char="•"/>
          </a:pPr>
          <a:r>
            <a:rPr lang="en-US" sz="2000" kern="1200" dirty="0"/>
            <a:t>Lectures 7 &amp; 8 are online only</a:t>
          </a:r>
        </a:p>
      </dsp:txBody>
      <dsp:txXfrm>
        <a:off x="193" y="1291012"/>
        <a:ext cx="2336229" cy="1682085"/>
      </dsp:txXfrm>
    </dsp:sp>
    <dsp:sp modelId="{C4F032C2-E593-5542-9242-2B938B1BF7EE}">
      <dsp:nvSpPr>
        <dsp:cNvPr id="0" name=""/>
        <dsp:cNvSpPr/>
      </dsp:nvSpPr>
      <dsp:spPr>
        <a:xfrm>
          <a:off x="193"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193" y="169622"/>
        <a:ext cx="2336229" cy="1121390"/>
      </dsp:txXfrm>
    </dsp:sp>
    <dsp:sp modelId="{CE967CA0-7818-A245-87A4-C69CCA60CDB1}">
      <dsp:nvSpPr>
        <dsp:cNvPr id="0" name=""/>
        <dsp:cNvSpPr/>
      </dsp:nvSpPr>
      <dsp:spPr>
        <a:xfrm>
          <a:off x="2523321" y="169622"/>
          <a:ext cx="2336229" cy="2803475"/>
        </a:xfrm>
        <a:prstGeom prst="rect">
          <a:avLst/>
        </a:prstGeom>
        <a:gradFill rotWithShape="0">
          <a:gsLst>
            <a:gs pos="0">
              <a:schemeClr val="accent5">
                <a:hueOff val="1420348"/>
                <a:satOff val="-9402"/>
                <a:lumOff val="-1634"/>
                <a:alphaOff val="0"/>
                <a:tint val="94000"/>
                <a:satMod val="105000"/>
                <a:lumMod val="102000"/>
              </a:schemeClr>
            </a:gs>
            <a:gs pos="100000">
              <a:schemeClr val="accent5">
                <a:hueOff val="1420348"/>
                <a:satOff val="-9402"/>
                <a:lumOff val="-1634"/>
                <a:alphaOff val="0"/>
                <a:shade val="74000"/>
                <a:satMod val="128000"/>
                <a:lumMod val="100000"/>
              </a:schemeClr>
            </a:gs>
          </a:gsLst>
          <a:lin ang="5400000" scaled="0"/>
        </a:gradFill>
        <a:ln w="9525" cap="flat" cmpd="sng" algn="ctr">
          <a:solidFill>
            <a:schemeClr val="accent5">
              <a:hueOff val="1420348"/>
              <a:satOff val="-9402"/>
              <a:lumOff val="-163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Assignment 4 Due Sunday @ midnight</a:t>
          </a:r>
        </a:p>
      </dsp:txBody>
      <dsp:txXfrm>
        <a:off x="2523321" y="1291012"/>
        <a:ext cx="2336229" cy="1682085"/>
      </dsp:txXfrm>
    </dsp:sp>
    <dsp:sp modelId="{15753A13-55F6-1F45-9332-8D16252D27A3}">
      <dsp:nvSpPr>
        <dsp:cNvPr id="0" name=""/>
        <dsp:cNvSpPr/>
      </dsp:nvSpPr>
      <dsp:spPr>
        <a:xfrm>
          <a:off x="2523321"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523321" y="169622"/>
        <a:ext cx="2336229" cy="1121390"/>
      </dsp:txXfrm>
    </dsp:sp>
    <dsp:sp modelId="{68A80ED8-0F64-A94C-B13A-4D8AA35FAA6D}">
      <dsp:nvSpPr>
        <dsp:cNvPr id="0" name=""/>
        <dsp:cNvSpPr/>
      </dsp:nvSpPr>
      <dsp:spPr>
        <a:xfrm>
          <a:off x="5046449" y="169622"/>
          <a:ext cx="2336229" cy="2803475"/>
        </a:xfrm>
        <a:prstGeom prst="rect">
          <a:avLst/>
        </a:prstGeom>
        <a:gradFill rotWithShape="0">
          <a:gsLst>
            <a:gs pos="0">
              <a:schemeClr val="accent5">
                <a:hueOff val="2840696"/>
                <a:satOff val="-18805"/>
                <a:lumOff val="-3268"/>
                <a:alphaOff val="0"/>
                <a:tint val="94000"/>
                <a:satMod val="105000"/>
                <a:lumMod val="102000"/>
              </a:schemeClr>
            </a:gs>
            <a:gs pos="100000">
              <a:schemeClr val="accent5">
                <a:hueOff val="2840696"/>
                <a:satOff val="-18805"/>
                <a:lumOff val="-3268"/>
                <a:alphaOff val="0"/>
                <a:shade val="74000"/>
                <a:satMod val="128000"/>
                <a:lumMod val="100000"/>
              </a:schemeClr>
            </a:gs>
          </a:gsLst>
          <a:lin ang="5400000" scaled="0"/>
        </a:gradFill>
        <a:ln w="9525" cap="flat" cmpd="sng" algn="ctr">
          <a:solidFill>
            <a:schemeClr val="accent5">
              <a:hueOff val="2840696"/>
              <a:satOff val="-18805"/>
              <a:lumOff val="-326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Quiz 4 Due Sunday @ midnight</a:t>
          </a:r>
        </a:p>
      </dsp:txBody>
      <dsp:txXfrm>
        <a:off x="5046449" y="1291012"/>
        <a:ext cx="2336229" cy="1682085"/>
      </dsp:txXfrm>
    </dsp:sp>
    <dsp:sp modelId="{EFE99814-8782-F148-AD6F-7610BD535340}">
      <dsp:nvSpPr>
        <dsp:cNvPr id="0" name=""/>
        <dsp:cNvSpPr/>
      </dsp:nvSpPr>
      <dsp:spPr>
        <a:xfrm>
          <a:off x="5046449"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046449" y="169622"/>
        <a:ext cx="2336229" cy="1121390"/>
      </dsp:txXfrm>
    </dsp:sp>
    <dsp:sp modelId="{D79D3AC4-995C-2B4F-9B68-D991BF724BF6}">
      <dsp:nvSpPr>
        <dsp:cNvPr id="0" name=""/>
        <dsp:cNvSpPr/>
      </dsp:nvSpPr>
      <dsp:spPr>
        <a:xfrm>
          <a:off x="7569577" y="169622"/>
          <a:ext cx="2336229" cy="2803475"/>
        </a:xfrm>
        <a:prstGeom prst="rect">
          <a:avLst/>
        </a:prstGeom>
        <a:gradFill rotWithShape="0">
          <a:gsLst>
            <a:gs pos="0">
              <a:schemeClr val="accent5">
                <a:hueOff val="4261045"/>
                <a:satOff val="-28207"/>
                <a:lumOff val="-4902"/>
                <a:alphaOff val="0"/>
                <a:tint val="94000"/>
                <a:satMod val="105000"/>
                <a:lumMod val="102000"/>
              </a:schemeClr>
            </a:gs>
            <a:gs pos="100000">
              <a:schemeClr val="accent5">
                <a:hueOff val="4261045"/>
                <a:satOff val="-28207"/>
                <a:lumOff val="-4902"/>
                <a:alphaOff val="0"/>
                <a:shade val="74000"/>
                <a:satMod val="128000"/>
                <a:lumMod val="100000"/>
              </a:schemeClr>
            </a:gs>
          </a:gsLst>
          <a:lin ang="5400000" scaled="0"/>
        </a:gradFill>
        <a:ln w="9525" cap="flat" cmpd="sng" algn="ctr">
          <a:solidFill>
            <a:schemeClr val="accent5">
              <a:hueOff val="4261045"/>
              <a:satOff val="-28207"/>
              <a:lumOff val="-4902"/>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1155700">
            <a:lnSpc>
              <a:spcPct val="90000"/>
            </a:lnSpc>
            <a:spcBef>
              <a:spcPct val="0"/>
            </a:spcBef>
            <a:spcAft>
              <a:spcPct val="35000"/>
            </a:spcAft>
            <a:buNone/>
          </a:pPr>
          <a:r>
            <a:rPr lang="en-US" sz="2600" kern="1200" dirty="0"/>
            <a:t>Office hours</a:t>
          </a:r>
        </a:p>
        <a:p>
          <a:pPr marL="228600" lvl="1" indent="-228600" algn="l" defTabSz="889000">
            <a:lnSpc>
              <a:spcPct val="90000"/>
            </a:lnSpc>
            <a:spcBef>
              <a:spcPct val="0"/>
            </a:spcBef>
            <a:spcAft>
              <a:spcPct val="15000"/>
            </a:spcAft>
            <a:buChar char="•"/>
          </a:pPr>
          <a:r>
            <a:rPr lang="en-US" sz="2000" kern="1200" dirty="0"/>
            <a:t>By appointment, please schedule in advance!</a:t>
          </a:r>
        </a:p>
      </dsp:txBody>
      <dsp:txXfrm>
        <a:off x="7569577" y="1291012"/>
        <a:ext cx="2336229" cy="1682085"/>
      </dsp:txXfrm>
    </dsp:sp>
    <dsp:sp modelId="{BD87D1A1-866A-2548-9EA8-F26414B70A40}">
      <dsp:nvSpPr>
        <dsp:cNvPr id="0" name=""/>
        <dsp:cNvSpPr/>
      </dsp:nvSpPr>
      <dsp:spPr>
        <a:xfrm>
          <a:off x="7569577" y="169622"/>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569577" y="169622"/>
        <a:ext cx="2336229" cy="1121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7C3CB-7321-6A40-B2FB-0CC087F41DB6}">
      <dsp:nvSpPr>
        <dsp:cNvPr id="0" name=""/>
        <dsp:cNvSpPr/>
      </dsp:nvSpPr>
      <dsp:spPr>
        <a:xfrm>
          <a:off x="0" y="2160510"/>
          <a:ext cx="6801987" cy="2270032"/>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27910" tIns="479044" rIns="52791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Routing</a:t>
          </a:r>
        </a:p>
        <a:p>
          <a:pPr marL="228600" lvl="1" indent="-228600" algn="l" defTabSz="1022350">
            <a:lnSpc>
              <a:spcPct val="90000"/>
            </a:lnSpc>
            <a:spcBef>
              <a:spcPct val="0"/>
            </a:spcBef>
            <a:spcAft>
              <a:spcPct val="15000"/>
            </a:spcAft>
            <a:buChar char="•"/>
          </a:pPr>
          <a:r>
            <a:rPr lang="en-US" sz="2300" kern="1200" dirty="0"/>
            <a:t>NAT</a:t>
          </a:r>
        </a:p>
        <a:p>
          <a:pPr marL="228600" lvl="1" indent="-228600" algn="l" defTabSz="1022350">
            <a:lnSpc>
              <a:spcPct val="90000"/>
            </a:lnSpc>
            <a:spcBef>
              <a:spcPct val="0"/>
            </a:spcBef>
            <a:spcAft>
              <a:spcPct val="15000"/>
            </a:spcAft>
            <a:buChar char="•"/>
          </a:pPr>
          <a:r>
            <a:rPr lang="en-US" sz="2300" kern="1200" dirty="0"/>
            <a:t>DNS</a:t>
          </a:r>
        </a:p>
        <a:p>
          <a:pPr marL="228600" lvl="1" indent="-228600" algn="l" defTabSz="1022350">
            <a:lnSpc>
              <a:spcPct val="90000"/>
            </a:lnSpc>
            <a:spcBef>
              <a:spcPct val="0"/>
            </a:spcBef>
            <a:spcAft>
              <a:spcPct val="15000"/>
            </a:spcAft>
            <a:buChar char="•"/>
          </a:pPr>
          <a:r>
            <a:rPr lang="en-US" sz="2300" kern="1200" dirty="0"/>
            <a:t>Cloud Networking</a:t>
          </a:r>
        </a:p>
        <a:p>
          <a:pPr marL="457200" lvl="2" indent="-228600" algn="l" defTabSz="1022350">
            <a:lnSpc>
              <a:spcPct val="90000"/>
            </a:lnSpc>
            <a:spcBef>
              <a:spcPct val="0"/>
            </a:spcBef>
            <a:spcAft>
              <a:spcPct val="15000"/>
            </a:spcAft>
            <a:buChar char="•"/>
          </a:pPr>
          <a:r>
            <a:rPr lang="en-US" sz="2300" kern="1200" dirty="0"/>
            <a:t>VPCs</a:t>
          </a:r>
        </a:p>
      </dsp:txBody>
      <dsp:txXfrm>
        <a:off x="0" y="2160510"/>
        <a:ext cx="6801987" cy="2270032"/>
      </dsp:txXfrm>
    </dsp:sp>
    <dsp:sp modelId="{C108615D-3B09-9942-922C-6212F8A22228}">
      <dsp:nvSpPr>
        <dsp:cNvPr id="0" name=""/>
        <dsp:cNvSpPr/>
      </dsp:nvSpPr>
      <dsp:spPr>
        <a:xfrm>
          <a:off x="316952" y="1466994"/>
          <a:ext cx="4761390" cy="100154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969" tIns="0" rIns="179969" bIns="0" numCol="1" spcCol="1270" anchor="ctr" anchorCtr="0">
          <a:noAutofit/>
        </a:bodyPr>
        <a:lstStyle/>
        <a:p>
          <a:pPr marL="0" lvl="0" indent="0" algn="l" defTabSz="1022350">
            <a:lnSpc>
              <a:spcPct val="90000"/>
            </a:lnSpc>
            <a:spcBef>
              <a:spcPct val="0"/>
            </a:spcBef>
            <a:spcAft>
              <a:spcPct val="35000"/>
            </a:spcAft>
            <a:buNone/>
          </a:pPr>
          <a:r>
            <a:rPr lang="en-US" sz="2300" kern="1200" dirty="0"/>
            <a:t>Agenda:</a:t>
          </a:r>
        </a:p>
      </dsp:txBody>
      <dsp:txXfrm>
        <a:off x="365843" y="1515885"/>
        <a:ext cx="4663608" cy="903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65C0B-7D2B-8B4A-959C-155944DBA3E9}">
      <dsp:nvSpPr>
        <dsp:cNvPr id="0" name=""/>
        <dsp:cNvSpPr/>
      </dsp:nvSpPr>
      <dsp:spPr>
        <a:xfrm>
          <a:off x="3724" y="34107"/>
          <a:ext cx="2239490" cy="600955"/>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DNS </a:t>
          </a:r>
          <a:r>
            <a:rPr lang="en-US" sz="1800" kern="1200" dirty="0" err="1"/>
            <a:t>Recursor</a:t>
          </a:r>
          <a:endParaRPr lang="en-US" sz="1800" kern="1200" dirty="0"/>
        </a:p>
      </dsp:txBody>
      <dsp:txXfrm>
        <a:off x="3724" y="34107"/>
        <a:ext cx="2239490" cy="600955"/>
      </dsp:txXfrm>
    </dsp:sp>
    <dsp:sp modelId="{F3C72A79-A473-824A-A61A-812AD93ADC98}">
      <dsp:nvSpPr>
        <dsp:cNvPr id="0" name=""/>
        <dsp:cNvSpPr/>
      </dsp:nvSpPr>
      <dsp:spPr>
        <a:xfrm>
          <a:off x="3724" y="635063"/>
          <a:ext cx="2239490" cy="251991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Acts as an intermediary who can get the DNS information. Receives queries from client, makes a series of requests to other DNS servers until it finds the record.</a:t>
          </a:r>
        </a:p>
      </dsp:txBody>
      <dsp:txXfrm>
        <a:off x="3724" y="635063"/>
        <a:ext cx="2239490" cy="2519910"/>
      </dsp:txXfrm>
    </dsp:sp>
    <dsp:sp modelId="{4AFBEF76-1C78-8443-866B-EE555CEF9682}">
      <dsp:nvSpPr>
        <dsp:cNvPr id="0" name=""/>
        <dsp:cNvSpPr/>
      </dsp:nvSpPr>
      <dsp:spPr>
        <a:xfrm>
          <a:off x="2556743" y="34107"/>
          <a:ext cx="2239490" cy="600955"/>
        </a:xfrm>
        <a:prstGeom prst="rect">
          <a:avLst/>
        </a:prstGeom>
        <a:solidFill>
          <a:schemeClr val="accent2">
            <a:hueOff val="1596027"/>
            <a:satOff val="-4850"/>
            <a:lumOff val="-65"/>
            <a:alphaOff val="0"/>
          </a:schemeClr>
        </a:solidFill>
        <a:ln w="15875" cap="flat" cmpd="sng" algn="ctr">
          <a:solidFill>
            <a:schemeClr val="accent2">
              <a:hueOff val="1596027"/>
              <a:satOff val="-4850"/>
              <a:lumOff val="-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Root nameserver</a:t>
          </a:r>
        </a:p>
      </dsp:txBody>
      <dsp:txXfrm>
        <a:off x="2556743" y="34107"/>
        <a:ext cx="2239490" cy="600955"/>
      </dsp:txXfrm>
    </dsp:sp>
    <dsp:sp modelId="{8FC8CEB3-7E18-F04F-B51A-AF2051A56BD6}">
      <dsp:nvSpPr>
        <dsp:cNvPr id="0" name=""/>
        <dsp:cNvSpPr/>
      </dsp:nvSpPr>
      <dsp:spPr>
        <a:xfrm>
          <a:off x="2556743" y="635063"/>
          <a:ext cx="2239490" cy="2519910"/>
        </a:xfrm>
        <a:prstGeom prst="rect">
          <a:avLst/>
        </a:prstGeom>
        <a:solidFill>
          <a:schemeClr val="accent2">
            <a:tint val="40000"/>
            <a:alpha val="90000"/>
            <a:hueOff val="1380639"/>
            <a:satOff val="-4887"/>
            <a:lumOff val="-213"/>
            <a:alphaOff val="0"/>
          </a:schemeClr>
        </a:solidFill>
        <a:ln w="15875" cap="flat" cmpd="sng" algn="ctr">
          <a:solidFill>
            <a:schemeClr val="accent2">
              <a:tint val="40000"/>
              <a:alpha val="90000"/>
              <a:hueOff val="1380639"/>
              <a:satOff val="-4887"/>
              <a:lumOff val="-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 Can directly answer queries for records stored or cached within the root zone. Can also refer queries to the appropriate TLD server.</a:t>
          </a:r>
        </a:p>
      </dsp:txBody>
      <dsp:txXfrm>
        <a:off x="2556743" y="635063"/>
        <a:ext cx="2239490" cy="2519910"/>
      </dsp:txXfrm>
    </dsp:sp>
    <dsp:sp modelId="{AA6F4AB6-84B6-0440-B6CF-20249E0E8369}">
      <dsp:nvSpPr>
        <dsp:cNvPr id="0" name=""/>
        <dsp:cNvSpPr/>
      </dsp:nvSpPr>
      <dsp:spPr>
        <a:xfrm>
          <a:off x="5109763" y="34107"/>
          <a:ext cx="2239490" cy="600955"/>
        </a:xfrm>
        <a:prstGeom prst="rect">
          <a:avLst/>
        </a:prstGeom>
        <a:solidFill>
          <a:schemeClr val="accent2">
            <a:hueOff val="3192055"/>
            <a:satOff val="-9701"/>
            <a:lumOff val="-131"/>
            <a:alphaOff val="0"/>
          </a:schemeClr>
        </a:solidFill>
        <a:ln w="15875" cap="flat" cmpd="sng" algn="ctr">
          <a:solidFill>
            <a:schemeClr val="accent2">
              <a:hueOff val="3192055"/>
              <a:satOff val="-9701"/>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TLD nameserver</a:t>
          </a:r>
        </a:p>
      </dsp:txBody>
      <dsp:txXfrm>
        <a:off x="5109763" y="34107"/>
        <a:ext cx="2239490" cy="600955"/>
      </dsp:txXfrm>
    </dsp:sp>
    <dsp:sp modelId="{673B6EA4-EDA2-0244-B5FB-4ADDEB7C4F01}">
      <dsp:nvSpPr>
        <dsp:cNvPr id="0" name=""/>
        <dsp:cNvSpPr/>
      </dsp:nvSpPr>
      <dsp:spPr>
        <a:xfrm>
          <a:off x="5109763" y="635063"/>
          <a:ext cx="2239490" cy="2519910"/>
        </a:xfrm>
        <a:prstGeom prst="rect">
          <a:avLst/>
        </a:prstGeom>
        <a:solidFill>
          <a:schemeClr val="accent2">
            <a:tint val="40000"/>
            <a:alpha val="90000"/>
            <a:hueOff val="2761278"/>
            <a:satOff val="-9774"/>
            <a:lumOff val="-425"/>
            <a:alphaOff val="0"/>
          </a:schemeClr>
        </a:solidFill>
        <a:ln w="15875" cap="flat" cmpd="sng" algn="ctr">
          <a:solidFill>
            <a:schemeClr val="accent2">
              <a:tint val="40000"/>
              <a:alpha val="90000"/>
              <a:hueOff val="2761278"/>
              <a:satOff val="-9774"/>
              <a:lumOff val="-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Hosts the last portion of a hostname (e.g. .com, </a:t>
          </a:r>
          <a:r>
            <a:rPr lang="en-US" sz="1800" kern="1200" dirty="0" err="1"/>
            <a:t>.net</a:t>
          </a:r>
          <a:r>
            <a:rPr lang="en-US" sz="1800" kern="1200" dirty="0"/>
            <a:t>, .gov, etc.)</a:t>
          </a:r>
        </a:p>
      </dsp:txBody>
      <dsp:txXfrm>
        <a:off x="5109763" y="635063"/>
        <a:ext cx="2239490" cy="2519910"/>
      </dsp:txXfrm>
    </dsp:sp>
    <dsp:sp modelId="{5140B32F-BDCA-EB4B-90EE-BDDAB49D60E7}">
      <dsp:nvSpPr>
        <dsp:cNvPr id="0" name=""/>
        <dsp:cNvSpPr/>
      </dsp:nvSpPr>
      <dsp:spPr>
        <a:xfrm>
          <a:off x="7662782" y="34107"/>
          <a:ext cx="2239490" cy="600955"/>
        </a:xfrm>
        <a:prstGeom prst="rect">
          <a:avLst/>
        </a:prstGeom>
        <a:solidFill>
          <a:schemeClr val="accent2">
            <a:hueOff val="4788082"/>
            <a:satOff val="-14551"/>
            <a:lumOff val="-196"/>
            <a:alphaOff val="0"/>
          </a:schemeClr>
        </a:solidFill>
        <a:ln w="15875" cap="flat" cmpd="sng" algn="ctr">
          <a:solidFill>
            <a:schemeClr val="accent2">
              <a:hueOff val="4788082"/>
              <a:satOff val="-14551"/>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Authoritative nameserver</a:t>
          </a:r>
        </a:p>
      </dsp:txBody>
      <dsp:txXfrm>
        <a:off x="7662782" y="34107"/>
        <a:ext cx="2239490" cy="600955"/>
      </dsp:txXfrm>
    </dsp:sp>
    <dsp:sp modelId="{6C307B58-D0A6-0845-A1AF-18E128E932EC}">
      <dsp:nvSpPr>
        <dsp:cNvPr id="0" name=""/>
        <dsp:cNvSpPr/>
      </dsp:nvSpPr>
      <dsp:spPr>
        <a:xfrm>
          <a:off x="7662782" y="635063"/>
          <a:ext cx="2239490" cy="2519910"/>
        </a:xfrm>
        <a:prstGeom prst="rect">
          <a:avLst/>
        </a:prstGeom>
        <a:solidFill>
          <a:schemeClr val="accent2">
            <a:tint val="40000"/>
            <a:alpha val="90000"/>
            <a:hueOff val="4141917"/>
            <a:satOff val="-14661"/>
            <a:lumOff val="-638"/>
            <a:alphaOff val="0"/>
          </a:schemeClr>
        </a:solidFill>
        <a:ln w="15875" cap="flat" cmpd="sng" algn="ctr">
          <a:solidFill>
            <a:schemeClr val="accent2">
              <a:tint val="40000"/>
              <a:alpha val="90000"/>
              <a:hueOff val="4141917"/>
              <a:satOff val="-14661"/>
              <a:lumOff val="-6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Where the actual record mapping domain to IP address is kept</a:t>
          </a:r>
        </a:p>
      </dsp:txBody>
      <dsp:txXfrm>
        <a:off x="7662782" y="635063"/>
        <a:ext cx="2239490" cy="25199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F63E6-8349-40C8-BC20-70F4B58982CC}">
      <dsp:nvSpPr>
        <dsp:cNvPr id="0" name=""/>
        <dsp:cNvSpPr/>
      </dsp:nvSpPr>
      <dsp:spPr>
        <a:xfrm>
          <a:off x="0" y="519"/>
          <a:ext cx="6692748" cy="12154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33A942A-5EC3-4779-A6FB-D1F90F554D25}">
      <dsp:nvSpPr>
        <dsp:cNvPr id="0" name=""/>
        <dsp:cNvSpPr/>
      </dsp:nvSpPr>
      <dsp:spPr>
        <a:xfrm>
          <a:off x="367665" y="273989"/>
          <a:ext cx="668483" cy="66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20B3721-E690-4C1F-AA0E-3F28AB1B468D}">
      <dsp:nvSpPr>
        <dsp:cNvPr id="0" name=""/>
        <dsp:cNvSpPr/>
      </dsp:nvSpPr>
      <dsp:spPr>
        <a:xfrm>
          <a:off x="1403815" y="51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022350">
            <a:lnSpc>
              <a:spcPct val="100000"/>
            </a:lnSpc>
            <a:spcBef>
              <a:spcPct val="0"/>
            </a:spcBef>
            <a:spcAft>
              <a:spcPct val="35000"/>
            </a:spcAft>
            <a:buNone/>
          </a:pPr>
          <a:r>
            <a:rPr lang="en-US" sz="2300" kern="1200"/>
            <a:t>We don’t access the physical network infrastructure of a CSP</a:t>
          </a:r>
        </a:p>
      </dsp:txBody>
      <dsp:txXfrm>
        <a:off x="1403815" y="519"/>
        <a:ext cx="5288932" cy="1215424"/>
      </dsp:txXfrm>
    </dsp:sp>
    <dsp:sp modelId="{EDB67395-B6B0-42AD-B966-BDE4963D6C49}">
      <dsp:nvSpPr>
        <dsp:cNvPr id="0" name=""/>
        <dsp:cNvSpPr/>
      </dsp:nvSpPr>
      <dsp:spPr>
        <a:xfrm>
          <a:off x="0" y="1519799"/>
          <a:ext cx="6692748" cy="12154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D65843-645B-4F0F-AE45-4D7F756CC361}">
      <dsp:nvSpPr>
        <dsp:cNvPr id="0" name=""/>
        <dsp:cNvSpPr/>
      </dsp:nvSpPr>
      <dsp:spPr>
        <a:xfrm>
          <a:off x="367665" y="1793270"/>
          <a:ext cx="668483" cy="66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86D4B4E-92C9-44A9-9688-3F775FDA634D}">
      <dsp:nvSpPr>
        <dsp:cNvPr id="0" name=""/>
        <dsp:cNvSpPr/>
      </dsp:nvSpPr>
      <dsp:spPr>
        <a:xfrm>
          <a:off x="1403815" y="1519799"/>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022350">
            <a:lnSpc>
              <a:spcPct val="100000"/>
            </a:lnSpc>
            <a:spcBef>
              <a:spcPct val="0"/>
            </a:spcBef>
            <a:spcAft>
              <a:spcPct val="35000"/>
            </a:spcAft>
            <a:buNone/>
          </a:pPr>
          <a:r>
            <a:rPr lang="en-US" sz="2300" kern="1200" dirty="0"/>
            <a:t>So how do we connect our virtual instances, databases, and storage to the internet to serve applications and data?</a:t>
          </a:r>
        </a:p>
      </dsp:txBody>
      <dsp:txXfrm>
        <a:off x="1403815" y="1519799"/>
        <a:ext cx="5288932" cy="1215424"/>
      </dsp:txXfrm>
    </dsp:sp>
    <dsp:sp modelId="{7D45512E-0F00-422C-BB08-B4542432DC4E}">
      <dsp:nvSpPr>
        <dsp:cNvPr id="0" name=""/>
        <dsp:cNvSpPr/>
      </dsp:nvSpPr>
      <dsp:spPr>
        <a:xfrm>
          <a:off x="0" y="3039080"/>
          <a:ext cx="6692748" cy="12154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5C2CF6F-A6A0-43A7-B1C8-6A4B549BADA2}">
      <dsp:nvSpPr>
        <dsp:cNvPr id="0" name=""/>
        <dsp:cNvSpPr/>
      </dsp:nvSpPr>
      <dsp:spPr>
        <a:xfrm>
          <a:off x="367665" y="3312550"/>
          <a:ext cx="668483" cy="668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3699447-897C-4A70-8EEF-1BC9FFB364D4}">
      <dsp:nvSpPr>
        <dsp:cNvPr id="0" name=""/>
        <dsp:cNvSpPr/>
      </dsp:nvSpPr>
      <dsp:spPr>
        <a:xfrm>
          <a:off x="1403815" y="3039080"/>
          <a:ext cx="5288932" cy="121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2" tIns="128632" rIns="128632" bIns="128632" numCol="1" spcCol="1270" anchor="ctr" anchorCtr="0">
          <a:noAutofit/>
        </a:bodyPr>
        <a:lstStyle/>
        <a:p>
          <a:pPr marL="0" lvl="0" indent="0" algn="l" defTabSz="1022350">
            <a:lnSpc>
              <a:spcPct val="100000"/>
            </a:lnSpc>
            <a:spcBef>
              <a:spcPct val="0"/>
            </a:spcBef>
            <a:spcAft>
              <a:spcPct val="35000"/>
            </a:spcAft>
            <a:buNone/>
          </a:pPr>
          <a:r>
            <a:rPr lang="en-US" sz="2300" kern="1200" dirty="0"/>
            <a:t>How do we connect these resources to each other? </a:t>
          </a:r>
        </a:p>
      </dsp:txBody>
      <dsp:txXfrm>
        <a:off x="1403815" y="3039080"/>
        <a:ext cx="5288932" cy="12154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B7DD8-519F-E44E-A2B9-A6AAE59B5112}">
      <dsp:nvSpPr>
        <dsp:cNvPr id="0" name=""/>
        <dsp:cNvSpPr/>
      </dsp:nvSpPr>
      <dsp:spPr>
        <a:xfrm>
          <a:off x="2111484" y="848941"/>
          <a:ext cx="455001" cy="91440"/>
        </a:xfrm>
        <a:custGeom>
          <a:avLst/>
          <a:gdLst/>
          <a:ahLst/>
          <a:cxnLst/>
          <a:rect l="0" t="0" r="0" b="0"/>
          <a:pathLst>
            <a:path>
              <a:moveTo>
                <a:pt x="0" y="45720"/>
              </a:moveTo>
              <a:lnTo>
                <a:pt x="45500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892233"/>
        <a:ext cx="24280" cy="4856"/>
      </dsp:txXfrm>
    </dsp:sp>
    <dsp:sp modelId="{0D2D2031-97AE-A44B-B19C-A200BF963259}">
      <dsp:nvSpPr>
        <dsp:cNvPr id="0" name=""/>
        <dsp:cNvSpPr/>
      </dsp:nvSpPr>
      <dsp:spPr>
        <a:xfrm>
          <a:off x="1971" y="261267"/>
          <a:ext cx="2111312" cy="126678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dsp:txBody>
      <dsp:txXfrm>
        <a:off x="1971" y="261267"/>
        <a:ext cx="2111312" cy="1266787"/>
      </dsp:txXfrm>
    </dsp:sp>
    <dsp:sp modelId="{4F874E4D-9523-424C-A10C-C250E432E663}">
      <dsp:nvSpPr>
        <dsp:cNvPr id="0" name=""/>
        <dsp:cNvSpPr/>
      </dsp:nvSpPr>
      <dsp:spPr>
        <a:xfrm>
          <a:off x="4708399" y="848941"/>
          <a:ext cx="455001" cy="91440"/>
        </a:xfrm>
        <a:custGeom>
          <a:avLst/>
          <a:gdLst/>
          <a:ahLst/>
          <a:cxnLst/>
          <a:rect l="0" t="0" r="0" b="0"/>
          <a:pathLst>
            <a:path>
              <a:moveTo>
                <a:pt x="0" y="45720"/>
              </a:moveTo>
              <a:lnTo>
                <a:pt x="455001" y="45720"/>
              </a:lnTo>
            </a:path>
          </a:pathLst>
        </a:custGeom>
        <a:noFill/>
        <a:ln w="9525" cap="flat" cmpd="sng" algn="ctr">
          <a:solidFill>
            <a:schemeClr val="accent2">
              <a:hueOff val="957616"/>
              <a:satOff val="-2910"/>
              <a:lumOff val="-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892233"/>
        <a:ext cx="24280" cy="4856"/>
      </dsp:txXfrm>
    </dsp:sp>
    <dsp:sp modelId="{87936FC3-2E3F-6E41-BF44-10B7CB85F8CA}">
      <dsp:nvSpPr>
        <dsp:cNvPr id="0" name=""/>
        <dsp:cNvSpPr/>
      </dsp:nvSpPr>
      <dsp:spPr>
        <a:xfrm>
          <a:off x="2598886" y="261267"/>
          <a:ext cx="2111312" cy="1266787"/>
        </a:xfrm>
        <a:prstGeom prst="rect">
          <a:avLst/>
        </a:prstGeom>
        <a:gradFill rotWithShape="0">
          <a:gsLst>
            <a:gs pos="0">
              <a:schemeClr val="accent2">
                <a:hueOff val="798014"/>
                <a:satOff val="-2425"/>
                <a:lumOff val="-33"/>
                <a:alphaOff val="0"/>
                <a:tint val="94000"/>
                <a:satMod val="105000"/>
                <a:lumMod val="102000"/>
              </a:schemeClr>
            </a:gs>
            <a:gs pos="100000">
              <a:schemeClr val="accent2">
                <a:hueOff val="798014"/>
                <a:satOff val="-2425"/>
                <a:lumOff val="-33"/>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2. Choose an IPv4 CIDR block</a:t>
          </a:r>
        </a:p>
      </dsp:txBody>
      <dsp:txXfrm>
        <a:off x="2598886" y="261267"/>
        <a:ext cx="2111312" cy="1266787"/>
      </dsp:txXfrm>
    </dsp:sp>
    <dsp:sp modelId="{2739BE19-9E49-0B48-BD51-D08929FFC6CA}">
      <dsp:nvSpPr>
        <dsp:cNvPr id="0" name=""/>
        <dsp:cNvSpPr/>
      </dsp:nvSpPr>
      <dsp:spPr>
        <a:xfrm>
          <a:off x="7305313" y="848941"/>
          <a:ext cx="455001" cy="91440"/>
        </a:xfrm>
        <a:custGeom>
          <a:avLst/>
          <a:gdLst/>
          <a:ahLst/>
          <a:cxnLst/>
          <a:rect l="0" t="0" r="0" b="0"/>
          <a:pathLst>
            <a:path>
              <a:moveTo>
                <a:pt x="0" y="45720"/>
              </a:moveTo>
              <a:lnTo>
                <a:pt x="455001" y="45720"/>
              </a:lnTo>
            </a:path>
          </a:pathLst>
        </a:custGeom>
        <a:noFill/>
        <a:ln w="9525" cap="flat" cmpd="sng" algn="ctr">
          <a:solidFill>
            <a:schemeClr val="accent2">
              <a:hueOff val="1915233"/>
              <a:satOff val="-5820"/>
              <a:lumOff val="-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20674" y="892233"/>
        <a:ext cx="24280" cy="4856"/>
      </dsp:txXfrm>
    </dsp:sp>
    <dsp:sp modelId="{4A7AE011-32E7-2543-ABA3-9D5F897FE77C}">
      <dsp:nvSpPr>
        <dsp:cNvPr id="0" name=""/>
        <dsp:cNvSpPr/>
      </dsp:nvSpPr>
      <dsp:spPr>
        <a:xfrm>
          <a:off x="5195800" y="261267"/>
          <a:ext cx="2111312" cy="1266787"/>
        </a:xfrm>
        <a:prstGeom prst="rect">
          <a:avLst/>
        </a:prstGeom>
        <a:gradFill rotWithShape="0">
          <a:gsLst>
            <a:gs pos="0">
              <a:schemeClr val="accent2">
                <a:hueOff val="1596027"/>
                <a:satOff val="-4850"/>
                <a:lumOff val="-65"/>
                <a:alphaOff val="0"/>
                <a:tint val="94000"/>
                <a:satMod val="105000"/>
                <a:lumMod val="102000"/>
              </a:schemeClr>
            </a:gs>
            <a:gs pos="100000">
              <a:schemeClr val="accent2">
                <a:hueOff val="1596027"/>
                <a:satOff val="-4850"/>
                <a:lumOff val="-65"/>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3. Configure the subnets and number of Availability Zones (AZs)</a:t>
          </a:r>
        </a:p>
      </dsp:txBody>
      <dsp:txXfrm>
        <a:off x="5195800" y="261267"/>
        <a:ext cx="2111312" cy="1266787"/>
      </dsp:txXfrm>
    </dsp:sp>
    <dsp:sp modelId="{08EABDEB-CE1C-0348-A090-7B3102CF58AE}">
      <dsp:nvSpPr>
        <dsp:cNvPr id="0" name=""/>
        <dsp:cNvSpPr/>
      </dsp:nvSpPr>
      <dsp:spPr>
        <a:xfrm>
          <a:off x="1057627" y="1526255"/>
          <a:ext cx="7790744" cy="455001"/>
        </a:xfrm>
        <a:custGeom>
          <a:avLst/>
          <a:gdLst/>
          <a:ahLst/>
          <a:cxnLst/>
          <a:rect l="0" t="0" r="0" b="0"/>
          <a:pathLst>
            <a:path>
              <a:moveTo>
                <a:pt x="7790744" y="0"/>
              </a:moveTo>
              <a:lnTo>
                <a:pt x="7790744" y="244600"/>
              </a:lnTo>
              <a:lnTo>
                <a:pt x="0" y="244600"/>
              </a:lnTo>
              <a:lnTo>
                <a:pt x="0" y="455001"/>
              </a:lnTo>
            </a:path>
          </a:pathLst>
        </a:custGeom>
        <a:noFill/>
        <a:ln w="9525" cap="flat" cmpd="sng" algn="ctr">
          <a:solidFill>
            <a:schemeClr val="accent2">
              <a:hueOff val="2872849"/>
              <a:satOff val="-8731"/>
              <a:lumOff val="-1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7853" y="1751327"/>
        <a:ext cx="390293" cy="4856"/>
      </dsp:txXfrm>
    </dsp:sp>
    <dsp:sp modelId="{21BBEC0A-EDCA-7446-85BD-2A51C1DACE8D}">
      <dsp:nvSpPr>
        <dsp:cNvPr id="0" name=""/>
        <dsp:cNvSpPr/>
      </dsp:nvSpPr>
      <dsp:spPr>
        <a:xfrm>
          <a:off x="7792715" y="261267"/>
          <a:ext cx="2111312" cy="1266787"/>
        </a:xfrm>
        <a:prstGeom prst="rect">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4. Set the subnet CIDR blocks </a:t>
          </a:r>
        </a:p>
      </dsp:txBody>
      <dsp:txXfrm>
        <a:off x="7792715" y="261267"/>
        <a:ext cx="2111312" cy="1266787"/>
      </dsp:txXfrm>
    </dsp:sp>
    <dsp:sp modelId="{BC03330A-D5FA-D64C-BB73-B01C2998D099}">
      <dsp:nvSpPr>
        <dsp:cNvPr id="0" name=""/>
        <dsp:cNvSpPr/>
      </dsp:nvSpPr>
      <dsp:spPr>
        <a:xfrm>
          <a:off x="2111484" y="2601330"/>
          <a:ext cx="455001" cy="91440"/>
        </a:xfrm>
        <a:custGeom>
          <a:avLst/>
          <a:gdLst/>
          <a:ahLst/>
          <a:cxnLst/>
          <a:rect l="0" t="0" r="0" b="0"/>
          <a:pathLst>
            <a:path>
              <a:moveTo>
                <a:pt x="0" y="45720"/>
              </a:moveTo>
              <a:lnTo>
                <a:pt x="455001" y="45720"/>
              </a:lnTo>
            </a:path>
          </a:pathLst>
        </a:custGeom>
        <a:noFill/>
        <a:ln w="9525" cap="flat" cmpd="sng" algn="ctr">
          <a:solidFill>
            <a:schemeClr val="accent2">
              <a:hueOff val="3830465"/>
              <a:satOff val="-11641"/>
              <a:lumOff val="-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2644622"/>
        <a:ext cx="24280" cy="4856"/>
      </dsp:txXfrm>
    </dsp:sp>
    <dsp:sp modelId="{415A718D-235F-3F4C-9816-AFFA9FEA1199}">
      <dsp:nvSpPr>
        <dsp:cNvPr id="0" name=""/>
        <dsp:cNvSpPr/>
      </dsp:nvSpPr>
      <dsp:spPr>
        <a:xfrm>
          <a:off x="1971" y="2013656"/>
          <a:ext cx="2111312" cy="1266787"/>
        </a:xfrm>
        <a:prstGeom prst="rect">
          <a:avLst/>
        </a:prstGeom>
        <a:gradFill rotWithShape="0">
          <a:gsLst>
            <a:gs pos="0">
              <a:schemeClr val="accent2">
                <a:hueOff val="3192055"/>
                <a:satOff val="-9701"/>
                <a:lumOff val="-131"/>
                <a:alphaOff val="0"/>
                <a:tint val="94000"/>
                <a:satMod val="105000"/>
                <a:lumMod val="102000"/>
              </a:schemeClr>
            </a:gs>
            <a:gs pos="100000">
              <a:schemeClr val="accent2">
                <a:hueOff val="3192055"/>
                <a:satOff val="-9701"/>
                <a:lumOff val="-131"/>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5. Configure a NAT gateway (if needed)</a:t>
          </a:r>
        </a:p>
      </dsp:txBody>
      <dsp:txXfrm>
        <a:off x="1971" y="2013656"/>
        <a:ext cx="2111312" cy="1266787"/>
      </dsp:txXfrm>
    </dsp:sp>
    <dsp:sp modelId="{5ED5E709-8982-7441-8714-7767D8252BD3}">
      <dsp:nvSpPr>
        <dsp:cNvPr id="0" name=""/>
        <dsp:cNvSpPr/>
      </dsp:nvSpPr>
      <dsp:spPr>
        <a:xfrm>
          <a:off x="4708399" y="2601330"/>
          <a:ext cx="455001" cy="91440"/>
        </a:xfrm>
        <a:custGeom>
          <a:avLst/>
          <a:gdLst/>
          <a:ahLst/>
          <a:cxnLst/>
          <a:rect l="0" t="0" r="0" b="0"/>
          <a:pathLst>
            <a:path>
              <a:moveTo>
                <a:pt x="0" y="45720"/>
              </a:moveTo>
              <a:lnTo>
                <a:pt x="455001" y="45720"/>
              </a:lnTo>
            </a:path>
          </a:pathLst>
        </a:custGeom>
        <a:noFill/>
        <a:ln w="9525" cap="flat" cmpd="sng" algn="ctr">
          <a:solidFill>
            <a:schemeClr val="accent2">
              <a:hueOff val="4788082"/>
              <a:satOff val="-14551"/>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2644622"/>
        <a:ext cx="24280" cy="4856"/>
      </dsp:txXfrm>
    </dsp:sp>
    <dsp:sp modelId="{0979DAB1-CFA3-7C48-B454-DF0B67A636B9}">
      <dsp:nvSpPr>
        <dsp:cNvPr id="0" name=""/>
        <dsp:cNvSpPr/>
      </dsp:nvSpPr>
      <dsp:spPr>
        <a:xfrm>
          <a:off x="2598886" y="2013656"/>
          <a:ext cx="2111312" cy="1266787"/>
        </a:xfrm>
        <a:prstGeom prst="rect">
          <a:avLst/>
        </a:prstGeom>
        <a:gradFill rotWithShape="0">
          <a:gsLst>
            <a:gs pos="0">
              <a:schemeClr val="accent2">
                <a:hueOff val="3990068"/>
                <a:satOff val="-12126"/>
                <a:lumOff val="-163"/>
                <a:alphaOff val="0"/>
                <a:tint val="94000"/>
                <a:satMod val="105000"/>
                <a:lumMod val="102000"/>
              </a:schemeClr>
            </a:gs>
            <a:gs pos="100000">
              <a:schemeClr val="accent2">
                <a:hueOff val="3990068"/>
                <a:satOff val="-12126"/>
                <a:lumOff val="-163"/>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6. Select VPC endpoints</a:t>
          </a:r>
        </a:p>
      </dsp:txBody>
      <dsp:txXfrm>
        <a:off x="2598886" y="2013656"/>
        <a:ext cx="2111312" cy="1266787"/>
      </dsp:txXfrm>
    </dsp:sp>
    <dsp:sp modelId="{90352E65-A55D-F04D-A867-7F8F140871CB}">
      <dsp:nvSpPr>
        <dsp:cNvPr id="0" name=""/>
        <dsp:cNvSpPr/>
      </dsp:nvSpPr>
      <dsp:spPr>
        <a:xfrm>
          <a:off x="5195800" y="2013656"/>
          <a:ext cx="2111312" cy="1266787"/>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7. Configure DNS</a:t>
          </a:r>
        </a:p>
      </dsp:txBody>
      <dsp:txXfrm>
        <a:off x="5195800" y="2013656"/>
        <a:ext cx="2111312" cy="12667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72D85-CE05-4342-9EFD-AE21B55750BE}">
      <dsp:nvSpPr>
        <dsp:cNvPr id="0" name=""/>
        <dsp:cNvSpPr/>
      </dsp:nvSpPr>
      <dsp:spPr>
        <a:xfrm>
          <a:off x="2902"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03C3AF0-1920-4746-93DF-D042BADC12C4}">
      <dsp:nvSpPr>
        <dsp:cNvPr id="0" name=""/>
        <dsp:cNvSpPr/>
      </dsp:nvSpPr>
      <dsp:spPr>
        <a:xfrm>
          <a:off x="233139"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NAT instances</a:t>
          </a:r>
        </a:p>
      </dsp:txBody>
      <dsp:txXfrm>
        <a:off x="271678" y="1061359"/>
        <a:ext cx="1995055" cy="1238727"/>
      </dsp:txXfrm>
    </dsp:sp>
    <dsp:sp modelId="{285A1576-BB8C-E94F-971E-3AD448107D8A}">
      <dsp:nvSpPr>
        <dsp:cNvPr id="0" name=""/>
        <dsp:cNvSpPr/>
      </dsp:nvSpPr>
      <dsp:spPr>
        <a:xfrm>
          <a:off x="2535510"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4A549D-DABC-6846-A687-1CE7B33FA42D}">
      <dsp:nvSpPr>
        <dsp:cNvPr id="0" name=""/>
        <dsp:cNvSpPr/>
      </dsp:nvSpPr>
      <dsp:spPr>
        <a:xfrm>
          <a:off x="2765747"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Public-facing and private load balancers</a:t>
          </a:r>
        </a:p>
      </dsp:txBody>
      <dsp:txXfrm>
        <a:off x="2804286" y="1061359"/>
        <a:ext cx="1995055" cy="1238727"/>
      </dsp:txXfrm>
    </dsp:sp>
    <dsp:sp modelId="{6403CEBD-39EA-FA4F-A9CA-B454A2D9546D}">
      <dsp:nvSpPr>
        <dsp:cNvPr id="0" name=""/>
        <dsp:cNvSpPr/>
      </dsp:nvSpPr>
      <dsp:spPr>
        <a:xfrm>
          <a:off x="5068118"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4D874F9-CEFC-D742-A013-C0E30AB5C8B2}">
      <dsp:nvSpPr>
        <dsp:cNvPr id="0" name=""/>
        <dsp:cNvSpPr/>
      </dsp:nvSpPr>
      <dsp:spPr>
        <a:xfrm>
          <a:off x="5298355"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NAT gateway services</a:t>
          </a:r>
        </a:p>
      </dsp:txBody>
      <dsp:txXfrm>
        <a:off x="5336894" y="1061359"/>
        <a:ext cx="1995055" cy="1238727"/>
      </dsp:txXfrm>
    </dsp:sp>
    <dsp:sp modelId="{75BFAC1F-B92C-4645-B63F-F03B0319E043}">
      <dsp:nvSpPr>
        <dsp:cNvPr id="0" name=""/>
        <dsp:cNvSpPr/>
      </dsp:nvSpPr>
      <dsp:spPr>
        <a:xfrm>
          <a:off x="7600726" y="804095"/>
          <a:ext cx="2072133" cy="1315805"/>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B6EE3E-2D6A-A740-9712-D9B9EB2CB923}">
      <dsp:nvSpPr>
        <dsp:cNvPr id="0" name=""/>
        <dsp:cNvSpPr/>
      </dsp:nvSpPr>
      <dsp:spPr>
        <a:xfrm>
          <a:off x="7830963" y="1022820"/>
          <a:ext cx="2072133" cy="131580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Not needed for EC2 instances</a:t>
          </a:r>
        </a:p>
      </dsp:txBody>
      <dsp:txXfrm>
        <a:off x="7869502" y="1061359"/>
        <a:ext cx="1995055" cy="12387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9C97C-E2EB-4238-BBD8-16F832BD4D2F}">
      <dsp:nvSpPr>
        <dsp:cNvPr id="0" name=""/>
        <dsp:cNvSpPr/>
      </dsp:nvSpPr>
      <dsp:spPr>
        <a:xfrm>
          <a:off x="0" y="691441"/>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5E7AE-75AF-45F4-B7B2-563DAB8DC9CA}">
      <dsp:nvSpPr>
        <dsp:cNvPr id="0" name=""/>
        <dsp:cNvSpPr/>
      </dsp:nvSpPr>
      <dsp:spPr>
        <a:xfrm>
          <a:off x="386143" y="978655"/>
          <a:ext cx="702078" cy="702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8EC1C9-5067-4BD2-BDEA-255E9EDCA8FE}">
      <dsp:nvSpPr>
        <dsp:cNvPr id="0" name=""/>
        <dsp:cNvSpPr/>
      </dsp:nvSpPr>
      <dsp:spPr>
        <a:xfrm>
          <a:off x="1474365" y="691441"/>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1111250">
            <a:lnSpc>
              <a:spcPct val="90000"/>
            </a:lnSpc>
            <a:spcBef>
              <a:spcPct val="0"/>
            </a:spcBef>
            <a:spcAft>
              <a:spcPct val="35000"/>
            </a:spcAft>
            <a:buNone/>
          </a:pPr>
          <a:r>
            <a:rPr lang="en-US" sz="2500" kern="1200"/>
            <a:t>Collection of rules that dictate where egress subnet network traffic can flow to.</a:t>
          </a:r>
        </a:p>
      </dsp:txBody>
      <dsp:txXfrm>
        <a:off x="1474365" y="691441"/>
        <a:ext cx="5218382" cy="1276507"/>
      </dsp:txXfrm>
    </dsp:sp>
    <dsp:sp modelId="{87152605-18C8-4108-AF91-A91518C95199}">
      <dsp:nvSpPr>
        <dsp:cNvPr id="0" name=""/>
        <dsp:cNvSpPr/>
      </dsp:nvSpPr>
      <dsp:spPr>
        <a:xfrm>
          <a:off x="0" y="2287075"/>
          <a:ext cx="6692748" cy="12765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E72E03-2CAB-4E1B-AFF1-718D7DD1E502}">
      <dsp:nvSpPr>
        <dsp:cNvPr id="0" name=""/>
        <dsp:cNvSpPr/>
      </dsp:nvSpPr>
      <dsp:spPr>
        <a:xfrm>
          <a:off x="386143" y="2574289"/>
          <a:ext cx="702078" cy="702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9A6671-2F06-480F-94BA-A842EA2698B8}">
      <dsp:nvSpPr>
        <dsp:cNvPr id="0" name=""/>
        <dsp:cNvSpPr/>
      </dsp:nvSpPr>
      <dsp:spPr>
        <a:xfrm>
          <a:off x="1474365" y="2287075"/>
          <a:ext cx="5218382" cy="127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97" tIns="135097" rIns="135097" bIns="135097" numCol="1" spcCol="1270" anchor="ctr" anchorCtr="0">
          <a:noAutofit/>
        </a:bodyPr>
        <a:lstStyle/>
        <a:p>
          <a:pPr marL="0" lvl="0" indent="0" algn="l" defTabSz="1111250">
            <a:lnSpc>
              <a:spcPct val="90000"/>
            </a:lnSpc>
            <a:spcBef>
              <a:spcPct val="0"/>
            </a:spcBef>
            <a:spcAft>
              <a:spcPct val="35000"/>
            </a:spcAft>
            <a:buNone/>
          </a:pPr>
          <a:r>
            <a:rPr lang="en-US" sz="2500" kern="1200"/>
            <a:t>Each subnet needs a route table</a:t>
          </a:r>
        </a:p>
      </dsp:txBody>
      <dsp:txXfrm>
        <a:off x="1474365" y="2287075"/>
        <a:ext cx="5218382" cy="12765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B7DD8-519F-E44E-A2B9-A6AAE59B5112}">
      <dsp:nvSpPr>
        <dsp:cNvPr id="0" name=""/>
        <dsp:cNvSpPr/>
      </dsp:nvSpPr>
      <dsp:spPr>
        <a:xfrm>
          <a:off x="2111484" y="848941"/>
          <a:ext cx="455001" cy="91440"/>
        </a:xfrm>
        <a:custGeom>
          <a:avLst/>
          <a:gdLst/>
          <a:ahLst/>
          <a:cxnLst/>
          <a:rect l="0" t="0" r="0" b="0"/>
          <a:pathLst>
            <a:path>
              <a:moveTo>
                <a:pt x="0" y="45720"/>
              </a:moveTo>
              <a:lnTo>
                <a:pt x="45500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892233"/>
        <a:ext cx="24280" cy="4856"/>
      </dsp:txXfrm>
    </dsp:sp>
    <dsp:sp modelId="{0D2D2031-97AE-A44B-B19C-A200BF963259}">
      <dsp:nvSpPr>
        <dsp:cNvPr id="0" name=""/>
        <dsp:cNvSpPr/>
      </dsp:nvSpPr>
      <dsp:spPr>
        <a:xfrm>
          <a:off x="1971" y="261267"/>
          <a:ext cx="2111312" cy="126678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dsp:txBody>
      <dsp:txXfrm>
        <a:off x="1971" y="261267"/>
        <a:ext cx="2111312" cy="1266787"/>
      </dsp:txXfrm>
    </dsp:sp>
    <dsp:sp modelId="{4F874E4D-9523-424C-A10C-C250E432E663}">
      <dsp:nvSpPr>
        <dsp:cNvPr id="0" name=""/>
        <dsp:cNvSpPr/>
      </dsp:nvSpPr>
      <dsp:spPr>
        <a:xfrm>
          <a:off x="4708399" y="848941"/>
          <a:ext cx="455001" cy="91440"/>
        </a:xfrm>
        <a:custGeom>
          <a:avLst/>
          <a:gdLst/>
          <a:ahLst/>
          <a:cxnLst/>
          <a:rect l="0" t="0" r="0" b="0"/>
          <a:pathLst>
            <a:path>
              <a:moveTo>
                <a:pt x="0" y="45720"/>
              </a:moveTo>
              <a:lnTo>
                <a:pt x="455001" y="45720"/>
              </a:lnTo>
            </a:path>
          </a:pathLst>
        </a:custGeom>
        <a:noFill/>
        <a:ln w="9525" cap="flat" cmpd="sng" algn="ctr">
          <a:solidFill>
            <a:schemeClr val="accent2">
              <a:hueOff val="957616"/>
              <a:satOff val="-2910"/>
              <a:lumOff val="-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892233"/>
        <a:ext cx="24280" cy="4856"/>
      </dsp:txXfrm>
    </dsp:sp>
    <dsp:sp modelId="{87936FC3-2E3F-6E41-BF44-10B7CB85F8CA}">
      <dsp:nvSpPr>
        <dsp:cNvPr id="0" name=""/>
        <dsp:cNvSpPr/>
      </dsp:nvSpPr>
      <dsp:spPr>
        <a:xfrm>
          <a:off x="2598886" y="261267"/>
          <a:ext cx="2111312" cy="1266787"/>
        </a:xfrm>
        <a:prstGeom prst="rect">
          <a:avLst/>
        </a:prstGeom>
        <a:gradFill rotWithShape="0">
          <a:gsLst>
            <a:gs pos="0">
              <a:schemeClr val="accent2">
                <a:hueOff val="798014"/>
                <a:satOff val="-2425"/>
                <a:lumOff val="-33"/>
                <a:alphaOff val="0"/>
                <a:tint val="94000"/>
                <a:satMod val="105000"/>
                <a:lumMod val="102000"/>
              </a:schemeClr>
            </a:gs>
            <a:gs pos="100000">
              <a:schemeClr val="accent2">
                <a:hueOff val="798014"/>
                <a:satOff val="-2425"/>
                <a:lumOff val="-33"/>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2. Choose an IPv4 CIDR block</a:t>
          </a:r>
        </a:p>
      </dsp:txBody>
      <dsp:txXfrm>
        <a:off x="2598886" y="261267"/>
        <a:ext cx="2111312" cy="1266787"/>
      </dsp:txXfrm>
    </dsp:sp>
    <dsp:sp modelId="{2739BE19-9E49-0B48-BD51-D08929FFC6CA}">
      <dsp:nvSpPr>
        <dsp:cNvPr id="0" name=""/>
        <dsp:cNvSpPr/>
      </dsp:nvSpPr>
      <dsp:spPr>
        <a:xfrm>
          <a:off x="7305313" y="848941"/>
          <a:ext cx="455001" cy="91440"/>
        </a:xfrm>
        <a:custGeom>
          <a:avLst/>
          <a:gdLst/>
          <a:ahLst/>
          <a:cxnLst/>
          <a:rect l="0" t="0" r="0" b="0"/>
          <a:pathLst>
            <a:path>
              <a:moveTo>
                <a:pt x="0" y="45720"/>
              </a:moveTo>
              <a:lnTo>
                <a:pt x="455001" y="45720"/>
              </a:lnTo>
            </a:path>
          </a:pathLst>
        </a:custGeom>
        <a:noFill/>
        <a:ln w="9525" cap="flat" cmpd="sng" algn="ctr">
          <a:solidFill>
            <a:schemeClr val="accent2">
              <a:hueOff val="1915233"/>
              <a:satOff val="-5820"/>
              <a:lumOff val="-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20674" y="892233"/>
        <a:ext cx="24280" cy="4856"/>
      </dsp:txXfrm>
    </dsp:sp>
    <dsp:sp modelId="{4A7AE011-32E7-2543-ABA3-9D5F897FE77C}">
      <dsp:nvSpPr>
        <dsp:cNvPr id="0" name=""/>
        <dsp:cNvSpPr/>
      </dsp:nvSpPr>
      <dsp:spPr>
        <a:xfrm>
          <a:off x="5195800" y="261267"/>
          <a:ext cx="2111312" cy="1266787"/>
        </a:xfrm>
        <a:prstGeom prst="rect">
          <a:avLst/>
        </a:prstGeom>
        <a:gradFill rotWithShape="0">
          <a:gsLst>
            <a:gs pos="0">
              <a:schemeClr val="accent2">
                <a:hueOff val="1596027"/>
                <a:satOff val="-4850"/>
                <a:lumOff val="-65"/>
                <a:alphaOff val="0"/>
                <a:tint val="94000"/>
                <a:satMod val="105000"/>
                <a:lumMod val="102000"/>
              </a:schemeClr>
            </a:gs>
            <a:gs pos="100000">
              <a:schemeClr val="accent2">
                <a:hueOff val="1596027"/>
                <a:satOff val="-4850"/>
                <a:lumOff val="-65"/>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3. Configure the subnets and number of Availability Zones (AZs)</a:t>
          </a:r>
        </a:p>
      </dsp:txBody>
      <dsp:txXfrm>
        <a:off x="5195800" y="261267"/>
        <a:ext cx="2111312" cy="1266787"/>
      </dsp:txXfrm>
    </dsp:sp>
    <dsp:sp modelId="{08EABDEB-CE1C-0348-A090-7B3102CF58AE}">
      <dsp:nvSpPr>
        <dsp:cNvPr id="0" name=""/>
        <dsp:cNvSpPr/>
      </dsp:nvSpPr>
      <dsp:spPr>
        <a:xfrm>
          <a:off x="1057627" y="1526255"/>
          <a:ext cx="7790744" cy="455001"/>
        </a:xfrm>
        <a:custGeom>
          <a:avLst/>
          <a:gdLst/>
          <a:ahLst/>
          <a:cxnLst/>
          <a:rect l="0" t="0" r="0" b="0"/>
          <a:pathLst>
            <a:path>
              <a:moveTo>
                <a:pt x="7790744" y="0"/>
              </a:moveTo>
              <a:lnTo>
                <a:pt x="7790744" y="244600"/>
              </a:lnTo>
              <a:lnTo>
                <a:pt x="0" y="244600"/>
              </a:lnTo>
              <a:lnTo>
                <a:pt x="0" y="455001"/>
              </a:lnTo>
            </a:path>
          </a:pathLst>
        </a:custGeom>
        <a:noFill/>
        <a:ln w="9525" cap="flat" cmpd="sng" algn="ctr">
          <a:solidFill>
            <a:schemeClr val="accent2">
              <a:hueOff val="2872849"/>
              <a:satOff val="-8731"/>
              <a:lumOff val="-11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7853" y="1751327"/>
        <a:ext cx="390293" cy="4856"/>
      </dsp:txXfrm>
    </dsp:sp>
    <dsp:sp modelId="{21BBEC0A-EDCA-7446-85BD-2A51C1DACE8D}">
      <dsp:nvSpPr>
        <dsp:cNvPr id="0" name=""/>
        <dsp:cNvSpPr/>
      </dsp:nvSpPr>
      <dsp:spPr>
        <a:xfrm>
          <a:off x="7792715" y="261267"/>
          <a:ext cx="2111312" cy="1266787"/>
        </a:xfrm>
        <a:prstGeom prst="rect">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4. Set the subnet CIDR blocks </a:t>
          </a:r>
        </a:p>
      </dsp:txBody>
      <dsp:txXfrm>
        <a:off x="7792715" y="261267"/>
        <a:ext cx="2111312" cy="1266787"/>
      </dsp:txXfrm>
    </dsp:sp>
    <dsp:sp modelId="{BC03330A-D5FA-D64C-BB73-B01C2998D099}">
      <dsp:nvSpPr>
        <dsp:cNvPr id="0" name=""/>
        <dsp:cNvSpPr/>
      </dsp:nvSpPr>
      <dsp:spPr>
        <a:xfrm>
          <a:off x="2111484" y="2601330"/>
          <a:ext cx="455001" cy="91440"/>
        </a:xfrm>
        <a:custGeom>
          <a:avLst/>
          <a:gdLst/>
          <a:ahLst/>
          <a:cxnLst/>
          <a:rect l="0" t="0" r="0" b="0"/>
          <a:pathLst>
            <a:path>
              <a:moveTo>
                <a:pt x="0" y="45720"/>
              </a:moveTo>
              <a:lnTo>
                <a:pt x="455001" y="45720"/>
              </a:lnTo>
            </a:path>
          </a:pathLst>
        </a:custGeom>
        <a:noFill/>
        <a:ln w="9525" cap="flat" cmpd="sng" algn="ctr">
          <a:solidFill>
            <a:schemeClr val="accent2">
              <a:hueOff val="3830465"/>
              <a:satOff val="-11641"/>
              <a:lumOff val="-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6844" y="2644622"/>
        <a:ext cx="24280" cy="4856"/>
      </dsp:txXfrm>
    </dsp:sp>
    <dsp:sp modelId="{415A718D-235F-3F4C-9816-AFFA9FEA1199}">
      <dsp:nvSpPr>
        <dsp:cNvPr id="0" name=""/>
        <dsp:cNvSpPr/>
      </dsp:nvSpPr>
      <dsp:spPr>
        <a:xfrm>
          <a:off x="1971" y="2013656"/>
          <a:ext cx="2111312" cy="1266787"/>
        </a:xfrm>
        <a:prstGeom prst="rect">
          <a:avLst/>
        </a:prstGeom>
        <a:gradFill rotWithShape="0">
          <a:gsLst>
            <a:gs pos="0">
              <a:schemeClr val="accent2">
                <a:hueOff val="3192055"/>
                <a:satOff val="-9701"/>
                <a:lumOff val="-131"/>
                <a:alphaOff val="0"/>
                <a:tint val="94000"/>
                <a:satMod val="105000"/>
                <a:lumMod val="102000"/>
              </a:schemeClr>
            </a:gs>
            <a:gs pos="100000">
              <a:schemeClr val="accent2">
                <a:hueOff val="3192055"/>
                <a:satOff val="-9701"/>
                <a:lumOff val="-131"/>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5. Configure a NAT gateway (if needed)</a:t>
          </a:r>
        </a:p>
      </dsp:txBody>
      <dsp:txXfrm>
        <a:off x="1971" y="2013656"/>
        <a:ext cx="2111312" cy="1266787"/>
      </dsp:txXfrm>
    </dsp:sp>
    <dsp:sp modelId="{5ED5E709-8982-7441-8714-7767D8252BD3}">
      <dsp:nvSpPr>
        <dsp:cNvPr id="0" name=""/>
        <dsp:cNvSpPr/>
      </dsp:nvSpPr>
      <dsp:spPr>
        <a:xfrm>
          <a:off x="4708399" y="2601330"/>
          <a:ext cx="455001" cy="91440"/>
        </a:xfrm>
        <a:custGeom>
          <a:avLst/>
          <a:gdLst/>
          <a:ahLst/>
          <a:cxnLst/>
          <a:rect l="0" t="0" r="0" b="0"/>
          <a:pathLst>
            <a:path>
              <a:moveTo>
                <a:pt x="0" y="45720"/>
              </a:moveTo>
              <a:lnTo>
                <a:pt x="455001" y="45720"/>
              </a:lnTo>
            </a:path>
          </a:pathLst>
        </a:custGeom>
        <a:noFill/>
        <a:ln w="9525" cap="flat" cmpd="sng" algn="ctr">
          <a:solidFill>
            <a:schemeClr val="accent2">
              <a:hueOff val="4788082"/>
              <a:satOff val="-14551"/>
              <a:lumOff val="-1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23759" y="2644622"/>
        <a:ext cx="24280" cy="4856"/>
      </dsp:txXfrm>
    </dsp:sp>
    <dsp:sp modelId="{0979DAB1-CFA3-7C48-B454-DF0B67A636B9}">
      <dsp:nvSpPr>
        <dsp:cNvPr id="0" name=""/>
        <dsp:cNvSpPr/>
      </dsp:nvSpPr>
      <dsp:spPr>
        <a:xfrm>
          <a:off x="2598886" y="2013656"/>
          <a:ext cx="2111312" cy="1266787"/>
        </a:xfrm>
        <a:prstGeom prst="rect">
          <a:avLst/>
        </a:prstGeom>
        <a:gradFill rotWithShape="0">
          <a:gsLst>
            <a:gs pos="0">
              <a:schemeClr val="accent2">
                <a:hueOff val="3990068"/>
                <a:satOff val="-12126"/>
                <a:lumOff val="-163"/>
                <a:alphaOff val="0"/>
                <a:tint val="94000"/>
                <a:satMod val="105000"/>
                <a:lumMod val="102000"/>
              </a:schemeClr>
            </a:gs>
            <a:gs pos="100000">
              <a:schemeClr val="accent2">
                <a:hueOff val="3990068"/>
                <a:satOff val="-12126"/>
                <a:lumOff val="-163"/>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6. Select VPC endpoints</a:t>
          </a:r>
        </a:p>
      </dsp:txBody>
      <dsp:txXfrm>
        <a:off x="2598886" y="2013656"/>
        <a:ext cx="2111312" cy="1266787"/>
      </dsp:txXfrm>
    </dsp:sp>
    <dsp:sp modelId="{90352E65-A55D-F04D-A867-7F8F140871CB}">
      <dsp:nvSpPr>
        <dsp:cNvPr id="0" name=""/>
        <dsp:cNvSpPr/>
      </dsp:nvSpPr>
      <dsp:spPr>
        <a:xfrm>
          <a:off x="5195800" y="2013656"/>
          <a:ext cx="2111312" cy="1266787"/>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7. Configure DNS</a:t>
          </a:r>
        </a:p>
      </dsp:txBody>
      <dsp:txXfrm>
        <a:off x="5195800" y="2013656"/>
        <a:ext cx="2111312" cy="126678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CE1C3-BE5B-9249-AB0B-71BC1D648B76}" type="datetimeFigureOut">
              <a:rPr lang="en-US" smtClean="0"/>
              <a:t>9/16/24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576A2-7C12-5D46-82D1-8A836AC17B13}" type="slidenum">
              <a:rPr lang="en-US" smtClean="0"/>
              <a:t>‹#›</a:t>
            </a:fld>
            <a:endParaRPr lang="en-US"/>
          </a:p>
        </p:txBody>
      </p:sp>
    </p:spTree>
    <p:extLst>
      <p:ext uri="{BB962C8B-B14F-4D97-AF65-F5344CB8AC3E}">
        <p14:creationId xmlns:p14="http://schemas.microsoft.com/office/powerpoint/2010/main" val="2092211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93939"/>
              </a:solidFill>
              <a:effectLst/>
              <a:latin typeface="EB Garamond"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1</a:t>
            </a:fld>
            <a:endParaRPr lang="en-US"/>
          </a:p>
        </p:txBody>
      </p:sp>
    </p:spTree>
    <p:extLst>
      <p:ext uri="{BB962C8B-B14F-4D97-AF65-F5344CB8AC3E}">
        <p14:creationId xmlns:p14="http://schemas.microsoft.com/office/powerpoint/2010/main" val="607471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Scalability: Because a VPC is hosted by a public cloud provider, customers can add more computing resources on demand</a:t>
            </a:r>
          </a:p>
          <a:p>
            <a:pPr marL="171450" indent="-171450">
              <a:buFontTx/>
              <a:buChar char="-"/>
            </a:pPr>
            <a:r>
              <a:rPr lang="en-US" dirty="0"/>
              <a:t>Easy hybrid cloud deployment: Relatively simple to connect a VPC to a public cloud or to on-prem infrastructure via the VPN</a:t>
            </a:r>
          </a:p>
          <a:p>
            <a:pPr marL="171450" indent="-171450">
              <a:buFontTx/>
              <a:buChar char="-"/>
            </a:pPr>
            <a:r>
              <a:rPr lang="en-US" dirty="0"/>
              <a:t>Better performance: Cloud-hosted websites and applications typically perform better than those hosted on local on-prem servers</a:t>
            </a:r>
          </a:p>
          <a:p>
            <a:pPr marL="171450" indent="-171450">
              <a:buFontTx/>
              <a:buChar char="-"/>
            </a:pPr>
            <a:r>
              <a:rPr lang="en-US" dirty="0"/>
              <a:t>Better security: Public cloud providers that offer VPCs often have more resources for updating and maintaining the infrastructure, especially for small and mid-market businesses. For large enterprises or any companies that face extremely tight data security regulations, this is less of an advantage</a:t>
            </a:r>
          </a:p>
        </p:txBody>
      </p:sp>
      <p:sp>
        <p:nvSpPr>
          <p:cNvPr id="4" name="Slide Number Placeholder 3"/>
          <p:cNvSpPr>
            <a:spLocks noGrp="1"/>
          </p:cNvSpPr>
          <p:nvPr>
            <p:ph type="sldNum" sz="quarter" idx="5"/>
          </p:nvPr>
        </p:nvSpPr>
        <p:spPr/>
        <p:txBody>
          <a:bodyPr/>
          <a:lstStyle/>
          <a:p>
            <a:fld id="{489576A2-7C12-5D46-82D1-8A836AC17B13}" type="slidenum">
              <a:rPr lang="en-US" smtClean="0"/>
              <a:t>31</a:t>
            </a:fld>
            <a:endParaRPr lang="en-US"/>
          </a:p>
        </p:txBody>
      </p:sp>
    </p:spTree>
    <p:extLst>
      <p:ext uri="{BB962C8B-B14F-4D97-AF65-F5344CB8AC3E}">
        <p14:creationId xmlns:p14="http://schemas.microsoft.com/office/powerpoint/2010/main" val="256697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33</a:t>
            </a:fld>
            <a:endParaRPr lang="en-US"/>
          </a:p>
        </p:txBody>
      </p:sp>
    </p:spTree>
    <p:extLst>
      <p:ext uri="{BB962C8B-B14F-4D97-AF65-F5344CB8AC3E}">
        <p14:creationId xmlns:p14="http://schemas.microsoft.com/office/powerpoint/2010/main" val="501112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34</a:t>
            </a:fld>
            <a:endParaRPr lang="en-US"/>
          </a:p>
        </p:txBody>
      </p:sp>
    </p:spTree>
    <p:extLst>
      <p:ext uri="{BB962C8B-B14F-4D97-AF65-F5344CB8AC3E}">
        <p14:creationId xmlns:p14="http://schemas.microsoft.com/office/powerpoint/2010/main" val="17590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39</a:t>
            </a:fld>
            <a:endParaRPr lang="en-US"/>
          </a:p>
        </p:txBody>
      </p:sp>
    </p:spTree>
    <p:extLst>
      <p:ext uri="{BB962C8B-B14F-4D97-AF65-F5344CB8AC3E}">
        <p14:creationId xmlns:p14="http://schemas.microsoft.com/office/powerpoint/2010/main" val="2487305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check with your network admins. I still call my old network admin at Carnegie. He knows things. </a:t>
            </a:r>
          </a:p>
        </p:txBody>
      </p:sp>
      <p:sp>
        <p:nvSpPr>
          <p:cNvPr id="4" name="Slide Number Placeholder 3"/>
          <p:cNvSpPr>
            <a:spLocks noGrp="1"/>
          </p:cNvSpPr>
          <p:nvPr>
            <p:ph type="sldNum" sz="quarter" idx="5"/>
          </p:nvPr>
        </p:nvSpPr>
        <p:spPr/>
        <p:txBody>
          <a:bodyPr/>
          <a:lstStyle/>
          <a:p>
            <a:fld id="{489576A2-7C12-5D46-82D1-8A836AC17B13}" type="slidenum">
              <a:rPr lang="en-US" smtClean="0"/>
              <a:t>48</a:t>
            </a:fld>
            <a:endParaRPr lang="en-US"/>
          </a:p>
        </p:txBody>
      </p:sp>
    </p:spTree>
    <p:extLst>
      <p:ext uri="{BB962C8B-B14F-4D97-AF65-F5344CB8AC3E}">
        <p14:creationId xmlns:p14="http://schemas.microsoft.com/office/powerpoint/2010/main" val="1127486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55</a:t>
            </a:fld>
            <a:endParaRPr lang="en-US"/>
          </a:p>
        </p:txBody>
      </p:sp>
    </p:spTree>
    <p:extLst>
      <p:ext uri="{BB962C8B-B14F-4D97-AF65-F5344CB8AC3E}">
        <p14:creationId xmlns:p14="http://schemas.microsoft.com/office/powerpoint/2010/main" val="732518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59</a:t>
            </a:fld>
            <a:endParaRPr lang="en-US"/>
          </a:p>
        </p:txBody>
      </p:sp>
    </p:spTree>
    <p:extLst>
      <p:ext uri="{BB962C8B-B14F-4D97-AF65-F5344CB8AC3E}">
        <p14:creationId xmlns:p14="http://schemas.microsoft.com/office/powerpoint/2010/main" val="142094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60</a:t>
            </a:fld>
            <a:endParaRPr lang="en-US"/>
          </a:p>
        </p:txBody>
      </p:sp>
    </p:spTree>
    <p:extLst>
      <p:ext uri="{BB962C8B-B14F-4D97-AF65-F5344CB8AC3E}">
        <p14:creationId xmlns:p14="http://schemas.microsoft.com/office/powerpoint/2010/main" val="1516887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PCX is a peering connection</a:t>
            </a:r>
          </a:p>
        </p:txBody>
      </p:sp>
      <p:sp>
        <p:nvSpPr>
          <p:cNvPr id="4" name="Slide Number Placeholder 3"/>
          <p:cNvSpPr>
            <a:spLocks noGrp="1"/>
          </p:cNvSpPr>
          <p:nvPr>
            <p:ph type="sldNum" sz="quarter" idx="5"/>
          </p:nvPr>
        </p:nvSpPr>
        <p:spPr/>
        <p:txBody>
          <a:bodyPr/>
          <a:lstStyle/>
          <a:p>
            <a:fld id="{489576A2-7C12-5D46-82D1-8A836AC17B13}" type="slidenum">
              <a:rPr lang="en-US" smtClean="0"/>
              <a:t>62</a:t>
            </a:fld>
            <a:endParaRPr lang="en-US"/>
          </a:p>
        </p:txBody>
      </p:sp>
    </p:spTree>
    <p:extLst>
      <p:ext uri="{BB962C8B-B14F-4D97-AF65-F5344CB8AC3E}">
        <p14:creationId xmlns:p14="http://schemas.microsoft.com/office/powerpoint/2010/main" val="3389910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65</a:t>
            </a:fld>
            <a:endParaRPr lang="en-US"/>
          </a:p>
        </p:txBody>
      </p:sp>
    </p:spTree>
    <p:extLst>
      <p:ext uri="{BB962C8B-B14F-4D97-AF65-F5344CB8AC3E}">
        <p14:creationId xmlns:p14="http://schemas.microsoft.com/office/powerpoint/2010/main" val="161114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2</a:t>
            </a:fld>
            <a:endParaRPr lang="en-US"/>
          </a:p>
        </p:txBody>
      </p:sp>
    </p:spTree>
    <p:extLst>
      <p:ext uri="{BB962C8B-B14F-4D97-AF65-F5344CB8AC3E}">
        <p14:creationId xmlns:p14="http://schemas.microsoft.com/office/powerpoint/2010/main" val="362692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69</a:t>
            </a:fld>
            <a:endParaRPr lang="en-US"/>
          </a:p>
        </p:txBody>
      </p:sp>
    </p:spTree>
    <p:extLst>
      <p:ext uri="{BB962C8B-B14F-4D97-AF65-F5344CB8AC3E}">
        <p14:creationId xmlns:p14="http://schemas.microsoft.com/office/powerpoint/2010/main" val="162381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73</a:t>
            </a:fld>
            <a:endParaRPr lang="en-US"/>
          </a:p>
        </p:txBody>
      </p:sp>
    </p:spTree>
    <p:extLst>
      <p:ext uri="{BB962C8B-B14F-4D97-AF65-F5344CB8AC3E}">
        <p14:creationId xmlns:p14="http://schemas.microsoft.com/office/powerpoint/2010/main" val="9978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85</a:t>
            </a:fld>
            <a:endParaRPr lang="en-US"/>
          </a:p>
        </p:txBody>
      </p:sp>
    </p:spTree>
    <p:extLst>
      <p:ext uri="{BB962C8B-B14F-4D97-AF65-F5344CB8AC3E}">
        <p14:creationId xmlns:p14="http://schemas.microsoft.com/office/powerpoint/2010/main" val="45527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3</a:t>
            </a:fld>
            <a:endParaRPr lang="en-US"/>
          </a:p>
        </p:txBody>
      </p:sp>
    </p:spTree>
    <p:extLst>
      <p:ext uri="{BB962C8B-B14F-4D97-AF65-F5344CB8AC3E}">
        <p14:creationId xmlns:p14="http://schemas.microsoft.com/office/powerpoint/2010/main" val="346843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7</a:t>
            </a:fld>
            <a:endParaRPr lang="en-US"/>
          </a:p>
        </p:txBody>
      </p:sp>
    </p:spTree>
    <p:extLst>
      <p:ext uri="{BB962C8B-B14F-4D97-AF65-F5344CB8AC3E}">
        <p14:creationId xmlns:p14="http://schemas.microsoft.com/office/powerpoint/2010/main" val="311630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12</a:t>
            </a:fld>
            <a:endParaRPr lang="en-US"/>
          </a:p>
        </p:txBody>
      </p:sp>
    </p:spTree>
    <p:extLst>
      <p:ext uri="{BB962C8B-B14F-4D97-AF65-F5344CB8AC3E}">
        <p14:creationId xmlns:p14="http://schemas.microsoft.com/office/powerpoint/2010/main" val="367924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13</a:t>
            </a:fld>
            <a:endParaRPr lang="en-US"/>
          </a:p>
        </p:txBody>
      </p:sp>
    </p:spTree>
    <p:extLst>
      <p:ext uri="{BB962C8B-B14F-4D97-AF65-F5344CB8AC3E}">
        <p14:creationId xmlns:p14="http://schemas.microsoft.com/office/powerpoint/2010/main" val="193565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24</a:t>
            </a:fld>
            <a:endParaRPr lang="en-US"/>
          </a:p>
        </p:txBody>
      </p:sp>
    </p:spTree>
    <p:extLst>
      <p:ext uri="{BB962C8B-B14F-4D97-AF65-F5344CB8AC3E}">
        <p14:creationId xmlns:p14="http://schemas.microsoft.com/office/powerpoint/2010/main" val="2810107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25</a:t>
            </a:fld>
            <a:endParaRPr lang="en-US"/>
          </a:p>
        </p:txBody>
      </p:sp>
    </p:spTree>
    <p:extLst>
      <p:ext uri="{BB962C8B-B14F-4D97-AF65-F5344CB8AC3E}">
        <p14:creationId xmlns:p14="http://schemas.microsoft.com/office/powerpoint/2010/main" val="194993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576A2-7C12-5D46-82D1-8A836AC17B13}" type="slidenum">
              <a:rPr lang="en-US" smtClean="0"/>
              <a:t>27</a:t>
            </a:fld>
            <a:endParaRPr lang="en-US"/>
          </a:p>
        </p:txBody>
      </p:sp>
    </p:spTree>
    <p:extLst>
      <p:ext uri="{BB962C8B-B14F-4D97-AF65-F5344CB8AC3E}">
        <p14:creationId xmlns:p14="http://schemas.microsoft.com/office/powerpoint/2010/main" val="756924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131878-877B-CC4D-941C-154C37B5FC49}" type="datetimeFigureOut">
              <a:rPr lang="en-US" smtClean="0"/>
              <a:t>9/16/24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3456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97683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29320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331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7722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9/16/24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14359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131878-877B-CC4D-941C-154C37B5FC49}" type="datetimeFigureOut">
              <a:rPr lang="en-US" smtClean="0"/>
              <a:t>9/16/24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911580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794438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62557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31878-877B-CC4D-941C-154C37B5FC49}"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33103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31878-877B-CC4D-941C-154C37B5FC49}" type="datetimeFigureOut">
              <a:rPr lang="en-US" smtClean="0"/>
              <a:t>9/16/24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69335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31878-877B-CC4D-941C-154C37B5FC49}"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425058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31878-877B-CC4D-941C-154C37B5FC49}" type="datetimeFigureOut">
              <a:rPr lang="en-US" smtClean="0"/>
              <a:t>9/16/24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74151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131878-877B-CC4D-941C-154C37B5FC49}" type="datetimeFigureOut">
              <a:rPr lang="en-US" smtClean="0"/>
              <a:t>9/16/24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1242186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31878-877B-CC4D-941C-154C37B5FC49}" type="datetimeFigureOut">
              <a:rPr lang="en-US" smtClean="0"/>
              <a:t>9/16/24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90944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281528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31878-877B-CC4D-941C-154C37B5FC49}" type="datetimeFigureOut">
              <a:rPr lang="en-US" smtClean="0"/>
              <a:t>9/16/24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1087-390E-644C-9E4B-B1801D4279C9}" type="slidenum">
              <a:rPr lang="en-US" smtClean="0"/>
              <a:t>‹#›</a:t>
            </a:fld>
            <a:endParaRPr lang="en-US"/>
          </a:p>
        </p:txBody>
      </p:sp>
    </p:spTree>
    <p:extLst>
      <p:ext uri="{BB962C8B-B14F-4D97-AF65-F5344CB8AC3E}">
        <p14:creationId xmlns:p14="http://schemas.microsoft.com/office/powerpoint/2010/main" val="33466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131878-877B-CC4D-941C-154C37B5FC49}" type="datetimeFigureOut">
              <a:rPr lang="en-US" smtClean="0"/>
              <a:t>9/16/24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4E1087-390E-644C-9E4B-B1801D4279C9}" type="slidenum">
              <a:rPr lang="en-US" smtClean="0"/>
              <a:t>‹#›</a:t>
            </a:fld>
            <a:endParaRPr lang="en-US"/>
          </a:p>
        </p:txBody>
      </p:sp>
    </p:spTree>
    <p:extLst>
      <p:ext uri="{BB962C8B-B14F-4D97-AF65-F5344CB8AC3E}">
        <p14:creationId xmlns:p14="http://schemas.microsoft.com/office/powerpoint/2010/main" val="34417776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3F3BADD6-8D40-9B49-9390-124F86742595}"/>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MIS 547</a:t>
            </a:r>
          </a:p>
        </p:txBody>
      </p:sp>
      <p:sp>
        <p:nvSpPr>
          <p:cNvPr id="3" name="Subtitle 2">
            <a:extLst>
              <a:ext uri="{FF2B5EF4-FFF2-40B4-BE49-F238E27FC236}">
                <a16:creationId xmlns:a16="http://schemas.microsoft.com/office/drawing/2014/main" id="{3C3D316C-B9A1-353B-C296-C9C9E3DC8B7E}"/>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Cloud Computing</a:t>
            </a:r>
          </a:p>
        </p:txBody>
      </p:sp>
    </p:spTree>
    <p:extLst>
      <p:ext uri="{BB962C8B-B14F-4D97-AF65-F5344CB8AC3E}">
        <p14:creationId xmlns:p14="http://schemas.microsoft.com/office/powerpoint/2010/main" val="41297026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29F1-8249-0A8A-201C-82722797EE28}"/>
              </a:ext>
            </a:extLst>
          </p:cNvPr>
          <p:cNvSpPr>
            <a:spLocks noGrp="1"/>
          </p:cNvSpPr>
          <p:nvPr>
            <p:ph type="title"/>
          </p:nvPr>
        </p:nvSpPr>
        <p:spPr>
          <a:xfrm>
            <a:off x="1123526" y="103341"/>
            <a:ext cx="9905998" cy="1478570"/>
          </a:xfrm>
        </p:spPr>
        <p:txBody>
          <a:bodyPr/>
          <a:lstStyle/>
          <a:p>
            <a:r>
              <a:rPr lang="en-US" dirty="0"/>
              <a:t>Public and Private IP Addresses</a:t>
            </a:r>
          </a:p>
        </p:txBody>
      </p:sp>
      <p:sp>
        <p:nvSpPr>
          <p:cNvPr id="3" name="Content Placeholder 2">
            <a:extLst>
              <a:ext uri="{FF2B5EF4-FFF2-40B4-BE49-F238E27FC236}">
                <a16:creationId xmlns:a16="http://schemas.microsoft.com/office/drawing/2014/main" id="{D4D3ABC5-CFF8-A0FB-E8A8-AF4F52F72F01}"/>
              </a:ext>
            </a:extLst>
          </p:cNvPr>
          <p:cNvSpPr>
            <a:spLocks noGrp="1"/>
          </p:cNvSpPr>
          <p:nvPr>
            <p:ph idx="1"/>
          </p:nvPr>
        </p:nvSpPr>
        <p:spPr>
          <a:xfrm>
            <a:off x="1151011" y="1151059"/>
            <a:ext cx="7101168" cy="2990808"/>
          </a:xfrm>
        </p:spPr>
        <p:txBody>
          <a:bodyPr>
            <a:normAutofit/>
          </a:bodyPr>
          <a:lstStyle/>
          <a:p>
            <a:r>
              <a:rPr lang="en-US" sz="2000" dirty="0"/>
              <a:t>On the LAN side of the router are </a:t>
            </a:r>
            <a:r>
              <a:rPr lang="en-US" sz="2000" dirty="0">
                <a:solidFill>
                  <a:schemeClr val="accent1"/>
                </a:solidFill>
              </a:rPr>
              <a:t>private IP addresses</a:t>
            </a:r>
          </a:p>
          <a:p>
            <a:pPr lvl="1"/>
            <a:r>
              <a:rPr lang="en-US" sz="1800" dirty="0"/>
              <a:t>10.0.0.0 through 10.255.255.255</a:t>
            </a:r>
          </a:p>
          <a:p>
            <a:pPr lvl="1"/>
            <a:r>
              <a:rPr lang="en-US" sz="1800" dirty="0"/>
              <a:t>172.16.0.0 through 172.31.255.255</a:t>
            </a:r>
          </a:p>
          <a:p>
            <a:pPr lvl="1"/>
            <a:r>
              <a:rPr lang="en-US" sz="1800" dirty="0"/>
              <a:t>192.168.0.0 through 192.168.255.255</a:t>
            </a:r>
          </a:p>
          <a:p>
            <a:r>
              <a:rPr lang="en-US" sz="2000" dirty="0"/>
              <a:t>On the ISP side of the router are public IP addresses </a:t>
            </a:r>
          </a:p>
          <a:p>
            <a:pPr lvl="1"/>
            <a:r>
              <a:rPr lang="en-US" sz="1800" dirty="0"/>
              <a:t>All other IP addresses, except</a:t>
            </a:r>
          </a:p>
          <a:p>
            <a:r>
              <a:rPr lang="en-US" sz="2000" dirty="0">
                <a:solidFill>
                  <a:schemeClr val="accent1"/>
                </a:solidFill>
              </a:rPr>
              <a:t>127.0.0.1</a:t>
            </a:r>
            <a:r>
              <a:rPr lang="en-US" sz="2000" dirty="0"/>
              <a:t>: loopback IP</a:t>
            </a:r>
          </a:p>
        </p:txBody>
      </p:sp>
      <p:sp>
        <p:nvSpPr>
          <p:cNvPr id="4" name="Rectangle 3">
            <a:extLst>
              <a:ext uri="{FF2B5EF4-FFF2-40B4-BE49-F238E27FC236}">
                <a16:creationId xmlns:a16="http://schemas.microsoft.com/office/drawing/2014/main" id="{D3D9486E-388E-DE51-B863-6443B9249C62}"/>
              </a:ext>
            </a:extLst>
          </p:cNvPr>
          <p:cNvSpPr/>
          <p:nvPr/>
        </p:nvSpPr>
        <p:spPr>
          <a:xfrm>
            <a:off x="4595149" y="5268550"/>
            <a:ext cx="2453833" cy="569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Oval 4">
            <a:extLst>
              <a:ext uri="{FF2B5EF4-FFF2-40B4-BE49-F238E27FC236}">
                <a16:creationId xmlns:a16="http://schemas.microsoft.com/office/drawing/2014/main" id="{C45201FA-2CBA-E4A5-2E19-0722E9C1A13C}"/>
              </a:ext>
            </a:extLst>
          </p:cNvPr>
          <p:cNvSpPr/>
          <p:nvPr/>
        </p:nvSpPr>
        <p:spPr>
          <a:xfrm>
            <a:off x="4363655" y="5331176"/>
            <a:ext cx="462987" cy="44397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014236-489B-E976-7C4B-350AB4B3382E}"/>
              </a:ext>
            </a:extLst>
          </p:cNvPr>
          <p:cNvSpPr/>
          <p:nvPr/>
        </p:nvSpPr>
        <p:spPr>
          <a:xfrm>
            <a:off x="6817489" y="5331176"/>
            <a:ext cx="462987" cy="44397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Graphic 6" descr="Network diagram with solid fill">
            <a:extLst>
              <a:ext uri="{FF2B5EF4-FFF2-40B4-BE49-F238E27FC236}">
                <a16:creationId xmlns:a16="http://schemas.microsoft.com/office/drawing/2014/main" id="{AB2240AE-F8EE-0183-DED5-E41BFA4B56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0708" y="5095894"/>
            <a:ext cx="914400" cy="914400"/>
          </a:xfrm>
          <a:prstGeom prst="rect">
            <a:avLst/>
          </a:prstGeom>
        </p:spPr>
      </p:pic>
      <p:cxnSp>
        <p:nvCxnSpPr>
          <p:cNvPr id="8" name="Straight Arrow Connector 7">
            <a:extLst>
              <a:ext uri="{FF2B5EF4-FFF2-40B4-BE49-F238E27FC236}">
                <a16:creationId xmlns:a16="http://schemas.microsoft.com/office/drawing/2014/main" id="{8CA433BA-CEF2-5B03-DDAC-96763E6DF695}"/>
              </a:ext>
            </a:extLst>
          </p:cNvPr>
          <p:cNvCxnSpPr>
            <a:cxnSpLocks/>
            <a:endCxn id="5" idx="1"/>
          </p:cNvCxnSpPr>
          <p:nvPr/>
        </p:nvCxnSpPr>
        <p:spPr>
          <a:xfrm>
            <a:off x="4034824" y="4748899"/>
            <a:ext cx="396634" cy="64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1AA49C-FDD7-B9A7-D0EF-0185B283E80E}"/>
              </a:ext>
            </a:extLst>
          </p:cNvPr>
          <p:cNvCxnSpPr>
            <a:cxnSpLocks/>
          </p:cNvCxnSpPr>
          <p:nvPr/>
        </p:nvCxnSpPr>
        <p:spPr>
          <a:xfrm flipH="1">
            <a:off x="7171641" y="4793587"/>
            <a:ext cx="432640" cy="54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A1497E-CD62-F639-00FA-60F3FF94D274}"/>
              </a:ext>
            </a:extLst>
          </p:cNvPr>
          <p:cNvSpPr txBox="1"/>
          <p:nvPr/>
        </p:nvSpPr>
        <p:spPr>
          <a:xfrm>
            <a:off x="3438466" y="6239482"/>
            <a:ext cx="971741" cy="369332"/>
          </a:xfrm>
          <a:prstGeom prst="rect">
            <a:avLst/>
          </a:prstGeom>
          <a:noFill/>
        </p:spPr>
        <p:txBody>
          <a:bodyPr wrap="none" rtlCol="0">
            <a:spAutoFit/>
          </a:bodyPr>
          <a:lstStyle/>
          <a:p>
            <a:r>
              <a:rPr lang="en-US" dirty="0"/>
              <a:t>10.0.0.1</a:t>
            </a:r>
          </a:p>
        </p:txBody>
      </p:sp>
      <p:sp>
        <p:nvSpPr>
          <p:cNvPr id="11" name="TextBox 10">
            <a:extLst>
              <a:ext uri="{FF2B5EF4-FFF2-40B4-BE49-F238E27FC236}">
                <a16:creationId xmlns:a16="http://schemas.microsoft.com/office/drawing/2014/main" id="{22FD7590-D754-1317-2DB7-3D23D03D56C3}"/>
              </a:ext>
            </a:extLst>
          </p:cNvPr>
          <p:cNvSpPr txBox="1"/>
          <p:nvPr/>
        </p:nvSpPr>
        <p:spPr>
          <a:xfrm>
            <a:off x="6410686" y="6239482"/>
            <a:ext cx="1257075" cy="369332"/>
          </a:xfrm>
          <a:prstGeom prst="rect">
            <a:avLst/>
          </a:prstGeom>
          <a:noFill/>
        </p:spPr>
        <p:txBody>
          <a:bodyPr wrap="none" rtlCol="0">
            <a:spAutoFit/>
          </a:bodyPr>
          <a:lstStyle/>
          <a:p>
            <a:r>
              <a:rPr lang="en-US" dirty="0"/>
              <a:t>&lt;Public IP&gt;</a:t>
            </a:r>
          </a:p>
        </p:txBody>
      </p:sp>
      <p:cxnSp>
        <p:nvCxnSpPr>
          <p:cNvPr id="12" name="Straight Arrow Connector 11">
            <a:extLst>
              <a:ext uri="{FF2B5EF4-FFF2-40B4-BE49-F238E27FC236}">
                <a16:creationId xmlns:a16="http://schemas.microsoft.com/office/drawing/2014/main" id="{DA0E7570-3E12-19F8-610B-11C0AA767F96}"/>
              </a:ext>
            </a:extLst>
          </p:cNvPr>
          <p:cNvCxnSpPr/>
          <p:nvPr/>
        </p:nvCxnSpPr>
        <p:spPr>
          <a:xfrm flipV="1">
            <a:off x="4247908" y="5837780"/>
            <a:ext cx="183550" cy="49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C8BDD69-A28F-ACA9-FB66-C735F231229F}"/>
              </a:ext>
            </a:extLst>
          </p:cNvPr>
          <p:cNvCxnSpPr>
            <a:cxnSpLocks/>
            <a:stCxn id="11" idx="0"/>
          </p:cNvCxnSpPr>
          <p:nvPr/>
        </p:nvCxnSpPr>
        <p:spPr>
          <a:xfrm flipV="1">
            <a:off x="7039224" y="5765527"/>
            <a:ext cx="132417" cy="47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 Same Side Corner Rectangle 13">
            <a:extLst>
              <a:ext uri="{FF2B5EF4-FFF2-40B4-BE49-F238E27FC236}">
                <a16:creationId xmlns:a16="http://schemas.microsoft.com/office/drawing/2014/main" id="{18933A97-5CCD-8534-D72E-1A038414DC05}"/>
              </a:ext>
            </a:extLst>
          </p:cNvPr>
          <p:cNvSpPr/>
          <p:nvPr/>
        </p:nvSpPr>
        <p:spPr>
          <a:xfrm>
            <a:off x="1882127" y="4837911"/>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15" name="Round Same Side Corner Rectangle 14">
            <a:extLst>
              <a:ext uri="{FF2B5EF4-FFF2-40B4-BE49-F238E27FC236}">
                <a16:creationId xmlns:a16="http://schemas.microsoft.com/office/drawing/2014/main" id="{A6390387-E397-8E38-6C86-D7BB7315BDDA}"/>
              </a:ext>
            </a:extLst>
          </p:cNvPr>
          <p:cNvSpPr/>
          <p:nvPr/>
        </p:nvSpPr>
        <p:spPr>
          <a:xfrm>
            <a:off x="1874738" y="5340069"/>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16" name="Round Same Side Corner Rectangle 15">
            <a:extLst>
              <a:ext uri="{FF2B5EF4-FFF2-40B4-BE49-F238E27FC236}">
                <a16:creationId xmlns:a16="http://schemas.microsoft.com/office/drawing/2014/main" id="{E37B092D-E4E4-5DA0-D55D-A10B3DA2B019}"/>
              </a:ext>
            </a:extLst>
          </p:cNvPr>
          <p:cNvSpPr/>
          <p:nvPr/>
        </p:nvSpPr>
        <p:spPr>
          <a:xfrm>
            <a:off x="1874738" y="5816408"/>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cxnSp>
        <p:nvCxnSpPr>
          <p:cNvPr id="17" name="Elbow Connector 16">
            <a:extLst>
              <a:ext uri="{FF2B5EF4-FFF2-40B4-BE49-F238E27FC236}">
                <a16:creationId xmlns:a16="http://schemas.microsoft.com/office/drawing/2014/main" id="{62420976-203C-FCA3-9614-ED516C3075CB}"/>
              </a:ext>
            </a:extLst>
          </p:cNvPr>
          <p:cNvCxnSpPr>
            <a:cxnSpLocks/>
            <a:stCxn id="14" idx="0"/>
          </p:cNvCxnSpPr>
          <p:nvPr/>
        </p:nvCxnSpPr>
        <p:spPr>
          <a:xfrm>
            <a:off x="2565033" y="5055454"/>
            <a:ext cx="1374612" cy="2587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4C9B720-D403-D559-186C-652BF3CD4EAE}"/>
              </a:ext>
            </a:extLst>
          </p:cNvPr>
          <p:cNvCxnSpPr>
            <a:cxnSpLocks/>
            <a:stCxn id="16" idx="0"/>
          </p:cNvCxnSpPr>
          <p:nvPr/>
        </p:nvCxnSpPr>
        <p:spPr>
          <a:xfrm flipV="1">
            <a:off x="2557644" y="5816408"/>
            <a:ext cx="1343730" cy="2175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173A030-07C1-7BB2-2A03-B1E75B940B5A}"/>
              </a:ext>
            </a:extLst>
          </p:cNvPr>
          <p:cNvCxnSpPr>
            <a:cxnSpLocks/>
            <a:stCxn id="15" idx="0"/>
          </p:cNvCxnSpPr>
          <p:nvPr/>
        </p:nvCxnSpPr>
        <p:spPr>
          <a:xfrm>
            <a:off x="2557644" y="5557612"/>
            <a:ext cx="137338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D0BFE77-4BE4-17AC-7E3F-6DAAAC2F7628}"/>
              </a:ext>
            </a:extLst>
          </p:cNvPr>
          <p:cNvSpPr txBox="1"/>
          <p:nvPr/>
        </p:nvSpPr>
        <p:spPr>
          <a:xfrm>
            <a:off x="7564089" y="5340069"/>
            <a:ext cx="1256883" cy="369332"/>
          </a:xfrm>
          <a:prstGeom prst="rect">
            <a:avLst/>
          </a:prstGeom>
          <a:noFill/>
        </p:spPr>
        <p:txBody>
          <a:bodyPr wrap="none" rtlCol="0">
            <a:spAutoFit/>
          </a:bodyPr>
          <a:lstStyle/>
          <a:p>
            <a:r>
              <a:rPr lang="en-US" dirty="0"/>
              <a:t>The Internet</a:t>
            </a:r>
          </a:p>
        </p:txBody>
      </p:sp>
      <p:sp>
        <p:nvSpPr>
          <p:cNvPr id="21" name="Striped Right Arrow 20">
            <a:extLst>
              <a:ext uri="{FF2B5EF4-FFF2-40B4-BE49-F238E27FC236}">
                <a16:creationId xmlns:a16="http://schemas.microsoft.com/office/drawing/2014/main" id="{36339211-D103-6BFB-9B0E-7310A2908B8D}"/>
              </a:ext>
            </a:extLst>
          </p:cNvPr>
          <p:cNvSpPr/>
          <p:nvPr/>
        </p:nvSpPr>
        <p:spPr>
          <a:xfrm>
            <a:off x="7048982" y="5396195"/>
            <a:ext cx="515107" cy="313206"/>
          </a:xfrm>
          <a:prstGeom prst="striped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7A0E7523-8A5F-06FA-AB31-A9AB5826ED48}"/>
              </a:ext>
            </a:extLst>
          </p:cNvPr>
          <p:cNvSpPr txBox="1"/>
          <p:nvPr/>
        </p:nvSpPr>
        <p:spPr>
          <a:xfrm>
            <a:off x="4826642" y="4888583"/>
            <a:ext cx="2187469" cy="369332"/>
          </a:xfrm>
          <a:prstGeom prst="rect">
            <a:avLst/>
          </a:prstGeom>
          <a:noFill/>
        </p:spPr>
        <p:txBody>
          <a:bodyPr wrap="square" rtlCol="0">
            <a:spAutoFit/>
          </a:bodyPr>
          <a:lstStyle/>
          <a:p>
            <a:r>
              <a:rPr lang="en-US" dirty="0"/>
              <a:t>DEFAULT GATEWAY</a:t>
            </a:r>
          </a:p>
        </p:txBody>
      </p:sp>
      <p:sp>
        <p:nvSpPr>
          <p:cNvPr id="23" name="TextBox 22">
            <a:extLst>
              <a:ext uri="{FF2B5EF4-FFF2-40B4-BE49-F238E27FC236}">
                <a16:creationId xmlns:a16="http://schemas.microsoft.com/office/drawing/2014/main" id="{568F4B6D-553C-FA09-6B2D-AF6B2FDE1603}"/>
              </a:ext>
            </a:extLst>
          </p:cNvPr>
          <p:cNvSpPr txBox="1"/>
          <p:nvPr/>
        </p:nvSpPr>
        <p:spPr>
          <a:xfrm>
            <a:off x="1045482" y="4845583"/>
            <a:ext cx="801823" cy="307777"/>
          </a:xfrm>
          <a:prstGeom prst="rect">
            <a:avLst/>
          </a:prstGeom>
          <a:noFill/>
        </p:spPr>
        <p:txBody>
          <a:bodyPr wrap="none" rtlCol="0">
            <a:spAutoFit/>
          </a:bodyPr>
          <a:lstStyle/>
          <a:p>
            <a:r>
              <a:rPr lang="en-US" sz="1400" dirty="0"/>
              <a:t>10.0.0.2</a:t>
            </a:r>
          </a:p>
        </p:txBody>
      </p:sp>
      <p:sp>
        <p:nvSpPr>
          <p:cNvPr id="24" name="TextBox 23">
            <a:extLst>
              <a:ext uri="{FF2B5EF4-FFF2-40B4-BE49-F238E27FC236}">
                <a16:creationId xmlns:a16="http://schemas.microsoft.com/office/drawing/2014/main" id="{1519D6C7-A5B3-5C3B-F27D-B6F73F8A8C46}"/>
              </a:ext>
            </a:extLst>
          </p:cNvPr>
          <p:cNvSpPr txBox="1"/>
          <p:nvPr/>
        </p:nvSpPr>
        <p:spPr>
          <a:xfrm>
            <a:off x="1020925" y="5401624"/>
            <a:ext cx="801823" cy="307777"/>
          </a:xfrm>
          <a:prstGeom prst="rect">
            <a:avLst/>
          </a:prstGeom>
          <a:noFill/>
        </p:spPr>
        <p:txBody>
          <a:bodyPr wrap="none" rtlCol="0">
            <a:spAutoFit/>
          </a:bodyPr>
          <a:lstStyle/>
          <a:p>
            <a:r>
              <a:rPr lang="en-US" sz="1400" dirty="0"/>
              <a:t>10.0.0.3</a:t>
            </a:r>
          </a:p>
        </p:txBody>
      </p:sp>
      <p:sp>
        <p:nvSpPr>
          <p:cNvPr id="25" name="TextBox 24">
            <a:extLst>
              <a:ext uri="{FF2B5EF4-FFF2-40B4-BE49-F238E27FC236}">
                <a16:creationId xmlns:a16="http://schemas.microsoft.com/office/drawing/2014/main" id="{F7EB415A-6D3B-696B-14B0-4B8E8C454E02}"/>
              </a:ext>
            </a:extLst>
          </p:cNvPr>
          <p:cNvSpPr txBox="1"/>
          <p:nvPr/>
        </p:nvSpPr>
        <p:spPr>
          <a:xfrm>
            <a:off x="1033416" y="5925179"/>
            <a:ext cx="801823" cy="307777"/>
          </a:xfrm>
          <a:prstGeom prst="rect">
            <a:avLst/>
          </a:prstGeom>
          <a:noFill/>
        </p:spPr>
        <p:txBody>
          <a:bodyPr wrap="none" rtlCol="0">
            <a:spAutoFit/>
          </a:bodyPr>
          <a:lstStyle/>
          <a:p>
            <a:r>
              <a:rPr lang="en-US" sz="1400" dirty="0"/>
              <a:t>10.0.0.4</a:t>
            </a:r>
          </a:p>
        </p:txBody>
      </p:sp>
      <p:sp>
        <p:nvSpPr>
          <p:cNvPr id="26" name="Right Brace 25">
            <a:extLst>
              <a:ext uri="{FF2B5EF4-FFF2-40B4-BE49-F238E27FC236}">
                <a16:creationId xmlns:a16="http://schemas.microsoft.com/office/drawing/2014/main" id="{0BC1EA88-8531-9A1C-C64D-C8D5970F68A3}"/>
              </a:ext>
            </a:extLst>
          </p:cNvPr>
          <p:cNvSpPr/>
          <p:nvPr/>
        </p:nvSpPr>
        <p:spPr>
          <a:xfrm>
            <a:off x="5932203" y="1581911"/>
            <a:ext cx="478483" cy="10477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D0093F9B-2D94-5A87-BC81-D67D503681FB}"/>
              </a:ext>
            </a:extLst>
          </p:cNvPr>
          <p:cNvSpPr txBox="1"/>
          <p:nvPr/>
        </p:nvSpPr>
        <p:spPr>
          <a:xfrm>
            <a:off x="6748595" y="1593603"/>
            <a:ext cx="2887869" cy="1200329"/>
          </a:xfrm>
          <a:prstGeom prst="rect">
            <a:avLst/>
          </a:prstGeom>
          <a:noFill/>
        </p:spPr>
        <p:txBody>
          <a:bodyPr wrap="square" rtlCol="0">
            <a:spAutoFit/>
          </a:bodyPr>
          <a:lstStyle/>
          <a:p>
            <a:r>
              <a:rPr lang="en-US" dirty="0">
                <a:solidFill>
                  <a:schemeClr val="accent1"/>
                </a:solidFill>
              </a:rPr>
              <a:t>Private IP address ranges:</a:t>
            </a:r>
          </a:p>
          <a:p>
            <a:r>
              <a:rPr lang="en-US" dirty="0">
                <a:solidFill>
                  <a:schemeClr val="accent1"/>
                </a:solidFill>
              </a:rPr>
              <a:t>All 10.x.x.x</a:t>
            </a:r>
          </a:p>
          <a:p>
            <a:r>
              <a:rPr lang="en-US" dirty="0">
                <a:solidFill>
                  <a:schemeClr val="accent1"/>
                </a:solidFill>
              </a:rPr>
              <a:t>172.16.x.x </a:t>
            </a:r>
            <a:r>
              <a:rPr lang="en-US" dirty="0">
                <a:solidFill>
                  <a:schemeClr val="accent1"/>
                </a:solidFill>
                <a:sym typeface="Wingdings" pitchFamily="2" charset="2"/>
              </a:rPr>
              <a:t> 172.31.x.x</a:t>
            </a:r>
            <a:endParaRPr lang="en-US" dirty="0">
              <a:solidFill>
                <a:schemeClr val="accent1"/>
              </a:solidFill>
            </a:endParaRPr>
          </a:p>
          <a:p>
            <a:r>
              <a:rPr lang="en-US" dirty="0">
                <a:solidFill>
                  <a:schemeClr val="accent1"/>
                </a:solidFill>
              </a:rPr>
              <a:t>All 192.168.x.x</a:t>
            </a:r>
          </a:p>
        </p:txBody>
      </p:sp>
      <p:sp>
        <p:nvSpPr>
          <p:cNvPr id="28" name="TextBox 27">
            <a:extLst>
              <a:ext uri="{FF2B5EF4-FFF2-40B4-BE49-F238E27FC236}">
                <a16:creationId xmlns:a16="http://schemas.microsoft.com/office/drawing/2014/main" id="{E858C785-BCF8-C2AB-EBCB-0D0C4C8F5FB1}"/>
              </a:ext>
            </a:extLst>
          </p:cNvPr>
          <p:cNvSpPr txBox="1"/>
          <p:nvPr/>
        </p:nvSpPr>
        <p:spPr>
          <a:xfrm>
            <a:off x="2865032" y="4427132"/>
            <a:ext cx="2544094" cy="369332"/>
          </a:xfrm>
          <a:prstGeom prst="rect">
            <a:avLst/>
          </a:prstGeom>
          <a:noFill/>
        </p:spPr>
        <p:txBody>
          <a:bodyPr wrap="none" rtlCol="0">
            <a:spAutoFit/>
          </a:bodyPr>
          <a:lstStyle/>
          <a:p>
            <a:r>
              <a:rPr lang="en-US" dirty="0"/>
              <a:t>Internal network interface</a:t>
            </a:r>
          </a:p>
        </p:txBody>
      </p:sp>
      <p:sp>
        <p:nvSpPr>
          <p:cNvPr id="29" name="TextBox 28">
            <a:extLst>
              <a:ext uri="{FF2B5EF4-FFF2-40B4-BE49-F238E27FC236}">
                <a16:creationId xmlns:a16="http://schemas.microsoft.com/office/drawing/2014/main" id="{0A38BEC5-C829-FA62-06F5-2A8B0BE4F767}"/>
              </a:ext>
            </a:extLst>
          </p:cNvPr>
          <p:cNvSpPr txBox="1"/>
          <p:nvPr/>
        </p:nvSpPr>
        <p:spPr>
          <a:xfrm>
            <a:off x="6300173" y="4424255"/>
            <a:ext cx="2608215" cy="369332"/>
          </a:xfrm>
          <a:prstGeom prst="rect">
            <a:avLst/>
          </a:prstGeom>
          <a:noFill/>
        </p:spPr>
        <p:txBody>
          <a:bodyPr wrap="none" rtlCol="0">
            <a:spAutoFit/>
          </a:bodyPr>
          <a:lstStyle/>
          <a:p>
            <a:r>
              <a:rPr lang="en-US" dirty="0"/>
              <a:t>External network interface</a:t>
            </a:r>
          </a:p>
        </p:txBody>
      </p:sp>
    </p:spTree>
    <p:extLst>
      <p:ext uri="{BB962C8B-B14F-4D97-AF65-F5344CB8AC3E}">
        <p14:creationId xmlns:p14="http://schemas.microsoft.com/office/powerpoint/2010/main" val="27659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E3AF27-4008-99FF-8E84-AC7840FEF271}"/>
              </a:ext>
            </a:extLst>
          </p:cNvPr>
          <p:cNvSpPr/>
          <p:nvPr/>
        </p:nvSpPr>
        <p:spPr>
          <a:xfrm>
            <a:off x="2128616" y="4526844"/>
            <a:ext cx="2357697" cy="208197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 name="Title 1">
            <a:extLst>
              <a:ext uri="{FF2B5EF4-FFF2-40B4-BE49-F238E27FC236}">
                <a16:creationId xmlns:a16="http://schemas.microsoft.com/office/drawing/2014/main" id="{E67E1981-89C6-D6D0-4886-BD9B44F9E807}"/>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9B22B885-04E5-928F-15E3-30A6F10535E5}"/>
              </a:ext>
            </a:extLst>
          </p:cNvPr>
          <p:cNvSpPr>
            <a:spLocks noGrp="1"/>
          </p:cNvSpPr>
          <p:nvPr>
            <p:ph idx="1"/>
          </p:nvPr>
        </p:nvSpPr>
        <p:spPr>
          <a:xfrm>
            <a:off x="1141412" y="1969417"/>
            <a:ext cx="9905999" cy="1644687"/>
          </a:xfrm>
        </p:spPr>
        <p:txBody>
          <a:bodyPr/>
          <a:lstStyle/>
          <a:p>
            <a:r>
              <a:rPr lang="en-US" dirty="0"/>
              <a:t>Routing lets us connect LANs to WANs</a:t>
            </a:r>
          </a:p>
          <a:p>
            <a:r>
              <a:rPr lang="en-US" dirty="0"/>
              <a:t>Inspects the packet’s destination IP address and sends the IP packet out the correct port. To do this, it needs a routing table:</a:t>
            </a:r>
          </a:p>
        </p:txBody>
      </p:sp>
      <p:sp>
        <p:nvSpPr>
          <p:cNvPr id="4" name="Rectangle 3">
            <a:extLst>
              <a:ext uri="{FF2B5EF4-FFF2-40B4-BE49-F238E27FC236}">
                <a16:creationId xmlns:a16="http://schemas.microsoft.com/office/drawing/2014/main" id="{9E2EFF30-DD96-B921-A4A3-E94370A14FC7}"/>
              </a:ext>
            </a:extLst>
          </p:cNvPr>
          <p:cNvSpPr/>
          <p:nvPr/>
        </p:nvSpPr>
        <p:spPr>
          <a:xfrm>
            <a:off x="4595149" y="5268550"/>
            <a:ext cx="2453833" cy="569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Oval 4">
            <a:extLst>
              <a:ext uri="{FF2B5EF4-FFF2-40B4-BE49-F238E27FC236}">
                <a16:creationId xmlns:a16="http://schemas.microsoft.com/office/drawing/2014/main" id="{E8C10D13-4673-55E4-2FF7-E02EBB529D6F}"/>
              </a:ext>
            </a:extLst>
          </p:cNvPr>
          <p:cNvSpPr/>
          <p:nvPr/>
        </p:nvSpPr>
        <p:spPr>
          <a:xfrm>
            <a:off x="4363655" y="5331176"/>
            <a:ext cx="462987" cy="44397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3883E3D-E8E6-7066-1B51-6D9FD77FA3D8}"/>
              </a:ext>
            </a:extLst>
          </p:cNvPr>
          <p:cNvSpPr/>
          <p:nvPr/>
        </p:nvSpPr>
        <p:spPr>
          <a:xfrm>
            <a:off x="6817489" y="5331176"/>
            <a:ext cx="462987" cy="44397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Graphic 6" descr="Network diagram with solid fill">
            <a:extLst>
              <a:ext uri="{FF2B5EF4-FFF2-40B4-BE49-F238E27FC236}">
                <a16:creationId xmlns:a16="http://schemas.microsoft.com/office/drawing/2014/main" id="{CC2914B5-D9E6-7A75-B2E8-25F0A4684A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0708" y="5095894"/>
            <a:ext cx="914400" cy="914400"/>
          </a:xfrm>
          <a:prstGeom prst="rect">
            <a:avLst/>
          </a:prstGeom>
        </p:spPr>
      </p:pic>
      <p:cxnSp>
        <p:nvCxnSpPr>
          <p:cNvPr id="8" name="Straight Arrow Connector 7">
            <a:extLst>
              <a:ext uri="{FF2B5EF4-FFF2-40B4-BE49-F238E27FC236}">
                <a16:creationId xmlns:a16="http://schemas.microsoft.com/office/drawing/2014/main" id="{9FD5491A-81B5-E155-5A99-A40B1724332F}"/>
              </a:ext>
            </a:extLst>
          </p:cNvPr>
          <p:cNvCxnSpPr>
            <a:cxnSpLocks/>
            <a:stCxn id="26" idx="2"/>
            <a:endCxn id="5" idx="1"/>
          </p:cNvCxnSpPr>
          <p:nvPr/>
        </p:nvCxnSpPr>
        <p:spPr>
          <a:xfrm>
            <a:off x="4153875" y="4242319"/>
            <a:ext cx="277583" cy="115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9F503B3-CD52-BF7D-AFD4-05EE67BBC3A8}"/>
              </a:ext>
            </a:extLst>
          </p:cNvPr>
          <p:cNvCxnSpPr>
            <a:cxnSpLocks/>
            <a:stCxn id="27" idx="2"/>
          </p:cNvCxnSpPr>
          <p:nvPr/>
        </p:nvCxnSpPr>
        <p:spPr>
          <a:xfrm flipH="1">
            <a:off x="7171641" y="4263098"/>
            <a:ext cx="175461" cy="107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9EF816-1336-F13C-A578-BCBFBD94397D}"/>
              </a:ext>
            </a:extLst>
          </p:cNvPr>
          <p:cNvSpPr txBox="1"/>
          <p:nvPr/>
        </p:nvSpPr>
        <p:spPr>
          <a:xfrm>
            <a:off x="3438466" y="6239482"/>
            <a:ext cx="971741" cy="369332"/>
          </a:xfrm>
          <a:prstGeom prst="rect">
            <a:avLst/>
          </a:prstGeom>
          <a:noFill/>
        </p:spPr>
        <p:txBody>
          <a:bodyPr wrap="none" rtlCol="0">
            <a:spAutoFit/>
          </a:bodyPr>
          <a:lstStyle/>
          <a:p>
            <a:r>
              <a:rPr lang="en-US" dirty="0"/>
              <a:t>10.0.0.1</a:t>
            </a:r>
          </a:p>
        </p:txBody>
      </p:sp>
      <p:sp>
        <p:nvSpPr>
          <p:cNvPr id="11" name="TextBox 10">
            <a:extLst>
              <a:ext uri="{FF2B5EF4-FFF2-40B4-BE49-F238E27FC236}">
                <a16:creationId xmlns:a16="http://schemas.microsoft.com/office/drawing/2014/main" id="{2C8F30EA-E245-901E-4829-297E13725835}"/>
              </a:ext>
            </a:extLst>
          </p:cNvPr>
          <p:cNvSpPr txBox="1"/>
          <p:nvPr/>
        </p:nvSpPr>
        <p:spPr>
          <a:xfrm>
            <a:off x="6410686" y="6239482"/>
            <a:ext cx="1257075" cy="369332"/>
          </a:xfrm>
          <a:prstGeom prst="rect">
            <a:avLst/>
          </a:prstGeom>
          <a:noFill/>
        </p:spPr>
        <p:txBody>
          <a:bodyPr wrap="none" rtlCol="0">
            <a:spAutoFit/>
          </a:bodyPr>
          <a:lstStyle/>
          <a:p>
            <a:r>
              <a:rPr lang="en-US" dirty="0"/>
              <a:t>&lt;Public IP&gt;</a:t>
            </a:r>
          </a:p>
        </p:txBody>
      </p:sp>
      <p:cxnSp>
        <p:nvCxnSpPr>
          <p:cNvPr id="12" name="Straight Arrow Connector 11">
            <a:extLst>
              <a:ext uri="{FF2B5EF4-FFF2-40B4-BE49-F238E27FC236}">
                <a16:creationId xmlns:a16="http://schemas.microsoft.com/office/drawing/2014/main" id="{FB6DB586-6651-29B9-3989-7B522FC96252}"/>
              </a:ext>
            </a:extLst>
          </p:cNvPr>
          <p:cNvCxnSpPr/>
          <p:nvPr/>
        </p:nvCxnSpPr>
        <p:spPr>
          <a:xfrm flipV="1">
            <a:off x="4247908" y="5837780"/>
            <a:ext cx="183550" cy="49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BF7EE6A-47FA-1ADA-CFF9-29A7BB6583E7}"/>
              </a:ext>
            </a:extLst>
          </p:cNvPr>
          <p:cNvCxnSpPr>
            <a:cxnSpLocks/>
            <a:stCxn id="11" idx="0"/>
          </p:cNvCxnSpPr>
          <p:nvPr/>
        </p:nvCxnSpPr>
        <p:spPr>
          <a:xfrm flipV="1">
            <a:off x="7039224" y="5765527"/>
            <a:ext cx="132417" cy="47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 Same Side Corner Rectangle 13">
            <a:extLst>
              <a:ext uri="{FF2B5EF4-FFF2-40B4-BE49-F238E27FC236}">
                <a16:creationId xmlns:a16="http://schemas.microsoft.com/office/drawing/2014/main" id="{F248699B-A1FE-B0F9-AE56-73E456299BDF}"/>
              </a:ext>
            </a:extLst>
          </p:cNvPr>
          <p:cNvSpPr/>
          <p:nvPr/>
        </p:nvSpPr>
        <p:spPr>
          <a:xfrm>
            <a:off x="3114161" y="4777437"/>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15" name="Round Same Side Corner Rectangle 14">
            <a:extLst>
              <a:ext uri="{FF2B5EF4-FFF2-40B4-BE49-F238E27FC236}">
                <a16:creationId xmlns:a16="http://schemas.microsoft.com/office/drawing/2014/main" id="{F59B2E72-32E3-2382-13C6-C78D78EC39D7}"/>
              </a:ext>
            </a:extLst>
          </p:cNvPr>
          <p:cNvSpPr/>
          <p:nvPr/>
        </p:nvSpPr>
        <p:spPr>
          <a:xfrm>
            <a:off x="3106772" y="5279595"/>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16" name="Round Same Side Corner Rectangle 15">
            <a:extLst>
              <a:ext uri="{FF2B5EF4-FFF2-40B4-BE49-F238E27FC236}">
                <a16:creationId xmlns:a16="http://schemas.microsoft.com/office/drawing/2014/main" id="{25FE5AE6-A601-E69D-7B7E-9114A506D06E}"/>
              </a:ext>
            </a:extLst>
          </p:cNvPr>
          <p:cNvSpPr/>
          <p:nvPr/>
        </p:nvSpPr>
        <p:spPr>
          <a:xfrm>
            <a:off x="3106772" y="5755934"/>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21" name="Striped Right Arrow 20">
            <a:extLst>
              <a:ext uri="{FF2B5EF4-FFF2-40B4-BE49-F238E27FC236}">
                <a16:creationId xmlns:a16="http://schemas.microsoft.com/office/drawing/2014/main" id="{F486390C-DCF1-92EF-E0CC-7D67E559A41B}"/>
              </a:ext>
            </a:extLst>
          </p:cNvPr>
          <p:cNvSpPr/>
          <p:nvPr/>
        </p:nvSpPr>
        <p:spPr>
          <a:xfrm>
            <a:off x="7048982" y="5396195"/>
            <a:ext cx="515107" cy="313206"/>
          </a:xfrm>
          <a:prstGeom prst="striped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9B84783B-B859-50CA-0848-276FC0998700}"/>
              </a:ext>
            </a:extLst>
          </p:cNvPr>
          <p:cNvSpPr txBox="1"/>
          <p:nvPr/>
        </p:nvSpPr>
        <p:spPr>
          <a:xfrm>
            <a:off x="4826642" y="4888583"/>
            <a:ext cx="2187469" cy="369332"/>
          </a:xfrm>
          <a:prstGeom prst="rect">
            <a:avLst/>
          </a:prstGeom>
          <a:noFill/>
        </p:spPr>
        <p:txBody>
          <a:bodyPr wrap="square" rtlCol="0">
            <a:spAutoFit/>
          </a:bodyPr>
          <a:lstStyle/>
          <a:p>
            <a:r>
              <a:rPr lang="en-US" dirty="0"/>
              <a:t>DEFAULT GATEWAY</a:t>
            </a:r>
          </a:p>
        </p:txBody>
      </p:sp>
      <p:sp>
        <p:nvSpPr>
          <p:cNvPr id="23" name="TextBox 22">
            <a:extLst>
              <a:ext uri="{FF2B5EF4-FFF2-40B4-BE49-F238E27FC236}">
                <a16:creationId xmlns:a16="http://schemas.microsoft.com/office/drawing/2014/main" id="{325F1007-41B4-E2B4-5599-703C846ECE55}"/>
              </a:ext>
            </a:extLst>
          </p:cNvPr>
          <p:cNvSpPr txBox="1"/>
          <p:nvPr/>
        </p:nvSpPr>
        <p:spPr>
          <a:xfrm>
            <a:off x="2277516" y="4887842"/>
            <a:ext cx="801823" cy="307777"/>
          </a:xfrm>
          <a:prstGeom prst="rect">
            <a:avLst/>
          </a:prstGeom>
          <a:noFill/>
        </p:spPr>
        <p:txBody>
          <a:bodyPr wrap="none" rtlCol="0">
            <a:spAutoFit/>
          </a:bodyPr>
          <a:lstStyle/>
          <a:p>
            <a:r>
              <a:rPr lang="en-US" sz="1400" dirty="0"/>
              <a:t>10.0.0.2</a:t>
            </a:r>
          </a:p>
        </p:txBody>
      </p:sp>
      <p:sp>
        <p:nvSpPr>
          <p:cNvPr id="24" name="TextBox 23">
            <a:extLst>
              <a:ext uri="{FF2B5EF4-FFF2-40B4-BE49-F238E27FC236}">
                <a16:creationId xmlns:a16="http://schemas.microsoft.com/office/drawing/2014/main" id="{E7D95D52-B3A2-F8B0-9C10-95FAF30935F0}"/>
              </a:ext>
            </a:extLst>
          </p:cNvPr>
          <p:cNvSpPr txBox="1"/>
          <p:nvPr/>
        </p:nvSpPr>
        <p:spPr>
          <a:xfrm>
            <a:off x="2252959" y="5341150"/>
            <a:ext cx="801823" cy="307777"/>
          </a:xfrm>
          <a:prstGeom prst="rect">
            <a:avLst/>
          </a:prstGeom>
          <a:noFill/>
        </p:spPr>
        <p:txBody>
          <a:bodyPr wrap="none" rtlCol="0">
            <a:spAutoFit/>
          </a:bodyPr>
          <a:lstStyle/>
          <a:p>
            <a:r>
              <a:rPr lang="en-US" sz="1400" dirty="0"/>
              <a:t>10.0.0.3</a:t>
            </a:r>
          </a:p>
        </p:txBody>
      </p:sp>
      <p:sp>
        <p:nvSpPr>
          <p:cNvPr id="25" name="TextBox 24">
            <a:extLst>
              <a:ext uri="{FF2B5EF4-FFF2-40B4-BE49-F238E27FC236}">
                <a16:creationId xmlns:a16="http://schemas.microsoft.com/office/drawing/2014/main" id="{C44DD90A-834A-8BF5-F97E-785C3A7862D3}"/>
              </a:ext>
            </a:extLst>
          </p:cNvPr>
          <p:cNvSpPr txBox="1"/>
          <p:nvPr/>
        </p:nvSpPr>
        <p:spPr>
          <a:xfrm>
            <a:off x="2265450" y="5864705"/>
            <a:ext cx="801823" cy="307777"/>
          </a:xfrm>
          <a:prstGeom prst="rect">
            <a:avLst/>
          </a:prstGeom>
          <a:noFill/>
        </p:spPr>
        <p:txBody>
          <a:bodyPr wrap="none" rtlCol="0">
            <a:spAutoFit/>
          </a:bodyPr>
          <a:lstStyle/>
          <a:p>
            <a:r>
              <a:rPr lang="en-US" sz="1400" dirty="0"/>
              <a:t>10.0.0.4</a:t>
            </a:r>
          </a:p>
        </p:txBody>
      </p:sp>
      <p:sp>
        <p:nvSpPr>
          <p:cNvPr id="26" name="TextBox 25">
            <a:extLst>
              <a:ext uri="{FF2B5EF4-FFF2-40B4-BE49-F238E27FC236}">
                <a16:creationId xmlns:a16="http://schemas.microsoft.com/office/drawing/2014/main" id="{6168E39E-6C5F-264B-EE33-1FD802B9AA01}"/>
              </a:ext>
            </a:extLst>
          </p:cNvPr>
          <p:cNvSpPr txBox="1"/>
          <p:nvPr/>
        </p:nvSpPr>
        <p:spPr>
          <a:xfrm>
            <a:off x="2881828" y="3872987"/>
            <a:ext cx="2544094" cy="369332"/>
          </a:xfrm>
          <a:prstGeom prst="rect">
            <a:avLst/>
          </a:prstGeom>
          <a:noFill/>
        </p:spPr>
        <p:txBody>
          <a:bodyPr wrap="none" rtlCol="0">
            <a:spAutoFit/>
          </a:bodyPr>
          <a:lstStyle/>
          <a:p>
            <a:r>
              <a:rPr lang="en-US" dirty="0"/>
              <a:t>Internal network interface</a:t>
            </a:r>
          </a:p>
        </p:txBody>
      </p:sp>
      <p:sp>
        <p:nvSpPr>
          <p:cNvPr id="27" name="TextBox 26">
            <a:extLst>
              <a:ext uri="{FF2B5EF4-FFF2-40B4-BE49-F238E27FC236}">
                <a16:creationId xmlns:a16="http://schemas.microsoft.com/office/drawing/2014/main" id="{6DD14ECD-BEF3-D42C-1FED-A998E777CA70}"/>
              </a:ext>
            </a:extLst>
          </p:cNvPr>
          <p:cNvSpPr txBox="1"/>
          <p:nvPr/>
        </p:nvSpPr>
        <p:spPr>
          <a:xfrm>
            <a:off x="6042994" y="3893766"/>
            <a:ext cx="2608215" cy="369332"/>
          </a:xfrm>
          <a:prstGeom prst="rect">
            <a:avLst/>
          </a:prstGeom>
          <a:noFill/>
        </p:spPr>
        <p:txBody>
          <a:bodyPr wrap="none" rtlCol="0">
            <a:spAutoFit/>
          </a:bodyPr>
          <a:lstStyle/>
          <a:p>
            <a:r>
              <a:rPr lang="en-US" dirty="0"/>
              <a:t>External network interface</a:t>
            </a:r>
          </a:p>
        </p:txBody>
      </p:sp>
      <p:sp>
        <p:nvSpPr>
          <p:cNvPr id="29" name="TextBox 28">
            <a:extLst>
              <a:ext uri="{FF2B5EF4-FFF2-40B4-BE49-F238E27FC236}">
                <a16:creationId xmlns:a16="http://schemas.microsoft.com/office/drawing/2014/main" id="{985F2932-98B0-ED7A-38BC-6D3D0F6C1354}"/>
              </a:ext>
            </a:extLst>
          </p:cNvPr>
          <p:cNvSpPr txBox="1"/>
          <p:nvPr/>
        </p:nvSpPr>
        <p:spPr>
          <a:xfrm>
            <a:off x="2087689" y="4471311"/>
            <a:ext cx="566181" cy="369332"/>
          </a:xfrm>
          <a:prstGeom prst="rect">
            <a:avLst/>
          </a:prstGeom>
          <a:noFill/>
        </p:spPr>
        <p:txBody>
          <a:bodyPr wrap="none" rtlCol="0">
            <a:spAutoFit/>
          </a:bodyPr>
          <a:lstStyle/>
          <a:p>
            <a:r>
              <a:rPr lang="en-US" dirty="0"/>
              <a:t>LAN</a:t>
            </a:r>
          </a:p>
        </p:txBody>
      </p:sp>
      <p:sp>
        <p:nvSpPr>
          <p:cNvPr id="33" name="Rectangle 32">
            <a:extLst>
              <a:ext uri="{FF2B5EF4-FFF2-40B4-BE49-F238E27FC236}">
                <a16:creationId xmlns:a16="http://schemas.microsoft.com/office/drawing/2014/main" id="{A3AA8227-8EC4-0DD6-D144-6952F90C3BF7}"/>
              </a:ext>
            </a:extLst>
          </p:cNvPr>
          <p:cNvSpPr/>
          <p:nvPr/>
        </p:nvSpPr>
        <p:spPr>
          <a:xfrm>
            <a:off x="7617559" y="4454053"/>
            <a:ext cx="2357697" cy="208197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4" name="TextBox 33">
            <a:extLst>
              <a:ext uri="{FF2B5EF4-FFF2-40B4-BE49-F238E27FC236}">
                <a16:creationId xmlns:a16="http://schemas.microsoft.com/office/drawing/2014/main" id="{650C1A9A-3FA1-E284-09E6-3693685381FB}"/>
              </a:ext>
            </a:extLst>
          </p:cNvPr>
          <p:cNvSpPr txBox="1"/>
          <p:nvPr/>
        </p:nvSpPr>
        <p:spPr>
          <a:xfrm>
            <a:off x="8304832" y="4459083"/>
            <a:ext cx="692754" cy="369332"/>
          </a:xfrm>
          <a:prstGeom prst="rect">
            <a:avLst/>
          </a:prstGeom>
          <a:noFill/>
        </p:spPr>
        <p:txBody>
          <a:bodyPr wrap="none" rtlCol="0">
            <a:spAutoFit/>
          </a:bodyPr>
          <a:lstStyle/>
          <a:p>
            <a:r>
              <a:rPr lang="en-US" dirty="0"/>
              <a:t>WAN</a:t>
            </a:r>
          </a:p>
        </p:txBody>
      </p:sp>
      <p:sp>
        <p:nvSpPr>
          <p:cNvPr id="35" name="TextBox 34">
            <a:extLst>
              <a:ext uri="{FF2B5EF4-FFF2-40B4-BE49-F238E27FC236}">
                <a16:creationId xmlns:a16="http://schemas.microsoft.com/office/drawing/2014/main" id="{782EF0FA-1508-DF2D-3D01-2ACAD8158611}"/>
              </a:ext>
            </a:extLst>
          </p:cNvPr>
          <p:cNvSpPr txBox="1"/>
          <p:nvPr/>
        </p:nvSpPr>
        <p:spPr>
          <a:xfrm>
            <a:off x="7705548" y="5362753"/>
            <a:ext cx="845103" cy="369332"/>
          </a:xfrm>
          <a:prstGeom prst="rect">
            <a:avLst/>
          </a:prstGeom>
          <a:noFill/>
        </p:spPr>
        <p:txBody>
          <a:bodyPr wrap="none" rtlCol="0">
            <a:spAutoFit/>
          </a:bodyPr>
          <a:lstStyle/>
          <a:p>
            <a:r>
              <a:rPr lang="en-US" dirty="0"/>
              <a:t>0.0.0.0</a:t>
            </a:r>
          </a:p>
        </p:txBody>
      </p:sp>
    </p:spTree>
    <p:extLst>
      <p:ext uri="{BB962C8B-B14F-4D97-AF65-F5344CB8AC3E}">
        <p14:creationId xmlns:p14="http://schemas.microsoft.com/office/powerpoint/2010/main" val="204877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BAC7-02B4-9C6D-0AA3-1B0A6F49ABF2}"/>
              </a:ext>
            </a:extLst>
          </p:cNvPr>
          <p:cNvSpPr>
            <a:spLocks noGrp="1"/>
          </p:cNvSpPr>
          <p:nvPr>
            <p:ph type="title"/>
          </p:nvPr>
        </p:nvSpPr>
        <p:spPr/>
        <p:txBody>
          <a:bodyPr/>
          <a:lstStyle/>
          <a:p>
            <a:r>
              <a:rPr lang="en-US" dirty="0"/>
              <a:t>Routing Table</a:t>
            </a:r>
          </a:p>
        </p:txBody>
      </p:sp>
      <p:sp>
        <p:nvSpPr>
          <p:cNvPr id="3" name="Content Placeholder 2">
            <a:extLst>
              <a:ext uri="{FF2B5EF4-FFF2-40B4-BE49-F238E27FC236}">
                <a16:creationId xmlns:a16="http://schemas.microsoft.com/office/drawing/2014/main" id="{473829FD-767D-914A-0A18-5FD6D476FD12}"/>
              </a:ext>
            </a:extLst>
          </p:cNvPr>
          <p:cNvSpPr>
            <a:spLocks noGrp="1"/>
          </p:cNvSpPr>
          <p:nvPr>
            <p:ph idx="1"/>
          </p:nvPr>
        </p:nvSpPr>
        <p:spPr>
          <a:xfrm>
            <a:off x="1141413" y="2249487"/>
            <a:ext cx="10172349" cy="1179513"/>
          </a:xfrm>
        </p:spPr>
        <p:txBody>
          <a:bodyPr/>
          <a:lstStyle/>
          <a:p>
            <a:r>
              <a:rPr lang="en-US" dirty="0"/>
              <a:t>Contains the instructions that tell the router what to do with incoming packets and where to send them</a:t>
            </a:r>
          </a:p>
        </p:txBody>
      </p:sp>
      <p:sp>
        <p:nvSpPr>
          <p:cNvPr id="5" name="AutoShape 4" descr="Understanding Routing Table Entry | Baeldung on Computer Science">
            <a:extLst>
              <a:ext uri="{FF2B5EF4-FFF2-40B4-BE49-F238E27FC236}">
                <a16:creationId xmlns:a16="http://schemas.microsoft.com/office/drawing/2014/main" id="{061EB7F5-07CB-DD04-5495-319FF73DBA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table with numbers and a number&#10;&#10;Description automatically generated">
            <a:extLst>
              <a:ext uri="{FF2B5EF4-FFF2-40B4-BE49-F238E27FC236}">
                <a16:creationId xmlns:a16="http://schemas.microsoft.com/office/drawing/2014/main" id="{4E9517BE-FE76-4EE7-A9E0-7F88278DE953}"/>
              </a:ext>
            </a:extLst>
          </p:cNvPr>
          <p:cNvPicPr>
            <a:picLocks noChangeAspect="1"/>
          </p:cNvPicPr>
          <p:nvPr/>
        </p:nvPicPr>
        <p:blipFill>
          <a:blip r:embed="rId3"/>
          <a:stretch>
            <a:fillRect/>
          </a:stretch>
        </p:blipFill>
        <p:spPr>
          <a:xfrm>
            <a:off x="2446475" y="3643391"/>
            <a:ext cx="7299049" cy="2750761"/>
          </a:xfrm>
          <a:prstGeom prst="rect">
            <a:avLst/>
          </a:prstGeom>
        </p:spPr>
      </p:pic>
      <p:sp>
        <p:nvSpPr>
          <p:cNvPr id="4" name="TextBox 3">
            <a:extLst>
              <a:ext uri="{FF2B5EF4-FFF2-40B4-BE49-F238E27FC236}">
                <a16:creationId xmlns:a16="http://schemas.microsoft.com/office/drawing/2014/main" id="{7E32C256-45C9-7591-C0A2-767644100236}"/>
              </a:ext>
            </a:extLst>
          </p:cNvPr>
          <p:cNvSpPr txBox="1"/>
          <p:nvPr/>
        </p:nvSpPr>
        <p:spPr>
          <a:xfrm>
            <a:off x="1061156" y="4255911"/>
            <a:ext cx="1286934" cy="369332"/>
          </a:xfrm>
          <a:prstGeom prst="rect">
            <a:avLst/>
          </a:prstGeom>
          <a:noFill/>
        </p:spPr>
        <p:txBody>
          <a:bodyPr wrap="square" rtlCol="0">
            <a:spAutoFit/>
          </a:bodyPr>
          <a:lstStyle/>
          <a:p>
            <a:r>
              <a:rPr lang="en-US" dirty="0"/>
              <a:t>The Internet</a:t>
            </a:r>
          </a:p>
        </p:txBody>
      </p:sp>
      <p:sp>
        <p:nvSpPr>
          <p:cNvPr id="7" name="TextBox 6">
            <a:extLst>
              <a:ext uri="{FF2B5EF4-FFF2-40B4-BE49-F238E27FC236}">
                <a16:creationId xmlns:a16="http://schemas.microsoft.com/office/drawing/2014/main" id="{1DE1658F-20A1-8855-6DB3-820CB1B2A64F}"/>
              </a:ext>
            </a:extLst>
          </p:cNvPr>
          <p:cNvSpPr txBox="1"/>
          <p:nvPr/>
        </p:nvSpPr>
        <p:spPr>
          <a:xfrm>
            <a:off x="1162756" y="4696178"/>
            <a:ext cx="1083733" cy="369332"/>
          </a:xfrm>
          <a:prstGeom prst="rect">
            <a:avLst/>
          </a:prstGeom>
          <a:noFill/>
        </p:spPr>
        <p:txBody>
          <a:bodyPr wrap="square" rtlCol="0">
            <a:spAutoFit/>
          </a:bodyPr>
          <a:lstStyle/>
          <a:p>
            <a:r>
              <a:rPr lang="en-US" dirty="0"/>
              <a:t>Loopback</a:t>
            </a:r>
          </a:p>
        </p:txBody>
      </p:sp>
      <p:sp>
        <p:nvSpPr>
          <p:cNvPr id="8" name="TextBox 7">
            <a:extLst>
              <a:ext uri="{FF2B5EF4-FFF2-40B4-BE49-F238E27FC236}">
                <a16:creationId xmlns:a16="http://schemas.microsoft.com/office/drawing/2014/main" id="{D6A8E67D-B5B3-02D2-EE6A-B4BF47B8B480}"/>
              </a:ext>
            </a:extLst>
          </p:cNvPr>
          <p:cNvSpPr txBox="1"/>
          <p:nvPr/>
        </p:nvSpPr>
        <p:spPr>
          <a:xfrm>
            <a:off x="632178" y="5105021"/>
            <a:ext cx="1715912" cy="369332"/>
          </a:xfrm>
          <a:prstGeom prst="rect">
            <a:avLst/>
          </a:prstGeom>
          <a:noFill/>
        </p:spPr>
        <p:txBody>
          <a:bodyPr wrap="square" rtlCol="0">
            <a:spAutoFit/>
          </a:bodyPr>
          <a:lstStyle/>
          <a:p>
            <a:r>
              <a:rPr lang="en-US" dirty="0"/>
              <a:t>Internal network</a:t>
            </a:r>
          </a:p>
        </p:txBody>
      </p:sp>
      <p:sp>
        <p:nvSpPr>
          <p:cNvPr id="9" name="TextBox 8">
            <a:extLst>
              <a:ext uri="{FF2B5EF4-FFF2-40B4-BE49-F238E27FC236}">
                <a16:creationId xmlns:a16="http://schemas.microsoft.com/office/drawing/2014/main" id="{66FD198B-9125-92DA-C3F6-0BDB865CCCA1}"/>
              </a:ext>
            </a:extLst>
          </p:cNvPr>
          <p:cNvSpPr txBox="1"/>
          <p:nvPr/>
        </p:nvSpPr>
        <p:spPr>
          <a:xfrm>
            <a:off x="513645" y="5942842"/>
            <a:ext cx="1952978" cy="369332"/>
          </a:xfrm>
          <a:prstGeom prst="rect">
            <a:avLst/>
          </a:prstGeom>
          <a:noFill/>
        </p:spPr>
        <p:txBody>
          <a:bodyPr wrap="square" rtlCol="0">
            <a:spAutoFit/>
          </a:bodyPr>
          <a:lstStyle/>
          <a:p>
            <a:r>
              <a:rPr lang="en-US" dirty="0"/>
              <a:t>Default gateway</a:t>
            </a:r>
          </a:p>
        </p:txBody>
      </p:sp>
      <p:sp>
        <p:nvSpPr>
          <p:cNvPr id="10" name="TextBox 9">
            <a:extLst>
              <a:ext uri="{FF2B5EF4-FFF2-40B4-BE49-F238E27FC236}">
                <a16:creationId xmlns:a16="http://schemas.microsoft.com/office/drawing/2014/main" id="{5F16D84E-EB4F-66F6-7490-3F867D75DE13}"/>
              </a:ext>
            </a:extLst>
          </p:cNvPr>
          <p:cNvSpPr txBox="1"/>
          <p:nvPr/>
        </p:nvSpPr>
        <p:spPr>
          <a:xfrm>
            <a:off x="622104" y="5543785"/>
            <a:ext cx="1715912" cy="369332"/>
          </a:xfrm>
          <a:prstGeom prst="rect">
            <a:avLst/>
          </a:prstGeom>
          <a:noFill/>
        </p:spPr>
        <p:txBody>
          <a:bodyPr wrap="square" rtlCol="0">
            <a:spAutoFit/>
          </a:bodyPr>
          <a:lstStyle/>
          <a:p>
            <a:r>
              <a:rPr lang="en-US" dirty="0"/>
              <a:t>Router Interface</a:t>
            </a:r>
          </a:p>
        </p:txBody>
      </p:sp>
    </p:spTree>
    <p:extLst>
      <p:ext uri="{BB962C8B-B14F-4D97-AF65-F5344CB8AC3E}">
        <p14:creationId xmlns:p14="http://schemas.microsoft.com/office/powerpoint/2010/main" val="113012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BAC7-02B4-9C6D-0AA3-1B0A6F49ABF2}"/>
              </a:ext>
            </a:extLst>
          </p:cNvPr>
          <p:cNvSpPr>
            <a:spLocks noGrp="1"/>
          </p:cNvSpPr>
          <p:nvPr>
            <p:ph type="title"/>
          </p:nvPr>
        </p:nvSpPr>
        <p:spPr>
          <a:xfrm>
            <a:off x="1141412" y="321239"/>
            <a:ext cx="9905998" cy="636845"/>
          </a:xfrm>
        </p:spPr>
        <p:txBody>
          <a:bodyPr/>
          <a:lstStyle/>
          <a:p>
            <a:r>
              <a:rPr lang="en-US" dirty="0"/>
              <a:t>Routing Table</a:t>
            </a:r>
          </a:p>
        </p:txBody>
      </p:sp>
      <p:sp>
        <p:nvSpPr>
          <p:cNvPr id="3" name="Content Placeholder 2">
            <a:extLst>
              <a:ext uri="{FF2B5EF4-FFF2-40B4-BE49-F238E27FC236}">
                <a16:creationId xmlns:a16="http://schemas.microsoft.com/office/drawing/2014/main" id="{473829FD-767D-914A-0A18-5FD6D476FD12}"/>
              </a:ext>
            </a:extLst>
          </p:cNvPr>
          <p:cNvSpPr>
            <a:spLocks noGrp="1"/>
          </p:cNvSpPr>
          <p:nvPr>
            <p:ph idx="1"/>
          </p:nvPr>
        </p:nvSpPr>
        <p:spPr>
          <a:xfrm>
            <a:off x="1141412" y="1093558"/>
            <a:ext cx="10172349" cy="2750761"/>
          </a:xfrm>
        </p:spPr>
        <p:txBody>
          <a:bodyPr>
            <a:normAutofit fontScale="92500" lnSpcReduction="20000"/>
          </a:bodyPr>
          <a:lstStyle/>
          <a:p>
            <a:r>
              <a:rPr lang="en-US" dirty="0"/>
              <a:t>Network destination: The destination network</a:t>
            </a:r>
          </a:p>
          <a:p>
            <a:r>
              <a:rPr lang="en-US" dirty="0"/>
              <a:t>Netmask: The destination subnet</a:t>
            </a:r>
          </a:p>
          <a:p>
            <a:r>
              <a:rPr lang="en-US" dirty="0"/>
              <a:t>Gateway: (Next hop) the address of the next station to which the packet is to be sent on the way to its final destination</a:t>
            </a:r>
          </a:p>
          <a:p>
            <a:r>
              <a:rPr lang="en-US" dirty="0"/>
              <a:t>Interface: Which locally available interface is responsible for reaching the gateway</a:t>
            </a:r>
          </a:p>
          <a:p>
            <a:r>
              <a:rPr lang="en-US" dirty="0"/>
              <a:t>Metric: Associated cost of using the indicated route</a:t>
            </a:r>
          </a:p>
        </p:txBody>
      </p:sp>
      <p:sp>
        <p:nvSpPr>
          <p:cNvPr id="5" name="AutoShape 4" descr="Understanding Routing Table Entry | Baeldung on Computer Science">
            <a:extLst>
              <a:ext uri="{FF2B5EF4-FFF2-40B4-BE49-F238E27FC236}">
                <a16:creationId xmlns:a16="http://schemas.microsoft.com/office/drawing/2014/main" id="{061EB7F5-07CB-DD04-5495-319FF73DBA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table with numbers and a number&#10;&#10;Description automatically generated">
            <a:extLst>
              <a:ext uri="{FF2B5EF4-FFF2-40B4-BE49-F238E27FC236}">
                <a16:creationId xmlns:a16="http://schemas.microsoft.com/office/drawing/2014/main" id="{4E9517BE-FE76-4EE7-A9E0-7F88278DE953}"/>
              </a:ext>
            </a:extLst>
          </p:cNvPr>
          <p:cNvPicPr>
            <a:picLocks noChangeAspect="1"/>
          </p:cNvPicPr>
          <p:nvPr/>
        </p:nvPicPr>
        <p:blipFill>
          <a:blip r:embed="rId3"/>
          <a:stretch>
            <a:fillRect/>
          </a:stretch>
        </p:blipFill>
        <p:spPr>
          <a:xfrm>
            <a:off x="2444887" y="3952259"/>
            <a:ext cx="7299049" cy="2750761"/>
          </a:xfrm>
          <a:prstGeom prst="rect">
            <a:avLst/>
          </a:prstGeom>
        </p:spPr>
      </p:pic>
    </p:spTree>
    <p:extLst>
      <p:ext uri="{BB962C8B-B14F-4D97-AF65-F5344CB8AC3E}">
        <p14:creationId xmlns:p14="http://schemas.microsoft.com/office/powerpoint/2010/main" val="390950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015B-CE0B-AC44-9320-113E768A1E25}"/>
              </a:ext>
            </a:extLst>
          </p:cNvPr>
          <p:cNvSpPr>
            <a:spLocks noGrp="1"/>
          </p:cNvSpPr>
          <p:nvPr>
            <p:ph type="title"/>
          </p:nvPr>
        </p:nvSpPr>
        <p:spPr/>
        <p:txBody>
          <a:bodyPr/>
          <a:lstStyle/>
          <a:p>
            <a:r>
              <a:rPr lang="en-US" dirty="0"/>
              <a:t>Network Address Translation</a:t>
            </a:r>
          </a:p>
        </p:txBody>
      </p:sp>
      <p:sp>
        <p:nvSpPr>
          <p:cNvPr id="3" name="Text Placeholder 2">
            <a:extLst>
              <a:ext uri="{FF2B5EF4-FFF2-40B4-BE49-F238E27FC236}">
                <a16:creationId xmlns:a16="http://schemas.microsoft.com/office/drawing/2014/main" id="{8C192E37-E7E6-6866-CD25-B7E417ECCEB7}"/>
              </a:ext>
            </a:extLst>
          </p:cNvPr>
          <p:cNvSpPr>
            <a:spLocks noGrp="1"/>
          </p:cNvSpPr>
          <p:nvPr>
            <p:ph type="body" idx="1"/>
          </p:nvPr>
        </p:nvSpPr>
        <p:spPr/>
        <p:txBody>
          <a:bodyPr/>
          <a:lstStyle/>
          <a:p>
            <a:r>
              <a:rPr lang="en-US" dirty="0"/>
              <a:t>Routing traffic from internal network to external networks</a:t>
            </a:r>
          </a:p>
        </p:txBody>
      </p:sp>
    </p:spTree>
    <p:extLst>
      <p:ext uri="{BB962C8B-B14F-4D97-AF65-F5344CB8AC3E}">
        <p14:creationId xmlns:p14="http://schemas.microsoft.com/office/powerpoint/2010/main" val="188158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BEBF-2327-2E83-1817-665A366968F0}"/>
              </a:ext>
            </a:extLst>
          </p:cNvPr>
          <p:cNvSpPr>
            <a:spLocks noGrp="1"/>
          </p:cNvSpPr>
          <p:nvPr>
            <p:ph type="title"/>
          </p:nvPr>
        </p:nvSpPr>
        <p:spPr/>
        <p:txBody>
          <a:bodyPr/>
          <a:lstStyle/>
          <a:p>
            <a:r>
              <a:rPr lang="en-US" dirty="0"/>
              <a:t>Network Address Translation (NAT)</a:t>
            </a:r>
          </a:p>
        </p:txBody>
      </p:sp>
      <p:sp>
        <p:nvSpPr>
          <p:cNvPr id="3" name="Content Placeholder 2">
            <a:extLst>
              <a:ext uri="{FF2B5EF4-FFF2-40B4-BE49-F238E27FC236}">
                <a16:creationId xmlns:a16="http://schemas.microsoft.com/office/drawing/2014/main" id="{BBFAFE98-C082-6DF5-03D7-D79898200763}"/>
              </a:ext>
            </a:extLst>
          </p:cNvPr>
          <p:cNvSpPr>
            <a:spLocks noGrp="1"/>
          </p:cNvSpPr>
          <p:nvPr>
            <p:ph idx="1"/>
          </p:nvPr>
        </p:nvSpPr>
        <p:spPr>
          <a:xfrm>
            <a:off x="1141412" y="2249486"/>
            <a:ext cx="9905999" cy="3989995"/>
          </a:xfrm>
        </p:spPr>
        <p:txBody>
          <a:bodyPr>
            <a:normAutofit/>
          </a:bodyPr>
          <a:lstStyle/>
          <a:p>
            <a:r>
              <a:rPr lang="en-US" dirty="0"/>
              <a:t>Allows for multiple private IP addresses to be associated with one public IP address.</a:t>
            </a:r>
          </a:p>
          <a:p>
            <a:r>
              <a:rPr lang="en-US" dirty="0"/>
              <a:t>When a node on the internal network sends a request to a node external to the network, NAT makes it look like that request is coming from one public IP address instead of the private IP address.</a:t>
            </a:r>
          </a:p>
          <a:p>
            <a:r>
              <a:rPr lang="en-US" dirty="0"/>
              <a:t>Limits the use of public IP addresses</a:t>
            </a:r>
          </a:p>
          <a:p>
            <a:r>
              <a:rPr lang="en-US" dirty="0"/>
              <a:t>Allows for greater security of internal network (obfuscates the IP address of important internal resources)</a:t>
            </a:r>
          </a:p>
          <a:p>
            <a:endParaRPr lang="en-US" dirty="0"/>
          </a:p>
        </p:txBody>
      </p:sp>
    </p:spTree>
    <p:extLst>
      <p:ext uri="{BB962C8B-B14F-4D97-AF65-F5344CB8AC3E}">
        <p14:creationId xmlns:p14="http://schemas.microsoft.com/office/powerpoint/2010/main" val="74588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4507-9B5D-2B7B-62F2-37001469A283}"/>
              </a:ext>
            </a:extLst>
          </p:cNvPr>
          <p:cNvSpPr>
            <a:spLocks noGrp="1"/>
          </p:cNvSpPr>
          <p:nvPr>
            <p:ph type="title"/>
          </p:nvPr>
        </p:nvSpPr>
        <p:spPr/>
        <p:txBody>
          <a:bodyPr/>
          <a:lstStyle/>
          <a:p>
            <a:r>
              <a:rPr lang="en-US" dirty="0"/>
              <a:t>Network Address Translation (NAT)</a:t>
            </a:r>
          </a:p>
        </p:txBody>
      </p:sp>
      <p:sp>
        <p:nvSpPr>
          <p:cNvPr id="3" name="Content Placeholder 2">
            <a:extLst>
              <a:ext uri="{FF2B5EF4-FFF2-40B4-BE49-F238E27FC236}">
                <a16:creationId xmlns:a16="http://schemas.microsoft.com/office/drawing/2014/main" id="{9EAC3DCC-98DF-E2CD-0717-76BC31F5A5C5}"/>
              </a:ext>
            </a:extLst>
          </p:cNvPr>
          <p:cNvSpPr>
            <a:spLocks noGrp="1"/>
          </p:cNvSpPr>
          <p:nvPr>
            <p:ph idx="1"/>
          </p:nvPr>
        </p:nvSpPr>
        <p:spPr/>
        <p:txBody>
          <a:bodyPr/>
          <a:lstStyle/>
          <a:p>
            <a:r>
              <a:rPr lang="en-US" dirty="0"/>
              <a:t>The default gateway for an internal network is often the node responsible for NAT.</a:t>
            </a:r>
          </a:p>
          <a:p>
            <a:r>
              <a:rPr lang="en-US" dirty="0"/>
              <a:t>The last hop until the packet leaves the internal network. </a:t>
            </a:r>
          </a:p>
          <a:p>
            <a:r>
              <a:rPr lang="en-US" dirty="0"/>
              <a:t>Keeps track of where the packet came from (source), where it’s going (destination), and when a response comes from the destination, it routes the packet back to the original source.</a:t>
            </a:r>
          </a:p>
          <a:p>
            <a:endParaRPr lang="en-US" dirty="0"/>
          </a:p>
        </p:txBody>
      </p:sp>
    </p:spTree>
    <p:extLst>
      <p:ext uri="{BB962C8B-B14F-4D97-AF65-F5344CB8AC3E}">
        <p14:creationId xmlns:p14="http://schemas.microsoft.com/office/powerpoint/2010/main" val="162610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A547-87F6-7E5F-82BB-F4CD925BCDFF}"/>
              </a:ext>
            </a:extLst>
          </p:cNvPr>
          <p:cNvSpPr>
            <a:spLocks noGrp="1"/>
          </p:cNvSpPr>
          <p:nvPr>
            <p:ph type="title"/>
          </p:nvPr>
        </p:nvSpPr>
        <p:spPr/>
        <p:txBody>
          <a:bodyPr/>
          <a:lstStyle/>
          <a:p>
            <a:r>
              <a:rPr lang="en-US" dirty="0"/>
              <a:t>Network Address Translation (NAT)</a:t>
            </a:r>
          </a:p>
        </p:txBody>
      </p:sp>
      <p:pic>
        <p:nvPicPr>
          <p:cNvPr id="15362" name="Picture 2" descr="undefined">
            <a:extLst>
              <a:ext uri="{FF2B5EF4-FFF2-40B4-BE49-F238E27FC236}">
                <a16:creationId xmlns:a16="http://schemas.microsoft.com/office/drawing/2014/main" id="{598D8AAC-0EC6-235E-F236-627256B04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654088"/>
            <a:ext cx="9905998" cy="4585394"/>
          </a:xfrm>
          <a:prstGeom prst="rect">
            <a:avLst/>
          </a:prstGeom>
          <a:solidFill>
            <a:schemeClr val="tx1"/>
          </a:solidFill>
        </p:spPr>
      </p:pic>
    </p:spTree>
    <p:extLst>
      <p:ext uri="{BB962C8B-B14F-4D97-AF65-F5344CB8AC3E}">
        <p14:creationId xmlns:p14="http://schemas.microsoft.com/office/powerpoint/2010/main" val="120253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CD99-DACD-53B5-1FA1-1DE3EF303C4C}"/>
              </a:ext>
            </a:extLst>
          </p:cNvPr>
          <p:cNvSpPr>
            <a:spLocks noGrp="1"/>
          </p:cNvSpPr>
          <p:nvPr>
            <p:ph type="title"/>
          </p:nvPr>
        </p:nvSpPr>
        <p:spPr/>
        <p:txBody>
          <a:bodyPr/>
          <a:lstStyle/>
          <a:p>
            <a:r>
              <a:rPr lang="en-US" dirty="0"/>
              <a:t>DNS</a:t>
            </a:r>
          </a:p>
        </p:txBody>
      </p:sp>
      <p:sp>
        <p:nvSpPr>
          <p:cNvPr id="3" name="Text Placeholder 2">
            <a:extLst>
              <a:ext uri="{FF2B5EF4-FFF2-40B4-BE49-F238E27FC236}">
                <a16:creationId xmlns:a16="http://schemas.microsoft.com/office/drawing/2014/main" id="{42CF30C3-2252-D61B-324F-2960B3D28FD9}"/>
              </a:ext>
            </a:extLst>
          </p:cNvPr>
          <p:cNvSpPr>
            <a:spLocks noGrp="1"/>
          </p:cNvSpPr>
          <p:nvPr>
            <p:ph type="body" idx="1"/>
          </p:nvPr>
        </p:nvSpPr>
        <p:spPr/>
        <p:txBody>
          <a:bodyPr/>
          <a:lstStyle/>
          <a:p>
            <a:r>
              <a:rPr lang="en-US" dirty="0"/>
              <a:t>How we convert domain names to IP addresses</a:t>
            </a:r>
          </a:p>
        </p:txBody>
      </p:sp>
    </p:spTree>
    <p:extLst>
      <p:ext uri="{BB962C8B-B14F-4D97-AF65-F5344CB8AC3E}">
        <p14:creationId xmlns:p14="http://schemas.microsoft.com/office/powerpoint/2010/main" val="53700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BD68-B21D-3BC8-97D0-3235120AE99F}"/>
              </a:ext>
            </a:extLst>
          </p:cNvPr>
          <p:cNvSpPr>
            <a:spLocks noGrp="1"/>
          </p:cNvSpPr>
          <p:nvPr>
            <p:ph type="title"/>
          </p:nvPr>
        </p:nvSpPr>
        <p:spPr/>
        <p:txBody>
          <a:bodyPr/>
          <a:lstStyle/>
          <a:p>
            <a:r>
              <a:rPr lang="en-US" dirty="0"/>
              <a:t>Domain Name System (DNS)</a:t>
            </a:r>
          </a:p>
        </p:txBody>
      </p:sp>
      <p:sp>
        <p:nvSpPr>
          <p:cNvPr id="3" name="Content Placeholder 2">
            <a:extLst>
              <a:ext uri="{FF2B5EF4-FFF2-40B4-BE49-F238E27FC236}">
                <a16:creationId xmlns:a16="http://schemas.microsoft.com/office/drawing/2014/main" id="{7DF915B8-F9B3-6ACC-9C1D-3A1FF7E8C207}"/>
              </a:ext>
            </a:extLst>
          </p:cNvPr>
          <p:cNvSpPr>
            <a:spLocks noGrp="1"/>
          </p:cNvSpPr>
          <p:nvPr>
            <p:ph idx="1"/>
          </p:nvPr>
        </p:nvSpPr>
        <p:spPr/>
        <p:txBody>
          <a:bodyPr/>
          <a:lstStyle/>
          <a:p>
            <a:r>
              <a:rPr lang="en-US" dirty="0"/>
              <a:t>Translates human readable domain names to machine readable IP addresses</a:t>
            </a:r>
          </a:p>
          <a:p>
            <a:r>
              <a:rPr lang="en-US" dirty="0"/>
              <a:t>DNS servers translate requests (queries) for names into IP addresses, and control which server an end user will reach</a:t>
            </a:r>
          </a:p>
        </p:txBody>
      </p:sp>
      <p:pic>
        <p:nvPicPr>
          <p:cNvPr id="17410" name="Picture 2" descr="DNS Record Request Sequence - DNS query reaches authoritative nameserver for cloudflare.com">
            <a:extLst>
              <a:ext uri="{FF2B5EF4-FFF2-40B4-BE49-F238E27FC236}">
                <a16:creationId xmlns:a16="http://schemas.microsoft.com/office/drawing/2014/main" id="{091F6F43-1BE2-799D-2EEB-BBD0BB979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268" y="3844781"/>
            <a:ext cx="6916614" cy="274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34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A384-C361-8E2C-A89A-D2E444186750}"/>
              </a:ext>
            </a:extLst>
          </p:cNvPr>
          <p:cNvSpPr>
            <a:spLocks noGrp="1"/>
          </p:cNvSpPr>
          <p:nvPr>
            <p:ph type="title"/>
          </p:nvPr>
        </p:nvSpPr>
        <p:spPr>
          <a:xfrm>
            <a:off x="1141413" y="618518"/>
            <a:ext cx="9905998" cy="1478570"/>
          </a:xfrm>
        </p:spPr>
        <p:txBody>
          <a:bodyPr>
            <a:normAutofit/>
          </a:bodyPr>
          <a:lstStyle/>
          <a:p>
            <a:r>
              <a:rPr lang="en-US" dirty="0"/>
              <a:t>Admin</a:t>
            </a:r>
          </a:p>
        </p:txBody>
      </p:sp>
      <p:graphicFrame>
        <p:nvGraphicFramePr>
          <p:cNvPr id="5" name="Content Placeholder 2">
            <a:extLst>
              <a:ext uri="{FF2B5EF4-FFF2-40B4-BE49-F238E27FC236}">
                <a16:creationId xmlns:a16="http://schemas.microsoft.com/office/drawing/2014/main" id="{FA22D8A0-E4F3-C968-A03C-C2B199314BBF}"/>
              </a:ext>
            </a:extLst>
          </p:cNvPr>
          <p:cNvGraphicFramePr>
            <a:graphicFrameLocks noGrp="1"/>
          </p:cNvGraphicFramePr>
          <p:nvPr>
            <p:ph idx="1"/>
            <p:extLst>
              <p:ext uri="{D42A27DB-BD31-4B8C-83A1-F6EECF244321}">
                <p14:modId xmlns:p14="http://schemas.microsoft.com/office/powerpoint/2010/main" val="1349571654"/>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015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4DE9-9843-4E29-A04D-D593C9B470C3}"/>
              </a:ext>
            </a:extLst>
          </p:cNvPr>
          <p:cNvSpPr>
            <a:spLocks noGrp="1"/>
          </p:cNvSpPr>
          <p:nvPr>
            <p:ph type="title"/>
          </p:nvPr>
        </p:nvSpPr>
        <p:spPr>
          <a:xfrm>
            <a:off x="1141413" y="179573"/>
            <a:ext cx="9905998" cy="1478570"/>
          </a:xfrm>
        </p:spPr>
        <p:txBody>
          <a:bodyPr/>
          <a:lstStyle/>
          <a:p>
            <a:r>
              <a:rPr lang="en-US" dirty="0"/>
              <a:t>DNS Servers</a:t>
            </a:r>
          </a:p>
        </p:txBody>
      </p:sp>
      <p:graphicFrame>
        <p:nvGraphicFramePr>
          <p:cNvPr id="5" name="Content Placeholder 4">
            <a:extLst>
              <a:ext uri="{FF2B5EF4-FFF2-40B4-BE49-F238E27FC236}">
                <a16:creationId xmlns:a16="http://schemas.microsoft.com/office/drawing/2014/main" id="{96742F4A-5F99-E25A-B33F-7056336CCDA4}"/>
              </a:ext>
            </a:extLst>
          </p:cNvPr>
          <p:cNvGraphicFramePr>
            <a:graphicFrameLocks noGrp="1"/>
          </p:cNvGraphicFramePr>
          <p:nvPr>
            <p:ph idx="1"/>
            <p:extLst>
              <p:ext uri="{D42A27DB-BD31-4B8C-83A1-F6EECF244321}">
                <p14:modId xmlns:p14="http://schemas.microsoft.com/office/powerpoint/2010/main" val="3057150391"/>
              </p:ext>
            </p:extLst>
          </p:nvPr>
        </p:nvGraphicFramePr>
        <p:xfrm>
          <a:off x="1141413" y="1348194"/>
          <a:ext cx="9905998" cy="3189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DNS Record Request Sequence - DNS query reaches authoritative nameserver for cloudflare.com">
            <a:extLst>
              <a:ext uri="{FF2B5EF4-FFF2-40B4-BE49-F238E27FC236}">
                <a16:creationId xmlns:a16="http://schemas.microsoft.com/office/drawing/2014/main" id="{A058A3D9-01BF-5265-8484-56FFF3AB804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0450" b="15138"/>
          <a:stretch/>
        </p:blipFill>
        <p:spPr bwMode="auto">
          <a:xfrm>
            <a:off x="2373445" y="4730044"/>
            <a:ext cx="6916614" cy="2043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23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6B80-3047-DF87-7A54-9B1FC5453D47}"/>
              </a:ext>
            </a:extLst>
          </p:cNvPr>
          <p:cNvSpPr>
            <a:spLocks noGrp="1"/>
          </p:cNvSpPr>
          <p:nvPr>
            <p:ph type="title"/>
          </p:nvPr>
        </p:nvSpPr>
        <p:spPr/>
        <p:txBody>
          <a:bodyPr/>
          <a:lstStyle/>
          <a:p>
            <a:r>
              <a:rPr lang="en-US" dirty="0"/>
              <a:t>DNS hierarchy</a:t>
            </a:r>
          </a:p>
        </p:txBody>
      </p:sp>
      <p:pic>
        <p:nvPicPr>
          <p:cNvPr id="16386" name="Picture 2" descr="DNS Heirarchy">
            <a:extLst>
              <a:ext uri="{FF2B5EF4-FFF2-40B4-BE49-F238E27FC236}">
                <a16:creationId xmlns:a16="http://schemas.microsoft.com/office/drawing/2014/main" id="{009DDAF2-4AF4-26AA-53D8-C7C5334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5263" y="2356644"/>
            <a:ext cx="92583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9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0810-1990-94C0-076B-FA07DD96CA6E}"/>
              </a:ext>
            </a:extLst>
          </p:cNvPr>
          <p:cNvSpPr>
            <a:spLocks noGrp="1"/>
          </p:cNvSpPr>
          <p:nvPr>
            <p:ph type="title"/>
          </p:nvPr>
        </p:nvSpPr>
        <p:spPr/>
        <p:txBody>
          <a:bodyPr/>
          <a:lstStyle/>
          <a:p>
            <a:r>
              <a:rPr lang="en-US" dirty="0"/>
              <a:t>DNS record types</a:t>
            </a:r>
          </a:p>
        </p:txBody>
      </p:sp>
      <p:sp>
        <p:nvSpPr>
          <p:cNvPr id="3" name="Content Placeholder 2">
            <a:extLst>
              <a:ext uri="{FF2B5EF4-FFF2-40B4-BE49-F238E27FC236}">
                <a16:creationId xmlns:a16="http://schemas.microsoft.com/office/drawing/2014/main" id="{D60466C2-BE12-1232-0617-2B221C671C78}"/>
              </a:ext>
            </a:extLst>
          </p:cNvPr>
          <p:cNvSpPr>
            <a:spLocks noGrp="1"/>
          </p:cNvSpPr>
          <p:nvPr>
            <p:ph idx="1"/>
          </p:nvPr>
        </p:nvSpPr>
        <p:spPr>
          <a:xfrm>
            <a:off x="1141412" y="2249486"/>
            <a:ext cx="9905999" cy="4235719"/>
          </a:xfrm>
        </p:spPr>
        <p:txBody>
          <a:bodyPr>
            <a:normAutofit fontScale="85000" lnSpcReduction="20000"/>
          </a:bodyPr>
          <a:lstStyle/>
          <a:p>
            <a:r>
              <a:rPr lang="en-US" dirty="0">
                <a:solidFill>
                  <a:schemeClr val="accent1"/>
                </a:solidFill>
              </a:rPr>
              <a:t>A record</a:t>
            </a:r>
            <a:r>
              <a:rPr lang="en-US" dirty="0"/>
              <a:t>: Holds the IPv4 address of a domain</a:t>
            </a:r>
          </a:p>
          <a:p>
            <a:r>
              <a:rPr lang="en-US" dirty="0">
                <a:solidFill>
                  <a:schemeClr val="accent1"/>
                </a:solidFill>
              </a:rPr>
              <a:t>AAAA record</a:t>
            </a:r>
            <a:r>
              <a:rPr lang="en-US" dirty="0"/>
              <a:t>: The record that holds the IPv6 address for a domain</a:t>
            </a:r>
          </a:p>
          <a:p>
            <a:r>
              <a:rPr lang="en-US" dirty="0">
                <a:solidFill>
                  <a:schemeClr val="accent1"/>
                </a:solidFill>
              </a:rPr>
              <a:t>CNAME</a:t>
            </a:r>
            <a:r>
              <a:rPr lang="en-US" dirty="0"/>
              <a:t>: Forwards one domain or subdomain to another domain, does not provide an IP address</a:t>
            </a:r>
          </a:p>
          <a:p>
            <a:r>
              <a:rPr lang="en-US" dirty="0">
                <a:solidFill>
                  <a:schemeClr val="accent1"/>
                </a:solidFill>
              </a:rPr>
              <a:t>NS record</a:t>
            </a:r>
            <a:r>
              <a:rPr lang="en-US" dirty="0"/>
              <a:t>: stores the name server for a DNS entry</a:t>
            </a:r>
          </a:p>
          <a:p>
            <a:r>
              <a:rPr lang="en-US" dirty="0"/>
              <a:t>SOA record: stores admin information about a domain</a:t>
            </a:r>
          </a:p>
          <a:p>
            <a:r>
              <a:rPr lang="en-US" dirty="0"/>
              <a:t>SRV record: specifies a port for specific services</a:t>
            </a:r>
          </a:p>
          <a:p>
            <a:r>
              <a:rPr lang="en-US" dirty="0"/>
              <a:t>PTR record: Provides a domain name in reverse-lookups</a:t>
            </a:r>
          </a:p>
          <a:p>
            <a:r>
              <a:rPr lang="en-US" dirty="0"/>
              <a:t>MX record: Directs mail to an email server</a:t>
            </a:r>
          </a:p>
          <a:p>
            <a:r>
              <a:rPr lang="en-US" dirty="0"/>
              <a:t>TXT record: Lets domain admin leave notes on a DNS server</a:t>
            </a:r>
          </a:p>
          <a:p>
            <a:endParaRPr lang="en-US" dirty="0"/>
          </a:p>
        </p:txBody>
      </p:sp>
    </p:spTree>
    <p:extLst>
      <p:ext uri="{BB962C8B-B14F-4D97-AF65-F5344CB8AC3E}">
        <p14:creationId xmlns:p14="http://schemas.microsoft.com/office/powerpoint/2010/main" val="48266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E092-A6E2-21BC-253D-012BCF4F7CED}"/>
              </a:ext>
            </a:extLst>
          </p:cNvPr>
          <p:cNvSpPr>
            <a:spLocks noGrp="1"/>
          </p:cNvSpPr>
          <p:nvPr>
            <p:ph type="title"/>
          </p:nvPr>
        </p:nvSpPr>
        <p:spPr/>
        <p:txBody>
          <a:bodyPr/>
          <a:lstStyle/>
          <a:p>
            <a:r>
              <a:rPr lang="en-US" dirty="0"/>
              <a:t>DNS Registrars and Hosting</a:t>
            </a:r>
          </a:p>
        </p:txBody>
      </p:sp>
      <p:sp>
        <p:nvSpPr>
          <p:cNvPr id="3" name="Content Placeholder 2">
            <a:extLst>
              <a:ext uri="{FF2B5EF4-FFF2-40B4-BE49-F238E27FC236}">
                <a16:creationId xmlns:a16="http://schemas.microsoft.com/office/drawing/2014/main" id="{97ECBFD0-CF00-C8FA-01CF-31E585E52B08}"/>
              </a:ext>
            </a:extLst>
          </p:cNvPr>
          <p:cNvSpPr>
            <a:spLocks noGrp="1"/>
          </p:cNvSpPr>
          <p:nvPr>
            <p:ph idx="1"/>
          </p:nvPr>
        </p:nvSpPr>
        <p:spPr/>
        <p:txBody>
          <a:bodyPr/>
          <a:lstStyle/>
          <a:p>
            <a:r>
              <a:rPr lang="en-US" dirty="0"/>
              <a:t>DNS Registrars provide domain name registrations to the public.</a:t>
            </a:r>
          </a:p>
          <a:p>
            <a:r>
              <a:rPr lang="en-US" dirty="0"/>
              <a:t>DNS Hosting is a service that runs DNS servers. Most registrars include DNS hosting services.</a:t>
            </a:r>
          </a:p>
        </p:txBody>
      </p:sp>
      <p:pic>
        <p:nvPicPr>
          <p:cNvPr id="5" name="Picture 4" descr="A close-up of logos&#10;&#10;Description automatically generated">
            <a:extLst>
              <a:ext uri="{FF2B5EF4-FFF2-40B4-BE49-F238E27FC236}">
                <a16:creationId xmlns:a16="http://schemas.microsoft.com/office/drawing/2014/main" id="{CA0C9E04-9534-32E0-E106-0E1730AC8180}"/>
              </a:ext>
            </a:extLst>
          </p:cNvPr>
          <p:cNvPicPr>
            <a:picLocks noChangeAspect="1"/>
          </p:cNvPicPr>
          <p:nvPr/>
        </p:nvPicPr>
        <p:blipFill>
          <a:blip r:embed="rId2"/>
          <a:stretch>
            <a:fillRect/>
          </a:stretch>
        </p:blipFill>
        <p:spPr>
          <a:xfrm>
            <a:off x="3276779" y="4301925"/>
            <a:ext cx="4889500" cy="1320800"/>
          </a:xfrm>
          <a:prstGeom prst="rect">
            <a:avLst/>
          </a:prstGeom>
        </p:spPr>
      </p:pic>
    </p:spTree>
    <p:extLst>
      <p:ext uri="{BB962C8B-B14F-4D97-AF65-F5344CB8AC3E}">
        <p14:creationId xmlns:p14="http://schemas.microsoft.com/office/powerpoint/2010/main" val="118805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A8F8-DD1F-0A13-5DE8-8A48A8221070}"/>
              </a:ext>
            </a:extLst>
          </p:cNvPr>
          <p:cNvSpPr>
            <a:spLocks noGrp="1"/>
          </p:cNvSpPr>
          <p:nvPr>
            <p:ph type="title"/>
          </p:nvPr>
        </p:nvSpPr>
        <p:spPr/>
        <p:txBody>
          <a:bodyPr/>
          <a:lstStyle/>
          <a:p>
            <a:r>
              <a:rPr lang="en-US" dirty="0">
                <a:solidFill>
                  <a:schemeClr val="accent2"/>
                </a:solidFill>
              </a:rPr>
              <a:t>CLOUD NETWORKING FOUNDATIONS</a:t>
            </a:r>
          </a:p>
        </p:txBody>
      </p:sp>
    </p:spTree>
    <p:extLst>
      <p:ext uri="{BB962C8B-B14F-4D97-AF65-F5344CB8AC3E}">
        <p14:creationId xmlns:p14="http://schemas.microsoft.com/office/powerpoint/2010/main" val="3333521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C00125FA-6B0B-F197-F846-9BB97BE2A20D}"/>
              </a:ext>
            </a:extLst>
          </p:cNvPr>
          <p:cNvSpPr>
            <a:spLocks noGrp="1"/>
          </p:cNvSpPr>
          <p:nvPr>
            <p:ph type="title"/>
          </p:nvPr>
        </p:nvSpPr>
        <p:spPr>
          <a:xfrm>
            <a:off x="1144992" y="1082673"/>
            <a:ext cx="2865837" cy="4708528"/>
          </a:xfrm>
        </p:spPr>
        <p:txBody>
          <a:bodyPr>
            <a:normAutofit/>
          </a:bodyPr>
          <a:lstStyle/>
          <a:p>
            <a:pPr algn="ctr"/>
            <a:r>
              <a:rPr lang="en-US" sz="4000" dirty="0">
                <a:solidFill>
                  <a:srgbClr val="FFFFFF"/>
                </a:solidFill>
              </a:rPr>
              <a:t>Key Concepts:</a:t>
            </a:r>
          </a:p>
        </p:txBody>
      </p:sp>
      <p:sp>
        <p:nvSpPr>
          <p:cNvPr id="3" name="Content Placeholder 2">
            <a:extLst>
              <a:ext uri="{FF2B5EF4-FFF2-40B4-BE49-F238E27FC236}">
                <a16:creationId xmlns:a16="http://schemas.microsoft.com/office/drawing/2014/main" id="{3213B402-2C87-FC1B-A070-FF223320B0A4}"/>
              </a:ext>
            </a:extLst>
          </p:cNvPr>
          <p:cNvSpPr>
            <a:spLocks noGrp="1"/>
          </p:cNvSpPr>
          <p:nvPr>
            <p:ph idx="1"/>
          </p:nvPr>
        </p:nvSpPr>
        <p:spPr>
          <a:xfrm>
            <a:off x="5303836" y="1066799"/>
            <a:ext cx="5743575" cy="4724402"/>
          </a:xfrm>
        </p:spPr>
        <p:txBody>
          <a:bodyPr anchor="ctr">
            <a:normAutofit/>
          </a:bodyPr>
          <a:lstStyle/>
          <a:p>
            <a:pPr>
              <a:lnSpc>
                <a:spcPct val="110000"/>
              </a:lnSpc>
            </a:pPr>
            <a:r>
              <a:rPr lang="en-US" sz="2000" dirty="0"/>
              <a:t>Virtual Private Cloud (VPC)</a:t>
            </a:r>
          </a:p>
          <a:p>
            <a:pPr lvl="1">
              <a:lnSpc>
                <a:spcPct val="110000"/>
              </a:lnSpc>
            </a:pPr>
            <a:r>
              <a:rPr lang="en-US" sz="1600" dirty="0"/>
              <a:t>Public and private subnets</a:t>
            </a:r>
          </a:p>
          <a:p>
            <a:pPr>
              <a:lnSpc>
                <a:spcPct val="110000"/>
              </a:lnSpc>
            </a:pPr>
            <a:r>
              <a:rPr lang="en-US" sz="2000" dirty="0"/>
              <a:t>Routing</a:t>
            </a:r>
          </a:p>
          <a:p>
            <a:pPr lvl="1">
              <a:lnSpc>
                <a:spcPct val="110000"/>
              </a:lnSpc>
            </a:pPr>
            <a:r>
              <a:rPr lang="en-US" sz="1600" dirty="0"/>
              <a:t>NAT services</a:t>
            </a:r>
          </a:p>
          <a:p>
            <a:pPr lvl="1">
              <a:lnSpc>
                <a:spcPct val="110000"/>
              </a:lnSpc>
            </a:pPr>
            <a:r>
              <a:rPr lang="en-US" sz="1600" dirty="0"/>
              <a:t>Route tables</a:t>
            </a:r>
          </a:p>
          <a:p>
            <a:pPr lvl="1">
              <a:lnSpc>
                <a:spcPct val="110000"/>
              </a:lnSpc>
            </a:pPr>
            <a:r>
              <a:rPr lang="en-US" sz="1600" dirty="0"/>
              <a:t>Gateways</a:t>
            </a:r>
          </a:p>
          <a:p>
            <a:pPr lvl="1">
              <a:lnSpc>
                <a:spcPct val="110000"/>
              </a:lnSpc>
            </a:pPr>
            <a:r>
              <a:rPr lang="en-US" sz="1600" dirty="0"/>
              <a:t>Load Balancing</a:t>
            </a:r>
          </a:p>
          <a:p>
            <a:pPr>
              <a:lnSpc>
                <a:spcPct val="110000"/>
              </a:lnSpc>
            </a:pPr>
            <a:r>
              <a:rPr lang="en-US" sz="2000" dirty="0"/>
              <a:t>Security</a:t>
            </a:r>
          </a:p>
          <a:p>
            <a:pPr lvl="1">
              <a:lnSpc>
                <a:spcPct val="110000"/>
              </a:lnSpc>
            </a:pPr>
            <a:r>
              <a:rPr lang="en-US" sz="1600" dirty="0"/>
              <a:t>Security Groups</a:t>
            </a:r>
          </a:p>
          <a:p>
            <a:pPr lvl="1">
              <a:lnSpc>
                <a:spcPct val="110000"/>
              </a:lnSpc>
            </a:pPr>
            <a:r>
              <a:rPr lang="en-US" sz="1600" dirty="0"/>
              <a:t>Network Access Control Lists (ACLs)</a:t>
            </a:r>
          </a:p>
          <a:p>
            <a:pPr>
              <a:lnSpc>
                <a:spcPct val="110000"/>
              </a:lnSpc>
            </a:pPr>
            <a:r>
              <a:rPr lang="en-US" sz="2000" dirty="0"/>
              <a:t>Inter-VPC communication</a:t>
            </a:r>
          </a:p>
        </p:txBody>
      </p:sp>
    </p:spTree>
    <p:extLst>
      <p:ext uri="{BB962C8B-B14F-4D97-AF65-F5344CB8AC3E}">
        <p14:creationId xmlns:p14="http://schemas.microsoft.com/office/powerpoint/2010/main" val="1200459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A553-A2D1-BB74-EF75-DDD4EFECA98C}"/>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B260B3C1-A42A-6386-5483-E25E8FBFE1BC}"/>
              </a:ext>
            </a:extLst>
          </p:cNvPr>
          <p:cNvSpPr>
            <a:spLocks noGrp="1"/>
          </p:cNvSpPr>
          <p:nvPr>
            <p:ph idx="1"/>
          </p:nvPr>
        </p:nvSpPr>
        <p:spPr/>
        <p:txBody>
          <a:bodyPr>
            <a:normAutofit fontScale="92500"/>
          </a:bodyPr>
          <a:lstStyle/>
          <a:p>
            <a:r>
              <a:rPr lang="en-US" dirty="0"/>
              <a:t>These concepts are generalizable; AWS, GCP, Azure, DO all have VPCs for hosting your infrastructure</a:t>
            </a:r>
          </a:p>
          <a:p>
            <a:r>
              <a:rPr lang="en-US" dirty="0"/>
              <a:t>We will use AWS to demonstrate cloud networking concepts</a:t>
            </a:r>
          </a:p>
          <a:p>
            <a:pPr lvl="1"/>
            <a:r>
              <a:rPr lang="en-US" dirty="0"/>
              <a:t>Once you know the foundations, translating them to other CSPs is more manageable!</a:t>
            </a:r>
          </a:p>
          <a:p>
            <a:pPr lvl="1"/>
            <a:r>
              <a:rPr lang="en-US" dirty="0"/>
              <a:t>A live walkthrough of creating a VPC in AWS is provided in the course supplementary materials!</a:t>
            </a:r>
          </a:p>
          <a:p>
            <a:r>
              <a:rPr lang="en-US" dirty="0"/>
              <a:t>Exact feature parity may vary (bandwidth pricing, default settings for VPCs, etc.)</a:t>
            </a:r>
          </a:p>
          <a:p>
            <a:pPr lvl="1"/>
            <a:r>
              <a:rPr lang="en-US" dirty="0">
                <a:solidFill>
                  <a:schemeClr val="accent1"/>
                </a:solidFill>
              </a:rPr>
              <a:t>Always read the documentation!</a:t>
            </a:r>
          </a:p>
        </p:txBody>
      </p:sp>
    </p:spTree>
    <p:extLst>
      <p:ext uri="{BB962C8B-B14F-4D97-AF65-F5344CB8AC3E}">
        <p14:creationId xmlns:p14="http://schemas.microsoft.com/office/powerpoint/2010/main" val="381614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4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2" name="Rectangle 4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7"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7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EAB014C-96E7-B0A7-4B94-94CD96D38771}"/>
              </a:ext>
            </a:extLst>
          </p:cNvPr>
          <p:cNvSpPr>
            <a:spLocks noGrp="1"/>
          </p:cNvSpPr>
          <p:nvPr>
            <p:ph type="title"/>
          </p:nvPr>
        </p:nvSpPr>
        <p:spPr>
          <a:xfrm>
            <a:off x="853330" y="1134683"/>
            <a:ext cx="2743310" cy="4255024"/>
          </a:xfrm>
        </p:spPr>
        <p:txBody>
          <a:bodyPr>
            <a:normAutofit/>
          </a:bodyPr>
          <a:lstStyle/>
          <a:p>
            <a:r>
              <a:rPr lang="en-US" sz="2800" dirty="0">
                <a:solidFill>
                  <a:srgbClr val="FFFFFF"/>
                </a:solidFill>
              </a:rPr>
              <a:t>How do we Handle Virtual Infrastructure Connectivity?</a:t>
            </a:r>
          </a:p>
        </p:txBody>
      </p:sp>
      <p:graphicFrame>
        <p:nvGraphicFramePr>
          <p:cNvPr id="5" name="Content Placeholder 2">
            <a:extLst>
              <a:ext uri="{FF2B5EF4-FFF2-40B4-BE49-F238E27FC236}">
                <a16:creationId xmlns:a16="http://schemas.microsoft.com/office/drawing/2014/main" id="{A5551044-3970-3CEE-3935-6D4EB51DEBD8}"/>
              </a:ext>
            </a:extLst>
          </p:cNvPr>
          <p:cNvGraphicFramePr>
            <a:graphicFrameLocks noGrp="1"/>
          </p:cNvGraphicFramePr>
          <p:nvPr>
            <p:ph idx="1"/>
            <p:extLst>
              <p:ext uri="{D42A27DB-BD31-4B8C-83A1-F6EECF244321}">
                <p14:modId xmlns:p14="http://schemas.microsoft.com/office/powerpoint/2010/main" val="241111008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6984301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AB9400-0B2F-81E4-8359-AA8ADD6F3A82}"/>
              </a:ext>
            </a:extLst>
          </p:cNvPr>
          <p:cNvSpPr>
            <a:spLocks noGrp="1"/>
          </p:cNvSpPr>
          <p:nvPr>
            <p:ph type="title"/>
          </p:nvPr>
        </p:nvSpPr>
        <p:spPr>
          <a:xfrm>
            <a:off x="1019015" y="1093787"/>
            <a:ext cx="3059969" cy="4697413"/>
          </a:xfrm>
        </p:spPr>
        <p:txBody>
          <a:bodyPr>
            <a:normAutofit/>
          </a:bodyPr>
          <a:lstStyle/>
          <a:p>
            <a:r>
              <a:rPr lang="en-US" sz="3300"/>
              <a:t>We Use Network Virtualization</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3A03CA-D71E-ABAC-ED11-2888A920B999}"/>
              </a:ext>
            </a:extLst>
          </p:cNvPr>
          <p:cNvSpPr>
            <a:spLocks noGrp="1"/>
          </p:cNvSpPr>
          <p:nvPr>
            <p:ph idx="1"/>
          </p:nvPr>
        </p:nvSpPr>
        <p:spPr>
          <a:xfrm>
            <a:off x="5341041" y="2595636"/>
            <a:ext cx="5831944" cy="3228830"/>
          </a:xfrm>
        </p:spPr>
        <p:txBody>
          <a:bodyPr>
            <a:normAutofit/>
          </a:bodyPr>
          <a:lstStyle/>
          <a:p>
            <a:pPr marL="0" indent="0">
              <a:buNone/>
            </a:pPr>
            <a:r>
              <a:rPr lang="en-US" dirty="0"/>
              <a:t>Network virtualization is software-based versions of networking functions that used to require dedicated network hardware boxes.</a:t>
            </a:r>
          </a:p>
        </p:txBody>
      </p:sp>
    </p:spTree>
    <p:extLst>
      <p:ext uri="{BB962C8B-B14F-4D97-AF65-F5344CB8AC3E}">
        <p14:creationId xmlns:p14="http://schemas.microsoft.com/office/powerpoint/2010/main" val="821662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A83E-53E5-EF2B-B125-313AF38035C4}"/>
              </a:ext>
            </a:extLst>
          </p:cNvPr>
          <p:cNvSpPr>
            <a:spLocks noGrp="1"/>
          </p:cNvSpPr>
          <p:nvPr>
            <p:ph type="title"/>
          </p:nvPr>
        </p:nvSpPr>
        <p:spPr/>
        <p:txBody>
          <a:bodyPr/>
          <a:lstStyle/>
          <a:p>
            <a:r>
              <a:rPr lang="en-US" dirty="0"/>
              <a:t>Virtual Private Cloud (VPC)</a:t>
            </a:r>
          </a:p>
        </p:txBody>
      </p:sp>
      <p:sp>
        <p:nvSpPr>
          <p:cNvPr id="3" name="Text Placeholder 2">
            <a:extLst>
              <a:ext uri="{FF2B5EF4-FFF2-40B4-BE49-F238E27FC236}">
                <a16:creationId xmlns:a16="http://schemas.microsoft.com/office/drawing/2014/main" id="{22D16D5A-F39C-F17F-A0A3-FD9277038F38}"/>
              </a:ext>
            </a:extLst>
          </p:cNvPr>
          <p:cNvSpPr>
            <a:spLocks noGrp="1"/>
          </p:cNvSpPr>
          <p:nvPr>
            <p:ph type="body" idx="1"/>
          </p:nvPr>
        </p:nvSpPr>
        <p:spPr/>
        <p:txBody>
          <a:bodyPr/>
          <a:lstStyle/>
          <a:p>
            <a:r>
              <a:rPr lang="en-US" dirty="0"/>
              <a:t>A private Cloud hosted within a public cloud</a:t>
            </a:r>
          </a:p>
        </p:txBody>
      </p:sp>
    </p:spTree>
    <p:extLst>
      <p:ext uri="{BB962C8B-B14F-4D97-AF65-F5344CB8AC3E}">
        <p14:creationId xmlns:p14="http://schemas.microsoft.com/office/powerpoint/2010/main" val="305331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CCA7-D8CE-FD63-844C-E74940AC4964}"/>
              </a:ext>
            </a:extLst>
          </p:cNvPr>
          <p:cNvSpPr>
            <a:spLocks noGrp="1"/>
          </p:cNvSpPr>
          <p:nvPr>
            <p:ph type="title"/>
          </p:nvPr>
        </p:nvSpPr>
        <p:spPr>
          <a:xfrm>
            <a:off x="853329" y="1134681"/>
            <a:ext cx="3071899" cy="4255025"/>
          </a:xfrm>
        </p:spPr>
        <p:txBody>
          <a:bodyPr>
            <a:normAutofit/>
          </a:bodyPr>
          <a:lstStyle/>
          <a:p>
            <a:r>
              <a:rPr lang="en-US" dirty="0">
                <a:solidFill>
                  <a:srgbClr val="FFFFFF"/>
                </a:solidFill>
              </a:rPr>
              <a:t>AGENDA</a:t>
            </a:r>
          </a:p>
        </p:txBody>
      </p:sp>
      <p:graphicFrame>
        <p:nvGraphicFramePr>
          <p:cNvPr id="5" name="Content Placeholder 2">
            <a:extLst>
              <a:ext uri="{FF2B5EF4-FFF2-40B4-BE49-F238E27FC236}">
                <a16:creationId xmlns:a16="http://schemas.microsoft.com/office/drawing/2014/main" id="{41BBF5C4-F590-CD77-9CE8-C1E53683FA43}"/>
              </a:ext>
            </a:extLst>
          </p:cNvPr>
          <p:cNvGraphicFramePr>
            <a:graphicFrameLocks noGrp="1"/>
          </p:cNvGraphicFramePr>
          <p:nvPr>
            <p:ph idx="1"/>
            <p:extLst>
              <p:ext uri="{D42A27DB-BD31-4B8C-83A1-F6EECF244321}">
                <p14:modId xmlns:p14="http://schemas.microsoft.com/office/powerpoint/2010/main" val="3975791910"/>
              </p:ext>
            </p:extLst>
          </p:nvPr>
        </p:nvGraphicFramePr>
        <p:xfrm>
          <a:off x="4552950" y="323850"/>
          <a:ext cx="6801987" cy="6534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019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B7BA-F701-E676-5D72-22EC6E7180AA}"/>
              </a:ext>
            </a:extLst>
          </p:cNvPr>
          <p:cNvSpPr>
            <a:spLocks noGrp="1"/>
          </p:cNvSpPr>
          <p:nvPr>
            <p:ph type="title"/>
          </p:nvPr>
        </p:nvSpPr>
        <p:spPr>
          <a:xfrm>
            <a:off x="1141413" y="618518"/>
            <a:ext cx="9905998" cy="854022"/>
          </a:xfrm>
        </p:spPr>
        <p:txBody>
          <a:bodyPr/>
          <a:lstStyle/>
          <a:p>
            <a:r>
              <a:rPr lang="en-US" dirty="0"/>
              <a:t>cloud architecture diagram</a:t>
            </a:r>
          </a:p>
        </p:txBody>
      </p:sp>
      <p:pic>
        <p:nvPicPr>
          <p:cNvPr id="9" name="Picture 8" descr="A diagram of a computer network&#10;&#10;Description automatically generated">
            <a:extLst>
              <a:ext uri="{FF2B5EF4-FFF2-40B4-BE49-F238E27FC236}">
                <a16:creationId xmlns:a16="http://schemas.microsoft.com/office/drawing/2014/main" id="{9CA1F2DE-C862-8CA6-7396-8B4971165942}"/>
              </a:ext>
            </a:extLst>
          </p:cNvPr>
          <p:cNvPicPr>
            <a:picLocks noChangeAspect="1"/>
          </p:cNvPicPr>
          <p:nvPr/>
        </p:nvPicPr>
        <p:blipFill>
          <a:blip r:embed="rId2"/>
          <a:srcRect r="8046"/>
          <a:stretch/>
        </p:blipFill>
        <p:spPr>
          <a:xfrm>
            <a:off x="1677094" y="1472539"/>
            <a:ext cx="8265559" cy="5118265"/>
          </a:xfrm>
          <a:prstGeom prst="rect">
            <a:avLst/>
          </a:prstGeom>
        </p:spPr>
      </p:pic>
    </p:spTree>
    <p:extLst>
      <p:ext uri="{BB962C8B-B14F-4D97-AF65-F5344CB8AC3E}">
        <p14:creationId xmlns:p14="http://schemas.microsoft.com/office/powerpoint/2010/main" val="906053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D9B7-8C77-D62E-6BF0-A395FC3ADCC1}"/>
              </a:ext>
            </a:extLst>
          </p:cNvPr>
          <p:cNvSpPr>
            <a:spLocks noGrp="1"/>
          </p:cNvSpPr>
          <p:nvPr>
            <p:ph type="title"/>
          </p:nvPr>
        </p:nvSpPr>
        <p:spPr/>
        <p:txBody>
          <a:bodyPr/>
          <a:lstStyle/>
          <a:p>
            <a:r>
              <a:rPr lang="en-US" dirty="0"/>
              <a:t>Virtual Private Cloud (VPC)</a:t>
            </a:r>
          </a:p>
        </p:txBody>
      </p:sp>
      <p:sp>
        <p:nvSpPr>
          <p:cNvPr id="3" name="Content Placeholder 2">
            <a:extLst>
              <a:ext uri="{FF2B5EF4-FFF2-40B4-BE49-F238E27FC236}">
                <a16:creationId xmlns:a16="http://schemas.microsoft.com/office/drawing/2014/main" id="{AA96A89D-98E4-F25F-6EB4-FB1C1FDFEF74}"/>
              </a:ext>
            </a:extLst>
          </p:cNvPr>
          <p:cNvSpPr>
            <a:spLocks noGrp="1"/>
          </p:cNvSpPr>
          <p:nvPr>
            <p:ph idx="1"/>
          </p:nvPr>
        </p:nvSpPr>
        <p:spPr>
          <a:xfrm>
            <a:off x="787728" y="1947345"/>
            <a:ext cx="5589923" cy="4292137"/>
          </a:xfrm>
        </p:spPr>
        <p:txBody>
          <a:bodyPr>
            <a:normAutofit fontScale="92500" lnSpcReduction="10000"/>
          </a:bodyPr>
          <a:lstStyle/>
          <a:p>
            <a:r>
              <a:rPr lang="en-US" dirty="0"/>
              <a:t>Isolated private cloud hosted within a public cloud.</a:t>
            </a:r>
          </a:p>
          <a:p>
            <a:r>
              <a:rPr lang="en-US" dirty="0"/>
              <a:t>Logically isolated virtual network</a:t>
            </a:r>
          </a:p>
          <a:p>
            <a:r>
              <a:rPr lang="en-US" dirty="0"/>
              <a:t>Provides data and resource isolation</a:t>
            </a:r>
          </a:p>
          <a:p>
            <a:r>
              <a:rPr lang="en-US" dirty="0"/>
              <a:t>Why use a VPC?</a:t>
            </a:r>
          </a:p>
          <a:p>
            <a:pPr lvl="1"/>
            <a:r>
              <a:rPr lang="en-US" dirty="0"/>
              <a:t>Scalability</a:t>
            </a:r>
          </a:p>
          <a:p>
            <a:pPr lvl="1"/>
            <a:r>
              <a:rPr lang="en-US" dirty="0"/>
              <a:t>Simplifies hybrid cloud deployment</a:t>
            </a:r>
          </a:p>
          <a:p>
            <a:pPr lvl="1"/>
            <a:r>
              <a:rPr lang="en-US" dirty="0"/>
              <a:t>Resource isolation</a:t>
            </a:r>
          </a:p>
          <a:p>
            <a:pPr lvl="1"/>
            <a:r>
              <a:rPr lang="en-US" dirty="0"/>
              <a:t>Simplifies management of cloud resource interconnectivity</a:t>
            </a:r>
          </a:p>
        </p:txBody>
      </p:sp>
      <p:pic>
        <p:nvPicPr>
          <p:cNvPr id="5" name="Picture 4" descr="A screen shot of a computer&#10;&#10;Description automatically generated">
            <a:extLst>
              <a:ext uri="{FF2B5EF4-FFF2-40B4-BE49-F238E27FC236}">
                <a16:creationId xmlns:a16="http://schemas.microsoft.com/office/drawing/2014/main" id="{4452180F-1AF6-0827-AA9A-EA7AF9B4A6CC}"/>
              </a:ext>
            </a:extLst>
          </p:cNvPr>
          <p:cNvPicPr>
            <a:picLocks noChangeAspect="1"/>
          </p:cNvPicPr>
          <p:nvPr/>
        </p:nvPicPr>
        <p:blipFill rotWithShape="1">
          <a:blip r:embed="rId3"/>
          <a:srcRect r="37695"/>
          <a:stretch/>
        </p:blipFill>
        <p:spPr>
          <a:xfrm>
            <a:off x="6558539" y="1747777"/>
            <a:ext cx="4842557" cy="4723643"/>
          </a:xfrm>
          <a:prstGeom prst="rect">
            <a:avLst/>
          </a:prstGeom>
        </p:spPr>
      </p:pic>
    </p:spTree>
    <p:extLst>
      <p:ext uri="{BB962C8B-B14F-4D97-AF65-F5344CB8AC3E}">
        <p14:creationId xmlns:p14="http://schemas.microsoft.com/office/powerpoint/2010/main" val="3983750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8815-0A4C-6D26-2510-E20405031D4E}"/>
              </a:ext>
            </a:extLst>
          </p:cNvPr>
          <p:cNvSpPr>
            <a:spLocks noGrp="1"/>
          </p:cNvSpPr>
          <p:nvPr>
            <p:ph type="title"/>
          </p:nvPr>
        </p:nvSpPr>
        <p:spPr/>
        <p:txBody>
          <a:bodyPr/>
          <a:lstStyle/>
          <a:p>
            <a:r>
              <a:rPr lang="en-US" dirty="0"/>
              <a:t>VPC Isolation and security </a:t>
            </a:r>
          </a:p>
        </p:txBody>
      </p:sp>
      <p:sp>
        <p:nvSpPr>
          <p:cNvPr id="3" name="Content Placeholder 2">
            <a:extLst>
              <a:ext uri="{FF2B5EF4-FFF2-40B4-BE49-F238E27FC236}">
                <a16:creationId xmlns:a16="http://schemas.microsoft.com/office/drawing/2014/main" id="{1489BA9B-24FC-ACED-465D-22AF26BC0E19}"/>
              </a:ext>
            </a:extLst>
          </p:cNvPr>
          <p:cNvSpPr>
            <a:spLocks noGrp="1"/>
          </p:cNvSpPr>
          <p:nvPr>
            <p:ph idx="1"/>
          </p:nvPr>
        </p:nvSpPr>
        <p:spPr/>
        <p:txBody>
          <a:bodyPr>
            <a:normAutofit/>
          </a:bodyPr>
          <a:lstStyle/>
          <a:p>
            <a:r>
              <a:rPr lang="en-US" dirty="0"/>
              <a:t>Think of the VPC as a logically isolated data center where your instances as AWS services reside.</a:t>
            </a:r>
          </a:p>
          <a:p>
            <a:r>
              <a:rPr lang="en-US" dirty="0"/>
              <a:t>When you create a VPC, the cloud’s job is to provision, host, and secure the VPC itself. The rest is up to you.</a:t>
            </a:r>
          </a:p>
          <a:p>
            <a:pPr lvl="1"/>
            <a:r>
              <a:rPr lang="en-US" dirty="0"/>
              <a:t>CSP must ensure the continued separation of your VPC from all other customers</a:t>
            </a:r>
          </a:p>
          <a:p>
            <a:r>
              <a:rPr lang="en-US" dirty="0"/>
              <a:t>CSP is responsible for security of the cloud; you are responsible for security in the cloud. </a:t>
            </a:r>
          </a:p>
        </p:txBody>
      </p:sp>
    </p:spTree>
    <p:extLst>
      <p:ext uri="{BB962C8B-B14F-4D97-AF65-F5344CB8AC3E}">
        <p14:creationId xmlns:p14="http://schemas.microsoft.com/office/powerpoint/2010/main" val="1909221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1E80-FFD9-F8BE-C085-B942622A93DC}"/>
              </a:ext>
            </a:extLst>
          </p:cNvPr>
          <p:cNvSpPr>
            <a:spLocks noGrp="1"/>
          </p:cNvSpPr>
          <p:nvPr>
            <p:ph type="title"/>
          </p:nvPr>
        </p:nvSpPr>
        <p:spPr/>
        <p:txBody>
          <a:bodyPr/>
          <a:lstStyle/>
          <a:p>
            <a:r>
              <a:rPr lang="en-US" dirty="0"/>
              <a:t>Virtual Private Cloud (VPC)</a:t>
            </a:r>
          </a:p>
        </p:txBody>
      </p:sp>
      <p:sp>
        <p:nvSpPr>
          <p:cNvPr id="3" name="Content Placeholder 2">
            <a:extLst>
              <a:ext uri="{FF2B5EF4-FFF2-40B4-BE49-F238E27FC236}">
                <a16:creationId xmlns:a16="http://schemas.microsoft.com/office/drawing/2014/main" id="{7F4D3D24-F8CB-2141-A3E1-75895F47D9C9}"/>
              </a:ext>
            </a:extLst>
          </p:cNvPr>
          <p:cNvSpPr>
            <a:spLocks noGrp="1"/>
          </p:cNvSpPr>
          <p:nvPr>
            <p:ph idx="1"/>
          </p:nvPr>
        </p:nvSpPr>
        <p:spPr>
          <a:xfrm>
            <a:off x="780784" y="2097088"/>
            <a:ext cx="10627255" cy="3989995"/>
          </a:xfrm>
        </p:spPr>
        <p:txBody>
          <a:bodyPr>
            <a:normAutofit/>
          </a:bodyPr>
          <a:lstStyle/>
          <a:p>
            <a:r>
              <a:rPr lang="en-US" i="1" dirty="0"/>
              <a:t>Private</a:t>
            </a:r>
            <a:r>
              <a:rPr lang="en-US" dirty="0"/>
              <a:t>, meaning you can use the following address ranges in your private subnets</a:t>
            </a:r>
          </a:p>
          <a:p>
            <a:pPr lvl="1"/>
            <a:r>
              <a:rPr lang="en-US" dirty="0">
                <a:solidFill>
                  <a:schemeClr val="accent1"/>
                </a:solidFill>
              </a:rPr>
              <a:t>10.0.0.0/8</a:t>
            </a:r>
          </a:p>
          <a:p>
            <a:pPr lvl="1"/>
            <a:r>
              <a:rPr lang="en-US" dirty="0">
                <a:solidFill>
                  <a:schemeClr val="accent1"/>
                </a:solidFill>
              </a:rPr>
              <a:t>172.16.0.0/12</a:t>
            </a:r>
          </a:p>
          <a:p>
            <a:pPr lvl="1"/>
            <a:r>
              <a:rPr lang="en-US" dirty="0">
                <a:solidFill>
                  <a:schemeClr val="accent1"/>
                </a:solidFill>
              </a:rPr>
              <a:t>192.168.0.0/16</a:t>
            </a:r>
          </a:p>
          <a:p>
            <a:r>
              <a:rPr lang="en-US" dirty="0"/>
              <a:t>You can create </a:t>
            </a:r>
            <a:r>
              <a:rPr lang="en-US" dirty="0">
                <a:solidFill>
                  <a:schemeClr val="accent2"/>
                </a:solidFill>
              </a:rPr>
              <a:t>subnets</a:t>
            </a:r>
            <a:r>
              <a:rPr lang="en-US" dirty="0"/>
              <a:t>, </a:t>
            </a:r>
            <a:r>
              <a:rPr lang="en-US" dirty="0">
                <a:solidFill>
                  <a:schemeClr val="accent2"/>
                </a:solidFill>
              </a:rPr>
              <a:t>route tables</a:t>
            </a:r>
            <a:r>
              <a:rPr lang="en-US" dirty="0"/>
              <a:t>, </a:t>
            </a:r>
            <a:r>
              <a:rPr lang="en-US" dirty="0">
                <a:solidFill>
                  <a:schemeClr val="accent2"/>
                </a:solidFill>
              </a:rPr>
              <a:t>ACLs</a:t>
            </a:r>
            <a:r>
              <a:rPr lang="en-US" dirty="0"/>
              <a:t>, and </a:t>
            </a:r>
            <a:r>
              <a:rPr lang="en-US" dirty="0">
                <a:solidFill>
                  <a:schemeClr val="accent2"/>
                </a:solidFill>
              </a:rPr>
              <a:t>gateways</a:t>
            </a:r>
            <a:r>
              <a:rPr lang="en-US" dirty="0"/>
              <a:t> to the internet or a VPN endpoint</a:t>
            </a:r>
          </a:p>
          <a:p>
            <a:endParaRPr lang="en-US" dirty="0"/>
          </a:p>
        </p:txBody>
      </p:sp>
    </p:spTree>
    <p:extLst>
      <p:ext uri="{BB962C8B-B14F-4D97-AF65-F5344CB8AC3E}">
        <p14:creationId xmlns:p14="http://schemas.microsoft.com/office/powerpoint/2010/main" val="1936181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3EFC6-8AB6-6BE5-CDCF-FE992C68138C}"/>
              </a:ext>
            </a:extLst>
          </p:cNvPr>
          <p:cNvSpPr>
            <a:spLocks noGrp="1"/>
          </p:cNvSpPr>
          <p:nvPr>
            <p:ph type="title"/>
          </p:nvPr>
        </p:nvSpPr>
        <p:spPr>
          <a:xfrm>
            <a:off x="1141413" y="618518"/>
            <a:ext cx="9905998" cy="1478570"/>
          </a:xfrm>
        </p:spPr>
        <p:txBody>
          <a:bodyPr>
            <a:normAutofit/>
          </a:bodyPr>
          <a:lstStyle/>
          <a:p>
            <a:r>
              <a:rPr lang="en-US" dirty="0"/>
              <a:t>Creating a VPC (Non-default VPC)</a:t>
            </a:r>
          </a:p>
        </p:txBody>
      </p:sp>
      <p:graphicFrame>
        <p:nvGraphicFramePr>
          <p:cNvPr id="5" name="Content Placeholder 2">
            <a:extLst>
              <a:ext uri="{FF2B5EF4-FFF2-40B4-BE49-F238E27FC236}">
                <a16:creationId xmlns:a16="http://schemas.microsoft.com/office/drawing/2014/main" id="{33023E9F-544B-7221-9458-6C3A6C25A8AE}"/>
              </a:ext>
            </a:extLst>
          </p:cNvPr>
          <p:cNvGraphicFramePr>
            <a:graphicFrameLocks noGrp="1"/>
          </p:cNvGraphicFramePr>
          <p:nvPr>
            <p:ph idx="1"/>
            <p:extLst>
              <p:ext uri="{D42A27DB-BD31-4B8C-83A1-F6EECF244321}">
                <p14:modId xmlns:p14="http://schemas.microsoft.com/office/powerpoint/2010/main" val="163963126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1328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02B0-9E7C-1822-A250-AFFF40629067}"/>
              </a:ext>
            </a:extLst>
          </p:cNvPr>
          <p:cNvSpPr>
            <a:spLocks noGrp="1"/>
          </p:cNvSpPr>
          <p:nvPr>
            <p:ph type="title"/>
          </p:nvPr>
        </p:nvSpPr>
        <p:spPr/>
        <p:txBody>
          <a:bodyPr/>
          <a:lstStyle/>
          <a:p>
            <a:r>
              <a:rPr lang="en-US" dirty="0"/>
              <a:t>Creating a VPC- Step 1: Naming</a:t>
            </a:r>
          </a:p>
        </p:txBody>
      </p:sp>
      <p:sp>
        <p:nvSpPr>
          <p:cNvPr id="7" name="Freeform 6">
            <a:extLst>
              <a:ext uri="{FF2B5EF4-FFF2-40B4-BE49-F238E27FC236}">
                <a16:creationId xmlns:a16="http://schemas.microsoft.com/office/drawing/2014/main" id="{3B4D570D-90E0-FDC4-04F9-A26DB3DE4CD4}"/>
              </a:ext>
            </a:extLst>
          </p:cNvPr>
          <p:cNvSpPr/>
          <p:nvPr/>
        </p:nvSpPr>
        <p:spPr>
          <a:xfrm>
            <a:off x="1143384"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p:txBody>
      </p:sp>
      <p:sp>
        <p:nvSpPr>
          <p:cNvPr id="19" name="TextBox 18">
            <a:extLst>
              <a:ext uri="{FF2B5EF4-FFF2-40B4-BE49-F238E27FC236}">
                <a16:creationId xmlns:a16="http://schemas.microsoft.com/office/drawing/2014/main" id="{C40EBA62-BB00-551C-BB08-0FCD8CB736B5}"/>
              </a:ext>
            </a:extLst>
          </p:cNvPr>
          <p:cNvSpPr txBox="1"/>
          <p:nvPr/>
        </p:nvSpPr>
        <p:spPr>
          <a:xfrm>
            <a:off x="4872942" y="2510755"/>
            <a:ext cx="5694744" cy="923330"/>
          </a:xfrm>
          <a:prstGeom prst="rect">
            <a:avLst/>
          </a:prstGeom>
          <a:noFill/>
        </p:spPr>
        <p:txBody>
          <a:bodyPr wrap="square" rtlCol="0">
            <a:spAutoFit/>
          </a:bodyPr>
          <a:lstStyle/>
          <a:p>
            <a:r>
              <a:rPr lang="en-US" dirty="0"/>
              <a:t>”There are only two hard things in Computer Science: cache invalidation and naming things”</a:t>
            </a:r>
          </a:p>
          <a:p>
            <a:r>
              <a:rPr lang="en-US" dirty="0"/>
              <a:t>	- Phil </a:t>
            </a:r>
            <a:r>
              <a:rPr lang="en-US" dirty="0" err="1"/>
              <a:t>Karlton</a:t>
            </a:r>
            <a:endParaRPr lang="en-US" dirty="0"/>
          </a:p>
        </p:txBody>
      </p:sp>
    </p:spTree>
    <p:extLst>
      <p:ext uri="{BB962C8B-B14F-4D97-AF65-F5344CB8AC3E}">
        <p14:creationId xmlns:p14="http://schemas.microsoft.com/office/powerpoint/2010/main" val="3704222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BD83-B691-3B8C-B0A9-42B5D22EC698}"/>
              </a:ext>
            </a:extLst>
          </p:cNvPr>
          <p:cNvSpPr>
            <a:spLocks noGrp="1"/>
          </p:cNvSpPr>
          <p:nvPr>
            <p:ph type="title"/>
          </p:nvPr>
        </p:nvSpPr>
        <p:spPr/>
        <p:txBody>
          <a:bodyPr/>
          <a:lstStyle/>
          <a:p>
            <a:r>
              <a:rPr lang="en-US" dirty="0"/>
              <a:t>Creating a VPC: Naming</a:t>
            </a:r>
          </a:p>
        </p:txBody>
      </p:sp>
      <p:sp>
        <p:nvSpPr>
          <p:cNvPr id="3" name="Content Placeholder 2">
            <a:extLst>
              <a:ext uri="{FF2B5EF4-FFF2-40B4-BE49-F238E27FC236}">
                <a16:creationId xmlns:a16="http://schemas.microsoft.com/office/drawing/2014/main" id="{61B4EB03-96D4-8711-8373-6335498453E5}"/>
              </a:ext>
            </a:extLst>
          </p:cNvPr>
          <p:cNvSpPr>
            <a:spLocks noGrp="1"/>
          </p:cNvSpPr>
          <p:nvPr>
            <p:ph idx="1"/>
          </p:nvPr>
        </p:nvSpPr>
        <p:spPr>
          <a:xfrm>
            <a:off x="1141412" y="1902245"/>
            <a:ext cx="9905999" cy="4602727"/>
          </a:xfrm>
        </p:spPr>
        <p:txBody>
          <a:bodyPr>
            <a:normAutofit/>
          </a:bodyPr>
          <a:lstStyle/>
          <a:p>
            <a:r>
              <a:rPr lang="en-US" sz="2800" dirty="0"/>
              <a:t>Use lowercase and dashes for naming cloud networking services</a:t>
            </a:r>
          </a:p>
          <a:p>
            <a:r>
              <a:rPr lang="en-US" sz="2800" dirty="0"/>
              <a:t>Examples:</a:t>
            </a:r>
          </a:p>
          <a:p>
            <a:pPr lvl="1"/>
            <a:r>
              <a:rPr lang="en-US" sz="2400" dirty="0"/>
              <a:t> VPC naming: </a:t>
            </a:r>
          </a:p>
          <a:p>
            <a:pPr lvl="2"/>
            <a:r>
              <a:rPr lang="en-US" sz="2000" dirty="0">
                <a:solidFill>
                  <a:schemeClr val="accent1"/>
                </a:solidFill>
              </a:rPr>
              <a:t>network-sandbox-</a:t>
            </a:r>
            <a:r>
              <a:rPr lang="en-US" sz="2000" dirty="0" err="1">
                <a:solidFill>
                  <a:schemeClr val="accent1"/>
                </a:solidFill>
              </a:rPr>
              <a:t>vpc</a:t>
            </a:r>
            <a:r>
              <a:rPr lang="en-US" sz="2000" dirty="0"/>
              <a:t> </a:t>
            </a:r>
          </a:p>
          <a:p>
            <a:pPr lvl="1"/>
            <a:r>
              <a:rPr lang="en-US" sz="2400" dirty="0"/>
              <a:t>Subnet naming: </a:t>
            </a:r>
          </a:p>
          <a:p>
            <a:pPr lvl="2"/>
            <a:r>
              <a:rPr lang="en-US" sz="2000" dirty="0">
                <a:solidFill>
                  <a:schemeClr val="accent1"/>
                </a:solidFill>
              </a:rPr>
              <a:t>network-sandbox-subnet</a:t>
            </a:r>
          </a:p>
          <a:p>
            <a:pPr lvl="1"/>
            <a:r>
              <a:rPr lang="en-US" sz="2400" dirty="0"/>
              <a:t>Security Group naming: </a:t>
            </a:r>
          </a:p>
          <a:p>
            <a:pPr lvl="2"/>
            <a:r>
              <a:rPr lang="en-US" sz="2000" dirty="0">
                <a:solidFill>
                  <a:schemeClr val="accent1"/>
                </a:solidFill>
              </a:rPr>
              <a:t>network-sandbox-securitygroup-Developer1</a:t>
            </a:r>
          </a:p>
        </p:txBody>
      </p:sp>
    </p:spTree>
    <p:extLst>
      <p:ext uri="{BB962C8B-B14F-4D97-AF65-F5344CB8AC3E}">
        <p14:creationId xmlns:p14="http://schemas.microsoft.com/office/powerpoint/2010/main" val="3409845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01FF-5389-D3BD-E686-512627E861B9}"/>
              </a:ext>
            </a:extLst>
          </p:cNvPr>
          <p:cNvSpPr>
            <a:spLocks noGrp="1"/>
          </p:cNvSpPr>
          <p:nvPr>
            <p:ph type="title"/>
          </p:nvPr>
        </p:nvSpPr>
        <p:spPr/>
        <p:txBody>
          <a:bodyPr>
            <a:normAutofit/>
          </a:bodyPr>
          <a:lstStyle/>
          <a:p>
            <a:r>
              <a:rPr lang="en-US" sz="3200" dirty="0"/>
              <a:t>Creating a VPC- Step 2: Choose an IPv4 CIDR Block</a:t>
            </a:r>
          </a:p>
        </p:txBody>
      </p:sp>
      <p:grpSp>
        <p:nvGrpSpPr>
          <p:cNvPr id="5" name="Group 4">
            <a:extLst>
              <a:ext uri="{FF2B5EF4-FFF2-40B4-BE49-F238E27FC236}">
                <a16:creationId xmlns:a16="http://schemas.microsoft.com/office/drawing/2014/main" id="{A243718A-C442-AA36-5E18-AFC9A901C61E}"/>
              </a:ext>
            </a:extLst>
          </p:cNvPr>
          <p:cNvGrpSpPr/>
          <p:nvPr/>
        </p:nvGrpSpPr>
        <p:grpSpPr>
          <a:xfrm>
            <a:off x="1143384" y="2510755"/>
            <a:ext cx="4708227" cy="1266787"/>
            <a:chOff x="1143384" y="2510755"/>
            <a:chExt cx="4708227" cy="1266787"/>
          </a:xfrm>
        </p:grpSpPr>
        <p:sp>
          <p:nvSpPr>
            <p:cNvPr id="6" name="Freeform 5">
              <a:extLst>
                <a:ext uri="{FF2B5EF4-FFF2-40B4-BE49-F238E27FC236}">
                  <a16:creationId xmlns:a16="http://schemas.microsoft.com/office/drawing/2014/main" id="{602ABB78-C2CC-3ECE-1B68-36224D0CD63F}"/>
                </a:ext>
              </a:extLst>
            </p:cNvPr>
            <p:cNvSpPr/>
            <p:nvPr/>
          </p:nvSpPr>
          <p:spPr>
            <a:xfrm>
              <a:off x="3252897"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0"/>
                <a:satOff val="0"/>
                <a:lumOff val="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7" name="Freeform 6">
              <a:extLst>
                <a:ext uri="{FF2B5EF4-FFF2-40B4-BE49-F238E27FC236}">
                  <a16:creationId xmlns:a16="http://schemas.microsoft.com/office/drawing/2014/main" id="{71B1C5AE-951A-3A29-22A3-ECCFD4437503}"/>
                </a:ext>
              </a:extLst>
            </p:cNvPr>
            <p:cNvSpPr/>
            <p:nvPr/>
          </p:nvSpPr>
          <p:spPr>
            <a:xfrm>
              <a:off x="1143384"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p:txBody>
        </p:sp>
        <p:sp>
          <p:nvSpPr>
            <p:cNvPr id="9" name="Freeform 8">
              <a:extLst>
                <a:ext uri="{FF2B5EF4-FFF2-40B4-BE49-F238E27FC236}">
                  <a16:creationId xmlns:a16="http://schemas.microsoft.com/office/drawing/2014/main" id="{F155E003-1D4C-B9AD-C528-7A981870CBAD}"/>
                </a:ext>
              </a:extLst>
            </p:cNvPr>
            <p:cNvSpPr/>
            <p:nvPr/>
          </p:nvSpPr>
          <p:spPr>
            <a:xfrm>
              <a:off x="3740299"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798014"/>
                <a:satOff val="-2425"/>
                <a:lumOff val="-33"/>
                <a:alphaOff val="0"/>
              </a:schemeClr>
            </a:fillRef>
            <a:effectRef idx="3">
              <a:schemeClr val="accent2">
                <a:hueOff val="798014"/>
                <a:satOff val="-2425"/>
                <a:lumOff val="-33"/>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2. Choose an IPv4 CIDR block</a:t>
              </a:r>
            </a:p>
          </p:txBody>
        </p:sp>
      </p:grpSp>
    </p:spTree>
    <p:extLst>
      <p:ext uri="{BB962C8B-B14F-4D97-AF65-F5344CB8AC3E}">
        <p14:creationId xmlns:p14="http://schemas.microsoft.com/office/powerpoint/2010/main" val="3728711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6022A-0293-4319-1B7F-C5416C79FBE4}"/>
              </a:ext>
            </a:extLst>
          </p:cNvPr>
          <p:cNvSpPr>
            <a:spLocks noGrp="1"/>
          </p:cNvSpPr>
          <p:nvPr>
            <p:ph idx="1"/>
          </p:nvPr>
        </p:nvSpPr>
        <p:spPr/>
        <p:txBody>
          <a:bodyPr>
            <a:normAutofit fontScale="92500" lnSpcReduction="10000"/>
          </a:bodyPr>
          <a:lstStyle/>
          <a:p>
            <a:r>
              <a:rPr lang="en-US" dirty="0"/>
              <a:t>This is the size of the IP space of your VPC.</a:t>
            </a:r>
          </a:p>
          <a:p>
            <a:r>
              <a:rPr lang="en-US" dirty="0"/>
              <a:t>It needs to be able to accommodate all of the resources in your entire architecture that will live in this VPC. </a:t>
            </a:r>
          </a:p>
          <a:p>
            <a:r>
              <a:rPr lang="en-US" dirty="0"/>
              <a:t>Each </a:t>
            </a:r>
            <a:r>
              <a:rPr lang="en-US" dirty="0">
                <a:solidFill>
                  <a:schemeClr val="accent1"/>
                </a:solidFill>
              </a:rPr>
              <a:t>subnet</a:t>
            </a:r>
            <a:r>
              <a:rPr lang="en-US" dirty="0"/>
              <a:t> in your VPC will be a segment of IP space from this block</a:t>
            </a:r>
          </a:p>
          <a:p>
            <a:pPr lvl="1"/>
            <a:r>
              <a:rPr lang="en-US" dirty="0"/>
              <a:t>Good practice to use /16 CIDR block so that you can guarantee that your subnets will have enough IP addresses</a:t>
            </a:r>
          </a:p>
          <a:p>
            <a:r>
              <a:rPr lang="en-US" dirty="0"/>
              <a:t>If you intend on scaling your VMs to many thousands of machines, you need to select a sufficiently large CIDR block for your VPC. </a:t>
            </a:r>
          </a:p>
        </p:txBody>
      </p:sp>
      <p:sp>
        <p:nvSpPr>
          <p:cNvPr id="4" name="Title 1">
            <a:extLst>
              <a:ext uri="{FF2B5EF4-FFF2-40B4-BE49-F238E27FC236}">
                <a16:creationId xmlns:a16="http://schemas.microsoft.com/office/drawing/2014/main" id="{89022167-59FB-BDDE-04F8-ABB9C3463328}"/>
              </a:ext>
            </a:extLst>
          </p:cNvPr>
          <p:cNvSpPr>
            <a:spLocks noGrp="1"/>
          </p:cNvSpPr>
          <p:nvPr>
            <p:ph type="title"/>
          </p:nvPr>
        </p:nvSpPr>
        <p:spPr/>
        <p:txBody>
          <a:bodyPr>
            <a:normAutofit/>
          </a:bodyPr>
          <a:lstStyle/>
          <a:p>
            <a:r>
              <a:rPr lang="en-US" sz="3200" dirty="0"/>
              <a:t>Creating a VPC- Step 2: Choose an IPv4 CIDR Block</a:t>
            </a:r>
          </a:p>
        </p:txBody>
      </p:sp>
    </p:spTree>
    <p:extLst>
      <p:ext uri="{BB962C8B-B14F-4D97-AF65-F5344CB8AC3E}">
        <p14:creationId xmlns:p14="http://schemas.microsoft.com/office/powerpoint/2010/main" val="164106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187528C-DD51-3454-2966-D93A9CBEA081}"/>
              </a:ext>
            </a:extLst>
          </p:cNvPr>
          <p:cNvGraphicFramePr>
            <a:graphicFrameLocks noGrp="1"/>
          </p:cNvGraphicFramePr>
          <p:nvPr>
            <p:extLst>
              <p:ext uri="{D42A27DB-BD31-4B8C-83A1-F6EECF244321}">
                <p14:modId xmlns:p14="http://schemas.microsoft.com/office/powerpoint/2010/main" val="1393943501"/>
              </p:ext>
            </p:extLst>
          </p:nvPr>
        </p:nvGraphicFramePr>
        <p:xfrm>
          <a:off x="1141413" y="1549840"/>
          <a:ext cx="9905997" cy="3758320"/>
        </p:xfrm>
        <a:graphic>
          <a:graphicData uri="http://schemas.openxmlformats.org/drawingml/2006/table">
            <a:tbl>
              <a:tblPr>
                <a:tableStyleId>{284E427A-3D55-4303-BF80-6455036E1DE7}</a:tableStyleId>
              </a:tblPr>
              <a:tblGrid>
                <a:gridCol w="2124301">
                  <a:extLst>
                    <a:ext uri="{9D8B030D-6E8A-4147-A177-3AD203B41FA5}">
                      <a16:colId xmlns:a16="http://schemas.microsoft.com/office/drawing/2014/main" val="2493641349"/>
                    </a:ext>
                  </a:extLst>
                </a:gridCol>
                <a:gridCol w="4479697">
                  <a:extLst>
                    <a:ext uri="{9D8B030D-6E8A-4147-A177-3AD203B41FA5}">
                      <a16:colId xmlns:a16="http://schemas.microsoft.com/office/drawing/2014/main" val="4083513692"/>
                    </a:ext>
                  </a:extLst>
                </a:gridCol>
                <a:gridCol w="3301999">
                  <a:extLst>
                    <a:ext uri="{9D8B030D-6E8A-4147-A177-3AD203B41FA5}">
                      <a16:colId xmlns:a16="http://schemas.microsoft.com/office/drawing/2014/main" val="2173058882"/>
                    </a:ext>
                  </a:extLst>
                </a:gridCol>
              </a:tblGrid>
              <a:tr h="221357">
                <a:tc>
                  <a:txBody>
                    <a:bodyPr/>
                    <a:lstStyle/>
                    <a:p>
                      <a:r>
                        <a:rPr lang="en-US" sz="1800" b="1"/>
                        <a:t>CIDR Block</a:t>
                      </a:r>
                    </a:p>
                  </a:txBody>
                  <a:tcPr marL="55339" marR="55339" marT="27670" marB="27670" anchor="ctr"/>
                </a:tc>
                <a:tc>
                  <a:txBody>
                    <a:bodyPr/>
                    <a:lstStyle/>
                    <a:p>
                      <a:r>
                        <a:rPr lang="en-US" sz="1800" b="1" dirty="0"/>
                        <a:t>Addresses Range</a:t>
                      </a:r>
                    </a:p>
                  </a:txBody>
                  <a:tcPr marL="55339" marR="55339" marT="27670" marB="27670" anchor="ctr"/>
                </a:tc>
                <a:tc>
                  <a:txBody>
                    <a:bodyPr/>
                    <a:lstStyle/>
                    <a:p>
                      <a:r>
                        <a:rPr lang="en-US" sz="1800" b="1" dirty="0"/>
                        <a:t>Hosts</a:t>
                      </a:r>
                    </a:p>
                  </a:txBody>
                  <a:tcPr marL="55339" marR="55339" marT="27670" marB="27670" anchor="ctr"/>
                </a:tc>
                <a:extLst>
                  <a:ext uri="{0D108BD9-81ED-4DB2-BD59-A6C34878D82A}">
                    <a16:rowId xmlns:a16="http://schemas.microsoft.com/office/drawing/2014/main" val="2477294468"/>
                  </a:ext>
                </a:extLst>
              </a:tr>
              <a:tr h="221357">
                <a:tc>
                  <a:txBody>
                    <a:bodyPr/>
                    <a:lstStyle/>
                    <a:p>
                      <a:r>
                        <a:rPr lang="en-US" sz="1800"/>
                        <a:t>192.168.0.0/16</a:t>
                      </a:r>
                    </a:p>
                  </a:txBody>
                  <a:tcPr marL="55339" marR="55339" marT="27670" marB="27670" anchor="ctr"/>
                </a:tc>
                <a:tc>
                  <a:txBody>
                    <a:bodyPr/>
                    <a:lstStyle/>
                    <a:p>
                      <a:r>
                        <a:rPr lang="en-US" sz="1800" dirty="0"/>
                        <a:t>192.168.0.4–192.168.255.254</a:t>
                      </a:r>
                    </a:p>
                  </a:txBody>
                  <a:tcPr marL="55339" marR="55339" marT="27670" marB="27670" anchor="ctr"/>
                </a:tc>
                <a:tc>
                  <a:txBody>
                    <a:bodyPr/>
                    <a:lstStyle/>
                    <a:p>
                      <a:r>
                        <a:rPr lang="en-US" sz="1800" dirty="0"/>
                        <a:t>65,529</a:t>
                      </a:r>
                    </a:p>
                  </a:txBody>
                  <a:tcPr marL="55339" marR="55339" marT="27670" marB="27670" anchor="ctr"/>
                </a:tc>
                <a:extLst>
                  <a:ext uri="{0D108BD9-81ED-4DB2-BD59-A6C34878D82A}">
                    <a16:rowId xmlns:a16="http://schemas.microsoft.com/office/drawing/2014/main" val="1146863415"/>
                  </a:ext>
                </a:extLst>
              </a:tr>
              <a:tr h="387375">
                <a:tc>
                  <a:txBody>
                    <a:bodyPr/>
                    <a:lstStyle/>
                    <a:p>
                      <a:r>
                        <a:rPr lang="en-US" sz="1800"/>
                        <a:t>192.168.0.0/18</a:t>
                      </a:r>
                    </a:p>
                  </a:txBody>
                  <a:tcPr marL="55339" marR="55339" marT="27670" marB="27670" anchor="ctr"/>
                </a:tc>
                <a:tc>
                  <a:txBody>
                    <a:bodyPr/>
                    <a:lstStyle/>
                    <a:p>
                      <a:r>
                        <a:rPr lang="en-US" sz="1800" dirty="0"/>
                        <a:t>192.168.0.4 and 192.168.63.254</a:t>
                      </a:r>
                    </a:p>
                  </a:txBody>
                  <a:tcPr marL="55339" marR="55339" marT="27670" marB="27670" anchor="ctr"/>
                </a:tc>
                <a:tc>
                  <a:txBody>
                    <a:bodyPr/>
                    <a:lstStyle/>
                    <a:p>
                      <a:r>
                        <a:rPr lang="en-US" sz="1800"/>
                        <a:t>16,379</a:t>
                      </a:r>
                    </a:p>
                  </a:txBody>
                  <a:tcPr marL="55339" marR="55339" marT="27670" marB="27670" anchor="ctr"/>
                </a:tc>
                <a:extLst>
                  <a:ext uri="{0D108BD9-81ED-4DB2-BD59-A6C34878D82A}">
                    <a16:rowId xmlns:a16="http://schemas.microsoft.com/office/drawing/2014/main" val="1105193045"/>
                  </a:ext>
                </a:extLst>
              </a:tr>
              <a:tr h="387375">
                <a:tc>
                  <a:txBody>
                    <a:bodyPr/>
                    <a:lstStyle/>
                    <a:p>
                      <a:r>
                        <a:rPr lang="en-US" sz="1800" dirty="0"/>
                        <a:t>192.168.0.0/19</a:t>
                      </a:r>
                    </a:p>
                  </a:txBody>
                  <a:tcPr marL="55339" marR="55339" marT="27670" marB="27670" anchor="ctr"/>
                </a:tc>
                <a:tc>
                  <a:txBody>
                    <a:bodyPr/>
                    <a:lstStyle/>
                    <a:p>
                      <a:r>
                        <a:rPr lang="en-US" sz="1800" dirty="0"/>
                        <a:t>192.168.0.4 and 192.168.31.254</a:t>
                      </a:r>
                    </a:p>
                  </a:txBody>
                  <a:tcPr marL="55339" marR="55339" marT="27670" marB="27670" anchor="ctr"/>
                </a:tc>
                <a:tc>
                  <a:txBody>
                    <a:bodyPr/>
                    <a:lstStyle/>
                    <a:p>
                      <a:r>
                        <a:rPr lang="en-US" sz="1800"/>
                        <a:t>8,187</a:t>
                      </a:r>
                    </a:p>
                  </a:txBody>
                  <a:tcPr marL="55339" marR="55339" marT="27670" marB="27670" anchor="ctr"/>
                </a:tc>
                <a:extLst>
                  <a:ext uri="{0D108BD9-81ED-4DB2-BD59-A6C34878D82A}">
                    <a16:rowId xmlns:a16="http://schemas.microsoft.com/office/drawing/2014/main" val="4251676410"/>
                  </a:ext>
                </a:extLst>
              </a:tr>
              <a:tr h="387375">
                <a:tc>
                  <a:txBody>
                    <a:bodyPr/>
                    <a:lstStyle/>
                    <a:p>
                      <a:r>
                        <a:rPr lang="en-US" sz="1800"/>
                        <a:t>192.168.0.0/20</a:t>
                      </a:r>
                    </a:p>
                  </a:txBody>
                  <a:tcPr marL="55339" marR="55339" marT="27670" marB="27670" anchor="ctr"/>
                </a:tc>
                <a:tc>
                  <a:txBody>
                    <a:bodyPr/>
                    <a:lstStyle/>
                    <a:p>
                      <a:r>
                        <a:rPr lang="en-US" sz="1800" dirty="0"/>
                        <a:t>192.1, 68.0.4 and 192.168.15.254</a:t>
                      </a:r>
                    </a:p>
                  </a:txBody>
                  <a:tcPr marL="55339" marR="55339" marT="27670" marB="27670" anchor="ctr"/>
                </a:tc>
                <a:tc>
                  <a:txBody>
                    <a:bodyPr/>
                    <a:lstStyle/>
                    <a:p>
                      <a:r>
                        <a:rPr lang="en-US" sz="1800"/>
                        <a:t>4091</a:t>
                      </a:r>
                    </a:p>
                  </a:txBody>
                  <a:tcPr marL="55339" marR="55339" marT="27670" marB="27670" anchor="ctr"/>
                </a:tc>
                <a:extLst>
                  <a:ext uri="{0D108BD9-81ED-4DB2-BD59-A6C34878D82A}">
                    <a16:rowId xmlns:a16="http://schemas.microsoft.com/office/drawing/2014/main" val="2283485046"/>
                  </a:ext>
                </a:extLst>
              </a:tr>
              <a:tr h="387375">
                <a:tc>
                  <a:txBody>
                    <a:bodyPr/>
                    <a:lstStyle/>
                    <a:p>
                      <a:r>
                        <a:rPr lang="en-US" sz="1800"/>
                        <a:t>192.168.0.0/21</a:t>
                      </a:r>
                    </a:p>
                  </a:txBody>
                  <a:tcPr marL="55339" marR="55339" marT="27670" marB="27670" anchor="ctr"/>
                </a:tc>
                <a:tc>
                  <a:txBody>
                    <a:bodyPr/>
                    <a:lstStyle/>
                    <a:p>
                      <a:r>
                        <a:rPr lang="en-US" sz="1800" dirty="0"/>
                        <a:t>192.168.0.4 and 192.168.7.254</a:t>
                      </a:r>
                    </a:p>
                  </a:txBody>
                  <a:tcPr marL="55339" marR="55339" marT="27670" marB="27670" anchor="ctr"/>
                </a:tc>
                <a:tc>
                  <a:txBody>
                    <a:bodyPr/>
                    <a:lstStyle/>
                    <a:p>
                      <a:r>
                        <a:rPr lang="en-US" sz="1800"/>
                        <a:t>2043</a:t>
                      </a:r>
                    </a:p>
                  </a:txBody>
                  <a:tcPr marL="55339" marR="55339" marT="27670" marB="27670" anchor="ctr"/>
                </a:tc>
                <a:extLst>
                  <a:ext uri="{0D108BD9-81ED-4DB2-BD59-A6C34878D82A}">
                    <a16:rowId xmlns:a16="http://schemas.microsoft.com/office/drawing/2014/main" val="2185844973"/>
                  </a:ext>
                </a:extLst>
              </a:tr>
              <a:tr h="387375">
                <a:tc>
                  <a:txBody>
                    <a:bodyPr/>
                    <a:lstStyle/>
                    <a:p>
                      <a:r>
                        <a:rPr lang="en-US" sz="1800"/>
                        <a:t>192.168.0.0/22</a:t>
                      </a:r>
                    </a:p>
                  </a:txBody>
                  <a:tcPr marL="55339" marR="55339" marT="27670" marB="27670" anchor="ctr"/>
                </a:tc>
                <a:tc>
                  <a:txBody>
                    <a:bodyPr/>
                    <a:lstStyle/>
                    <a:p>
                      <a:r>
                        <a:rPr lang="en-US" sz="1800" dirty="0"/>
                        <a:t>192.168.0.4 and 192.168.3.254</a:t>
                      </a:r>
                    </a:p>
                  </a:txBody>
                  <a:tcPr marL="55339" marR="55339" marT="27670" marB="27670" anchor="ctr"/>
                </a:tc>
                <a:tc>
                  <a:txBody>
                    <a:bodyPr/>
                    <a:lstStyle/>
                    <a:p>
                      <a:r>
                        <a:rPr lang="en-US" sz="1800"/>
                        <a:t>1019</a:t>
                      </a:r>
                    </a:p>
                  </a:txBody>
                  <a:tcPr marL="55339" marR="55339" marT="27670" marB="27670" anchor="ctr"/>
                </a:tc>
                <a:extLst>
                  <a:ext uri="{0D108BD9-81ED-4DB2-BD59-A6C34878D82A}">
                    <a16:rowId xmlns:a16="http://schemas.microsoft.com/office/drawing/2014/main" val="1843727708"/>
                  </a:ext>
                </a:extLst>
              </a:tr>
              <a:tr h="387375">
                <a:tc>
                  <a:txBody>
                    <a:bodyPr/>
                    <a:lstStyle/>
                    <a:p>
                      <a:r>
                        <a:rPr lang="en-US" sz="1800"/>
                        <a:t>192.168.0.0/23</a:t>
                      </a:r>
                    </a:p>
                  </a:txBody>
                  <a:tcPr marL="55339" marR="55339" marT="27670" marB="27670" anchor="ctr"/>
                </a:tc>
                <a:tc>
                  <a:txBody>
                    <a:bodyPr/>
                    <a:lstStyle/>
                    <a:p>
                      <a:r>
                        <a:rPr lang="en-US" sz="1800" dirty="0"/>
                        <a:t>192.168.0.4 and 192.168.1.254</a:t>
                      </a:r>
                    </a:p>
                  </a:txBody>
                  <a:tcPr marL="55339" marR="55339" marT="27670" marB="27670" anchor="ctr"/>
                </a:tc>
                <a:tc>
                  <a:txBody>
                    <a:bodyPr/>
                    <a:lstStyle/>
                    <a:p>
                      <a:r>
                        <a:rPr lang="en-US" sz="1800"/>
                        <a:t>507</a:t>
                      </a:r>
                    </a:p>
                  </a:txBody>
                  <a:tcPr marL="55339" marR="55339" marT="27670" marB="27670" anchor="ctr"/>
                </a:tc>
                <a:extLst>
                  <a:ext uri="{0D108BD9-81ED-4DB2-BD59-A6C34878D82A}">
                    <a16:rowId xmlns:a16="http://schemas.microsoft.com/office/drawing/2014/main" val="1394948292"/>
                  </a:ext>
                </a:extLst>
              </a:tr>
              <a:tr h="387375">
                <a:tc>
                  <a:txBody>
                    <a:bodyPr/>
                    <a:lstStyle/>
                    <a:p>
                      <a:r>
                        <a:rPr lang="en-US" sz="1800"/>
                        <a:t>192.168.0.0/24</a:t>
                      </a:r>
                    </a:p>
                  </a:txBody>
                  <a:tcPr marL="55339" marR="55339" marT="27670" marB="27670" anchor="ctr"/>
                </a:tc>
                <a:tc>
                  <a:txBody>
                    <a:bodyPr/>
                    <a:lstStyle/>
                    <a:p>
                      <a:r>
                        <a:rPr lang="en-US" sz="1800" dirty="0"/>
                        <a:t>192.168.0.4 </a:t>
                      </a:r>
                      <a:r>
                        <a:rPr lang="en-US" sz="1800"/>
                        <a:t>and 192.168.0.254</a:t>
                      </a:r>
                      <a:endParaRPr lang="en-US" sz="1800" dirty="0"/>
                    </a:p>
                  </a:txBody>
                  <a:tcPr marL="55339" marR="55339" marT="27670" marB="27670" anchor="ctr"/>
                </a:tc>
                <a:tc>
                  <a:txBody>
                    <a:bodyPr/>
                    <a:lstStyle/>
                    <a:p>
                      <a:r>
                        <a:rPr lang="en-US" sz="1800"/>
                        <a:t>251</a:t>
                      </a:r>
                    </a:p>
                  </a:txBody>
                  <a:tcPr marL="55339" marR="55339" marT="27670" marB="27670" anchor="ctr"/>
                </a:tc>
                <a:extLst>
                  <a:ext uri="{0D108BD9-81ED-4DB2-BD59-A6C34878D82A}">
                    <a16:rowId xmlns:a16="http://schemas.microsoft.com/office/drawing/2014/main" val="940555902"/>
                  </a:ext>
                </a:extLst>
              </a:tr>
              <a:tr h="387375">
                <a:tc>
                  <a:txBody>
                    <a:bodyPr/>
                    <a:lstStyle/>
                    <a:p>
                      <a:r>
                        <a:rPr lang="en-US" sz="1800"/>
                        <a:t>192.168.0.0/28</a:t>
                      </a:r>
                    </a:p>
                  </a:txBody>
                  <a:tcPr marL="55339" marR="55339" marT="27670" marB="27670" anchor="ctr"/>
                </a:tc>
                <a:tc>
                  <a:txBody>
                    <a:bodyPr/>
                    <a:lstStyle/>
                    <a:p>
                      <a:r>
                        <a:rPr lang="en-US" sz="1800" dirty="0"/>
                        <a:t>192.168.0.4 and 192.168.0.15</a:t>
                      </a:r>
                    </a:p>
                  </a:txBody>
                  <a:tcPr marL="55339" marR="55339" marT="27670" marB="27670" anchor="ctr"/>
                </a:tc>
                <a:tc>
                  <a:txBody>
                    <a:bodyPr/>
                    <a:lstStyle/>
                    <a:p>
                      <a:r>
                        <a:rPr lang="en-US" sz="1800" dirty="0"/>
                        <a:t>11</a:t>
                      </a:r>
                    </a:p>
                  </a:txBody>
                  <a:tcPr marL="55339" marR="55339" marT="27670" marB="27670" anchor="ctr"/>
                </a:tc>
                <a:extLst>
                  <a:ext uri="{0D108BD9-81ED-4DB2-BD59-A6C34878D82A}">
                    <a16:rowId xmlns:a16="http://schemas.microsoft.com/office/drawing/2014/main" val="1681880890"/>
                  </a:ext>
                </a:extLst>
              </a:tr>
            </a:tbl>
          </a:graphicData>
        </a:graphic>
      </p:graphicFrame>
      <p:sp>
        <p:nvSpPr>
          <p:cNvPr id="5" name="TextBox 4">
            <a:extLst>
              <a:ext uri="{FF2B5EF4-FFF2-40B4-BE49-F238E27FC236}">
                <a16:creationId xmlns:a16="http://schemas.microsoft.com/office/drawing/2014/main" id="{82FF652A-D1BA-B8BF-A271-A9EFBBF0BCBB}"/>
              </a:ext>
            </a:extLst>
          </p:cNvPr>
          <p:cNvSpPr txBox="1"/>
          <p:nvPr/>
        </p:nvSpPr>
        <p:spPr>
          <a:xfrm>
            <a:off x="1011803" y="5667829"/>
            <a:ext cx="10165216" cy="646331"/>
          </a:xfrm>
          <a:prstGeom prst="rect">
            <a:avLst/>
          </a:prstGeom>
          <a:noFill/>
        </p:spPr>
        <p:txBody>
          <a:bodyPr wrap="square" rtlCol="0">
            <a:spAutoFit/>
          </a:bodyPr>
          <a:lstStyle/>
          <a:p>
            <a:r>
              <a:rPr lang="en-US" dirty="0"/>
              <a:t>The first four IP addresses 0, 1, 2, and 3 and the last IP address (255) in each subnet’s CIDR block are reserved for AWS’s use.</a:t>
            </a:r>
          </a:p>
        </p:txBody>
      </p:sp>
      <p:sp>
        <p:nvSpPr>
          <p:cNvPr id="8" name="Title 1">
            <a:extLst>
              <a:ext uri="{FF2B5EF4-FFF2-40B4-BE49-F238E27FC236}">
                <a16:creationId xmlns:a16="http://schemas.microsoft.com/office/drawing/2014/main" id="{4B0B891F-832B-B6F2-3B53-36392378DD1C}"/>
              </a:ext>
            </a:extLst>
          </p:cNvPr>
          <p:cNvSpPr>
            <a:spLocks noGrp="1"/>
          </p:cNvSpPr>
          <p:nvPr>
            <p:ph type="title"/>
          </p:nvPr>
        </p:nvSpPr>
        <p:spPr>
          <a:xfrm>
            <a:off x="1141413" y="619125"/>
            <a:ext cx="9906000" cy="571500"/>
          </a:xfrm>
        </p:spPr>
        <p:txBody>
          <a:bodyPr>
            <a:normAutofit/>
          </a:bodyPr>
          <a:lstStyle/>
          <a:p>
            <a:r>
              <a:rPr lang="en-US" sz="3200" dirty="0"/>
              <a:t>Creating a VPC- Step 2: Choose an IPv4 CIDR Block</a:t>
            </a:r>
          </a:p>
        </p:txBody>
      </p:sp>
    </p:spTree>
    <p:extLst>
      <p:ext uri="{BB962C8B-B14F-4D97-AF65-F5344CB8AC3E}">
        <p14:creationId xmlns:p14="http://schemas.microsoft.com/office/powerpoint/2010/main" val="250971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1EE0-D464-7968-D397-0791610383E5}"/>
              </a:ext>
            </a:extLst>
          </p:cNvPr>
          <p:cNvSpPr>
            <a:spLocks noGrp="1"/>
          </p:cNvSpPr>
          <p:nvPr>
            <p:ph type="title"/>
          </p:nvPr>
        </p:nvSpPr>
        <p:spPr/>
        <p:txBody>
          <a:bodyPr/>
          <a:lstStyle/>
          <a:p>
            <a:r>
              <a:rPr lang="en-US" dirty="0">
                <a:solidFill>
                  <a:srgbClr val="00B0F0"/>
                </a:solidFill>
              </a:rPr>
              <a:t>Lecture 7: Cloud Networking Day 1</a:t>
            </a:r>
          </a:p>
        </p:txBody>
      </p:sp>
    </p:spTree>
    <p:extLst>
      <p:ext uri="{BB962C8B-B14F-4D97-AF65-F5344CB8AC3E}">
        <p14:creationId xmlns:p14="http://schemas.microsoft.com/office/powerpoint/2010/main" val="2676735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88A5-398B-5283-D908-4EA0B53BE30B}"/>
              </a:ext>
            </a:extLst>
          </p:cNvPr>
          <p:cNvSpPr>
            <a:spLocks noGrp="1"/>
          </p:cNvSpPr>
          <p:nvPr>
            <p:ph type="title"/>
          </p:nvPr>
        </p:nvSpPr>
        <p:spPr/>
        <p:txBody>
          <a:bodyPr>
            <a:normAutofit/>
          </a:bodyPr>
          <a:lstStyle/>
          <a:p>
            <a:r>
              <a:rPr lang="en-US" sz="3200" dirty="0"/>
              <a:t>Creating a VPC- Step 3: Configure subnets and AZs </a:t>
            </a:r>
          </a:p>
        </p:txBody>
      </p:sp>
      <p:grpSp>
        <p:nvGrpSpPr>
          <p:cNvPr id="5" name="Group 4">
            <a:extLst>
              <a:ext uri="{FF2B5EF4-FFF2-40B4-BE49-F238E27FC236}">
                <a16:creationId xmlns:a16="http://schemas.microsoft.com/office/drawing/2014/main" id="{2E455551-4C1A-1A29-B86F-BC32159EA209}"/>
              </a:ext>
            </a:extLst>
          </p:cNvPr>
          <p:cNvGrpSpPr/>
          <p:nvPr/>
        </p:nvGrpSpPr>
        <p:grpSpPr>
          <a:xfrm>
            <a:off x="1143384" y="2510755"/>
            <a:ext cx="7305141" cy="1266787"/>
            <a:chOff x="1143384" y="2510755"/>
            <a:chExt cx="7305141" cy="1266787"/>
          </a:xfrm>
        </p:grpSpPr>
        <p:sp>
          <p:nvSpPr>
            <p:cNvPr id="6" name="Freeform 5">
              <a:extLst>
                <a:ext uri="{FF2B5EF4-FFF2-40B4-BE49-F238E27FC236}">
                  <a16:creationId xmlns:a16="http://schemas.microsoft.com/office/drawing/2014/main" id="{0D20CCD4-9199-A5B4-8E4B-BDB31F171D62}"/>
                </a:ext>
              </a:extLst>
            </p:cNvPr>
            <p:cNvSpPr/>
            <p:nvPr/>
          </p:nvSpPr>
          <p:spPr>
            <a:xfrm>
              <a:off x="3252897"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0"/>
                <a:satOff val="0"/>
                <a:lumOff val="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7" name="Freeform 6">
              <a:extLst>
                <a:ext uri="{FF2B5EF4-FFF2-40B4-BE49-F238E27FC236}">
                  <a16:creationId xmlns:a16="http://schemas.microsoft.com/office/drawing/2014/main" id="{23A50DF2-B7D8-E907-7EA2-423695F832DA}"/>
                </a:ext>
              </a:extLst>
            </p:cNvPr>
            <p:cNvSpPr/>
            <p:nvPr/>
          </p:nvSpPr>
          <p:spPr>
            <a:xfrm>
              <a:off x="1143384"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p:txBody>
        </p:sp>
        <p:sp>
          <p:nvSpPr>
            <p:cNvPr id="8" name="Freeform 7">
              <a:extLst>
                <a:ext uri="{FF2B5EF4-FFF2-40B4-BE49-F238E27FC236}">
                  <a16:creationId xmlns:a16="http://schemas.microsoft.com/office/drawing/2014/main" id="{D0474ABE-F01C-8941-C0FE-A7F001EB0C0D}"/>
                </a:ext>
              </a:extLst>
            </p:cNvPr>
            <p:cNvSpPr/>
            <p:nvPr/>
          </p:nvSpPr>
          <p:spPr>
            <a:xfrm>
              <a:off x="5849812"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957616"/>
                <a:satOff val="-2910"/>
                <a:lumOff val="-39"/>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9" name="Freeform 8">
              <a:extLst>
                <a:ext uri="{FF2B5EF4-FFF2-40B4-BE49-F238E27FC236}">
                  <a16:creationId xmlns:a16="http://schemas.microsoft.com/office/drawing/2014/main" id="{68ED5CEB-814D-3108-548D-06C3AED1E0A4}"/>
                </a:ext>
              </a:extLst>
            </p:cNvPr>
            <p:cNvSpPr/>
            <p:nvPr/>
          </p:nvSpPr>
          <p:spPr>
            <a:xfrm>
              <a:off x="3740299"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798014"/>
                <a:satOff val="-2425"/>
                <a:lumOff val="-33"/>
                <a:alphaOff val="0"/>
              </a:schemeClr>
            </a:fillRef>
            <a:effectRef idx="3">
              <a:schemeClr val="accent2">
                <a:hueOff val="798014"/>
                <a:satOff val="-2425"/>
                <a:lumOff val="-33"/>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2. Choose an IPv4 CIDR block</a:t>
              </a:r>
            </a:p>
          </p:txBody>
        </p:sp>
        <p:sp>
          <p:nvSpPr>
            <p:cNvPr id="11" name="Freeform 10">
              <a:extLst>
                <a:ext uri="{FF2B5EF4-FFF2-40B4-BE49-F238E27FC236}">
                  <a16:creationId xmlns:a16="http://schemas.microsoft.com/office/drawing/2014/main" id="{5E95F0EC-F717-C6FA-2481-E2A14CF22904}"/>
                </a:ext>
              </a:extLst>
            </p:cNvPr>
            <p:cNvSpPr/>
            <p:nvPr/>
          </p:nvSpPr>
          <p:spPr>
            <a:xfrm>
              <a:off x="6337213"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1596027"/>
                <a:satOff val="-4850"/>
                <a:lumOff val="-65"/>
                <a:alphaOff val="0"/>
              </a:schemeClr>
            </a:fillRef>
            <a:effectRef idx="3">
              <a:schemeClr val="accent2">
                <a:hueOff val="1596027"/>
                <a:satOff val="-4850"/>
                <a:lumOff val="-65"/>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3. Configure the subnets and number of Availability Zones (AZs)</a:t>
              </a:r>
            </a:p>
          </p:txBody>
        </p:sp>
      </p:grpSp>
    </p:spTree>
    <p:extLst>
      <p:ext uri="{BB962C8B-B14F-4D97-AF65-F5344CB8AC3E}">
        <p14:creationId xmlns:p14="http://schemas.microsoft.com/office/powerpoint/2010/main" val="2048355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4F52-C55F-7300-09FA-D354B2219E81}"/>
              </a:ext>
            </a:extLst>
          </p:cNvPr>
          <p:cNvSpPr>
            <a:spLocks noGrp="1"/>
          </p:cNvSpPr>
          <p:nvPr>
            <p:ph type="title"/>
          </p:nvPr>
        </p:nvSpPr>
        <p:spPr/>
        <p:txBody>
          <a:bodyPr/>
          <a:lstStyle/>
          <a:p>
            <a:r>
              <a:rPr lang="en-US" dirty="0"/>
              <a:t>VPC Subnets</a:t>
            </a:r>
          </a:p>
        </p:txBody>
      </p:sp>
      <p:sp>
        <p:nvSpPr>
          <p:cNvPr id="3" name="Text Placeholder 2">
            <a:extLst>
              <a:ext uri="{FF2B5EF4-FFF2-40B4-BE49-F238E27FC236}">
                <a16:creationId xmlns:a16="http://schemas.microsoft.com/office/drawing/2014/main" id="{A64A0AC3-2285-EC64-30D8-234B86221460}"/>
              </a:ext>
            </a:extLst>
          </p:cNvPr>
          <p:cNvSpPr>
            <a:spLocks noGrp="1"/>
          </p:cNvSpPr>
          <p:nvPr>
            <p:ph type="body" idx="1"/>
          </p:nvPr>
        </p:nvSpPr>
        <p:spPr/>
        <p:txBody>
          <a:bodyPr/>
          <a:lstStyle/>
          <a:p>
            <a:r>
              <a:rPr lang="en-US" dirty="0"/>
              <a:t>Sub-networks within your VPC</a:t>
            </a:r>
          </a:p>
        </p:txBody>
      </p:sp>
    </p:spTree>
    <p:extLst>
      <p:ext uri="{BB962C8B-B14F-4D97-AF65-F5344CB8AC3E}">
        <p14:creationId xmlns:p14="http://schemas.microsoft.com/office/powerpoint/2010/main" val="2899912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F8A1-A25E-E726-021B-3225AF8E96D1}"/>
              </a:ext>
            </a:extLst>
          </p:cNvPr>
          <p:cNvSpPr>
            <a:spLocks noGrp="1"/>
          </p:cNvSpPr>
          <p:nvPr>
            <p:ph type="title"/>
          </p:nvPr>
        </p:nvSpPr>
        <p:spPr/>
        <p:txBody>
          <a:bodyPr/>
          <a:lstStyle/>
          <a:p>
            <a:r>
              <a:rPr lang="en-US" dirty="0"/>
              <a:t>What is a Subnet</a:t>
            </a:r>
          </a:p>
        </p:txBody>
      </p:sp>
      <p:sp>
        <p:nvSpPr>
          <p:cNvPr id="3" name="Content Placeholder 2">
            <a:extLst>
              <a:ext uri="{FF2B5EF4-FFF2-40B4-BE49-F238E27FC236}">
                <a16:creationId xmlns:a16="http://schemas.microsoft.com/office/drawing/2014/main" id="{5976B5DB-CE29-43E9-D612-B54E37ADA71D}"/>
              </a:ext>
            </a:extLst>
          </p:cNvPr>
          <p:cNvSpPr>
            <a:spLocks noGrp="1"/>
          </p:cNvSpPr>
          <p:nvPr>
            <p:ph idx="1"/>
          </p:nvPr>
        </p:nvSpPr>
        <p:spPr/>
        <p:txBody>
          <a:bodyPr/>
          <a:lstStyle/>
          <a:p>
            <a:r>
              <a:rPr lang="en-US" dirty="0"/>
              <a:t>A </a:t>
            </a:r>
            <a:r>
              <a:rPr lang="en-US" dirty="0">
                <a:solidFill>
                  <a:schemeClr val="accent1"/>
                </a:solidFill>
              </a:rPr>
              <a:t>subnet</a:t>
            </a:r>
            <a:r>
              <a:rPr lang="en-US" dirty="0"/>
              <a:t> is a way of logically isolating resources within a VPC. </a:t>
            </a:r>
          </a:p>
          <a:p>
            <a:r>
              <a:rPr lang="en-US" dirty="0"/>
              <a:t>Subnets allow you to have more granular control over which resources can communicate with each other, and which resources are accessible from the public internet. </a:t>
            </a:r>
          </a:p>
          <a:p>
            <a:r>
              <a:rPr lang="en-US" dirty="0"/>
              <a:t>For example, you can ensure that your databases do not have a direct root to the public internet by placing your database in a </a:t>
            </a:r>
            <a:r>
              <a:rPr lang="en-US" i="1" dirty="0"/>
              <a:t>private</a:t>
            </a:r>
            <a:r>
              <a:rPr lang="en-US" dirty="0"/>
              <a:t> subnet.</a:t>
            </a:r>
          </a:p>
        </p:txBody>
      </p:sp>
    </p:spTree>
    <p:extLst>
      <p:ext uri="{BB962C8B-B14F-4D97-AF65-F5344CB8AC3E}">
        <p14:creationId xmlns:p14="http://schemas.microsoft.com/office/powerpoint/2010/main" val="1886586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ED20-2331-FA15-874F-D0CE2480065D}"/>
              </a:ext>
            </a:extLst>
          </p:cNvPr>
          <p:cNvSpPr>
            <a:spLocks noGrp="1"/>
          </p:cNvSpPr>
          <p:nvPr>
            <p:ph type="title"/>
          </p:nvPr>
        </p:nvSpPr>
        <p:spPr/>
        <p:txBody>
          <a:bodyPr/>
          <a:lstStyle/>
          <a:p>
            <a:r>
              <a:rPr lang="en-US" dirty="0"/>
              <a:t>Subnetting in VPCs</a:t>
            </a:r>
          </a:p>
        </p:txBody>
      </p:sp>
      <p:sp>
        <p:nvSpPr>
          <p:cNvPr id="3" name="Content Placeholder 2">
            <a:extLst>
              <a:ext uri="{FF2B5EF4-FFF2-40B4-BE49-F238E27FC236}">
                <a16:creationId xmlns:a16="http://schemas.microsoft.com/office/drawing/2014/main" id="{21BAC8C0-98EE-BB5E-EA58-BB23D543E4D1}"/>
              </a:ext>
            </a:extLst>
          </p:cNvPr>
          <p:cNvSpPr>
            <a:spLocks noGrp="1"/>
          </p:cNvSpPr>
          <p:nvPr>
            <p:ph idx="1"/>
          </p:nvPr>
        </p:nvSpPr>
        <p:spPr>
          <a:xfrm>
            <a:off x="571397" y="2097087"/>
            <a:ext cx="5900656" cy="4535207"/>
          </a:xfrm>
        </p:spPr>
        <p:txBody>
          <a:bodyPr/>
          <a:lstStyle/>
          <a:p>
            <a:r>
              <a:rPr lang="en-US" i="1" dirty="0">
                <a:solidFill>
                  <a:schemeClr val="accent1"/>
                </a:solidFill>
              </a:rPr>
              <a:t>Public subnets</a:t>
            </a:r>
            <a:r>
              <a:rPr lang="en-US" dirty="0">
                <a:solidFill>
                  <a:schemeClr val="accent1"/>
                </a:solidFill>
              </a:rPr>
              <a:t>: </a:t>
            </a:r>
            <a:r>
              <a:rPr lang="en-US" dirty="0"/>
              <a:t>For all resources that need to be reachable from the internet</a:t>
            </a:r>
          </a:p>
          <a:p>
            <a:r>
              <a:rPr lang="en-US" i="1" dirty="0">
                <a:solidFill>
                  <a:schemeClr val="accent1"/>
                </a:solidFill>
              </a:rPr>
              <a:t>Private subnets</a:t>
            </a:r>
            <a:r>
              <a:rPr lang="en-US" dirty="0">
                <a:solidFill>
                  <a:schemeClr val="accent1"/>
                </a:solidFill>
              </a:rPr>
              <a:t>: </a:t>
            </a:r>
            <a:r>
              <a:rPr lang="en-US" dirty="0"/>
              <a:t>For all resources that should not be reachable from the internet</a:t>
            </a:r>
          </a:p>
          <a:p>
            <a:r>
              <a:rPr lang="en-US" dirty="0"/>
              <a:t>Key differences:</a:t>
            </a:r>
          </a:p>
          <a:p>
            <a:pPr lvl="1"/>
            <a:r>
              <a:rPr lang="en-US" dirty="0"/>
              <a:t>A public subnet has a route to the internet</a:t>
            </a:r>
          </a:p>
          <a:p>
            <a:pPr lvl="1"/>
            <a:r>
              <a:rPr lang="en-US" dirty="0"/>
              <a:t>A private subnet does not</a:t>
            </a:r>
          </a:p>
        </p:txBody>
      </p:sp>
      <p:pic>
        <p:nvPicPr>
          <p:cNvPr id="5" name="Picture 4" descr="A screen shot of a computer&#10;&#10;Description automatically generated">
            <a:extLst>
              <a:ext uri="{FF2B5EF4-FFF2-40B4-BE49-F238E27FC236}">
                <a16:creationId xmlns:a16="http://schemas.microsoft.com/office/drawing/2014/main" id="{0E79C0BD-EF6B-9C46-ED07-978B0A2B0FC9}"/>
              </a:ext>
            </a:extLst>
          </p:cNvPr>
          <p:cNvPicPr>
            <a:picLocks noChangeAspect="1"/>
          </p:cNvPicPr>
          <p:nvPr/>
        </p:nvPicPr>
        <p:blipFill rotWithShape="1">
          <a:blip r:embed="rId2"/>
          <a:srcRect r="43043"/>
          <a:stretch/>
        </p:blipFill>
        <p:spPr>
          <a:xfrm>
            <a:off x="6783387" y="982377"/>
            <a:ext cx="5408613" cy="5771136"/>
          </a:xfrm>
          <a:prstGeom prst="rect">
            <a:avLst/>
          </a:prstGeom>
        </p:spPr>
      </p:pic>
    </p:spTree>
    <p:extLst>
      <p:ext uri="{BB962C8B-B14F-4D97-AF65-F5344CB8AC3E}">
        <p14:creationId xmlns:p14="http://schemas.microsoft.com/office/powerpoint/2010/main" val="3374514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D0AB-8AFB-6A9A-556E-B43DE8C3E733}"/>
              </a:ext>
            </a:extLst>
          </p:cNvPr>
          <p:cNvSpPr>
            <a:spLocks noGrp="1"/>
          </p:cNvSpPr>
          <p:nvPr>
            <p:ph type="title"/>
          </p:nvPr>
        </p:nvSpPr>
        <p:spPr>
          <a:xfrm>
            <a:off x="1141413" y="850747"/>
            <a:ext cx="9905998" cy="702282"/>
          </a:xfrm>
        </p:spPr>
        <p:txBody>
          <a:bodyPr/>
          <a:lstStyle/>
          <a:p>
            <a:r>
              <a:rPr lang="en-US" dirty="0"/>
              <a:t>Subnetting in VPCs</a:t>
            </a:r>
          </a:p>
        </p:txBody>
      </p:sp>
      <p:sp>
        <p:nvSpPr>
          <p:cNvPr id="3" name="Content Placeholder 2">
            <a:extLst>
              <a:ext uri="{FF2B5EF4-FFF2-40B4-BE49-F238E27FC236}">
                <a16:creationId xmlns:a16="http://schemas.microsoft.com/office/drawing/2014/main" id="{B3AAFDA6-03B7-8054-8675-419ED92051D4}"/>
              </a:ext>
            </a:extLst>
          </p:cNvPr>
          <p:cNvSpPr>
            <a:spLocks noGrp="1"/>
          </p:cNvSpPr>
          <p:nvPr>
            <p:ph idx="1"/>
          </p:nvPr>
        </p:nvSpPr>
        <p:spPr>
          <a:xfrm>
            <a:off x="1141413" y="1948428"/>
            <a:ext cx="9905999" cy="3541714"/>
          </a:xfrm>
        </p:spPr>
        <p:txBody>
          <a:bodyPr/>
          <a:lstStyle/>
          <a:p>
            <a:pPr marL="0" indent="0">
              <a:buNone/>
            </a:pPr>
            <a:r>
              <a:rPr lang="en-US" dirty="0"/>
              <a:t>Creating a VPC in AWS using the wizard gives four options:</a:t>
            </a:r>
          </a:p>
          <a:p>
            <a:pPr marL="0" indent="0">
              <a:buNone/>
            </a:pPr>
            <a:r>
              <a:rPr lang="en-US" dirty="0">
                <a:solidFill>
                  <a:schemeClr val="accent1"/>
                </a:solidFill>
              </a:rPr>
              <a:t>1. VPC with a single public subnet</a:t>
            </a:r>
          </a:p>
          <a:p>
            <a:pPr marL="0" indent="0">
              <a:buNone/>
            </a:pPr>
            <a:r>
              <a:rPr lang="en-US" dirty="0">
                <a:solidFill>
                  <a:schemeClr val="accent1"/>
                </a:solidFill>
              </a:rPr>
              <a:t>2. VPC with public and private subnets</a:t>
            </a:r>
          </a:p>
          <a:p>
            <a:pPr marL="0" indent="0">
              <a:buNone/>
            </a:pPr>
            <a:r>
              <a:rPr lang="en-US" dirty="0"/>
              <a:t>3. VPC with public and private subnets and hardware VPN access</a:t>
            </a:r>
          </a:p>
          <a:p>
            <a:pPr marL="0" indent="0">
              <a:buNone/>
            </a:pPr>
            <a:r>
              <a:rPr lang="en-US" dirty="0"/>
              <a:t>4. VPC with a private subnet only and hardware VPN access</a:t>
            </a:r>
          </a:p>
        </p:txBody>
      </p:sp>
    </p:spTree>
    <p:extLst>
      <p:ext uri="{BB962C8B-B14F-4D97-AF65-F5344CB8AC3E}">
        <p14:creationId xmlns:p14="http://schemas.microsoft.com/office/powerpoint/2010/main" val="3188965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D0AB-8AFB-6A9A-556E-B43DE8C3E733}"/>
              </a:ext>
            </a:extLst>
          </p:cNvPr>
          <p:cNvSpPr>
            <a:spLocks noGrp="1"/>
          </p:cNvSpPr>
          <p:nvPr>
            <p:ph type="title"/>
          </p:nvPr>
        </p:nvSpPr>
        <p:spPr>
          <a:xfrm>
            <a:off x="1141413" y="850747"/>
            <a:ext cx="9905998" cy="702282"/>
          </a:xfrm>
        </p:spPr>
        <p:txBody>
          <a:bodyPr/>
          <a:lstStyle/>
          <a:p>
            <a:r>
              <a:rPr lang="en-US" dirty="0"/>
              <a:t>Subnetting in VPCs</a:t>
            </a:r>
          </a:p>
        </p:txBody>
      </p:sp>
      <p:graphicFrame>
        <p:nvGraphicFramePr>
          <p:cNvPr id="6" name="Table 6">
            <a:extLst>
              <a:ext uri="{FF2B5EF4-FFF2-40B4-BE49-F238E27FC236}">
                <a16:creationId xmlns:a16="http://schemas.microsoft.com/office/drawing/2014/main" id="{A1D1E753-6A20-5E5A-0E6B-FE30F3E4BF16}"/>
              </a:ext>
            </a:extLst>
          </p:cNvPr>
          <p:cNvGraphicFramePr>
            <a:graphicFrameLocks noGrp="1"/>
          </p:cNvGraphicFramePr>
          <p:nvPr>
            <p:ph idx="1"/>
            <p:extLst>
              <p:ext uri="{D42A27DB-BD31-4B8C-83A1-F6EECF244321}">
                <p14:modId xmlns:p14="http://schemas.microsoft.com/office/powerpoint/2010/main" val="46906061"/>
              </p:ext>
            </p:extLst>
          </p:nvPr>
        </p:nvGraphicFramePr>
        <p:xfrm>
          <a:off x="823118" y="1741488"/>
          <a:ext cx="10542587" cy="4394200"/>
        </p:xfrm>
        <a:graphic>
          <a:graphicData uri="http://schemas.openxmlformats.org/drawingml/2006/table">
            <a:tbl>
              <a:tblPr firstRow="1" bandRow="1">
                <a:tableStyleId>{5C22544A-7EE6-4342-B048-85BDC9FD1C3A}</a:tableStyleId>
              </a:tblPr>
              <a:tblGrid>
                <a:gridCol w="2656267">
                  <a:extLst>
                    <a:ext uri="{9D8B030D-6E8A-4147-A177-3AD203B41FA5}">
                      <a16:colId xmlns:a16="http://schemas.microsoft.com/office/drawing/2014/main" val="38899534"/>
                    </a:ext>
                  </a:extLst>
                </a:gridCol>
                <a:gridCol w="3943160">
                  <a:extLst>
                    <a:ext uri="{9D8B030D-6E8A-4147-A177-3AD203B41FA5}">
                      <a16:colId xmlns:a16="http://schemas.microsoft.com/office/drawing/2014/main" val="1469700856"/>
                    </a:ext>
                  </a:extLst>
                </a:gridCol>
                <a:gridCol w="3943160">
                  <a:extLst>
                    <a:ext uri="{9D8B030D-6E8A-4147-A177-3AD203B41FA5}">
                      <a16:colId xmlns:a16="http://schemas.microsoft.com/office/drawing/2014/main" val="3114152090"/>
                    </a:ext>
                  </a:extLst>
                </a:gridCol>
              </a:tblGrid>
              <a:tr h="370840">
                <a:tc>
                  <a:txBody>
                    <a:bodyPr/>
                    <a:lstStyle/>
                    <a:p>
                      <a:r>
                        <a:rPr lang="en-US" dirty="0"/>
                        <a:t>Subnet Schema</a:t>
                      </a:r>
                    </a:p>
                  </a:txBody>
                  <a:tcPr/>
                </a:tc>
                <a:tc>
                  <a:txBody>
                    <a:bodyPr/>
                    <a:lstStyle/>
                    <a:p>
                      <a:r>
                        <a:rPr lang="en-US" dirty="0"/>
                        <a:t>Why you might want it</a:t>
                      </a:r>
                    </a:p>
                  </a:txBody>
                  <a:tcPr/>
                </a:tc>
                <a:tc>
                  <a:txBody>
                    <a:bodyPr/>
                    <a:lstStyle/>
                    <a:p>
                      <a:r>
                        <a:rPr lang="en-US" dirty="0"/>
                        <a:t>Use cases</a:t>
                      </a:r>
                    </a:p>
                  </a:txBody>
                  <a:tcPr/>
                </a:tc>
                <a:extLst>
                  <a:ext uri="{0D108BD9-81ED-4DB2-BD59-A6C34878D82A}">
                    <a16:rowId xmlns:a16="http://schemas.microsoft.com/office/drawing/2014/main" val="172541741"/>
                  </a:ext>
                </a:extLst>
              </a:tr>
              <a:tr h="370840">
                <a:tc>
                  <a:txBody>
                    <a:bodyPr/>
                    <a:lstStyle/>
                    <a:p>
                      <a:r>
                        <a:rPr lang="en-US" dirty="0"/>
                        <a:t>VPC with single public subnet</a:t>
                      </a:r>
                    </a:p>
                  </a:txBody>
                  <a:tcPr/>
                </a:tc>
                <a:tc>
                  <a:txBody>
                    <a:bodyPr/>
                    <a:lstStyle/>
                    <a:p>
                      <a:r>
                        <a:rPr lang="en-US" dirty="0"/>
                        <a:t>You want to run your instance in an isolated environment of AWS Cloud. However, you want to access those instances using the internet.</a:t>
                      </a:r>
                    </a:p>
                  </a:txBody>
                  <a:tcPr/>
                </a:tc>
                <a:tc>
                  <a:txBody>
                    <a:bodyPr/>
                    <a:lstStyle/>
                    <a:p>
                      <a:pPr marL="285750" indent="-285750">
                        <a:buFont typeface="Arial" panose="020B0604020202020204" pitchFamily="34" charset="0"/>
                        <a:buChar char="•"/>
                      </a:pPr>
                      <a:r>
                        <a:rPr lang="en-US" dirty="0"/>
                        <a:t>Simple test environment</a:t>
                      </a:r>
                    </a:p>
                    <a:p>
                      <a:pPr marL="285750" indent="-285750">
                        <a:buFont typeface="Arial" panose="020B0604020202020204" pitchFamily="34" charset="0"/>
                        <a:buChar char="•"/>
                      </a:pPr>
                      <a:r>
                        <a:rPr lang="en-US" dirty="0"/>
                        <a:t>Public-facing software as a service app</a:t>
                      </a:r>
                    </a:p>
                    <a:p>
                      <a:pPr marL="285750" indent="-285750">
                        <a:buFont typeface="Arial" panose="020B0604020202020204" pitchFamily="34" charset="0"/>
                        <a:buChar char="•"/>
                      </a:pPr>
                      <a:r>
                        <a:rPr lang="en-US" dirty="0"/>
                        <a:t>Design with multiple VPCs for controlling incoming traffic flow through a transit network</a:t>
                      </a:r>
                    </a:p>
                  </a:txBody>
                  <a:tcPr/>
                </a:tc>
                <a:extLst>
                  <a:ext uri="{0D108BD9-81ED-4DB2-BD59-A6C34878D82A}">
                    <a16:rowId xmlns:a16="http://schemas.microsoft.com/office/drawing/2014/main" val="3181904224"/>
                  </a:ext>
                </a:extLst>
              </a:tr>
              <a:tr h="370840">
                <a:tc>
                  <a:txBody>
                    <a:bodyPr/>
                    <a:lstStyle/>
                    <a:p>
                      <a:r>
                        <a:rPr lang="en-US" dirty="0"/>
                        <a:t>VPC with public and private subnets</a:t>
                      </a:r>
                    </a:p>
                  </a:txBody>
                  <a:tcPr/>
                </a:tc>
                <a:tc>
                  <a:txBody>
                    <a:bodyPr/>
                    <a:lstStyle/>
                    <a:p>
                      <a:r>
                        <a:rPr lang="en-US" dirty="0"/>
                        <a:t>You want to run your instance in an isolated environment of AWS. You want to access those instances using the internet. You also want to have an instance that can’t be accessed directly from the internet but that can be accessed from the public subnet.</a:t>
                      </a:r>
                    </a:p>
                  </a:txBody>
                  <a:tcPr/>
                </a:tc>
                <a:tc>
                  <a:txBody>
                    <a:bodyPr/>
                    <a:lstStyle/>
                    <a:p>
                      <a:pPr marL="285750" indent="-285750">
                        <a:buFont typeface="Arial" panose="020B0604020202020204" pitchFamily="34" charset="0"/>
                        <a:buChar char="•"/>
                      </a:pPr>
                      <a:r>
                        <a:rPr lang="en-US" dirty="0"/>
                        <a:t>Multi-tier application</a:t>
                      </a:r>
                    </a:p>
                    <a:p>
                      <a:pPr marL="285750" indent="-285750">
                        <a:buFont typeface="Arial" panose="020B0604020202020204" pitchFamily="34" charset="0"/>
                        <a:buChar char="•"/>
                      </a:pPr>
                      <a:r>
                        <a:rPr lang="en-US" dirty="0"/>
                        <a:t>Public subnets would be utilized for NAT servers or additional public-facing services like load-balancing services</a:t>
                      </a:r>
                    </a:p>
                    <a:p>
                      <a:pPr marL="285750" indent="-285750">
                        <a:buFont typeface="Arial" panose="020B0604020202020204" pitchFamily="34" charset="0"/>
                        <a:buChar char="•"/>
                      </a:pPr>
                      <a:r>
                        <a:rPr lang="en-US" dirty="0"/>
                        <a:t>Multiple private subnets could be created and used for hosting, web and app servers, database servers</a:t>
                      </a:r>
                    </a:p>
                  </a:txBody>
                  <a:tcPr/>
                </a:tc>
                <a:extLst>
                  <a:ext uri="{0D108BD9-81ED-4DB2-BD59-A6C34878D82A}">
                    <a16:rowId xmlns:a16="http://schemas.microsoft.com/office/drawing/2014/main" val="3950906382"/>
                  </a:ext>
                </a:extLst>
              </a:tr>
            </a:tbl>
          </a:graphicData>
        </a:graphic>
      </p:graphicFrame>
    </p:spTree>
    <p:extLst>
      <p:ext uri="{BB962C8B-B14F-4D97-AF65-F5344CB8AC3E}">
        <p14:creationId xmlns:p14="http://schemas.microsoft.com/office/powerpoint/2010/main" val="1939851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0965-76A5-9EFB-1E9D-9923A80ABB0A}"/>
              </a:ext>
            </a:extLst>
          </p:cNvPr>
          <p:cNvSpPr>
            <a:spLocks noGrp="1"/>
          </p:cNvSpPr>
          <p:nvPr>
            <p:ph type="title"/>
          </p:nvPr>
        </p:nvSpPr>
        <p:spPr>
          <a:xfrm>
            <a:off x="909184" y="618518"/>
            <a:ext cx="9905998" cy="847352"/>
          </a:xfrm>
        </p:spPr>
        <p:txBody>
          <a:bodyPr/>
          <a:lstStyle/>
          <a:p>
            <a:r>
              <a:rPr lang="en-US" dirty="0"/>
              <a:t>Subnetting in VPCs: Availability Zones (AZ)</a:t>
            </a:r>
          </a:p>
        </p:txBody>
      </p:sp>
      <p:sp>
        <p:nvSpPr>
          <p:cNvPr id="3" name="Content Placeholder 2">
            <a:extLst>
              <a:ext uri="{FF2B5EF4-FFF2-40B4-BE49-F238E27FC236}">
                <a16:creationId xmlns:a16="http://schemas.microsoft.com/office/drawing/2014/main" id="{D2415E42-EFB6-95F2-4637-0E65608EA50B}"/>
              </a:ext>
            </a:extLst>
          </p:cNvPr>
          <p:cNvSpPr>
            <a:spLocks noGrp="1"/>
          </p:cNvSpPr>
          <p:nvPr>
            <p:ph idx="1"/>
          </p:nvPr>
        </p:nvSpPr>
        <p:spPr>
          <a:xfrm>
            <a:off x="735012" y="2046287"/>
            <a:ext cx="7073673" cy="4020684"/>
          </a:xfrm>
        </p:spPr>
        <p:txBody>
          <a:bodyPr>
            <a:normAutofit/>
          </a:bodyPr>
          <a:lstStyle/>
          <a:p>
            <a:r>
              <a:rPr lang="en-US" dirty="0"/>
              <a:t>Each subnet you create resides within its assigned AZ.</a:t>
            </a:r>
          </a:p>
          <a:p>
            <a:r>
              <a:rPr lang="en-US" dirty="0"/>
              <a:t>If you choose to design your applications for resiliency and uptime, you’ll want to design your solution using at least two AZs.</a:t>
            </a:r>
          </a:p>
          <a:p>
            <a:r>
              <a:rPr lang="en-US" dirty="0"/>
              <a:t>Subnets are contained within an AZ</a:t>
            </a:r>
          </a:p>
          <a:p>
            <a:r>
              <a:rPr lang="en-US" dirty="0"/>
              <a:t>You launch instances into subnets </a:t>
            </a:r>
          </a:p>
          <a:p>
            <a:pPr lvl="1"/>
            <a:r>
              <a:rPr lang="en-US" dirty="0"/>
              <a:t>Availability Zone C has no subnet, so you can’t launch an instance there.</a:t>
            </a:r>
          </a:p>
          <a:p>
            <a:pPr marL="0" indent="0">
              <a:buNone/>
            </a:pPr>
            <a:endParaRPr lang="en-US" dirty="0"/>
          </a:p>
        </p:txBody>
      </p:sp>
      <p:pic>
        <p:nvPicPr>
          <p:cNvPr id="6" name="Picture 5" descr="A diagram of several boxes&#10;&#10;Description automatically generated with medium confidence">
            <a:extLst>
              <a:ext uri="{FF2B5EF4-FFF2-40B4-BE49-F238E27FC236}">
                <a16:creationId xmlns:a16="http://schemas.microsoft.com/office/drawing/2014/main" id="{463C2F0F-5268-CBB0-0296-666596CEA95C}"/>
              </a:ext>
            </a:extLst>
          </p:cNvPr>
          <p:cNvPicPr>
            <a:picLocks noChangeAspect="1"/>
          </p:cNvPicPr>
          <p:nvPr/>
        </p:nvPicPr>
        <p:blipFill>
          <a:blip r:embed="rId2"/>
          <a:stretch>
            <a:fillRect/>
          </a:stretch>
        </p:blipFill>
        <p:spPr>
          <a:xfrm>
            <a:off x="8328981" y="1465870"/>
            <a:ext cx="3863019" cy="5392130"/>
          </a:xfrm>
          <a:prstGeom prst="rect">
            <a:avLst/>
          </a:prstGeom>
        </p:spPr>
      </p:pic>
    </p:spTree>
    <p:extLst>
      <p:ext uri="{BB962C8B-B14F-4D97-AF65-F5344CB8AC3E}">
        <p14:creationId xmlns:p14="http://schemas.microsoft.com/office/powerpoint/2010/main" val="2389782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F512-CB23-F748-AAE5-E2DD8C828F8B}"/>
              </a:ext>
            </a:extLst>
          </p:cNvPr>
          <p:cNvSpPr>
            <a:spLocks noGrp="1"/>
          </p:cNvSpPr>
          <p:nvPr>
            <p:ph type="title"/>
          </p:nvPr>
        </p:nvSpPr>
        <p:spPr/>
        <p:txBody>
          <a:bodyPr>
            <a:normAutofit/>
          </a:bodyPr>
          <a:lstStyle/>
          <a:p>
            <a:r>
              <a:rPr lang="en-US" sz="3200" dirty="0"/>
              <a:t>Creating a VPC- Step 4: Set the subnet CIDR Blocks</a:t>
            </a:r>
          </a:p>
        </p:txBody>
      </p:sp>
      <p:grpSp>
        <p:nvGrpSpPr>
          <p:cNvPr id="8" name="Group 7">
            <a:extLst>
              <a:ext uri="{FF2B5EF4-FFF2-40B4-BE49-F238E27FC236}">
                <a16:creationId xmlns:a16="http://schemas.microsoft.com/office/drawing/2014/main" id="{13B3FB22-4E56-1492-9D14-9155E1DBC3A2}"/>
              </a:ext>
            </a:extLst>
          </p:cNvPr>
          <p:cNvGrpSpPr/>
          <p:nvPr/>
        </p:nvGrpSpPr>
        <p:grpSpPr>
          <a:xfrm>
            <a:off x="1143384" y="2510755"/>
            <a:ext cx="9902056" cy="1266787"/>
            <a:chOff x="1143384" y="2510755"/>
            <a:chExt cx="9902056" cy="1266787"/>
          </a:xfrm>
        </p:grpSpPr>
        <p:sp>
          <p:nvSpPr>
            <p:cNvPr id="9" name="Freeform 8">
              <a:extLst>
                <a:ext uri="{FF2B5EF4-FFF2-40B4-BE49-F238E27FC236}">
                  <a16:creationId xmlns:a16="http://schemas.microsoft.com/office/drawing/2014/main" id="{CA964BCF-949C-313F-398F-8E0487E8F647}"/>
                </a:ext>
              </a:extLst>
            </p:cNvPr>
            <p:cNvSpPr/>
            <p:nvPr/>
          </p:nvSpPr>
          <p:spPr>
            <a:xfrm>
              <a:off x="3252897"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0"/>
                <a:satOff val="0"/>
                <a:lumOff val="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0" name="Freeform 9">
              <a:extLst>
                <a:ext uri="{FF2B5EF4-FFF2-40B4-BE49-F238E27FC236}">
                  <a16:creationId xmlns:a16="http://schemas.microsoft.com/office/drawing/2014/main" id="{13B901F8-531B-FCFD-837A-D9360231AD27}"/>
                </a:ext>
              </a:extLst>
            </p:cNvPr>
            <p:cNvSpPr/>
            <p:nvPr/>
          </p:nvSpPr>
          <p:spPr>
            <a:xfrm>
              <a:off x="1143384"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p:txBody>
        </p:sp>
        <p:sp>
          <p:nvSpPr>
            <p:cNvPr id="11" name="Freeform 10">
              <a:extLst>
                <a:ext uri="{FF2B5EF4-FFF2-40B4-BE49-F238E27FC236}">
                  <a16:creationId xmlns:a16="http://schemas.microsoft.com/office/drawing/2014/main" id="{DDE6B786-19B3-56AA-0EAD-E09F246B43A1}"/>
                </a:ext>
              </a:extLst>
            </p:cNvPr>
            <p:cNvSpPr/>
            <p:nvPr/>
          </p:nvSpPr>
          <p:spPr>
            <a:xfrm>
              <a:off x="5849812"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957616"/>
                <a:satOff val="-2910"/>
                <a:lumOff val="-39"/>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2" name="Freeform 11">
              <a:extLst>
                <a:ext uri="{FF2B5EF4-FFF2-40B4-BE49-F238E27FC236}">
                  <a16:creationId xmlns:a16="http://schemas.microsoft.com/office/drawing/2014/main" id="{BB3B25B4-31C0-B0F8-CA56-7207497FCC25}"/>
                </a:ext>
              </a:extLst>
            </p:cNvPr>
            <p:cNvSpPr/>
            <p:nvPr/>
          </p:nvSpPr>
          <p:spPr>
            <a:xfrm>
              <a:off x="3740299"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798014"/>
                <a:satOff val="-2425"/>
                <a:lumOff val="-33"/>
                <a:alphaOff val="0"/>
              </a:schemeClr>
            </a:fillRef>
            <a:effectRef idx="3">
              <a:schemeClr val="accent2">
                <a:hueOff val="798014"/>
                <a:satOff val="-2425"/>
                <a:lumOff val="-33"/>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2. Choose an IPv4 CIDR block</a:t>
              </a:r>
            </a:p>
          </p:txBody>
        </p:sp>
        <p:sp>
          <p:nvSpPr>
            <p:cNvPr id="13" name="Freeform 12">
              <a:extLst>
                <a:ext uri="{FF2B5EF4-FFF2-40B4-BE49-F238E27FC236}">
                  <a16:creationId xmlns:a16="http://schemas.microsoft.com/office/drawing/2014/main" id="{C06E3A38-1E4A-E434-6D22-435FE50F5CCB}"/>
                </a:ext>
              </a:extLst>
            </p:cNvPr>
            <p:cNvSpPr/>
            <p:nvPr/>
          </p:nvSpPr>
          <p:spPr>
            <a:xfrm>
              <a:off x="8446726"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1915233"/>
                <a:satOff val="-5820"/>
                <a:lumOff val="-78"/>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1" tIns="43292" rIns="228060"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4" name="Freeform 13">
              <a:extLst>
                <a:ext uri="{FF2B5EF4-FFF2-40B4-BE49-F238E27FC236}">
                  <a16:creationId xmlns:a16="http://schemas.microsoft.com/office/drawing/2014/main" id="{E2B70FD4-337C-AC3F-189A-DFC9B0F4F8EE}"/>
                </a:ext>
              </a:extLst>
            </p:cNvPr>
            <p:cNvSpPr/>
            <p:nvPr/>
          </p:nvSpPr>
          <p:spPr>
            <a:xfrm>
              <a:off x="6337213"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1596027"/>
                <a:satOff val="-4850"/>
                <a:lumOff val="-65"/>
                <a:alphaOff val="0"/>
              </a:schemeClr>
            </a:fillRef>
            <a:effectRef idx="3">
              <a:schemeClr val="accent2">
                <a:hueOff val="1596027"/>
                <a:satOff val="-4850"/>
                <a:lumOff val="-65"/>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3. Configure the subnets and number of Availability Zones (AZs)</a:t>
              </a:r>
            </a:p>
          </p:txBody>
        </p:sp>
        <p:sp>
          <p:nvSpPr>
            <p:cNvPr id="16" name="Freeform 15">
              <a:extLst>
                <a:ext uri="{FF2B5EF4-FFF2-40B4-BE49-F238E27FC236}">
                  <a16:creationId xmlns:a16="http://schemas.microsoft.com/office/drawing/2014/main" id="{79509AA2-6AB7-5DE6-CA0B-BAD464CFC45B}"/>
                </a:ext>
              </a:extLst>
            </p:cNvPr>
            <p:cNvSpPr/>
            <p:nvPr/>
          </p:nvSpPr>
          <p:spPr>
            <a:xfrm>
              <a:off x="8934128"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2394041"/>
                <a:satOff val="-7276"/>
                <a:lumOff val="-98"/>
                <a:alphaOff val="0"/>
              </a:schemeClr>
            </a:fillRef>
            <a:effectRef idx="3">
              <a:schemeClr val="accent2">
                <a:hueOff val="2394041"/>
                <a:satOff val="-7276"/>
                <a:lumOff val="-98"/>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4. Set the subnet CIDR blocks </a:t>
              </a:r>
            </a:p>
          </p:txBody>
        </p:sp>
      </p:grpSp>
    </p:spTree>
    <p:extLst>
      <p:ext uri="{BB962C8B-B14F-4D97-AF65-F5344CB8AC3E}">
        <p14:creationId xmlns:p14="http://schemas.microsoft.com/office/powerpoint/2010/main" val="3284729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E6DAA-B338-E7DD-E99E-6AB629374E2A}"/>
              </a:ext>
            </a:extLst>
          </p:cNvPr>
          <p:cNvSpPr>
            <a:spLocks noGrp="1"/>
          </p:cNvSpPr>
          <p:nvPr>
            <p:ph idx="1"/>
          </p:nvPr>
        </p:nvSpPr>
        <p:spPr>
          <a:xfrm>
            <a:off x="1141413" y="1993418"/>
            <a:ext cx="10368417" cy="4644571"/>
          </a:xfrm>
        </p:spPr>
        <p:txBody>
          <a:bodyPr>
            <a:normAutofit/>
          </a:bodyPr>
          <a:lstStyle/>
          <a:p>
            <a:r>
              <a:rPr lang="en-US" dirty="0"/>
              <a:t>Both IPv4 and IPv6 subnets are supported within a VPC.</a:t>
            </a:r>
          </a:p>
          <a:p>
            <a:r>
              <a:rPr lang="en-US" dirty="0"/>
              <a:t>CIDR blocks must not overlap with any existing CIDR blocks within a VPC or with another VPC connected with a peering connection.</a:t>
            </a:r>
          </a:p>
          <a:p>
            <a:pPr lvl="1"/>
            <a:r>
              <a:rPr lang="en-US" dirty="0"/>
              <a:t>You can’t have two subnets with the same CIDR block</a:t>
            </a:r>
          </a:p>
          <a:p>
            <a:r>
              <a:rPr lang="en-US" dirty="0"/>
              <a:t>The size of an existing CIDR block cannot be increased or decreased. It is locked after creation. </a:t>
            </a:r>
          </a:p>
          <a:p>
            <a:pPr lvl="1"/>
            <a:r>
              <a:rPr lang="en-US" dirty="0"/>
              <a:t>You can’t change the original CIDR block, but you can add up to 4 CIDR blocks if you need more IP space</a:t>
            </a:r>
          </a:p>
          <a:p>
            <a:pPr lvl="1"/>
            <a:r>
              <a:rPr lang="en-US" dirty="0"/>
              <a:t>If you add a CIDR block, the new route is automatically added to the VPC main route tables</a:t>
            </a:r>
          </a:p>
        </p:txBody>
      </p:sp>
      <p:sp>
        <p:nvSpPr>
          <p:cNvPr id="6" name="Title 1">
            <a:extLst>
              <a:ext uri="{FF2B5EF4-FFF2-40B4-BE49-F238E27FC236}">
                <a16:creationId xmlns:a16="http://schemas.microsoft.com/office/drawing/2014/main" id="{2C44243B-C38E-1F80-3BFF-9504CB6FD34D}"/>
              </a:ext>
            </a:extLst>
          </p:cNvPr>
          <p:cNvSpPr>
            <a:spLocks noGrp="1"/>
          </p:cNvSpPr>
          <p:nvPr>
            <p:ph type="title"/>
          </p:nvPr>
        </p:nvSpPr>
        <p:spPr>
          <a:xfrm>
            <a:off x="1141413" y="618518"/>
            <a:ext cx="9905998" cy="1478570"/>
          </a:xfrm>
        </p:spPr>
        <p:txBody>
          <a:bodyPr>
            <a:normAutofit/>
          </a:bodyPr>
          <a:lstStyle/>
          <a:p>
            <a:r>
              <a:rPr lang="en-US" sz="3200" dirty="0"/>
              <a:t>Creating a VPC- Step 4: Set the subnet CIDR Blocks</a:t>
            </a:r>
          </a:p>
        </p:txBody>
      </p:sp>
    </p:spTree>
    <p:extLst>
      <p:ext uri="{BB962C8B-B14F-4D97-AF65-F5344CB8AC3E}">
        <p14:creationId xmlns:p14="http://schemas.microsoft.com/office/powerpoint/2010/main" val="4125409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86CE-0A64-66AA-6C07-DDA699ECBB88}"/>
              </a:ext>
            </a:extLst>
          </p:cNvPr>
          <p:cNvSpPr>
            <a:spLocks noGrp="1"/>
          </p:cNvSpPr>
          <p:nvPr>
            <p:ph type="title"/>
          </p:nvPr>
        </p:nvSpPr>
        <p:spPr/>
        <p:txBody>
          <a:bodyPr/>
          <a:lstStyle/>
          <a:p>
            <a:r>
              <a:rPr lang="en-US" dirty="0"/>
              <a:t>Other notes about Subnets</a:t>
            </a:r>
          </a:p>
        </p:txBody>
      </p:sp>
      <p:sp>
        <p:nvSpPr>
          <p:cNvPr id="3" name="Content Placeholder 2">
            <a:extLst>
              <a:ext uri="{FF2B5EF4-FFF2-40B4-BE49-F238E27FC236}">
                <a16:creationId xmlns:a16="http://schemas.microsoft.com/office/drawing/2014/main" id="{E2C1E319-6336-2509-1E07-418B8CBD0FD7}"/>
              </a:ext>
            </a:extLst>
          </p:cNvPr>
          <p:cNvSpPr>
            <a:spLocks noGrp="1"/>
          </p:cNvSpPr>
          <p:nvPr>
            <p:ph idx="1"/>
          </p:nvPr>
        </p:nvSpPr>
        <p:spPr/>
        <p:txBody>
          <a:bodyPr/>
          <a:lstStyle/>
          <a:p>
            <a:r>
              <a:rPr lang="en-US" dirty="0"/>
              <a:t>VPN- only subnets</a:t>
            </a:r>
          </a:p>
          <a:p>
            <a:pPr lvl="1"/>
            <a:r>
              <a:rPr lang="en-US" dirty="0"/>
              <a:t>Have access to a VPN connection (typically to and from a head office or DC)</a:t>
            </a:r>
          </a:p>
          <a:p>
            <a:r>
              <a:rPr lang="en-US" dirty="0"/>
              <a:t>Traffic </a:t>
            </a:r>
            <a:r>
              <a:rPr lang="en-US" i="1" dirty="0"/>
              <a:t>between</a:t>
            </a:r>
            <a:r>
              <a:rPr lang="en-US" dirty="0"/>
              <a:t> subnets of a VPC is always routed by default. You can’t remove the routes between the subnets.</a:t>
            </a:r>
          </a:p>
          <a:p>
            <a:r>
              <a:rPr lang="en-US" dirty="0"/>
              <a:t>If you want to prevent traffic between subnets in a VPC, you need to use network address control lists (NACLs) attached to the subnets (we go over this later)</a:t>
            </a:r>
          </a:p>
          <a:p>
            <a:endParaRPr lang="en-US" dirty="0"/>
          </a:p>
        </p:txBody>
      </p:sp>
    </p:spTree>
    <p:extLst>
      <p:ext uri="{BB962C8B-B14F-4D97-AF65-F5344CB8AC3E}">
        <p14:creationId xmlns:p14="http://schemas.microsoft.com/office/powerpoint/2010/main" val="180541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9B22-6D86-F10C-A42B-99D892AEF4BB}"/>
              </a:ext>
            </a:extLst>
          </p:cNvPr>
          <p:cNvSpPr>
            <a:spLocks noGrp="1"/>
          </p:cNvSpPr>
          <p:nvPr>
            <p:ph type="title"/>
          </p:nvPr>
        </p:nvSpPr>
        <p:spPr/>
        <p:txBody>
          <a:bodyPr/>
          <a:lstStyle/>
          <a:p>
            <a:r>
              <a:rPr lang="en-US" dirty="0"/>
              <a:t>The OSI Model- Intro Video Available</a:t>
            </a:r>
          </a:p>
        </p:txBody>
      </p:sp>
      <p:pic>
        <p:nvPicPr>
          <p:cNvPr id="29" name="Picture 28">
            <a:extLst>
              <a:ext uri="{FF2B5EF4-FFF2-40B4-BE49-F238E27FC236}">
                <a16:creationId xmlns:a16="http://schemas.microsoft.com/office/drawing/2014/main" id="{508BCD1D-0347-6FE9-8AA5-9AAC902EBEFC}"/>
              </a:ext>
            </a:extLst>
          </p:cNvPr>
          <p:cNvPicPr>
            <a:picLocks noChangeAspect="1"/>
          </p:cNvPicPr>
          <p:nvPr/>
        </p:nvPicPr>
        <p:blipFill>
          <a:blip r:embed="rId2"/>
          <a:stretch>
            <a:fillRect/>
          </a:stretch>
        </p:blipFill>
        <p:spPr>
          <a:xfrm>
            <a:off x="2208212" y="1815028"/>
            <a:ext cx="7772400" cy="4424454"/>
          </a:xfrm>
          <a:prstGeom prst="rect">
            <a:avLst/>
          </a:prstGeom>
        </p:spPr>
      </p:pic>
    </p:spTree>
    <p:extLst>
      <p:ext uri="{BB962C8B-B14F-4D97-AF65-F5344CB8AC3E}">
        <p14:creationId xmlns:p14="http://schemas.microsoft.com/office/powerpoint/2010/main" val="1555556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267-A8EE-563F-EE62-85BC8C3D43BF}"/>
              </a:ext>
            </a:extLst>
          </p:cNvPr>
          <p:cNvSpPr>
            <a:spLocks noGrp="1"/>
          </p:cNvSpPr>
          <p:nvPr>
            <p:ph type="title"/>
          </p:nvPr>
        </p:nvSpPr>
        <p:spPr/>
        <p:txBody>
          <a:bodyPr>
            <a:normAutofit/>
          </a:bodyPr>
          <a:lstStyle/>
          <a:p>
            <a:r>
              <a:rPr lang="en-US" sz="3200" dirty="0"/>
              <a:t>Creating a VPC- Step 5: Configure a NAT Gateway</a:t>
            </a:r>
          </a:p>
        </p:txBody>
      </p:sp>
      <p:grpSp>
        <p:nvGrpSpPr>
          <p:cNvPr id="5" name="Group 4">
            <a:extLst>
              <a:ext uri="{FF2B5EF4-FFF2-40B4-BE49-F238E27FC236}">
                <a16:creationId xmlns:a16="http://schemas.microsoft.com/office/drawing/2014/main" id="{058E9BD3-6BD0-5E36-0D2C-906DC5FF408B}"/>
              </a:ext>
            </a:extLst>
          </p:cNvPr>
          <p:cNvGrpSpPr/>
          <p:nvPr/>
        </p:nvGrpSpPr>
        <p:grpSpPr>
          <a:xfrm>
            <a:off x="1143384" y="2510755"/>
            <a:ext cx="9902056" cy="3019176"/>
            <a:chOff x="1143384" y="2510755"/>
            <a:chExt cx="9902056" cy="3019176"/>
          </a:xfrm>
        </p:grpSpPr>
        <p:sp>
          <p:nvSpPr>
            <p:cNvPr id="6" name="Freeform 5">
              <a:extLst>
                <a:ext uri="{FF2B5EF4-FFF2-40B4-BE49-F238E27FC236}">
                  <a16:creationId xmlns:a16="http://schemas.microsoft.com/office/drawing/2014/main" id="{C0B44A92-8B1D-6EC5-1A76-E14E577E4988}"/>
                </a:ext>
              </a:extLst>
            </p:cNvPr>
            <p:cNvSpPr/>
            <p:nvPr/>
          </p:nvSpPr>
          <p:spPr>
            <a:xfrm>
              <a:off x="3252897"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0"/>
                <a:satOff val="0"/>
                <a:lumOff val="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7" name="Freeform 6">
              <a:extLst>
                <a:ext uri="{FF2B5EF4-FFF2-40B4-BE49-F238E27FC236}">
                  <a16:creationId xmlns:a16="http://schemas.microsoft.com/office/drawing/2014/main" id="{3097A478-4502-655C-A6E7-0557D1684978}"/>
                </a:ext>
              </a:extLst>
            </p:cNvPr>
            <p:cNvSpPr/>
            <p:nvPr/>
          </p:nvSpPr>
          <p:spPr>
            <a:xfrm>
              <a:off x="1143384"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p:txBody>
        </p:sp>
        <p:sp>
          <p:nvSpPr>
            <p:cNvPr id="8" name="Freeform 7">
              <a:extLst>
                <a:ext uri="{FF2B5EF4-FFF2-40B4-BE49-F238E27FC236}">
                  <a16:creationId xmlns:a16="http://schemas.microsoft.com/office/drawing/2014/main" id="{C08A1511-1CB1-1790-215D-A07BC297A3A0}"/>
                </a:ext>
              </a:extLst>
            </p:cNvPr>
            <p:cNvSpPr/>
            <p:nvPr/>
          </p:nvSpPr>
          <p:spPr>
            <a:xfrm>
              <a:off x="5849812"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957616"/>
                <a:satOff val="-2910"/>
                <a:lumOff val="-39"/>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9" name="Freeform 8">
              <a:extLst>
                <a:ext uri="{FF2B5EF4-FFF2-40B4-BE49-F238E27FC236}">
                  <a16:creationId xmlns:a16="http://schemas.microsoft.com/office/drawing/2014/main" id="{CA410251-B169-0B04-9A35-FF120F2CFF36}"/>
                </a:ext>
              </a:extLst>
            </p:cNvPr>
            <p:cNvSpPr/>
            <p:nvPr/>
          </p:nvSpPr>
          <p:spPr>
            <a:xfrm>
              <a:off x="3740299"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798014"/>
                <a:satOff val="-2425"/>
                <a:lumOff val="-33"/>
                <a:alphaOff val="0"/>
              </a:schemeClr>
            </a:fillRef>
            <a:effectRef idx="3">
              <a:schemeClr val="accent2">
                <a:hueOff val="798014"/>
                <a:satOff val="-2425"/>
                <a:lumOff val="-33"/>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2. Choose an IPv4 CIDR block</a:t>
              </a:r>
            </a:p>
          </p:txBody>
        </p:sp>
        <p:sp>
          <p:nvSpPr>
            <p:cNvPr id="10" name="Freeform 9">
              <a:extLst>
                <a:ext uri="{FF2B5EF4-FFF2-40B4-BE49-F238E27FC236}">
                  <a16:creationId xmlns:a16="http://schemas.microsoft.com/office/drawing/2014/main" id="{275CECAE-7E6A-5E29-16AD-A152A30F70CB}"/>
                </a:ext>
              </a:extLst>
            </p:cNvPr>
            <p:cNvSpPr/>
            <p:nvPr/>
          </p:nvSpPr>
          <p:spPr>
            <a:xfrm>
              <a:off x="8446726"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1915233"/>
                <a:satOff val="-5820"/>
                <a:lumOff val="-78"/>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1" tIns="43292" rIns="228060"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1" name="Freeform 10">
              <a:extLst>
                <a:ext uri="{FF2B5EF4-FFF2-40B4-BE49-F238E27FC236}">
                  <a16:creationId xmlns:a16="http://schemas.microsoft.com/office/drawing/2014/main" id="{9E45B0C6-BE45-CB78-642E-111BAEE2ACEF}"/>
                </a:ext>
              </a:extLst>
            </p:cNvPr>
            <p:cNvSpPr/>
            <p:nvPr/>
          </p:nvSpPr>
          <p:spPr>
            <a:xfrm>
              <a:off x="6337213"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1596027"/>
                <a:satOff val="-4850"/>
                <a:lumOff val="-65"/>
                <a:alphaOff val="0"/>
              </a:schemeClr>
            </a:fillRef>
            <a:effectRef idx="3">
              <a:schemeClr val="accent2">
                <a:hueOff val="1596027"/>
                <a:satOff val="-4850"/>
                <a:lumOff val="-65"/>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3. Configure the subnets and number of Availability Zones (AZs)</a:t>
              </a:r>
            </a:p>
          </p:txBody>
        </p:sp>
        <p:sp>
          <p:nvSpPr>
            <p:cNvPr id="12" name="Freeform 11">
              <a:extLst>
                <a:ext uri="{FF2B5EF4-FFF2-40B4-BE49-F238E27FC236}">
                  <a16:creationId xmlns:a16="http://schemas.microsoft.com/office/drawing/2014/main" id="{E77EF36B-B6BF-2A5A-F73B-A101268E89AB}"/>
                </a:ext>
              </a:extLst>
            </p:cNvPr>
            <p:cNvSpPr/>
            <p:nvPr/>
          </p:nvSpPr>
          <p:spPr>
            <a:xfrm>
              <a:off x="2199040" y="3775743"/>
              <a:ext cx="7790744" cy="455001"/>
            </a:xfrm>
            <a:custGeom>
              <a:avLst/>
              <a:gdLst>
                <a:gd name="connsiteX0" fmla="*/ 7790744 w 7790744"/>
                <a:gd name="connsiteY0" fmla="*/ 0 h 455001"/>
                <a:gd name="connsiteX1" fmla="*/ 7790744 w 7790744"/>
                <a:gd name="connsiteY1" fmla="*/ 244600 h 455001"/>
                <a:gd name="connsiteX2" fmla="*/ 0 w 7790744"/>
                <a:gd name="connsiteY2" fmla="*/ 244600 h 455001"/>
                <a:gd name="connsiteX3" fmla="*/ 0 w 7790744"/>
                <a:gd name="connsiteY3" fmla="*/ 455001 h 455001"/>
              </a:gdLst>
              <a:ahLst/>
              <a:cxnLst>
                <a:cxn ang="0">
                  <a:pos x="connsiteX0" y="connsiteY0"/>
                </a:cxn>
                <a:cxn ang="0">
                  <a:pos x="connsiteX1" y="connsiteY1"/>
                </a:cxn>
                <a:cxn ang="0">
                  <a:pos x="connsiteX2" y="connsiteY2"/>
                </a:cxn>
                <a:cxn ang="0">
                  <a:pos x="connsiteX3" y="connsiteY3"/>
                </a:cxn>
              </a:cxnLst>
              <a:rect l="l" t="t" r="r" b="b"/>
              <a:pathLst>
                <a:path w="7790744" h="455001">
                  <a:moveTo>
                    <a:pt x="7790744" y="0"/>
                  </a:moveTo>
                  <a:lnTo>
                    <a:pt x="7790744" y="244600"/>
                  </a:lnTo>
                  <a:lnTo>
                    <a:pt x="0" y="244600"/>
                  </a:lnTo>
                  <a:lnTo>
                    <a:pt x="0" y="455001"/>
                  </a:lnTo>
                </a:path>
              </a:pathLst>
            </a:custGeom>
            <a:noFill/>
            <a:ln>
              <a:tailEnd type="arrow"/>
            </a:ln>
          </p:spPr>
          <p:style>
            <a:lnRef idx="1">
              <a:schemeClr val="accent2">
                <a:hueOff val="2872849"/>
                <a:satOff val="-8731"/>
                <a:lumOff val="-118"/>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3712926" tIns="225072" rIns="3712925" bIns="22507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3" name="Freeform 12">
              <a:extLst>
                <a:ext uri="{FF2B5EF4-FFF2-40B4-BE49-F238E27FC236}">
                  <a16:creationId xmlns:a16="http://schemas.microsoft.com/office/drawing/2014/main" id="{79B19C8E-D168-1FAF-98A1-3F0825011594}"/>
                </a:ext>
              </a:extLst>
            </p:cNvPr>
            <p:cNvSpPr/>
            <p:nvPr/>
          </p:nvSpPr>
          <p:spPr>
            <a:xfrm>
              <a:off x="8934128"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2394041"/>
                <a:satOff val="-7276"/>
                <a:lumOff val="-98"/>
                <a:alphaOff val="0"/>
              </a:schemeClr>
            </a:fillRef>
            <a:effectRef idx="3">
              <a:schemeClr val="accent2">
                <a:hueOff val="2394041"/>
                <a:satOff val="-7276"/>
                <a:lumOff val="-98"/>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4. Set the subnet CIDR blocks </a:t>
              </a:r>
            </a:p>
          </p:txBody>
        </p:sp>
        <p:sp>
          <p:nvSpPr>
            <p:cNvPr id="15" name="Freeform 14">
              <a:extLst>
                <a:ext uri="{FF2B5EF4-FFF2-40B4-BE49-F238E27FC236}">
                  <a16:creationId xmlns:a16="http://schemas.microsoft.com/office/drawing/2014/main" id="{666EC29F-1E43-CE4C-723A-BE675E7C5F9B}"/>
                </a:ext>
              </a:extLst>
            </p:cNvPr>
            <p:cNvSpPr/>
            <p:nvPr/>
          </p:nvSpPr>
          <p:spPr>
            <a:xfrm>
              <a:off x="1143384" y="4263144"/>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3192055"/>
                <a:satOff val="-9701"/>
                <a:lumOff val="-131"/>
                <a:alphaOff val="0"/>
              </a:schemeClr>
            </a:fillRef>
            <a:effectRef idx="3">
              <a:schemeClr val="accent2">
                <a:hueOff val="3192055"/>
                <a:satOff val="-9701"/>
                <a:lumOff val="-131"/>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5. Configure a NAT gateway</a:t>
              </a:r>
            </a:p>
          </p:txBody>
        </p:sp>
      </p:grpSp>
    </p:spTree>
    <p:extLst>
      <p:ext uri="{BB962C8B-B14F-4D97-AF65-F5344CB8AC3E}">
        <p14:creationId xmlns:p14="http://schemas.microsoft.com/office/powerpoint/2010/main" val="2874224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E6BE-4181-FAE9-B717-B6F3306BB52B}"/>
              </a:ext>
            </a:extLst>
          </p:cNvPr>
          <p:cNvSpPr>
            <a:spLocks noGrp="1"/>
          </p:cNvSpPr>
          <p:nvPr>
            <p:ph type="title"/>
          </p:nvPr>
        </p:nvSpPr>
        <p:spPr/>
        <p:txBody>
          <a:bodyPr/>
          <a:lstStyle/>
          <a:p>
            <a:r>
              <a:rPr lang="en-US" dirty="0"/>
              <a:t>NAT Services</a:t>
            </a:r>
          </a:p>
        </p:txBody>
      </p:sp>
      <p:sp>
        <p:nvSpPr>
          <p:cNvPr id="3" name="Text Placeholder 2">
            <a:extLst>
              <a:ext uri="{FF2B5EF4-FFF2-40B4-BE49-F238E27FC236}">
                <a16:creationId xmlns:a16="http://schemas.microsoft.com/office/drawing/2014/main" id="{4314220F-B36F-3395-DA66-1B9CA0CE4423}"/>
              </a:ext>
            </a:extLst>
          </p:cNvPr>
          <p:cNvSpPr>
            <a:spLocks noGrp="1"/>
          </p:cNvSpPr>
          <p:nvPr>
            <p:ph type="body" idx="1"/>
          </p:nvPr>
        </p:nvSpPr>
        <p:spPr/>
        <p:txBody>
          <a:bodyPr/>
          <a:lstStyle/>
          <a:p>
            <a:r>
              <a:rPr lang="en-US" dirty="0"/>
              <a:t>NAT Gateways</a:t>
            </a:r>
          </a:p>
        </p:txBody>
      </p:sp>
    </p:spTree>
    <p:extLst>
      <p:ext uri="{BB962C8B-B14F-4D97-AF65-F5344CB8AC3E}">
        <p14:creationId xmlns:p14="http://schemas.microsoft.com/office/powerpoint/2010/main" val="3378258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54D8-CD1C-1026-A30C-2BEFFF5C8B81}"/>
              </a:ext>
            </a:extLst>
          </p:cNvPr>
          <p:cNvSpPr>
            <a:spLocks noGrp="1"/>
          </p:cNvSpPr>
          <p:nvPr>
            <p:ph type="title"/>
          </p:nvPr>
        </p:nvSpPr>
        <p:spPr/>
        <p:txBody>
          <a:bodyPr/>
          <a:lstStyle/>
          <a:p>
            <a:r>
              <a:rPr lang="en-US" dirty="0"/>
              <a:t>NAT Gateways</a:t>
            </a:r>
          </a:p>
        </p:txBody>
      </p:sp>
      <p:sp>
        <p:nvSpPr>
          <p:cNvPr id="3" name="Content Placeholder 2">
            <a:extLst>
              <a:ext uri="{FF2B5EF4-FFF2-40B4-BE49-F238E27FC236}">
                <a16:creationId xmlns:a16="http://schemas.microsoft.com/office/drawing/2014/main" id="{44CE8EBA-354A-6007-8485-D17CD69ABD82}"/>
              </a:ext>
            </a:extLst>
          </p:cNvPr>
          <p:cNvSpPr>
            <a:spLocks noGrp="1"/>
          </p:cNvSpPr>
          <p:nvPr>
            <p:ph idx="1"/>
          </p:nvPr>
        </p:nvSpPr>
        <p:spPr>
          <a:xfrm>
            <a:off x="1141412" y="2249486"/>
            <a:ext cx="9905999" cy="3989995"/>
          </a:xfrm>
        </p:spPr>
        <p:txBody>
          <a:bodyPr>
            <a:normAutofit/>
          </a:bodyPr>
          <a:lstStyle/>
          <a:p>
            <a:r>
              <a:rPr lang="en-US" dirty="0"/>
              <a:t>Network address translation (NAT) </a:t>
            </a:r>
          </a:p>
          <a:p>
            <a:r>
              <a:rPr lang="en-US" dirty="0"/>
              <a:t>Controls traffic so that instances in a private subnet can connect to services outside of your VPC, but external services cannot initiate a connection with those instances.</a:t>
            </a:r>
          </a:p>
          <a:p>
            <a:r>
              <a:rPr lang="en-US" dirty="0">
                <a:solidFill>
                  <a:schemeClr val="accent2"/>
                </a:solidFill>
              </a:rPr>
              <a:t>Internet gateways </a:t>
            </a:r>
            <a:r>
              <a:rPr lang="en-US" dirty="0"/>
              <a:t>allow both inbound and outbound access to the internet, whereas the </a:t>
            </a:r>
            <a:r>
              <a:rPr lang="en-US" dirty="0">
                <a:solidFill>
                  <a:schemeClr val="accent2"/>
                </a:solidFill>
              </a:rPr>
              <a:t>NAT Gateway </a:t>
            </a:r>
            <a:r>
              <a:rPr lang="en-US" dirty="0"/>
              <a:t>only allows outbound access. </a:t>
            </a:r>
          </a:p>
          <a:p>
            <a:pPr lvl="1"/>
            <a:r>
              <a:rPr lang="en-US" dirty="0">
                <a:solidFill>
                  <a:schemeClr val="accent1"/>
                </a:solidFill>
              </a:rPr>
              <a:t>Internet Gateway allows instances with public IPs to access the internet</a:t>
            </a:r>
          </a:p>
          <a:p>
            <a:pPr lvl="1"/>
            <a:r>
              <a:rPr lang="en-US" dirty="0">
                <a:solidFill>
                  <a:schemeClr val="accent1"/>
                </a:solidFill>
              </a:rPr>
              <a:t>NAT Gateway allows instances with private IPs to access the internet</a:t>
            </a:r>
          </a:p>
        </p:txBody>
      </p:sp>
    </p:spTree>
    <p:extLst>
      <p:ext uri="{BB962C8B-B14F-4D97-AF65-F5344CB8AC3E}">
        <p14:creationId xmlns:p14="http://schemas.microsoft.com/office/powerpoint/2010/main" val="3957728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CCEC-7A34-EE1E-2E18-511E367F7A5A}"/>
              </a:ext>
            </a:extLst>
          </p:cNvPr>
          <p:cNvSpPr>
            <a:spLocks noGrp="1"/>
          </p:cNvSpPr>
          <p:nvPr>
            <p:ph type="title"/>
          </p:nvPr>
        </p:nvSpPr>
        <p:spPr/>
        <p:txBody>
          <a:bodyPr/>
          <a:lstStyle/>
          <a:p>
            <a:r>
              <a:rPr lang="en-US" dirty="0"/>
              <a:t>NAT Gateways</a:t>
            </a:r>
          </a:p>
        </p:txBody>
      </p:sp>
      <p:sp>
        <p:nvSpPr>
          <p:cNvPr id="3" name="Content Placeholder 2">
            <a:extLst>
              <a:ext uri="{FF2B5EF4-FFF2-40B4-BE49-F238E27FC236}">
                <a16:creationId xmlns:a16="http://schemas.microsoft.com/office/drawing/2014/main" id="{9CD159F8-9C1E-468C-0CF4-B1A6AA229714}"/>
              </a:ext>
            </a:extLst>
          </p:cNvPr>
          <p:cNvSpPr>
            <a:spLocks noGrp="1"/>
          </p:cNvSpPr>
          <p:nvPr>
            <p:ph idx="1"/>
          </p:nvPr>
        </p:nvSpPr>
        <p:spPr>
          <a:xfrm>
            <a:off x="428892" y="1913141"/>
            <a:ext cx="6506297" cy="3541714"/>
          </a:xfrm>
        </p:spPr>
        <p:txBody>
          <a:bodyPr>
            <a:normAutofit fontScale="92500"/>
          </a:bodyPr>
          <a:lstStyle/>
          <a:p>
            <a:r>
              <a:rPr lang="en-US" dirty="0"/>
              <a:t>Always placed in a public subnet and configured with an </a:t>
            </a:r>
            <a:r>
              <a:rPr lang="en-US" dirty="0">
                <a:solidFill>
                  <a:schemeClr val="accent1"/>
                </a:solidFill>
              </a:rPr>
              <a:t>Elastic IP </a:t>
            </a:r>
            <a:r>
              <a:rPr lang="en-US" dirty="0"/>
              <a:t>address (static public IP address)</a:t>
            </a:r>
          </a:p>
          <a:p>
            <a:pPr lvl="1"/>
            <a:r>
              <a:rPr lang="en-US" dirty="0"/>
              <a:t>Elastic IP is for public communications, and the private IP is for the private communications with the private subnets.</a:t>
            </a:r>
          </a:p>
          <a:p>
            <a:r>
              <a:rPr lang="en-US" dirty="0"/>
              <a:t>NAT Gateways are created in each AZ and ensure the </a:t>
            </a:r>
            <a:r>
              <a:rPr lang="en-US" dirty="0">
                <a:solidFill>
                  <a:schemeClr val="accent2"/>
                </a:solidFill>
              </a:rPr>
              <a:t>route tables </a:t>
            </a:r>
            <a:r>
              <a:rPr lang="en-US" dirty="0"/>
              <a:t>in each private subnet point the EC2 instances to the correct gateway location</a:t>
            </a:r>
          </a:p>
          <a:p>
            <a:endParaRPr lang="en-US" dirty="0"/>
          </a:p>
        </p:txBody>
      </p:sp>
      <p:pic>
        <p:nvPicPr>
          <p:cNvPr id="5" name="Picture 4" descr="A diagram of a computer&#10;&#10;Description automatically generated">
            <a:extLst>
              <a:ext uri="{FF2B5EF4-FFF2-40B4-BE49-F238E27FC236}">
                <a16:creationId xmlns:a16="http://schemas.microsoft.com/office/drawing/2014/main" id="{A24F649D-D231-799A-73C4-615D558C935E}"/>
              </a:ext>
            </a:extLst>
          </p:cNvPr>
          <p:cNvPicPr>
            <a:picLocks noChangeAspect="1"/>
          </p:cNvPicPr>
          <p:nvPr/>
        </p:nvPicPr>
        <p:blipFill rotWithShape="1">
          <a:blip r:embed="rId2"/>
          <a:srcRect r="43043"/>
          <a:stretch/>
        </p:blipFill>
        <p:spPr>
          <a:xfrm>
            <a:off x="6935189" y="1248841"/>
            <a:ext cx="5256811" cy="5609159"/>
          </a:xfrm>
          <a:prstGeom prst="rect">
            <a:avLst/>
          </a:prstGeom>
        </p:spPr>
      </p:pic>
    </p:spTree>
    <p:extLst>
      <p:ext uri="{BB962C8B-B14F-4D97-AF65-F5344CB8AC3E}">
        <p14:creationId xmlns:p14="http://schemas.microsoft.com/office/powerpoint/2010/main" val="1219998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CB36-6685-817A-9453-42380FD4C9D1}"/>
              </a:ext>
            </a:extLst>
          </p:cNvPr>
          <p:cNvSpPr>
            <a:spLocks noGrp="1"/>
          </p:cNvSpPr>
          <p:nvPr>
            <p:ph type="title"/>
          </p:nvPr>
        </p:nvSpPr>
        <p:spPr/>
        <p:txBody>
          <a:bodyPr/>
          <a:lstStyle/>
          <a:p>
            <a:r>
              <a:rPr lang="en-US" dirty="0"/>
              <a:t>Elastic IPS</a:t>
            </a:r>
          </a:p>
        </p:txBody>
      </p:sp>
    </p:spTree>
    <p:extLst>
      <p:ext uri="{BB962C8B-B14F-4D97-AF65-F5344CB8AC3E}">
        <p14:creationId xmlns:p14="http://schemas.microsoft.com/office/powerpoint/2010/main" val="499785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2937-2011-D1A6-76DC-8110EE9FEEA1}"/>
              </a:ext>
            </a:extLst>
          </p:cNvPr>
          <p:cNvSpPr>
            <a:spLocks noGrp="1"/>
          </p:cNvSpPr>
          <p:nvPr>
            <p:ph type="title"/>
          </p:nvPr>
        </p:nvSpPr>
        <p:spPr/>
        <p:txBody>
          <a:bodyPr/>
          <a:lstStyle/>
          <a:p>
            <a:r>
              <a:rPr lang="en-US" dirty="0"/>
              <a:t>Elastic IP addresses</a:t>
            </a:r>
          </a:p>
        </p:txBody>
      </p:sp>
      <p:sp>
        <p:nvSpPr>
          <p:cNvPr id="3" name="Content Placeholder 2">
            <a:extLst>
              <a:ext uri="{FF2B5EF4-FFF2-40B4-BE49-F238E27FC236}">
                <a16:creationId xmlns:a16="http://schemas.microsoft.com/office/drawing/2014/main" id="{5F352207-530C-ADCF-7E02-D20CEE612A12}"/>
              </a:ext>
            </a:extLst>
          </p:cNvPr>
          <p:cNvSpPr>
            <a:spLocks noGrp="1"/>
          </p:cNvSpPr>
          <p:nvPr>
            <p:ph idx="1"/>
          </p:nvPr>
        </p:nvSpPr>
        <p:spPr/>
        <p:txBody>
          <a:bodyPr>
            <a:normAutofit fontScale="92500"/>
          </a:bodyPr>
          <a:lstStyle/>
          <a:p>
            <a:r>
              <a:rPr lang="en-US" dirty="0"/>
              <a:t>AWS-assigned public IP address is detached when an EC2 instance is turned off. </a:t>
            </a:r>
          </a:p>
          <a:p>
            <a:r>
              <a:rPr lang="en-US" dirty="0"/>
              <a:t>Once the instance is turned back on, AWS assigns a </a:t>
            </a:r>
            <a:r>
              <a:rPr lang="en-US" i="1" dirty="0"/>
              <a:t>new</a:t>
            </a:r>
            <a:r>
              <a:rPr lang="en-US" dirty="0"/>
              <a:t> public IP address. </a:t>
            </a:r>
          </a:p>
          <a:p>
            <a:r>
              <a:rPr lang="en-US" dirty="0"/>
              <a:t>If you need the same public IP address to persist, use an </a:t>
            </a:r>
            <a:r>
              <a:rPr lang="en-US" dirty="0">
                <a:solidFill>
                  <a:schemeClr val="accent1"/>
                </a:solidFill>
              </a:rPr>
              <a:t>Elastic IP (EIP) </a:t>
            </a:r>
            <a:r>
              <a:rPr lang="en-US" dirty="0"/>
              <a:t>address.</a:t>
            </a:r>
          </a:p>
          <a:p>
            <a:pPr lvl="1"/>
            <a:r>
              <a:rPr lang="en-US" dirty="0"/>
              <a:t>Public elastic IP address is a </a:t>
            </a:r>
            <a:r>
              <a:rPr lang="en-US" dirty="0">
                <a:solidFill>
                  <a:schemeClr val="accent2"/>
                </a:solidFill>
              </a:rPr>
              <a:t>static IP address </a:t>
            </a:r>
            <a:r>
              <a:rPr lang="en-US" dirty="0"/>
              <a:t>that after creation is assigned to your account at AWS.</a:t>
            </a:r>
          </a:p>
          <a:p>
            <a:pPr lvl="1"/>
            <a:r>
              <a:rPr lang="en-US" dirty="0"/>
              <a:t>If you turn your instance off and back on, the EIP is still assigned</a:t>
            </a:r>
          </a:p>
          <a:p>
            <a:pPr lvl="1"/>
            <a:r>
              <a:rPr lang="en-US" dirty="0"/>
              <a:t>If you don’t assign the EIP after you receive it, you’re still charged.</a:t>
            </a:r>
          </a:p>
        </p:txBody>
      </p:sp>
    </p:spTree>
    <p:extLst>
      <p:ext uri="{BB962C8B-B14F-4D97-AF65-F5344CB8AC3E}">
        <p14:creationId xmlns:p14="http://schemas.microsoft.com/office/powerpoint/2010/main" val="20177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58A3-E850-4B88-552F-D22DCA1704BA}"/>
              </a:ext>
            </a:extLst>
          </p:cNvPr>
          <p:cNvSpPr>
            <a:spLocks noGrp="1"/>
          </p:cNvSpPr>
          <p:nvPr>
            <p:ph type="title"/>
          </p:nvPr>
        </p:nvSpPr>
        <p:spPr/>
        <p:txBody>
          <a:bodyPr/>
          <a:lstStyle/>
          <a:p>
            <a:r>
              <a:rPr lang="en-US" dirty="0"/>
              <a:t>Elastic IP addresses</a:t>
            </a:r>
          </a:p>
        </p:txBody>
      </p:sp>
      <p:sp>
        <p:nvSpPr>
          <p:cNvPr id="3" name="Content Placeholder 2">
            <a:extLst>
              <a:ext uri="{FF2B5EF4-FFF2-40B4-BE49-F238E27FC236}">
                <a16:creationId xmlns:a16="http://schemas.microsoft.com/office/drawing/2014/main" id="{9703874B-EBC7-160F-E227-300CCCAAF9B2}"/>
              </a:ext>
            </a:extLst>
          </p:cNvPr>
          <p:cNvSpPr>
            <a:spLocks noGrp="1"/>
          </p:cNvSpPr>
          <p:nvPr>
            <p:ph idx="1"/>
          </p:nvPr>
        </p:nvSpPr>
        <p:spPr/>
        <p:txBody>
          <a:bodyPr/>
          <a:lstStyle/>
          <a:p>
            <a:r>
              <a:rPr lang="en-US" dirty="0"/>
              <a:t>Each EC2 instance that receives a public IP address at AWS is also provided with an </a:t>
            </a:r>
            <a:r>
              <a:rPr lang="en-US" dirty="0">
                <a:solidFill>
                  <a:schemeClr val="accent1"/>
                </a:solidFill>
              </a:rPr>
              <a:t>external DNS hostname</a:t>
            </a:r>
            <a:r>
              <a:rPr lang="en-US" dirty="0"/>
              <a:t>. </a:t>
            </a:r>
          </a:p>
          <a:p>
            <a:r>
              <a:rPr lang="en-US" dirty="0"/>
              <a:t>The external DNS hostname is resolved to the public IP address of the EC2 instance when queries are external to AWS. </a:t>
            </a:r>
          </a:p>
          <a:p>
            <a:pPr marL="0" indent="0">
              <a:buNone/>
            </a:pPr>
            <a:endParaRPr lang="en-US" dirty="0"/>
          </a:p>
        </p:txBody>
      </p:sp>
    </p:spTree>
    <p:extLst>
      <p:ext uri="{BB962C8B-B14F-4D97-AF65-F5344CB8AC3E}">
        <p14:creationId xmlns:p14="http://schemas.microsoft.com/office/powerpoint/2010/main" val="4099640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88DB-AE9E-5F32-EF31-D7E29D61BF82}"/>
              </a:ext>
            </a:extLst>
          </p:cNvPr>
          <p:cNvSpPr>
            <a:spLocks noGrp="1"/>
          </p:cNvSpPr>
          <p:nvPr>
            <p:ph type="title"/>
          </p:nvPr>
        </p:nvSpPr>
        <p:spPr>
          <a:xfrm>
            <a:off x="1141413" y="618518"/>
            <a:ext cx="9905998" cy="1478570"/>
          </a:xfrm>
        </p:spPr>
        <p:txBody>
          <a:bodyPr>
            <a:normAutofit/>
          </a:bodyPr>
          <a:lstStyle/>
          <a:p>
            <a:r>
              <a:rPr lang="en-US"/>
              <a:t>When to Use Elastic IP</a:t>
            </a:r>
            <a:endParaRPr lang="en-US" dirty="0"/>
          </a:p>
        </p:txBody>
      </p:sp>
      <p:graphicFrame>
        <p:nvGraphicFramePr>
          <p:cNvPr id="75" name="Content Placeholder 2">
            <a:extLst>
              <a:ext uri="{FF2B5EF4-FFF2-40B4-BE49-F238E27FC236}">
                <a16:creationId xmlns:a16="http://schemas.microsoft.com/office/drawing/2014/main" id="{135B212E-9862-CB4B-D85C-EC8A51F5D675}"/>
              </a:ext>
            </a:extLst>
          </p:cNvPr>
          <p:cNvGraphicFramePr>
            <a:graphicFrameLocks noGrp="1"/>
          </p:cNvGraphicFramePr>
          <p:nvPr>
            <p:ph idx="1"/>
            <p:extLst>
              <p:ext uri="{D42A27DB-BD31-4B8C-83A1-F6EECF244321}">
                <p14:modId xmlns:p14="http://schemas.microsoft.com/office/powerpoint/2010/main" val="279503752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792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061A-10D9-E120-B0C9-BB03274284FF}"/>
              </a:ext>
            </a:extLst>
          </p:cNvPr>
          <p:cNvSpPr>
            <a:spLocks noGrp="1"/>
          </p:cNvSpPr>
          <p:nvPr>
            <p:ph type="title"/>
          </p:nvPr>
        </p:nvSpPr>
        <p:spPr/>
        <p:txBody>
          <a:bodyPr/>
          <a:lstStyle/>
          <a:p>
            <a:r>
              <a:rPr lang="en-US" dirty="0"/>
              <a:t>Route Tables</a:t>
            </a:r>
          </a:p>
        </p:txBody>
      </p:sp>
      <p:sp>
        <p:nvSpPr>
          <p:cNvPr id="3" name="Text Placeholder 2">
            <a:extLst>
              <a:ext uri="{FF2B5EF4-FFF2-40B4-BE49-F238E27FC236}">
                <a16:creationId xmlns:a16="http://schemas.microsoft.com/office/drawing/2014/main" id="{ACBA97B4-64E1-C676-A82B-ABC2F5DF0E51}"/>
              </a:ext>
            </a:extLst>
          </p:cNvPr>
          <p:cNvSpPr>
            <a:spLocks noGrp="1"/>
          </p:cNvSpPr>
          <p:nvPr>
            <p:ph type="body" idx="1"/>
          </p:nvPr>
        </p:nvSpPr>
        <p:spPr/>
        <p:txBody>
          <a:bodyPr/>
          <a:lstStyle/>
          <a:p>
            <a:r>
              <a:rPr lang="en-US" dirty="0"/>
              <a:t>More about route tables</a:t>
            </a:r>
          </a:p>
        </p:txBody>
      </p:sp>
    </p:spTree>
    <p:extLst>
      <p:ext uri="{BB962C8B-B14F-4D97-AF65-F5344CB8AC3E}">
        <p14:creationId xmlns:p14="http://schemas.microsoft.com/office/powerpoint/2010/main" val="9208402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5"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6"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4"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9"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0"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46"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7"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8"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9"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0"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1"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7"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8"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2"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3"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7"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3"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55A3AB-DA8F-48EF-FD3A-1CCD6A625837}"/>
              </a:ext>
            </a:extLst>
          </p:cNvPr>
          <p:cNvSpPr>
            <a:spLocks noGrp="1"/>
          </p:cNvSpPr>
          <p:nvPr>
            <p:ph type="title"/>
          </p:nvPr>
        </p:nvSpPr>
        <p:spPr>
          <a:xfrm>
            <a:off x="853330" y="1134683"/>
            <a:ext cx="2743310" cy="4255024"/>
          </a:xfrm>
        </p:spPr>
        <p:txBody>
          <a:bodyPr>
            <a:normAutofit/>
          </a:bodyPr>
          <a:lstStyle/>
          <a:p>
            <a:r>
              <a:rPr lang="en-US">
                <a:solidFill>
                  <a:srgbClr val="FFFFFF"/>
                </a:solidFill>
              </a:rPr>
              <a:t>Route Tables</a:t>
            </a:r>
          </a:p>
        </p:txBody>
      </p:sp>
      <p:graphicFrame>
        <p:nvGraphicFramePr>
          <p:cNvPr id="5" name="Content Placeholder 2">
            <a:extLst>
              <a:ext uri="{FF2B5EF4-FFF2-40B4-BE49-F238E27FC236}">
                <a16:creationId xmlns:a16="http://schemas.microsoft.com/office/drawing/2014/main" id="{992C80D2-15C6-FD24-B46E-3EEB6A2E45D0}"/>
              </a:ext>
            </a:extLst>
          </p:cNvPr>
          <p:cNvGraphicFramePr>
            <a:graphicFrameLocks noGrp="1"/>
          </p:cNvGraphicFramePr>
          <p:nvPr>
            <p:ph idx="1"/>
            <p:extLst>
              <p:ext uri="{D42A27DB-BD31-4B8C-83A1-F6EECF244321}">
                <p14:modId xmlns:p14="http://schemas.microsoft.com/office/powerpoint/2010/main" val="371846805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501620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ABFE-9047-20F4-78C1-FF5E0E849763}"/>
              </a:ext>
            </a:extLst>
          </p:cNvPr>
          <p:cNvSpPr>
            <a:spLocks noGrp="1"/>
          </p:cNvSpPr>
          <p:nvPr>
            <p:ph type="title"/>
          </p:nvPr>
        </p:nvSpPr>
        <p:spPr/>
        <p:txBody>
          <a:bodyPr/>
          <a:lstStyle/>
          <a:p>
            <a:r>
              <a:rPr lang="en-US" dirty="0"/>
              <a:t>Inter-Network Operations</a:t>
            </a:r>
          </a:p>
        </p:txBody>
      </p:sp>
      <p:sp>
        <p:nvSpPr>
          <p:cNvPr id="3" name="Text Placeholder 2">
            <a:extLst>
              <a:ext uri="{FF2B5EF4-FFF2-40B4-BE49-F238E27FC236}">
                <a16:creationId xmlns:a16="http://schemas.microsoft.com/office/drawing/2014/main" id="{ED925E5A-B6E3-DA16-D214-202A5571B7AF}"/>
              </a:ext>
            </a:extLst>
          </p:cNvPr>
          <p:cNvSpPr>
            <a:spLocks noGrp="1"/>
          </p:cNvSpPr>
          <p:nvPr>
            <p:ph type="body" idx="1"/>
          </p:nvPr>
        </p:nvSpPr>
        <p:spPr/>
        <p:txBody>
          <a:bodyPr/>
          <a:lstStyle/>
          <a:p>
            <a:r>
              <a:rPr lang="en-US" dirty="0"/>
              <a:t>Sending data from one network to another</a:t>
            </a:r>
          </a:p>
        </p:txBody>
      </p:sp>
    </p:spTree>
    <p:extLst>
      <p:ext uri="{BB962C8B-B14F-4D97-AF65-F5344CB8AC3E}">
        <p14:creationId xmlns:p14="http://schemas.microsoft.com/office/powerpoint/2010/main" val="2448635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CFC-CF06-0275-7049-D4E11775FB68}"/>
              </a:ext>
            </a:extLst>
          </p:cNvPr>
          <p:cNvSpPr>
            <a:spLocks noGrp="1"/>
          </p:cNvSpPr>
          <p:nvPr>
            <p:ph type="title"/>
          </p:nvPr>
        </p:nvSpPr>
        <p:spPr/>
        <p:txBody>
          <a:bodyPr/>
          <a:lstStyle/>
          <a:p>
            <a:r>
              <a:rPr lang="en-US" dirty="0"/>
              <a:t>Route Table Key Concepts</a:t>
            </a:r>
          </a:p>
        </p:txBody>
      </p:sp>
      <p:graphicFrame>
        <p:nvGraphicFramePr>
          <p:cNvPr id="4" name="Table 4">
            <a:extLst>
              <a:ext uri="{FF2B5EF4-FFF2-40B4-BE49-F238E27FC236}">
                <a16:creationId xmlns:a16="http://schemas.microsoft.com/office/drawing/2014/main" id="{C07BA4C6-BD0C-84A2-7ECE-476A8C2041D6}"/>
              </a:ext>
            </a:extLst>
          </p:cNvPr>
          <p:cNvGraphicFramePr>
            <a:graphicFrameLocks noGrp="1"/>
          </p:cNvGraphicFramePr>
          <p:nvPr>
            <p:extLst>
              <p:ext uri="{D42A27DB-BD31-4B8C-83A1-F6EECF244321}">
                <p14:modId xmlns:p14="http://schemas.microsoft.com/office/powerpoint/2010/main" val="3279408842"/>
              </p:ext>
            </p:extLst>
          </p:nvPr>
        </p:nvGraphicFramePr>
        <p:xfrm>
          <a:off x="1319480" y="1794193"/>
          <a:ext cx="9427690" cy="4414520"/>
        </p:xfrm>
        <a:graphic>
          <a:graphicData uri="http://schemas.openxmlformats.org/drawingml/2006/table">
            <a:tbl>
              <a:tblPr firstRow="1" bandRow="1">
                <a:tableStyleId>{5C22544A-7EE6-4342-B048-85BDC9FD1C3A}</a:tableStyleId>
              </a:tblPr>
              <a:tblGrid>
                <a:gridCol w="2323886">
                  <a:extLst>
                    <a:ext uri="{9D8B030D-6E8A-4147-A177-3AD203B41FA5}">
                      <a16:colId xmlns:a16="http://schemas.microsoft.com/office/drawing/2014/main" val="2823130194"/>
                    </a:ext>
                  </a:extLst>
                </a:gridCol>
                <a:gridCol w="7103804">
                  <a:extLst>
                    <a:ext uri="{9D8B030D-6E8A-4147-A177-3AD203B41FA5}">
                      <a16:colId xmlns:a16="http://schemas.microsoft.com/office/drawing/2014/main" val="788521304"/>
                    </a:ext>
                  </a:extLst>
                </a:gridCol>
              </a:tblGrid>
              <a:tr h="370840">
                <a:tc>
                  <a:txBody>
                    <a:bodyPr/>
                    <a:lstStyle/>
                    <a:p>
                      <a:r>
                        <a:rPr lang="en-US" dirty="0"/>
                        <a:t>Concept</a:t>
                      </a:r>
                    </a:p>
                  </a:txBody>
                  <a:tcPr/>
                </a:tc>
                <a:tc>
                  <a:txBody>
                    <a:bodyPr/>
                    <a:lstStyle/>
                    <a:p>
                      <a:r>
                        <a:rPr lang="en-US" dirty="0"/>
                        <a:t>Description</a:t>
                      </a:r>
                    </a:p>
                  </a:txBody>
                  <a:tcPr/>
                </a:tc>
                <a:extLst>
                  <a:ext uri="{0D108BD9-81ED-4DB2-BD59-A6C34878D82A}">
                    <a16:rowId xmlns:a16="http://schemas.microsoft.com/office/drawing/2014/main" val="1096358096"/>
                  </a:ext>
                </a:extLst>
              </a:tr>
              <a:tr h="370840">
                <a:tc>
                  <a:txBody>
                    <a:bodyPr/>
                    <a:lstStyle/>
                    <a:p>
                      <a:r>
                        <a:rPr lang="en-US" dirty="0"/>
                        <a:t>Main route table</a:t>
                      </a:r>
                    </a:p>
                  </a:txBody>
                  <a:tcPr/>
                </a:tc>
                <a:tc>
                  <a:txBody>
                    <a:bodyPr/>
                    <a:lstStyle/>
                    <a:p>
                      <a:r>
                        <a:rPr lang="en-US" dirty="0"/>
                        <a:t>The route table that automatically comes with your VPC. Controls routing for all subnets that are not explicitly associated with any other route table.</a:t>
                      </a:r>
                    </a:p>
                  </a:txBody>
                  <a:tcPr/>
                </a:tc>
                <a:extLst>
                  <a:ext uri="{0D108BD9-81ED-4DB2-BD59-A6C34878D82A}">
                    <a16:rowId xmlns:a16="http://schemas.microsoft.com/office/drawing/2014/main" val="685463655"/>
                  </a:ext>
                </a:extLst>
              </a:tr>
              <a:tr h="370840">
                <a:tc>
                  <a:txBody>
                    <a:bodyPr/>
                    <a:lstStyle/>
                    <a:p>
                      <a:r>
                        <a:rPr lang="en-US" dirty="0"/>
                        <a:t>Custom route table</a:t>
                      </a:r>
                    </a:p>
                  </a:txBody>
                  <a:tcPr/>
                </a:tc>
                <a:tc>
                  <a:txBody>
                    <a:bodyPr/>
                    <a:lstStyle/>
                    <a:p>
                      <a:r>
                        <a:rPr lang="en-US" dirty="0"/>
                        <a:t>A route table that you create for your VPC</a:t>
                      </a:r>
                    </a:p>
                  </a:txBody>
                  <a:tcPr/>
                </a:tc>
                <a:extLst>
                  <a:ext uri="{0D108BD9-81ED-4DB2-BD59-A6C34878D82A}">
                    <a16:rowId xmlns:a16="http://schemas.microsoft.com/office/drawing/2014/main" val="2083232766"/>
                  </a:ext>
                </a:extLst>
              </a:tr>
              <a:tr h="370840">
                <a:tc>
                  <a:txBody>
                    <a:bodyPr/>
                    <a:lstStyle/>
                    <a:p>
                      <a:r>
                        <a:rPr lang="en-US" dirty="0"/>
                        <a:t>Destination</a:t>
                      </a:r>
                    </a:p>
                  </a:txBody>
                  <a:tcPr/>
                </a:tc>
                <a:tc>
                  <a:txBody>
                    <a:bodyPr/>
                    <a:lstStyle/>
                    <a:p>
                      <a:r>
                        <a:rPr lang="en-US" dirty="0"/>
                        <a:t>The range of IP addresses where you want traffic to go (destination CIDR)</a:t>
                      </a:r>
                    </a:p>
                  </a:txBody>
                  <a:tcPr/>
                </a:tc>
                <a:extLst>
                  <a:ext uri="{0D108BD9-81ED-4DB2-BD59-A6C34878D82A}">
                    <a16:rowId xmlns:a16="http://schemas.microsoft.com/office/drawing/2014/main" val="3638321221"/>
                  </a:ext>
                </a:extLst>
              </a:tr>
              <a:tr h="370840">
                <a:tc>
                  <a:txBody>
                    <a:bodyPr/>
                    <a:lstStyle/>
                    <a:p>
                      <a:r>
                        <a:rPr lang="en-US" dirty="0"/>
                        <a:t>Target</a:t>
                      </a:r>
                    </a:p>
                  </a:txBody>
                  <a:tcPr/>
                </a:tc>
                <a:tc>
                  <a:txBody>
                    <a:bodyPr/>
                    <a:lstStyle/>
                    <a:p>
                      <a:r>
                        <a:rPr lang="en-US" dirty="0"/>
                        <a:t>The gateway, NIC, or connection through which to send the destination traffic (e.g. an internet gateway)</a:t>
                      </a:r>
                    </a:p>
                  </a:txBody>
                  <a:tcPr/>
                </a:tc>
                <a:extLst>
                  <a:ext uri="{0D108BD9-81ED-4DB2-BD59-A6C34878D82A}">
                    <a16:rowId xmlns:a16="http://schemas.microsoft.com/office/drawing/2014/main" val="3812416395"/>
                  </a:ext>
                </a:extLst>
              </a:tr>
              <a:tr h="370840">
                <a:tc>
                  <a:txBody>
                    <a:bodyPr/>
                    <a:lstStyle/>
                    <a:p>
                      <a:r>
                        <a:rPr lang="en-US" dirty="0"/>
                        <a:t>Route table association</a:t>
                      </a:r>
                    </a:p>
                  </a:txBody>
                  <a:tcPr/>
                </a:tc>
                <a:tc>
                  <a:txBody>
                    <a:bodyPr/>
                    <a:lstStyle/>
                    <a:p>
                      <a:r>
                        <a:rPr lang="en-US" dirty="0"/>
                        <a:t>The association between a route table and a subnet, IGW, or virtual private gateway</a:t>
                      </a:r>
                    </a:p>
                  </a:txBody>
                  <a:tcPr/>
                </a:tc>
                <a:extLst>
                  <a:ext uri="{0D108BD9-81ED-4DB2-BD59-A6C34878D82A}">
                    <a16:rowId xmlns:a16="http://schemas.microsoft.com/office/drawing/2014/main" val="2095607600"/>
                  </a:ext>
                </a:extLst>
              </a:tr>
              <a:tr h="370840">
                <a:tc>
                  <a:txBody>
                    <a:bodyPr/>
                    <a:lstStyle/>
                    <a:p>
                      <a:r>
                        <a:rPr lang="en-US" dirty="0"/>
                        <a:t>Subnet route table</a:t>
                      </a:r>
                    </a:p>
                  </a:txBody>
                  <a:tcPr/>
                </a:tc>
                <a:tc>
                  <a:txBody>
                    <a:bodyPr/>
                    <a:lstStyle/>
                    <a:p>
                      <a:r>
                        <a:rPr lang="en-US" dirty="0"/>
                        <a:t>A route table that’s associated with a subnet</a:t>
                      </a:r>
                    </a:p>
                  </a:txBody>
                  <a:tcPr/>
                </a:tc>
                <a:extLst>
                  <a:ext uri="{0D108BD9-81ED-4DB2-BD59-A6C34878D82A}">
                    <a16:rowId xmlns:a16="http://schemas.microsoft.com/office/drawing/2014/main" val="1642819693"/>
                  </a:ext>
                </a:extLst>
              </a:tr>
              <a:tr h="370840">
                <a:tc>
                  <a:txBody>
                    <a:bodyPr/>
                    <a:lstStyle/>
                    <a:p>
                      <a:r>
                        <a:rPr lang="en-US" dirty="0"/>
                        <a:t>Local route</a:t>
                      </a:r>
                    </a:p>
                  </a:txBody>
                  <a:tcPr/>
                </a:tc>
                <a:tc>
                  <a:txBody>
                    <a:bodyPr/>
                    <a:lstStyle/>
                    <a:p>
                      <a:r>
                        <a:rPr lang="en-US" dirty="0"/>
                        <a:t>A default route for communication within the VPC</a:t>
                      </a:r>
                    </a:p>
                  </a:txBody>
                  <a:tcPr/>
                </a:tc>
                <a:extLst>
                  <a:ext uri="{0D108BD9-81ED-4DB2-BD59-A6C34878D82A}">
                    <a16:rowId xmlns:a16="http://schemas.microsoft.com/office/drawing/2014/main" val="3080963452"/>
                  </a:ext>
                </a:extLst>
              </a:tr>
              <a:tr h="370840">
                <a:tc>
                  <a:txBody>
                    <a:bodyPr/>
                    <a:lstStyle/>
                    <a:p>
                      <a:r>
                        <a:rPr lang="en-US" dirty="0"/>
                        <a:t>Gateway route table</a:t>
                      </a:r>
                    </a:p>
                  </a:txBody>
                  <a:tcPr/>
                </a:tc>
                <a:tc>
                  <a:txBody>
                    <a:bodyPr/>
                    <a:lstStyle/>
                    <a:p>
                      <a:r>
                        <a:rPr lang="en-US" dirty="0"/>
                        <a:t>A route table that’s associated with an internet gateway or virtual private gateway</a:t>
                      </a:r>
                    </a:p>
                  </a:txBody>
                  <a:tcPr/>
                </a:tc>
                <a:extLst>
                  <a:ext uri="{0D108BD9-81ED-4DB2-BD59-A6C34878D82A}">
                    <a16:rowId xmlns:a16="http://schemas.microsoft.com/office/drawing/2014/main" val="3959049314"/>
                  </a:ext>
                </a:extLst>
              </a:tr>
            </a:tbl>
          </a:graphicData>
        </a:graphic>
      </p:graphicFrame>
    </p:spTree>
    <p:extLst>
      <p:ext uri="{BB962C8B-B14F-4D97-AF65-F5344CB8AC3E}">
        <p14:creationId xmlns:p14="http://schemas.microsoft.com/office/powerpoint/2010/main" val="27914116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B0BC-8BC7-B7AA-42AE-465B6E6F39C3}"/>
              </a:ext>
            </a:extLst>
          </p:cNvPr>
          <p:cNvSpPr>
            <a:spLocks noGrp="1"/>
          </p:cNvSpPr>
          <p:nvPr>
            <p:ph type="title"/>
          </p:nvPr>
        </p:nvSpPr>
        <p:spPr/>
        <p:txBody>
          <a:bodyPr/>
          <a:lstStyle/>
          <a:p>
            <a:r>
              <a:rPr lang="en-US" dirty="0"/>
              <a:t>Route Tables: The Main Route Table</a:t>
            </a:r>
          </a:p>
        </p:txBody>
      </p:sp>
      <p:sp>
        <p:nvSpPr>
          <p:cNvPr id="3" name="Content Placeholder 2">
            <a:extLst>
              <a:ext uri="{FF2B5EF4-FFF2-40B4-BE49-F238E27FC236}">
                <a16:creationId xmlns:a16="http://schemas.microsoft.com/office/drawing/2014/main" id="{320146B2-DD60-7F6A-E14E-EA186F93BAC6}"/>
              </a:ext>
            </a:extLst>
          </p:cNvPr>
          <p:cNvSpPr>
            <a:spLocks noGrp="1"/>
          </p:cNvSpPr>
          <p:nvPr>
            <p:ph idx="1"/>
          </p:nvPr>
        </p:nvSpPr>
        <p:spPr>
          <a:xfrm>
            <a:off x="1141413" y="2249487"/>
            <a:ext cx="9905998" cy="2206399"/>
          </a:xfrm>
        </p:spPr>
        <p:txBody>
          <a:bodyPr/>
          <a:lstStyle/>
          <a:p>
            <a:r>
              <a:rPr lang="en-US" dirty="0"/>
              <a:t>VPC handles local routing </a:t>
            </a:r>
          </a:p>
          <a:p>
            <a:pPr lvl="1"/>
            <a:r>
              <a:rPr lang="en-US" dirty="0"/>
              <a:t>Leave the main route table in its default state; this ensures that if you assign the main route table by mistake to a subnet, the worst that can happen is local routing.</a:t>
            </a:r>
          </a:p>
          <a:p>
            <a:pPr lvl="1"/>
            <a:r>
              <a:rPr lang="en-US" dirty="0"/>
              <a:t>Whenever a subnet is created in a VPC, the main route table for the VPC is updated</a:t>
            </a:r>
          </a:p>
          <a:p>
            <a:endParaRPr lang="en-US" dirty="0"/>
          </a:p>
        </p:txBody>
      </p:sp>
      <p:pic>
        <p:nvPicPr>
          <p:cNvPr id="4098" name="Picture 2" descr="An illustration portrays on main route table.">
            <a:extLst>
              <a:ext uri="{FF2B5EF4-FFF2-40B4-BE49-F238E27FC236}">
                <a16:creationId xmlns:a16="http://schemas.microsoft.com/office/drawing/2014/main" id="{F40A648B-2713-16B0-15AD-1B8CB178D7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586"/>
          <a:stretch/>
        </p:blipFill>
        <p:spPr bwMode="auto">
          <a:xfrm>
            <a:off x="1250619" y="4180115"/>
            <a:ext cx="9279510" cy="233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52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FF9D-1284-75F5-EA85-D872EBCEB6D8}"/>
              </a:ext>
            </a:extLst>
          </p:cNvPr>
          <p:cNvSpPr>
            <a:spLocks noGrp="1"/>
          </p:cNvSpPr>
          <p:nvPr>
            <p:ph type="title"/>
          </p:nvPr>
        </p:nvSpPr>
        <p:spPr/>
        <p:txBody>
          <a:bodyPr/>
          <a:lstStyle/>
          <a:p>
            <a:r>
              <a:rPr lang="en-US" dirty="0"/>
              <a:t>Route Tables</a:t>
            </a:r>
          </a:p>
        </p:txBody>
      </p:sp>
      <p:sp>
        <p:nvSpPr>
          <p:cNvPr id="3" name="Content Placeholder 2">
            <a:extLst>
              <a:ext uri="{FF2B5EF4-FFF2-40B4-BE49-F238E27FC236}">
                <a16:creationId xmlns:a16="http://schemas.microsoft.com/office/drawing/2014/main" id="{452E1552-822C-966F-BDE1-95E946541EE1}"/>
              </a:ext>
            </a:extLst>
          </p:cNvPr>
          <p:cNvSpPr>
            <a:spLocks noGrp="1"/>
          </p:cNvSpPr>
          <p:nvPr>
            <p:ph idx="1"/>
          </p:nvPr>
        </p:nvSpPr>
        <p:spPr>
          <a:xfrm>
            <a:off x="464520" y="2313967"/>
            <a:ext cx="6185662" cy="3541714"/>
          </a:xfrm>
        </p:spPr>
        <p:txBody>
          <a:bodyPr/>
          <a:lstStyle/>
          <a:p>
            <a:r>
              <a:rPr lang="en-US" dirty="0"/>
              <a:t>Single route table can be assigned to multiple subnets</a:t>
            </a:r>
          </a:p>
          <a:p>
            <a:r>
              <a:rPr lang="en-US" dirty="0"/>
              <a:t>Each route table entry defines a destination in CIDR notation and an external target</a:t>
            </a:r>
          </a:p>
          <a:p>
            <a:r>
              <a:rPr lang="en-US" dirty="0"/>
              <a:t>Best practice: create custom route tables for each tier in your network design. </a:t>
            </a:r>
          </a:p>
          <a:p>
            <a:pPr lvl="1"/>
            <a:r>
              <a:rPr lang="en-US" dirty="0"/>
              <a:t>Granular control of traffic flow within each subnet.</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2683FDE0-17E0-FEED-D9EB-C0F8581E1E9C}"/>
              </a:ext>
            </a:extLst>
          </p:cNvPr>
          <p:cNvPicPr>
            <a:picLocks noChangeAspect="1"/>
          </p:cNvPicPr>
          <p:nvPr/>
        </p:nvPicPr>
        <p:blipFill>
          <a:blip r:embed="rId3"/>
          <a:stretch>
            <a:fillRect/>
          </a:stretch>
        </p:blipFill>
        <p:spPr>
          <a:xfrm>
            <a:off x="6773426" y="2526286"/>
            <a:ext cx="5078147" cy="2570812"/>
          </a:xfrm>
          <a:prstGeom prst="rect">
            <a:avLst/>
          </a:prstGeom>
        </p:spPr>
      </p:pic>
    </p:spTree>
    <p:extLst>
      <p:ext uri="{BB962C8B-B14F-4D97-AF65-F5344CB8AC3E}">
        <p14:creationId xmlns:p14="http://schemas.microsoft.com/office/powerpoint/2010/main" val="23368938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3BA9-7B31-0B36-23BD-857B794446DF}"/>
              </a:ext>
            </a:extLst>
          </p:cNvPr>
          <p:cNvSpPr>
            <a:spLocks noGrp="1"/>
          </p:cNvSpPr>
          <p:nvPr>
            <p:ph type="title"/>
          </p:nvPr>
        </p:nvSpPr>
        <p:spPr/>
        <p:txBody>
          <a:bodyPr/>
          <a:lstStyle/>
          <a:p>
            <a:r>
              <a:rPr lang="en-US" dirty="0"/>
              <a:t>Route Tables</a:t>
            </a:r>
          </a:p>
        </p:txBody>
      </p:sp>
      <p:sp>
        <p:nvSpPr>
          <p:cNvPr id="3" name="Content Placeholder 2">
            <a:extLst>
              <a:ext uri="{FF2B5EF4-FFF2-40B4-BE49-F238E27FC236}">
                <a16:creationId xmlns:a16="http://schemas.microsoft.com/office/drawing/2014/main" id="{0D8EA7B9-197F-5004-A83D-B5A8DB2D0971}"/>
              </a:ext>
            </a:extLst>
          </p:cNvPr>
          <p:cNvSpPr>
            <a:spLocks noGrp="1"/>
          </p:cNvSpPr>
          <p:nvPr>
            <p:ph idx="1"/>
          </p:nvPr>
        </p:nvSpPr>
        <p:spPr>
          <a:xfrm>
            <a:off x="549579" y="2249487"/>
            <a:ext cx="6910058" cy="3541714"/>
          </a:xfrm>
        </p:spPr>
        <p:txBody>
          <a:bodyPr>
            <a:normAutofit fontScale="92500" lnSpcReduction="10000"/>
          </a:bodyPr>
          <a:lstStyle/>
          <a:p>
            <a:pPr marL="0" indent="0">
              <a:buNone/>
            </a:pPr>
            <a:r>
              <a:rPr lang="en-US" dirty="0"/>
              <a:t>Public subnet route table</a:t>
            </a:r>
          </a:p>
          <a:p>
            <a:r>
              <a:rPr lang="en-US" dirty="0"/>
              <a:t>Public-facing infrastructure routing table:</a:t>
            </a:r>
          </a:p>
          <a:p>
            <a:pPr lvl="1"/>
            <a:r>
              <a:rPr lang="en-US" dirty="0"/>
              <a:t>ELB, NAT gateway services</a:t>
            </a:r>
          </a:p>
          <a:p>
            <a:pPr lvl="1"/>
            <a:r>
              <a:rPr lang="en-US" dirty="0"/>
              <a:t>Add a route for the IGW enabling public network traffic between network interfaces hosted on the public subnets and the attached internet gateway</a:t>
            </a:r>
          </a:p>
          <a:p>
            <a:pPr lvl="1"/>
            <a:r>
              <a:rPr lang="en-US" dirty="0"/>
              <a:t>Internet gateway routes are set with a destination route of 0.0.0.0/0 because the destination may be anywhere on the public internet.</a:t>
            </a:r>
          </a:p>
        </p:txBody>
      </p:sp>
      <p:pic>
        <p:nvPicPr>
          <p:cNvPr id="4" name="Picture 3" descr="A screenshot of a computer&#10;&#10;Description automatically generated">
            <a:extLst>
              <a:ext uri="{FF2B5EF4-FFF2-40B4-BE49-F238E27FC236}">
                <a16:creationId xmlns:a16="http://schemas.microsoft.com/office/drawing/2014/main" id="{5D87F9F5-CFAB-45EF-DE85-A8CE5D0437FF}"/>
              </a:ext>
            </a:extLst>
          </p:cNvPr>
          <p:cNvPicPr>
            <a:picLocks noChangeAspect="1"/>
          </p:cNvPicPr>
          <p:nvPr/>
        </p:nvPicPr>
        <p:blipFill>
          <a:blip r:embed="rId2"/>
          <a:stretch>
            <a:fillRect/>
          </a:stretch>
        </p:blipFill>
        <p:spPr>
          <a:xfrm>
            <a:off x="7459637" y="2249487"/>
            <a:ext cx="4368186" cy="2211394"/>
          </a:xfrm>
          <a:prstGeom prst="rect">
            <a:avLst/>
          </a:prstGeom>
        </p:spPr>
      </p:pic>
      <p:sp>
        <p:nvSpPr>
          <p:cNvPr id="5" name="Rectangle 4">
            <a:extLst>
              <a:ext uri="{FF2B5EF4-FFF2-40B4-BE49-F238E27FC236}">
                <a16:creationId xmlns:a16="http://schemas.microsoft.com/office/drawing/2014/main" id="{78D6E00E-4F29-BD18-85BB-7A6B9623A3AB}"/>
              </a:ext>
            </a:extLst>
          </p:cNvPr>
          <p:cNvSpPr/>
          <p:nvPr/>
        </p:nvSpPr>
        <p:spPr>
          <a:xfrm>
            <a:off x="7552706" y="3752603"/>
            <a:ext cx="4168239" cy="267741"/>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31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0485-B7EE-5C8B-D267-54681E985267}"/>
              </a:ext>
            </a:extLst>
          </p:cNvPr>
          <p:cNvSpPr>
            <a:spLocks noGrp="1"/>
          </p:cNvSpPr>
          <p:nvPr>
            <p:ph type="title"/>
          </p:nvPr>
        </p:nvSpPr>
        <p:spPr/>
        <p:txBody>
          <a:bodyPr/>
          <a:lstStyle/>
          <a:p>
            <a:r>
              <a:rPr lang="en-US" dirty="0"/>
              <a:t>Route Tables</a:t>
            </a:r>
          </a:p>
        </p:txBody>
      </p:sp>
      <p:sp>
        <p:nvSpPr>
          <p:cNvPr id="3" name="Content Placeholder 2">
            <a:extLst>
              <a:ext uri="{FF2B5EF4-FFF2-40B4-BE49-F238E27FC236}">
                <a16:creationId xmlns:a16="http://schemas.microsoft.com/office/drawing/2014/main" id="{C818B2AD-D109-9765-97C6-0C73CB904521}"/>
              </a:ext>
            </a:extLst>
          </p:cNvPr>
          <p:cNvSpPr>
            <a:spLocks noGrp="1"/>
          </p:cNvSpPr>
          <p:nvPr>
            <p:ph idx="1"/>
          </p:nvPr>
        </p:nvSpPr>
        <p:spPr>
          <a:xfrm>
            <a:off x="1141413" y="2249487"/>
            <a:ext cx="6482546" cy="3541714"/>
          </a:xfrm>
        </p:spPr>
        <p:txBody>
          <a:bodyPr/>
          <a:lstStyle/>
          <a:p>
            <a:pPr marL="0" indent="0">
              <a:buNone/>
            </a:pPr>
            <a:r>
              <a:rPr lang="en-US" dirty="0"/>
              <a:t>Private subnet:</a:t>
            </a:r>
          </a:p>
          <a:p>
            <a:r>
              <a:rPr lang="en-US" dirty="0"/>
              <a:t>Application and database tiers routing table</a:t>
            </a:r>
          </a:p>
          <a:p>
            <a:pPr lvl="1"/>
            <a:r>
              <a:rPr lang="en-US" dirty="0"/>
              <a:t>To enable EC2 instances on a private subnet to connect to the internet and receive updates, the NAT gateway service will be hosted on public subnets within each AZ.</a:t>
            </a:r>
          </a:p>
          <a:p>
            <a:pPr lvl="1"/>
            <a:r>
              <a:rPr lang="en-US" dirty="0"/>
              <a:t>Routes pointing to the NAT gateway service must be defined in the route table associated with the private subnets. </a:t>
            </a:r>
          </a:p>
        </p:txBody>
      </p:sp>
      <p:pic>
        <p:nvPicPr>
          <p:cNvPr id="5" name="Picture 4" descr="A white box with black text&#10;&#10;Description automatically generated">
            <a:extLst>
              <a:ext uri="{FF2B5EF4-FFF2-40B4-BE49-F238E27FC236}">
                <a16:creationId xmlns:a16="http://schemas.microsoft.com/office/drawing/2014/main" id="{31D7DD4F-5BED-CE8A-FB53-5FB15D101650}"/>
              </a:ext>
            </a:extLst>
          </p:cNvPr>
          <p:cNvPicPr>
            <a:picLocks noChangeAspect="1"/>
          </p:cNvPicPr>
          <p:nvPr/>
        </p:nvPicPr>
        <p:blipFill>
          <a:blip r:embed="rId2"/>
          <a:stretch>
            <a:fillRect/>
          </a:stretch>
        </p:blipFill>
        <p:spPr>
          <a:xfrm>
            <a:off x="7711373" y="3283744"/>
            <a:ext cx="4013200" cy="1473200"/>
          </a:xfrm>
          <a:prstGeom prst="rect">
            <a:avLst/>
          </a:prstGeom>
        </p:spPr>
      </p:pic>
    </p:spTree>
    <p:extLst>
      <p:ext uri="{BB962C8B-B14F-4D97-AF65-F5344CB8AC3E}">
        <p14:creationId xmlns:p14="http://schemas.microsoft.com/office/powerpoint/2010/main" val="411018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33D1-60C3-874A-27A4-94587EBF815D}"/>
              </a:ext>
            </a:extLst>
          </p:cNvPr>
          <p:cNvSpPr>
            <a:spLocks noGrp="1"/>
          </p:cNvSpPr>
          <p:nvPr>
            <p:ph type="title"/>
          </p:nvPr>
        </p:nvSpPr>
        <p:spPr/>
        <p:txBody>
          <a:bodyPr/>
          <a:lstStyle/>
          <a:p>
            <a:r>
              <a:rPr lang="en-US" dirty="0"/>
              <a:t>Route Tables: A Note about Cost</a:t>
            </a:r>
          </a:p>
        </p:txBody>
      </p:sp>
      <p:sp>
        <p:nvSpPr>
          <p:cNvPr id="3" name="Content Placeholder 2">
            <a:extLst>
              <a:ext uri="{FF2B5EF4-FFF2-40B4-BE49-F238E27FC236}">
                <a16:creationId xmlns:a16="http://schemas.microsoft.com/office/drawing/2014/main" id="{CD5F1C64-D461-1371-87FE-41BEEED7E046}"/>
              </a:ext>
            </a:extLst>
          </p:cNvPr>
          <p:cNvSpPr>
            <a:spLocks noGrp="1"/>
          </p:cNvSpPr>
          <p:nvPr>
            <p:ph idx="1"/>
          </p:nvPr>
        </p:nvSpPr>
        <p:spPr>
          <a:xfrm>
            <a:off x="1048814" y="2045587"/>
            <a:ext cx="9905999" cy="4193895"/>
          </a:xfrm>
        </p:spPr>
        <p:txBody>
          <a:bodyPr>
            <a:normAutofit fontScale="92500" lnSpcReduction="20000"/>
          </a:bodyPr>
          <a:lstStyle/>
          <a:p>
            <a:r>
              <a:rPr lang="en-US" dirty="0"/>
              <a:t>EC2 instances using private IP addresses located on subnets in different AZs are charged an outbound data transfer fee for communicating with each other. </a:t>
            </a:r>
          </a:p>
          <a:p>
            <a:r>
              <a:rPr lang="en-US" dirty="0"/>
              <a:t>There’s no fee for data transfer between EC2 instances using private IPs on the same subnet. </a:t>
            </a:r>
          </a:p>
          <a:p>
            <a:r>
              <a:rPr lang="en-US" dirty="0"/>
              <a:t>Private IPs are cheaper than public IPs.</a:t>
            </a:r>
          </a:p>
          <a:p>
            <a:r>
              <a:rPr lang="en-US" dirty="0"/>
              <a:t>Public and private traffic are charged differently; private traffic traveling within AWS data centers is always cheaper than traffic on a public subnet. </a:t>
            </a:r>
          </a:p>
          <a:p>
            <a:r>
              <a:rPr lang="en-US" dirty="0"/>
              <a:t>All inbound communication traffic that an EC2 instance receives is free, regardless of whether it comes form inside AWS or from the public internet.</a:t>
            </a:r>
          </a:p>
          <a:p>
            <a:r>
              <a:rPr lang="en-US" dirty="0"/>
              <a:t>Database replication traffic across multiple AZs is charged a data transfer fee.</a:t>
            </a:r>
          </a:p>
        </p:txBody>
      </p:sp>
    </p:spTree>
    <p:extLst>
      <p:ext uri="{BB962C8B-B14F-4D97-AF65-F5344CB8AC3E}">
        <p14:creationId xmlns:p14="http://schemas.microsoft.com/office/powerpoint/2010/main" val="2351788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9A1A-5A27-81AE-CC47-6E0E1B2D62D3}"/>
              </a:ext>
            </a:extLst>
          </p:cNvPr>
          <p:cNvSpPr>
            <a:spLocks noGrp="1"/>
          </p:cNvSpPr>
          <p:nvPr>
            <p:ph type="title"/>
          </p:nvPr>
        </p:nvSpPr>
        <p:spPr/>
        <p:txBody>
          <a:bodyPr/>
          <a:lstStyle/>
          <a:p>
            <a:r>
              <a:rPr lang="en-US" sz="3600" dirty="0"/>
              <a:t>Creating a VPC- Step 6: Select VPC Endpoints</a:t>
            </a:r>
            <a:endParaRPr lang="en-US" dirty="0"/>
          </a:p>
        </p:txBody>
      </p:sp>
      <p:grpSp>
        <p:nvGrpSpPr>
          <p:cNvPr id="5" name="Group 4">
            <a:extLst>
              <a:ext uri="{FF2B5EF4-FFF2-40B4-BE49-F238E27FC236}">
                <a16:creationId xmlns:a16="http://schemas.microsoft.com/office/drawing/2014/main" id="{268A9045-FF02-D2A7-7CCD-BFA9C046B6D2}"/>
              </a:ext>
            </a:extLst>
          </p:cNvPr>
          <p:cNvGrpSpPr/>
          <p:nvPr/>
        </p:nvGrpSpPr>
        <p:grpSpPr>
          <a:xfrm>
            <a:off x="1143384" y="2510755"/>
            <a:ext cx="9902056" cy="3019176"/>
            <a:chOff x="1143384" y="2510755"/>
            <a:chExt cx="9902056" cy="3019176"/>
          </a:xfrm>
        </p:grpSpPr>
        <p:sp>
          <p:nvSpPr>
            <p:cNvPr id="6" name="Freeform 5">
              <a:extLst>
                <a:ext uri="{FF2B5EF4-FFF2-40B4-BE49-F238E27FC236}">
                  <a16:creationId xmlns:a16="http://schemas.microsoft.com/office/drawing/2014/main" id="{5607B298-304B-9B88-E4E5-CDC511F604A4}"/>
                </a:ext>
              </a:extLst>
            </p:cNvPr>
            <p:cNvSpPr/>
            <p:nvPr/>
          </p:nvSpPr>
          <p:spPr>
            <a:xfrm>
              <a:off x="3252897"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0"/>
                <a:satOff val="0"/>
                <a:lumOff val="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7" name="Freeform 6">
              <a:extLst>
                <a:ext uri="{FF2B5EF4-FFF2-40B4-BE49-F238E27FC236}">
                  <a16:creationId xmlns:a16="http://schemas.microsoft.com/office/drawing/2014/main" id="{5711B8F5-CD24-C3AD-867C-5CD70F71C644}"/>
                </a:ext>
              </a:extLst>
            </p:cNvPr>
            <p:cNvSpPr/>
            <p:nvPr/>
          </p:nvSpPr>
          <p:spPr>
            <a:xfrm>
              <a:off x="1143384"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1. Name your VPC</a:t>
              </a:r>
            </a:p>
          </p:txBody>
        </p:sp>
        <p:sp>
          <p:nvSpPr>
            <p:cNvPr id="8" name="Freeform 7">
              <a:extLst>
                <a:ext uri="{FF2B5EF4-FFF2-40B4-BE49-F238E27FC236}">
                  <a16:creationId xmlns:a16="http://schemas.microsoft.com/office/drawing/2014/main" id="{A5D8F84C-7083-A1FE-E819-0A2C82E736D7}"/>
                </a:ext>
              </a:extLst>
            </p:cNvPr>
            <p:cNvSpPr/>
            <p:nvPr/>
          </p:nvSpPr>
          <p:spPr>
            <a:xfrm>
              <a:off x="5849812"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957616"/>
                <a:satOff val="-2910"/>
                <a:lumOff val="-39"/>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9" name="Freeform 8">
              <a:extLst>
                <a:ext uri="{FF2B5EF4-FFF2-40B4-BE49-F238E27FC236}">
                  <a16:creationId xmlns:a16="http://schemas.microsoft.com/office/drawing/2014/main" id="{C2831E05-E937-8025-F91F-DD446430AE07}"/>
                </a:ext>
              </a:extLst>
            </p:cNvPr>
            <p:cNvSpPr/>
            <p:nvPr/>
          </p:nvSpPr>
          <p:spPr>
            <a:xfrm>
              <a:off x="3740299"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798014"/>
                <a:satOff val="-2425"/>
                <a:lumOff val="-33"/>
                <a:alphaOff val="0"/>
              </a:schemeClr>
            </a:fillRef>
            <a:effectRef idx="3">
              <a:schemeClr val="accent2">
                <a:hueOff val="798014"/>
                <a:satOff val="-2425"/>
                <a:lumOff val="-33"/>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2. Choose an IPv4 CIDR block</a:t>
              </a:r>
            </a:p>
          </p:txBody>
        </p:sp>
        <p:sp>
          <p:nvSpPr>
            <p:cNvPr id="10" name="Freeform 9">
              <a:extLst>
                <a:ext uri="{FF2B5EF4-FFF2-40B4-BE49-F238E27FC236}">
                  <a16:creationId xmlns:a16="http://schemas.microsoft.com/office/drawing/2014/main" id="{59B6D169-7A03-8E67-2194-7F9FE8F35D46}"/>
                </a:ext>
              </a:extLst>
            </p:cNvPr>
            <p:cNvSpPr/>
            <p:nvPr/>
          </p:nvSpPr>
          <p:spPr>
            <a:xfrm>
              <a:off x="8446726" y="3098429"/>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1915233"/>
                <a:satOff val="-5820"/>
                <a:lumOff val="-78"/>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1" tIns="43292" rIns="228060"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1" name="Freeform 10">
              <a:extLst>
                <a:ext uri="{FF2B5EF4-FFF2-40B4-BE49-F238E27FC236}">
                  <a16:creationId xmlns:a16="http://schemas.microsoft.com/office/drawing/2014/main" id="{EF1083F6-1297-B57B-5A20-7F9167BD2C6C}"/>
                </a:ext>
              </a:extLst>
            </p:cNvPr>
            <p:cNvSpPr/>
            <p:nvPr/>
          </p:nvSpPr>
          <p:spPr>
            <a:xfrm>
              <a:off x="6337213"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1596027"/>
                <a:satOff val="-4850"/>
                <a:lumOff val="-65"/>
                <a:alphaOff val="0"/>
              </a:schemeClr>
            </a:fillRef>
            <a:effectRef idx="3">
              <a:schemeClr val="accent2">
                <a:hueOff val="1596027"/>
                <a:satOff val="-4850"/>
                <a:lumOff val="-65"/>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3. Configure the subnets and number of Availability Zones (AZs)</a:t>
              </a:r>
            </a:p>
          </p:txBody>
        </p:sp>
        <p:sp>
          <p:nvSpPr>
            <p:cNvPr id="12" name="Freeform 11">
              <a:extLst>
                <a:ext uri="{FF2B5EF4-FFF2-40B4-BE49-F238E27FC236}">
                  <a16:creationId xmlns:a16="http://schemas.microsoft.com/office/drawing/2014/main" id="{C8006265-3600-B129-1399-2BFD84DEF938}"/>
                </a:ext>
              </a:extLst>
            </p:cNvPr>
            <p:cNvSpPr/>
            <p:nvPr/>
          </p:nvSpPr>
          <p:spPr>
            <a:xfrm>
              <a:off x="2199040" y="3775743"/>
              <a:ext cx="7790744" cy="455001"/>
            </a:xfrm>
            <a:custGeom>
              <a:avLst/>
              <a:gdLst>
                <a:gd name="connsiteX0" fmla="*/ 7790744 w 7790744"/>
                <a:gd name="connsiteY0" fmla="*/ 0 h 455001"/>
                <a:gd name="connsiteX1" fmla="*/ 7790744 w 7790744"/>
                <a:gd name="connsiteY1" fmla="*/ 244600 h 455001"/>
                <a:gd name="connsiteX2" fmla="*/ 0 w 7790744"/>
                <a:gd name="connsiteY2" fmla="*/ 244600 h 455001"/>
                <a:gd name="connsiteX3" fmla="*/ 0 w 7790744"/>
                <a:gd name="connsiteY3" fmla="*/ 455001 h 455001"/>
              </a:gdLst>
              <a:ahLst/>
              <a:cxnLst>
                <a:cxn ang="0">
                  <a:pos x="connsiteX0" y="connsiteY0"/>
                </a:cxn>
                <a:cxn ang="0">
                  <a:pos x="connsiteX1" y="connsiteY1"/>
                </a:cxn>
                <a:cxn ang="0">
                  <a:pos x="connsiteX2" y="connsiteY2"/>
                </a:cxn>
                <a:cxn ang="0">
                  <a:pos x="connsiteX3" y="connsiteY3"/>
                </a:cxn>
              </a:cxnLst>
              <a:rect l="l" t="t" r="r" b="b"/>
              <a:pathLst>
                <a:path w="7790744" h="455001">
                  <a:moveTo>
                    <a:pt x="7790744" y="0"/>
                  </a:moveTo>
                  <a:lnTo>
                    <a:pt x="7790744" y="244600"/>
                  </a:lnTo>
                  <a:lnTo>
                    <a:pt x="0" y="244600"/>
                  </a:lnTo>
                  <a:lnTo>
                    <a:pt x="0" y="455001"/>
                  </a:lnTo>
                </a:path>
              </a:pathLst>
            </a:custGeom>
            <a:noFill/>
            <a:ln>
              <a:tailEnd type="arrow"/>
            </a:ln>
          </p:spPr>
          <p:style>
            <a:lnRef idx="1">
              <a:schemeClr val="accent2">
                <a:hueOff val="2872849"/>
                <a:satOff val="-8731"/>
                <a:lumOff val="-118"/>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3712926" tIns="225072" rIns="3712925" bIns="225073"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3" name="Freeform 12">
              <a:extLst>
                <a:ext uri="{FF2B5EF4-FFF2-40B4-BE49-F238E27FC236}">
                  <a16:creationId xmlns:a16="http://schemas.microsoft.com/office/drawing/2014/main" id="{14091748-B9F3-A3AA-C756-D3BC4346245B}"/>
                </a:ext>
              </a:extLst>
            </p:cNvPr>
            <p:cNvSpPr/>
            <p:nvPr/>
          </p:nvSpPr>
          <p:spPr>
            <a:xfrm>
              <a:off x="8934128" y="2510755"/>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2394041"/>
                <a:satOff val="-7276"/>
                <a:lumOff val="-98"/>
                <a:alphaOff val="0"/>
              </a:schemeClr>
            </a:fillRef>
            <a:effectRef idx="3">
              <a:schemeClr val="accent2">
                <a:hueOff val="2394041"/>
                <a:satOff val="-7276"/>
                <a:lumOff val="-98"/>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4. Set the subnet CIDR blocks </a:t>
              </a:r>
            </a:p>
          </p:txBody>
        </p:sp>
        <p:sp>
          <p:nvSpPr>
            <p:cNvPr id="14" name="Freeform 13">
              <a:extLst>
                <a:ext uri="{FF2B5EF4-FFF2-40B4-BE49-F238E27FC236}">
                  <a16:creationId xmlns:a16="http://schemas.microsoft.com/office/drawing/2014/main" id="{0D330FD8-E544-C878-831D-AFBE355E1CBA}"/>
                </a:ext>
              </a:extLst>
            </p:cNvPr>
            <p:cNvSpPr/>
            <p:nvPr/>
          </p:nvSpPr>
          <p:spPr>
            <a:xfrm>
              <a:off x="3252897" y="4850818"/>
              <a:ext cx="455001" cy="91440"/>
            </a:xfrm>
            <a:custGeom>
              <a:avLst/>
              <a:gdLst>
                <a:gd name="connsiteX0" fmla="*/ 0 w 455001"/>
                <a:gd name="connsiteY0" fmla="*/ 45720 h 91440"/>
                <a:gd name="connsiteX1" fmla="*/ 455001 w 455001"/>
                <a:gd name="connsiteY1" fmla="*/ 45720 h 91440"/>
              </a:gdLst>
              <a:ahLst/>
              <a:cxnLst>
                <a:cxn ang="0">
                  <a:pos x="connsiteX0" y="connsiteY0"/>
                </a:cxn>
                <a:cxn ang="0">
                  <a:pos x="connsiteX1" y="connsiteY1"/>
                </a:cxn>
              </a:cxnLst>
              <a:rect l="l" t="t" r="r" b="b"/>
              <a:pathLst>
                <a:path w="455001" h="91440">
                  <a:moveTo>
                    <a:pt x="0" y="45720"/>
                  </a:moveTo>
                  <a:lnTo>
                    <a:pt x="455001" y="45720"/>
                  </a:lnTo>
                </a:path>
              </a:pathLst>
            </a:custGeom>
            <a:noFill/>
            <a:ln>
              <a:tailEnd type="arrow"/>
            </a:ln>
          </p:spPr>
          <p:style>
            <a:lnRef idx="1">
              <a:schemeClr val="accent2">
                <a:hueOff val="3830465"/>
                <a:satOff val="-11641"/>
                <a:lumOff val="-157"/>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28060" tIns="43292" rIns="228061" bIns="43292"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5" name="Freeform 14">
              <a:extLst>
                <a:ext uri="{FF2B5EF4-FFF2-40B4-BE49-F238E27FC236}">
                  <a16:creationId xmlns:a16="http://schemas.microsoft.com/office/drawing/2014/main" id="{8D51D3EC-37E3-CF4E-F2B8-23D3833EFDA4}"/>
                </a:ext>
              </a:extLst>
            </p:cNvPr>
            <p:cNvSpPr/>
            <p:nvPr/>
          </p:nvSpPr>
          <p:spPr>
            <a:xfrm>
              <a:off x="1143384" y="4263144"/>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3192055"/>
                <a:satOff val="-9701"/>
                <a:lumOff val="-131"/>
                <a:alphaOff val="0"/>
              </a:schemeClr>
            </a:fillRef>
            <a:effectRef idx="3">
              <a:schemeClr val="accent2">
                <a:hueOff val="3192055"/>
                <a:satOff val="-9701"/>
                <a:lumOff val="-131"/>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5. Configure a NAT gateway (if needed)</a:t>
              </a:r>
            </a:p>
          </p:txBody>
        </p:sp>
        <p:sp>
          <p:nvSpPr>
            <p:cNvPr id="17" name="Freeform 16">
              <a:extLst>
                <a:ext uri="{FF2B5EF4-FFF2-40B4-BE49-F238E27FC236}">
                  <a16:creationId xmlns:a16="http://schemas.microsoft.com/office/drawing/2014/main" id="{557CE903-D1F6-80CB-345B-8411567C489C}"/>
                </a:ext>
              </a:extLst>
            </p:cNvPr>
            <p:cNvSpPr/>
            <p:nvPr/>
          </p:nvSpPr>
          <p:spPr>
            <a:xfrm>
              <a:off x="3740299" y="4263144"/>
              <a:ext cx="2111312" cy="1266787"/>
            </a:xfrm>
            <a:custGeom>
              <a:avLst/>
              <a:gdLst>
                <a:gd name="connsiteX0" fmla="*/ 0 w 2111312"/>
                <a:gd name="connsiteY0" fmla="*/ 0 h 1266787"/>
                <a:gd name="connsiteX1" fmla="*/ 2111312 w 2111312"/>
                <a:gd name="connsiteY1" fmla="*/ 0 h 1266787"/>
                <a:gd name="connsiteX2" fmla="*/ 2111312 w 2111312"/>
                <a:gd name="connsiteY2" fmla="*/ 1266787 h 1266787"/>
                <a:gd name="connsiteX3" fmla="*/ 0 w 2111312"/>
                <a:gd name="connsiteY3" fmla="*/ 1266787 h 1266787"/>
                <a:gd name="connsiteX4" fmla="*/ 0 w 2111312"/>
                <a:gd name="connsiteY4" fmla="*/ 0 h 126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312" h="1266787">
                  <a:moveTo>
                    <a:pt x="0" y="0"/>
                  </a:moveTo>
                  <a:lnTo>
                    <a:pt x="2111312" y="0"/>
                  </a:lnTo>
                  <a:lnTo>
                    <a:pt x="2111312" y="1266787"/>
                  </a:lnTo>
                  <a:lnTo>
                    <a:pt x="0" y="1266787"/>
                  </a:lnTo>
                  <a:lnTo>
                    <a:pt x="0" y="0"/>
                  </a:lnTo>
                  <a:close/>
                </a:path>
              </a:pathLst>
            </a:custGeom>
          </p:spPr>
          <p:style>
            <a:lnRef idx="0">
              <a:schemeClr val="lt1">
                <a:hueOff val="0"/>
                <a:satOff val="0"/>
                <a:lumOff val="0"/>
                <a:alphaOff val="0"/>
              </a:schemeClr>
            </a:lnRef>
            <a:fillRef idx="3">
              <a:schemeClr val="accent2">
                <a:hueOff val="3990068"/>
                <a:satOff val="-12126"/>
                <a:lumOff val="-163"/>
                <a:alphaOff val="0"/>
              </a:schemeClr>
            </a:fillRef>
            <a:effectRef idx="3">
              <a:schemeClr val="accent2">
                <a:hueOff val="3990068"/>
                <a:satOff val="-12126"/>
                <a:lumOff val="-163"/>
                <a:alphaOff val="0"/>
              </a:schemeClr>
            </a:effectRef>
            <a:fontRef idx="minor">
              <a:schemeClr val="lt1"/>
            </a:fontRef>
          </p:style>
          <p:txBody>
            <a:bodyPr spcFirstLastPara="0" vert="horz" wrap="square" lIns="103456" tIns="108595" rIns="103456" bIns="108595" numCol="1" spcCol="1270" anchor="ctr" anchorCtr="0">
              <a:noAutofit/>
            </a:bodyPr>
            <a:lstStyle/>
            <a:p>
              <a:pPr marL="0" lvl="0" indent="0" algn="ctr" defTabSz="844550">
                <a:lnSpc>
                  <a:spcPct val="90000"/>
                </a:lnSpc>
                <a:spcBef>
                  <a:spcPct val="0"/>
                </a:spcBef>
                <a:spcAft>
                  <a:spcPct val="35000"/>
                </a:spcAft>
                <a:buNone/>
              </a:pPr>
              <a:r>
                <a:rPr lang="en-US" sz="1900" kern="1200" dirty="0"/>
                <a:t>6. Select VPC endpoints</a:t>
              </a:r>
            </a:p>
          </p:txBody>
        </p:sp>
      </p:grpSp>
    </p:spTree>
    <p:extLst>
      <p:ext uri="{BB962C8B-B14F-4D97-AF65-F5344CB8AC3E}">
        <p14:creationId xmlns:p14="http://schemas.microsoft.com/office/powerpoint/2010/main" val="4066093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6B8D-0964-87CC-914E-8041474C82DD}"/>
              </a:ext>
            </a:extLst>
          </p:cNvPr>
          <p:cNvSpPr>
            <a:spLocks noGrp="1"/>
          </p:cNvSpPr>
          <p:nvPr>
            <p:ph type="title"/>
          </p:nvPr>
        </p:nvSpPr>
        <p:spPr/>
        <p:txBody>
          <a:bodyPr/>
          <a:lstStyle/>
          <a:p>
            <a:r>
              <a:rPr lang="en-US" dirty="0"/>
              <a:t>VPC Endpoints</a:t>
            </a:r>
          </a:p>
        </p:txBody>
      </p:sp>
      <p:sp>
        <p:nvSpPr>
          <p:cNvPr id="3" name="Text Placeholder 2">
            <a:extLst>
              <a:ext uri="{FF2B5EF4-FFF2-40B4-BE49-F238E27FC236}">
                <a16:creationId xmlns:a16="http://schemas.microsoft.com/office/drawing/2014/main" id="{82388CAE-452F-FD8B-68F2-06C7E83AD555}"/>
              </a:ext>
            </a:extLst>
          </p:cNvPr>
          <p:cNvSpPr>
            <a:spLocks noGrp="1"/>
          </p:cNvSpPr>
          <p:nvPr>
            <p:ph type="body" idx="1"/>
          </p:nvPr>
        </p:nvSpPr>
        <p:spPr/>
        <p:txBody>
          <a:bodyPr/>
          <a:lstStyle/>
          <a:p>
            <a:r>
              <a:rPr lang="en-US" dirty="0"/>
              <a:t>Gateway VPC endpoints</a:t>
            </a:r>
          </a:p>
          <a:p>
            <a:r>
              <a:rPr lang="en-US" dirty="0"/>
              <a:t>Interface VPC Endpoints</a:t>
            </a:r>
          </a:p>
        </p:txBody>
      </p:sp>
    </p:spTree>
    <p:extLst>
      <p:ext uri="{BB962C8B-B14F-4D97-AF65-F5344CB8AC3E}">
        <p14:creationId xmlns:p14="http://schemas.microsoft.com/office/powerpoint/2010/main" val="2694641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2E7-F893-0007-881F-C2B669480726}"/>
              </a:ext>
            </a:extLst>
          </p:cNvPr>
          <p:cNvSpPr>
            <a:spLocks noGrp="1"/>
          </p:cNvSpPr>
          <p:nvPr>
            <p:ph type="title"/>
          </p:nvPr>
        </p:nvSpPr>
        <p:spPr/>
        <p:txBody>
          <a:bodyPr/>
          <a:lstStyle/>
          <a:p>
            <a:r>
              <a:rPr lang="en-US" dirty="0"/>
              <a:t>Internet Gateway (IGW)</a:t>
            </a:r>
          </a:p>
        </p:txBody>
      </p:sp>
      <p:sp>
        <p:nvSpPr>
          <p:cNvPr id="3" name="Content Placeholder 2">
            <a:extLst>
              <a:ext uri="{FF2B5EF4-FFF2-40B4-BE49-F238E27FC236}">
                <a16:creationId xmlns:a16="http://schemas.microsoft.com/office/drawing/2014/main" id="{08E66C5A-7F0D-DB67-60AC-40A1235D5EC2}"/>
              </a:ext>
            </a:extLst>
          </p:cNvPr>
          <p:cNvSpPr>
            <a:spLocks noGrp="1"/>
          </p:cNvSpPr>
          <p:nvPr>
            <p:ph idx="1"/>
          </p:nvPr>
        </p:nvSpPr>
        <p:spPr>
          <a:xfrm>
            <a:off x="832654" y="2097088"/>
            <a:ext cx="6102536" cy="4142394"/>
          </a:xfrm>
        </p:spPr>
        <p:txBody>
          <a:bodyPr>
            <a:normAutofit fontScale="92500" lnSpcReduction="20000"/>
          </a:bodyPr>
          <a:lstStyle/>
          <a:p>
            <a:r>
              <a:rPr lang="en-US" dirty="0">
                <a:solidFill>
                  <a:schemeClr val="accent2"/>
                </a:solidFill>
              </a:rPr>
              <a:t>Must attach an IGW to the VPC before traffic can flow to or from the internet</a:t>
            </a:r>
          </a:p>
          <a:p>
            <a:r>
              <a:rPr lang="en-US" dirty="0"/>
              <a:t>After creating the IGW, associate it with the desired VPC</a:t>
            </a:r>
          </a:p>
          <a:p>
            <a:pPr lvl="1"/>
            <a:r>
              <a:rPr lang="en-US" dirty="0"/>
              <a:t>Update the route tables to allow subnets to send their public traffic to the IGW</a:t>
            </a:r>
          </a:p>
          <a:p>
            <a:r>
              <a:rPr lang="en-US" dirty="0"/>
              <a:t>Default destination route assigned to an IGW is 0.0.0.0/0</a:t>
            </a:r>
          </a:p>
          <a:p>
            <a:pPr lvl="1"/>
            <a:r>
              <a:rPr lang="en-US" dirty="0"/>
              <a:t>Can limit to a specific IP range (company HQ, DC, etc.) or other EIP, BYOIP</a:t>
            </a:r>
          </a:p>
          <a:p>
            <a:r>
              <a:rPr lang="en-US" dirty="0"/>
              <a:t>NAT is performed on all outgoing public traffic</a:t>
            </a:r>
          </a:p>
        </p:txBody>
      </p:sp>
      <p:pic>
        <p:nvPicPr>
          <p:cNvPr id="5" name="Picture 4" descr="A diagram of a computer&#10;&#10;Description automatically generated">
            <a:extLst>
              <a:ext uri="{FF2B5EF4-FFF2-40B4-BE49-F238E27FC236}">
                <a16:creationId xmlns:a16="http://schemas.microsoft.com/office/drawing/2014/main" id="{36DE4BFD-B695-811E-5762-D7B72271CECE}"/>
              </a:ext>
            </a:extLst>
          </p:cNvPr>
          <p:cNvPicPr>
            <a:picLocks noChangeAspect="1"/>
          </p:cNvPicPr>
          <p:nvPr/>
        </p:nvPicPr>
        <p:blipFill rotWithShape="1">
          <a:blip r:embed="rId2"/>
          <a:srcRect r="43196"/>
          <a:stretch/>
        </p:blipFill>
        <p:spPr>
          <a:xfrm>
            <a:off x="7139646" y="1056904"/>
            <a:ext cx="5052354" cy="5405498"/>
          </a:xfrm>
          <a:prstGeom prst="rect">
            <a:avLst/>
          </a:prstGeom>
        </p:spPr>
      </p:pic>
    </p:spTree>
    <p:extLst>
      <p:ext uri="{BB962C8B-B14F-4D97-AF65-F5344CB8AC3E}">
        <p14:creationId xmlns:p14="http://schemas.microsoft.com/office/powerpoint/2010/main" val="3741909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D63-03BF-0BDB-78B0-9C9E10475DEC}"/>
              </a:ext>
            </a:extLst>
          </p:cNvPr>
          <p:cNvSpPr>
            <a:spLocks noGrp="1"/>
          </p:cNvSpPr>
          <p:nvPr>
            <p:ph type="title"/>
          </p:nvPr>
        </p:nvSpPr>
        <p:spPr>
          <a:xfrm>
            <a:off x="571397" y="131629"/>
            <a:ext cx="5793777" cy="1001186"/>
          </a:xfrm>
        </p:spPr>
        <p:txBody>
          <a:bodyPr/>
          <a:lstStyle/>
          <a:p>
            <a:r>
              <a:rPr lang="en-US" dirty="0"/>
              <a:t>Gateway VPC Endpoints</a:t>
            </a:r>
          </a:p>
        </p:txBody>
      </p:sp>
      <p:sp>
        <p:nvSpPr>
          <p:cNvPr id="3" name="Content Placeholder 2">
            <a:extLst>
              <a:ext uri="{FF2B5EF4-FFF2-40B4-BE49-F238E27FC236}">
                <a16:creationId xmlns:a16="http://schemas.microsoft.com/office/drawing/2014/main" id="{6B07C145-FB7E-D4CF-48B1-1BCB249E3536}"/>
              </a:ext>
            </a:extLst>
          </p:cNvPr>
          <p:cNvSpPr>
            <a:spLocks noGrp="1"/>
          </p:cNvSpPr>
          <p:nvPr>
            <p:ph idx="1"/>
          </p:nvPr>
        </p:nvSpPr>
        <p:spPr>
          <a:xfrm>
            <a:off x="571397" y="1448791"/>
            <a:ext cx="5793777" cy="3789506"/>
          </a:xfrm>
        </p:spPr>
        <p:txBody>
          <a:bodyPr>
            <a:normAutofit fontScale="92500"/>
          </a:bodyPr>
          <a:lstStyle/>
          <a:p>
            <a:r>
              <a:rPr lang="en-US" dirty="0"/>
              <a:t>Connect VPC subnets to AWS services without requiring an internet gateway, a VPN connection, or peering connection</a:t>
            </a:r>
          </a:p>
          <a:p>
            <a:r>
              <a:rPr lang="en-US" dirty="0"/>
              <a:t>Highly available service, horizontally scaling</a:t>
            </a:r>
          </a:p>
          <a:p>
            <a:r>
              <a:rPr lang="en-US" dirty="0"/>
              <a:t>Access to S3 or DynamoDB carried out across a gateway VPC endpoint, acts as a secure tunnel connection</a:t>
            </a:r>
          </a:p>
          <a:p>
            <a:r>
              <a:rPr lang="en-US" dirty="0"/>
              <a:t>Traffic never leaves the AWS private network</a:t>
            </a:r>
          </a:p>
        </p:txBody>
      </p:sp>
      <p:pic>
        <p:nvPicPr>
          <p:cNvPr id="9218" name="Picture 2" descr="&#10;        By default, traffic from your VPC to Amazon S3 or DynamoDB is routed through an internet &#10;          gateway, but does not leave the AWS network.&#10;      ">
            <a:extLst>
              <a:ext uri="{FF2B5EF4-FFF2-40B4-BE49-F238E27FC236}">
                <a16:creationId xmlns:a16="http://schemas.microsoft.com/office/drawing/2014/main" id="{B57A246D-4055-824D-97B5-C0415CD0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715" y="131629"/>
            <a:ext cx="4089971" cy="264445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10;        With gateway endpoints, traffic from your VPC to Amazon S3 or DynamoDB is routed to&#10;          the gateway endpoint.&#10;      ">
            <a:extLst>
              <a:ext uri="{FF2B5EF4-FFF2-40B4-BE49-F238E27FC236}">
                <a16:creationId xmlns:a16="http://schemas.microsoft.com/office/drawing/2014/main" id="{4876E1E9-FD58-46B3-BB49-31BA8A92A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715" y="2915609"/>
            <a:ext cx="4175001" cy="26444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white rectangular box with black text&#10;&#10;Description automatically generated">
            <a:extLst>
              <a:ext uri="{FF2B5EF4-FFF2-40B4-BE49-F238E27FC236}">
                <a16:creationId xmlns:a16="http://schemas.microsoft.com/office/drawing/2014/main" id="{65AD5A07-E44E-DC16-C041-CE9B1C6BBBA3}"/>
              </a:ext>
            </a:extLst>
          </p:cNvPr>
          <p:cNvPicPr>
            <a:picLocks noChangeAspect="1"/>
          </p:cNvPicPr>
          <p:nvPr/>
        </p:nvPicPr>
        <p:blipFill>
          <a:blip r:embed="rId5"/>
          <a:stretch>
            <a:fillRect/>
          </a:stretch>
        </p:blipFill>
        <p:spPr>
          <a:xfrm>
            <a:off x="6791715" y="5676780"/>
            <a:ext cx="4175001" cy="1181220"/>
          </a:xfrm>
          <a:prstGeom prst="rect">
            <a:avLst/>
          </a:prstGeom>
        </p:spPr>
      </p:pic>
    </p:spTree>
    <p:extLst>
      <p:ext uri="{BB962C8B-B14F-4D97-AF65-F5344CB8AC3E}">
        <p14:creationId xmlns:p14="http://schemas.microsoft.com/office/powerpoint/2010/main" val="267589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omputer network&#10;&#10;Description automatically generated">
            <a:extLst>
              <a:ext uri="{FF2B5EF4-FFF2-40B4-BE49-F238E27FC236}">
                <a16:creationId xmlns:a16="http://schemas.microsoft.com/office/drawing/2014/main" id="{FB3091BD-24FA-3E07-3CCC-4D010ECE5F43}"/>
              </a:ext>
            </a:extLst>
          </p:cNvPr>
          <p:cNvPicPr>
            <a:picLocks noChangeAspect="1"/>
          </p:cNvPicPr>
          <p:nvPr/>
        </p:nvPicPr>
        <p:blipFill>
          <a:blip r:embed="rId3"/>
          <a:stretch>
            <a:fillRect/>
          </a:stretch>
        </p:blipFill>
        <p:spPr>
          <a:xfrm>
            <a:off x="1141413" y="1911573"/>
            <a:ext cx="6112382" cy="4217542"/>
          </a:xfrm>
          <a:prstGeom prst="rect">
            <a:avLst/>
          </a:prstGeom>
        </p:spPr>
      </p:pic>
      <p:sp>
        <p:nvSpPr>
          <p:cNvPr id="3" name="Content Placeholder 2">
            <a:extLst>
              <a:ext uri="{FF2B5EF4-FFF2-40B4-BE49-F238E27FC236}">
                <a16:creationId xmlns:a16="http://schemas.microsoft.com/office/drawing/2014/main" id="{4AE59058-7ED2-2838-0002-633C839FFFA9}"/>
              </a:ext>
            </a:extLst>
          </p:cNvPr>
          <p:cNvSpPr>
            <a:spLocks noGrp="1"/>
          </p:cNvSpPr>
          <p:nvPr>
            <p:ph idx="1"/>
          </p:nvPr>
        </p:nvSpPr>
        <p:spPr>
          <a:xfrm>
            <a:off x="7586861" y="1911573"/>
            <a:ext cx="4268255" cy="4217542"/>
          </a:xfrm>
        </p:spPr>
        <p:txBody>
          <a:bodyPr>
            <a:normAutofit lnSpcReduction="10000"/>
          </a:bodyPr>
          <a:lstStyle/>
          <a:p>
            <a:r>
              <a:rPr lang="en-US" dirty="0"/>
              <a:t>LAN: Local Area Network</a:t>
            </a:r>
          </a:p>
          <a:p>
            <a:r>
              <a:rPr lang="en-US" dirty="0"/>
              <a:t>WAN: Wide Area Network</a:t>
            </a:r>
          </a:p>
          <a:p>
            <a:r>
              <a:rPr lang="en-US" dirty="0">
                <a:solidFill>
                  <a:srgbClr val="00B0F0"/>
                </a:solidFill>
              </a:rPr>
              <a:t>Default Gateway</a:t>
            </a:r>
            <a:r>
              <a:rPr lang="en-US" dirty="0"/>
              <a:t>: when you have a router that routes traffic out to other networks, both the router’s interface on a LAN and the router itself are called the default gateway</a:t>
            </a:r>
          </a:p>
          <a:p>
            <a:pPr marL="0" indent="0">
              <a:buNone/>
            </a:pPr>
            <a:r>
              <a:rPr lang="en-US" sz="1800" dirty="0"/>
              <a:t> </a:t>
            </a:r>
          </a:p>
        </p:txBody>
      </p:sp>
      <p:sp>
        <p:nvSpPr>
          <p:cNvPr id="4" name="Title 1">
            <a:extLst>
              <a:ext uri="{FF2B5EF4-FFF2-40B4-BE49-F238E27FC236}">
                <a16:creationId xmlns:a16="http://schemas.microsoft.com/office/drawing/2014/main" id="{7CE47053-3F2F-45E8-0D71-59FDC61949F7}"/>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Routers</a:t>
            </a:r>
            <a:endParaRPr lang="en-US" dirty="0"/>
          </a:p>
        </p:txBody>
      </p:sp>
    </p:spTree>
    <p:extLst>
      <p:ext uri="{BB962C8B-B14F-4D97-AF65-F5344CB8AC3E}">
        <p14:creationId xmlns:p14="http://schemas.microsoft.com/office/powerpoint/2010/main" val="12172831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5FCE-5B68-86F6-0645-4D39462CCBB7}"/>
              </a:ext>
            </a:extLst>
          </p:cNvPr>
          <p:cNvSpPr>
            <a:spLocks noGrp="1"/>
          </p:cNvSpPr>
          <p:nvPr>
            <p:ph type="title"/>
          </p:nvPr>
        </p:nvSpPr>
        <p:spPr/>
        <p:txBody>
          <a:bodyPr>
            <a:normAutofit/>
          </a:bodyPr>
          <a:lstStyle/>
          <a:p>
            <a:r>
              <a:rPr lang="en-US" sz="3200" dirty="0"/>
              <a:t>Interface VPC Endpoints: Public Service Endpoints</a:t>
            </a:r>
          </a:p>
        </p:txBody>
      </p:sp>
      <p:sp>
        <p:nvSpPr>
          <p:cNvPr id="3" name="Content Placeholder 2">
            <a:extLst>
              <a:ext uri="{FF2B5EF4-FFF2-40B4-BE49-F238E27FC236}">
                <a16:creationId xmlns:a16="http://schemas.microsoft.com/office/drawing/2014/main" id="{915B2B14-31F5-55EA-F0B2-479320363EF6}"/>
              </a:ext>
            </a:extLst>
          </p:cNvPr>
          <p:cNvSpPr>
            <a:spLocks noGrp="1"/>
          </p:cNvSpPr>
          <p:nvPr>
            <p:ph idx="1"/>
          </p:nvPr>
        </p:nvSpPr>
        <p:spPr>
          <a:xfrm>
            <a:off x="595148" y="2375816"/>
            <a:ext cx="6328167" cy="3541714"/>
          </a:xfrm>
        </p:spPr>
        <p:txBody>
          <a:bodyPr/>
          <a:lstStyle/>
          <a:p>
            <a:r>
              <a:rPr lang="en-US" dirty="0"/>
              <a:t>Traffic to AWS service from an instance is routed to IGW (or NAT gateway </a:t>
            </a:r>
            <a:r>
              <a:rPr lang="en-US" dirty="0">
                <a:sym typeface="Wingdings" pitchFamily="2" charset="2"/>
              </a:rPr>
              <a:t> IGW</a:t>
            </a:r>
            <a:r>
              <a:rPr lang="en-US" dirty="0"/>
              <a:t> if private subnet) then to the AWS service.</a:t>
            </a:r>
          </a:p>
          <a:p>
            <a:r>
              <a:rPr lang="en-US" dirty="0"/>
              <a:t>Traverses the gateway but does not leave the AWS network.</a:t>
            </a:r>
          </a:p>
        </p:txBody>
      </p:sp>
      <p:pic>
        <p:nvPicPr>
          <p:cNvPr id="14338" name="Picture 2" descr="&#10;        By default, traffic from your VPC to an AWS service is routed through an internet&#10;          gateway, but does not leave the AWS network.&#10;      ">
            <a:extLst>
              <a:ext uri="{FF2B5EF4-FFF2-40B4-BE49-F238E27FC236}">
                <a16:creationId xmlns:a16="http://schemas.microsoft.com/office/drawing/2014/main" id="{7E5A07A7-12F7-4CA7-B00B-AC7992E3E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5" y="1710046"/>
            <a:ext cx="5150031" cy="487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0065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FBF-9869-8E0B-B99F-947921A29955}"/>
              </a:ext>
            </a:extLst>
          </p:cNvPr>
          <p:cNvSpPr>
            <a:spLocks noGrp="1"/>
          </p:cNvSpPr>
          <p:nvPr>
            <p:ph type="title"/>
          </p:nvPr>
        </p:nvSpPr>
        <p:spPr>
          <a:xfrm>
            <a:off x="1141413" y="618518"/>
            <a:ext cx="9905998" cy="1008649"/>
          </a:xfrm>
        </p:spPr>
        <p:txBody>
          <a:bodyPr/>
          <a:lstStyle/>
          <a:p>
            <a:r>
              <a:rPr lang="en-US" dirty="0"/>
              <a:t>Interface VPC Endpoints Connections</a:t>
            </a:r>
          </a:p>
        </p:txBody>
      </p:sp>
      <p:sp>
        <p:nvSpPr>
          <p:cNvPr id="3" name="Content Placeholder 2">
            <a:extLst>
              <a:ext uri="{FF2B5EF4-FFF2-40B4-BE49-F238E27FC236}">
                <a16:creationId xmlns:a16="http://schemas.microsoft.com/office/drawing/2014/main" id="{8DE7E662-6289-058C-9F6A-7477AE21DCE7}"/>
              </a:ext>
            </a:extLst>
          </p:cNvPr>
          <p:cNvSpPr>
            <a:spLocks noGrp="1"/>
          </p:cNvSpPr>
          <p:nvPr>
            <p:ph idx="1"/>
          </p:nvPr>
        </p:nvSpPr>
        <p:spPr>
          <a:xfrm>
            <a:off x="537914" y="2275660"/>
            <a:ext cx="5425643" cy="3541714"/>
          </a:xfrm>
        </p:spPr>
        <p:txBody>
          <a:bodyPr>
            <a:normAutofit/>
          </a:bodyPr>
          <a:lstStyle/>
          <a:p>
            <a:r>
              <a:rPr lang="en-US" dirty="0"/>
              <a:t>AWS Services</a:t>
            </a:r>
          </a:p>
          <a:p>
            <a:r>
              <a:rPr lang="en-US" dirty="0"/>
              <a:t>Services hosted on another AWS account</a:t>
            </a:r>
          </a:p>
          <a:p>
            <a:r>
              <a:rPr lang="en-US" dirty="0"/>
              <a:t>Services from a third-party vendor</a:t>
            </a:r>
          </a:p>
        </p:txBody>
      </p:sp>
      <p:pic>
        <p:nvPicPr>
          <p:cNvPr id="11266" name="Picture 2" descr="&#10;&#9;&#9;&#9;&#9;Using interface VPC endpoints to access an AWS service, an endpoint&#10;&#9;&#9;&#9;&#9;&#9;service hosted by another AWS account, and a partner service from&#10;&#9;&#9;&#9;&#9;&#9;AWS Marketplace.&#10;&#9;&#9;&#9;">
            <a:extLst>
              <a:ext uri="{FF2B5EF4-FFF2-40B4-BE49-F238E27FC236}">
                <a16:creationId xmlns:a16="http://schemas.microsoft.com/office/drawing/2014/main" id="{A993263F-2C67-29DD-0D6E-4C7249D6C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27167"/>
            <a:ext cx="6096000" cy="454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529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CAC7-0C2C-E5C3-3909-D9D9D2A8B5B7}"/>
              </a:ext>
            </a:extLst>
          </p:cNvPr>
          <p:cNvSpPr>
            <a:spLocks noGrp="1"/>
          </p:cNvSpPr>
          <p:nvPr>
            <p:ph type="title"/>
          </p:nvPr>
        </p:nvSpPr>
        <p:spPr/>
        <p:txBody>
          <a:bodyPr/>
          <a:lstStyle/>
          <a:p>
            <a:r>
              <a:rPr lang="en-US" dirty="0"/>
              <a:t>Interface VPC Endpoints</a:t>
            </a:r>
          </a:p>
        </p:txBody>
      </p:sp>
      <p:sp>
        <p:nvSpPr>
          <p:cNvPr id="3" name="Content Placeholder 2">
            <a:extLst>
              <a:ext uri="{FF2B5EF4-FFF2-40B4-BE49-F238E27FC236}">
                <a16:creationId xmlns:a16="http://schemas.microsoft.com/office/drawing/2014/main" id="{552F40E5-45DA-B9EF-3531-C6426DA6DF2F}"/>
              </a:ext>
            </a:extLst>
          </p:cNvPr>
          <p:cNvSpPr>
            <a:spLocks noGrp="1"/>
          </p:cNvSpPr>
          <p:nvPr>
            <p:ph idx="1"/>
          </p:nvPr>
        </p:nvSpPr>
        <p:spPr/>
        <p:txBody>
          <a:bodyPr/>
          <a:lstStyle/>
          <a:p>
            <a:r>
              <a:rPr lang="en-US" dirty="0"/>
              <a:t>Access AWS services using an endpoint </a:t>
            </a:r>
          </a:p>
          <a:p>
            <a:r>
              <a:rPr lang="en-US" dirty="0"/>
              <a:t>Default service endpoints are public interfaces</a:t>
            </a:r>
          </a:p>
          <a:p>
            <a:pPr lvl="1"/>
            <a:r>
              <a:rPr lang="en-US" dirty="0"/>
              <a:t>Have to have an IGW so that traffic can get from VPC to AWS service</a:t>
            </a:r>
          </a:p>
          <a:p>
            <a:r>
              <a:rPr lang="en-US" dirty="0"/>
              <a:t>Alternatively, use AWS </a:t>
            </a:r>
            <a:r>
              <a:rPr lang="en-US" dirty="0" err="1">
                <a:solidFill>
                  <a:schemeClr val="accent1"/>
                </a:solidFill>
              </a:rPr>
              <a:t>PrivateLink</a:t>
            </a:r>
            <a:r>
              <a:rPr lang="en-US" dirty="0"/>
              <a:t> to connect VPC to AWS services as if they were in your VPC without use of IGW.</a:t>
            </a:r>
          </a:p>
        </p:txBody>
      </p:sp>
    </p:spTree>
    <p:extLst>
      <p:ext uri="{BB962C8B-B14F-4D97-AF65-F5344CB8AC3E}">
        <p14:creationId xmlns:p14="http://schemas.microsoft.com/office/powerpoint/2010/main" val="1542875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A7D0-1C88-3846-5647-F89C37A64162}"/>
              </a:ext>
            </a:extLst>
          </p:cNvPr>
          <p:cNvSpPr>
            <a:spLocks noGrp="1"/>
          </p:cNvSpPr>
          <p:nvPr>
            <p:ph type="title"/>
          </p:nvPr>
        </p:nvSpPr>
        <p:spPr>
          <a:xfrm>
            <a:off x="1141413" y="618518"/>
            <a:ext cx="9905998" cy="1044027"/>
          </a:xfrm>
        </p:spPr>
        <p:txBody>
          <a:bodyPr/>
          <a:lstStyle/>
          <a:p>
            <a:r>
              <a:rPr lang="en-US" dirty="0"/>
              <a:t>Interface VPC Endpoints With Private Link</a:t>
            </a:r>
          </a:p>
        </p:txBody>
      </p:sp>
      <p:sp>
        <p:nvSpPr>
          <p:cNvPr id="3" name="Content Placeholder 2">
            <a:extLst>
              <a:ext uri="{FF2B5EF4-FFF2-40B4-BE49-F238E27FC236}">
                <a16:creationId xmlns:a16="http://schemas.microsoft.com/office/drawing/2014/main" id="{DCF20EC9-9F9E-F524-5477-6680AD1C7B39}"/>
              </a:ext>
            </a:extLst>
          </p:cNvPr>
          <p:cNvSpPr>
            <a:spLocks noGrp="1"/>
          </p:cNvSpPr>
          <p:nvPr>
            <p:ph idx="1"/>
          </p:nvPr>
        </p:nvSpPr>
        <p:spPr>
          <a:xfrm>
            <a:off x="1141413" y="1959430"/>
            <a:ext cx="5793777" cy="4280052"/>
          </a:xfrm>
        </p:spPr>
        <p:txBody>
          <a:bodyPr>
            <a:normAutofit fontScale="85000" lnSpcReduction="20000"/>
          </a:bodyPr>
          <a:lstStyle/>
          <a:p>
            <a:r>
              <a:rPr lang="en-US" dirty="0"/>
              <a:t>The interface is a network adapter designated with a private IP address</a:t>
            </a:r>
          </a:p>
          <a:p>
            <a:pPr lvl="1"/>
            <a:r>
              <a:rPr lang="en-US" dirty="0"/>
              <a:t>AWS resources with an interface connection appear to be in your VPC because they are accessed using a private IP from the linked VPC</a:t>
            </a:r>
          </a:p>
          <a:p>
            <a:r>
              <a:rPr lang="en-US" dirty="0"/>
              <a:t>Facilitated via </a:t>
            </a:r>
            <a:r>
              <a:rPr lang="en-US" dirty="0" err="1">
                <a:solidFill>
                  <a:schemeClr val="accent1"/>
                </a:solidFill>
              </a:rPr>
              <a:t>PrivateLink</a:t>
            </a:r>
            <a:endParaRPr lang="en-US" dirty="0">
              <a:solidFill>
                <a:schemeClr val="accent1"/>
              </a:solidFill>
            </a:endParaRPr>
          </a:p>
          <a:p>
            <a:pPr lvl="1"/>
            <a:r>
              <a:rPr lang="en-US" dirty="0"/>
              <a:t>Creates an EIP, defined as a private static IP address behind every interface connection</a:t>
            </a:r>
          </a:p>
          <a:p>
            <a:r>
              <a:rPr lang="en-US" dirty="0" err="1">
                <a:solidFill>
                  <a:schemeClr val="accent1"/>
                </a:solidFill>
              </a:rPr>
              <a:t>PrivateLink</a:t>
            </a:r>
            <a:r>
              <a:rPr lang="en-US" dirty="0">
                <a:solidFill>
                  <a:schemeClr val="accent1"/>
                </a:solidFill>
              </a:rPr>
              <a:t> </a:t>
            </a:r>
            <a:r>
              <a:rPr lang="en-US" dirty="0"/>
              <a:t>endpoint connections combined with </a:t>
            </a:r>
            <a:r>
              <a:rPr lang="en-US" dirty="0">
                <a:solidFill>
                  <a:schemeClr val="accent1"/>
                </a:solidFill>
              </a:rPr>
              <a:t>Direct Connect </a:t>
            </a:r>
            <a:r>
              <a:rPr lang="en-US" dirty="0"/>
              <a:t>connections delivers AWS services in a totally private environment </a:t>
            </a:r>
          </a:p>
          <a:p>
            <a:pPr lvl="1"/>
            <a:r>
              <a:rPr lang="en-US" dirty="0"/>
              <a:t>Especially helpful for corporations who can only have private hybrid cloud architecture</a:t>
            </a:r>
          </a:p>
        </p:txBody>
      </p:sp>
      <p:pic>
        <p:nvPicPr>
          <p:cNvPr id="10244" name="Picture 4" descr="&#10;        By default, traffic from your VPC to an AWS service is routed through an internet&#10;          gateway, but does not leave the AWS network.&#10;      ">
            <a:extLst>
              <a:ext uri="{FF2B5EF4-FFF2-40B4-BE49-F238E27FC236}">
                <a16:creationId xmlns:a16="http://schemas.microsoft.com/office/drawing/2014/main" id="{98E7545B-11F0-924B-B6B2-5FEC91141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057" y="1808302"/>
            <a:ext cx="4842561" cy="458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001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FBF-9869-8E0B-B99F-947921A29955}"/>
              </a:ext>
            </a:extLst>
          </p:cNvPr>
          <p:cNvSpPr>
            <a:spLocks noGrp="1"/>
          </p:cNvSpPr>
          <p:nvPr>
            <p:ph type="title"/>
          </p:nvPr>
        </p:nvSpPr>
        <p:spPr>
          <a:xfrm>
            <a:off x="1141413" y="618518"/>
            <a:ext cx="9905998" cy="1008649"/>
          </a:xfrm>
        </p:spPr>
        <p:txBody>
          <a:bodyPr>
            <a:normAutofit fontScale="90000"/>
          </a:bodyPr>
          <a:lstStyle/>
          <a:p>
            <a:r>
              <a:rPr lang="en-US" dirty="0"/>
              <a:t>Interface VPC Endpoints: Provider/Third-party With Private Link</a:t>
            </a:r>
          </a:p>
        </p:txBody>
      </p:sp>
      <p:sp>
        <p:nvSpPr>
          <p:cNvPr id="3" name="Content Placeholder 2">
            <a:extLst>
              <a:ext uri="{FF2B5EF4-FFF2-40B4-BE49-F238E27FC236}">
                <a16:creationId xmlns:a16="http://schemas.microsoft.com/office/drawing/2014/main" id="{8DE7E662-6289-058C-9F6A-7477AE21DCE7}"/>
              </a:ext>
            </a:extLst>
          </p:cNvPr>
          <p:cNvSpPr>
            <a:spLocks noGrp="1"/>
          </p:cNvSpPr>
          <p:nvPr>
            <p:ph idx="1"/>
          </p:nvPr>
        </p:nvSpPr>
        <p:spPr>
          <a:xfrm>
            <a:off x="502289" y="2584927"/>
            <a:ext cx="4877234" cy="3541714"/>
          </a:xfrm>
        </p:spPr>
        <p:txBody>
          <a:bodyPr>
            <a:normAutofit/>
          </a:bodyPr>
          <a:lstStyle/>
          <a:p>
            <a:r>
              <a:rPr lang="en-US" dirty="0"/>
              <a:t>Service consumers create interface VPC endpoints to connect to endpoint services that are hosted by service providers.</a:t>
            </a:r>
          </a:p>
        </p:txBody>
      </p:sp>
      <p:pic>
        <p:nvPicPr>
          <p:cNvPr id="13316" name="Picture 4" descr="&#10;        &#9;&#9;&#9;Service consumers create interface VPC endpoints to connect to endpoint&#10;        &#9;&#9;&#9;&#9;services hosted by service providers.&#10;        &#9;&#9;">
            <a:extLst>
              <a:ext uri="{FF2B5EF4-FFF2-40B4-BE49-F238E27FC236}">
                <a16:creationId xmlns:a16="http://schemas.microsoft.com/office/drawing/2014/main" id="{0A205434-87BC-85CF-FE31-1B42F959B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094" y="2422567"/>
            <a:ext cx="6467305" cy="2822286"/>
          </a:xfrm>
          <a:prstGeom prst="rect">
            <a:avLst/>
          </a:prstGeom>
          <a:solidFill>
            <a:schemeClr val="tx1"/>
          </a:solidFill>
        </p:spPr>
      </p:pic>
    </p:spTree>
    <p:extLst>
      <p:ext uri="{BB962C8B-B14F-4D97-AF65-F5344CB8AC3E}">
        <p14:creationId xmlns:p14="http://schemas.microsoft.com/office/powerpoint/2010/main" val="2533540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4AAD-0C2A-D8F9-E00F-1D162FA22849}"/>
              </a:ext>
            </a:extLst>
          </p:cNvPr>
          <p:cNvSpPr>
            <a:spLocks noGrp="1"/>
          </p:cNvSpPr>
          <p:nvPr>
            <p:ph type="title"/>
          </p:nvPr>
        </p:nvSpPr>
        <p:spPr/>
        <p:txBody>
          <a:bodyPr/>
          <a:lstStyle/>
          <a:p>
            <a:r>
              <a:rPr lang="en-US" dirty="0"/>
              <a:t>Creating a VPC- Step 7: Configure DNS</a:t>
            </a:r>
          </a:p>
        </p:txBody>
      </p:sp>
      <p:graphicFrame>
        <p:nvGraphicFramePr>
          <p:cNvPr id="4" name="Content Placeholder 2">
            <a:extLst>
              <a:ext uri="{FF2B5EF4-FFF2-40B4-BE49-F238E27FC236}">
                <a16:creationId xmlns:a16="http://schemas.microsoft.com/office/drawing/2014/main" id="{2D9E4B7D-0466-AB45-D6F1-B77FB7DD04E0}"/>
              </a:ext>
            </a:extLst>
          </p:cNvPr>
          <p:cNvGraphicFramePr>
            <a:graphicFrameLocks noGrp="1"/>
          </p:cNvGraphicFramePr>
          <p:nvPr>
            <p:ph idx="1"/>
            <p:extLst>
              <p:ext uri="{D42A27DB-BD31-4B8C-83A1-F6EECF244321}">
                <p14:modId xmlns:p14="http://schemas.microsoft.com/office/powerpoint/2010/main" val="7899973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7623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6553-16DC-5C2B-4535-438149FF3295}"/>
              </a:ext>
            </a:extLst>
          </p:cNvPr>
          <p:cNvSpPr>
            <a:spLocks noGrp="1"/>
          </p:cNvSpPr>
          <p:nvPr>
            <p:ph type="title"/>
          </p:nvPr>
        </p:nvSpPr>
        <p:spPr/>
        <p:txBody>
          <a:bodyPr/>
          <a:lstStyle/>
          <a:p>
            <a:r>
              <a:rPr lang="en-US" dirty="0"/>
              <a:t>Route 53</a:t>
            </a:r>
          </a:p>
        </p:txBody>
      </p:sp>
      <p:sp>
        <p:nvSpPr>
          <p:cNvPr id="3" name="Text Placeholder 2">
            <a:extLst>
              <a:ext uri="{FF2B5EF4-FFF2-40B4-BE49-F238E27FC236}">
                <a16:creationId xmlns:a16="http://schemas.microsoft.com/office/drawing/2014/main" id="{460BCAF0-BE2E-1E31-7649-6F8520A8D8CA}"/>
              </a:ext>
            </a:extLst>
          </p:cNvPr>
          <p:cNvSpPr>
            <a:spLocks noGrp="1"/>
          </p:cNvSpPr>
          <p:nvPr>
            <p:ph type="body" idx="1"/>
          </p:nvPr>
        </p:nvSpPr>
        <p:spPr/>
        <p:txBody>
          <a:bodyPr/>
          <a:lstStyle/>
          <a:p>
            <a:r>
              <a:rPr lang="en-US" dirty="0"/>
              <a:t>AWS DNS</a:t>
            </a:r>
          </a:p>
        </p:txBody>
      </p:sp>
    </p:spTree>
    <p:extLst>
      <p:ext uri="{BB962C8B-B14F-4D97-AF65-F5344CB8AC3E}">
        <p14:creationId xmlns:p14="http://schemas.microsoft.com/office/powerpoint/2010/main" val="20508808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C198-1749-E7F1-65D6-F378A434A038}"/>
              </a:ext>
            </a:extLst>
          </p:cNvPr>
          <p:cNvSpPr>
            <a:spLocks noGrp="1"/>
          </p:cNvSpPr>
          <p:nvPr>
            <p:ph type="title"/>
          </p:nvPr>
        </p:nvSpPr>
        <p:spPr/>
        <p:txBody>
          <a:bodyPr/>
          <a:lstStyle/>
          <a:p>
            <a:r>
              <a:rPr lang="en-US" dirty="0"/>
              <a:t>Route 53</a:t>
            </a:r>
          </a:p>
        </p:txBody>
      </p:sp>
      <p:sp>
        <p:nvSpPr>
          <p:cNvPr id="3" name="Content Placeholder 2">
            <a:extLst>
              <a:ext uri="{FF2B5EF4-FFF2-40B4-BE49-F238E27FC236}">
                <a16:creationId xmlns:a16="http://schemas.microsoft.com/office/drawing/2014/main" id="{7A1C7054-DAB7-CE77-66C5-04919B7408FB}"/>
              </a:ext>
            </a:extLst>
          </p:cNvPr>
          <p:cNvSpPr>
            <a:spLocks noGrp="1"/>
          </p:cNvSpPr>
          <p:nvPr>
            <p:ph idx="1"/>
          </p:nvPr>
        </p:nvSpPr>
        <p:spPr/>
        <p:txBody>
          <a:bodyPr>
            <a:normAutofit/>
          </a:bodyPr>
          <a:lstStyle/>
          <a:p>
            <a:r>
              <a:rPr lang="en-US" dirty="0"/>
              <a:t>AWS DNS Service</a:t>
            </a:r>
          </a:p>
          <a:p>
            <a:r>
              <a:rPr lang="en-US" dirty="0"/>
              <a:t>Typically hosted behind AWS services with DNS names that are stored and referenced through Route 53</a:t>
            </a:r>
          </a:p>
          <a:p>
            <a:pPr lvl="1"/>
            <a:r>
              <a:rPr lang="en-US" dirty="0"/>
              <a:t>ELB, CloudFront, S3</a:t>
            </a:r>
          </a:p>
          <a:p>
            <a:r>
              <a:rPr lang="en-US" dirty="0"/>
              <a:t>Also a registrar</a:t>
            </a:r>
          </a:p>
          <a:p>
            <a:r>
              <a:rPr lang="en-US" dirty="0"/>
              <a:t>Manages your public DNS records that are connected to public IP addresses</a:t>
            </a:r>
          </a:p>
          <a:p>
            <a:pPr lvl="1"/>
            <a:r>
              <a:rPr lang="en-US" dirty="0"/>
              <a:t>Can be short-term IP address pool, EIP, BYOIP</a:t>
            </a:r>
          </a:p>
        </p:txBody>
      </p:sp>
    </p:spTree>
    <p:extLst>
      <p:ext uri="{BB962C8B-B14F-4D97-AF65-F5344CB8AC3E}">
        <p14:creationId xmlns:p14="http://schemas.microsoft.com/office/powerpoint/2010/main" val="9149228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9447-360A-C6AE-2570-CBE9EF489F46}"/>
              </a:ext>
            </a:extLst>
          </p:cNvPr>
          <p:cNvSpPr>
            <a:spLocks noGrp="1"/>
          </p:cNvSpPr>
          <p:nvPr>
            <p:ph type="title"/>
          </p:nvPr>
        </p:nvSpPr>
        <p:spPr/>
        <p:txBody>
          <a:bodyPr/>
          <a:lstStyle/>
          <a:p>
            <a:r>
              <a:rPr lang="en-US" dirty="0"/>
              <a:t>Route 53</a:t>
            </a:r>
          </a:p>
        </p:txBody>
      </p:sp>
      <p:sp>
        <p:nvSpPr>
          <p:cNvPr id="3" name="Content Placeholder 2">
            <a:extLst>
              <a:ext uri="{FF2B5EF4-FFF2-40B4-BE49-F238E27FC236}">
                <a16:creationId xmlns:a16="http://schemas.microsoft.com/office/drawing/2014/main" id="{C06D29BF-7D9A-2E32-69C5-38E44BEC0EA9}"/>
              </a:ext>
            </a:extLst>
          </p:cNvPr>
          <p:cNvSpPr>
            <a:spLocks noGrp="1"/>
          </p:cNvSpPr>
          <p:nvPr>
            <p:ph idx="1"/>
          </p:nvPr>
        </p:nvSpPr>
        <p:spPr/>
        <p:txBody>
          <a:bodyPr>
            <a:normAutofit fontScale="92500" lnSpcReduction="10000"/>
          </a:bodyPr>
          <a:lstStyle/>
          <a:p>
            <a:r>
              <a:rPr lang="en-US" dirty="0"/>
              <a:t>Can use Route 53 to host a private domain that you’ve created within a VPC</a:t>
            </a:r>
          </a:p>
          <a:p>
            <a:r>
              <a:rPr lang="en-US" dirty="0"/>
              <a:t>AWS supports a DNS record type called an alias record</a:t>
            </a:r>
          </a:p>
          <a:p>
            <a:pPr lvl="1"/>
            <a:r>
              <a:rPr lang="en-US" dirty="0"/>
              <a:t>Map resource records within your hosted zone to a variety of AWS services</a:t>
            </a:r>
          </a:p>
          <a:p>
            <a:pPr lvl="2"/>
            <a:r>
              <a:rPr lang="en-US" dirty="0"/>
              <a:t>ELB, CloudFront, etc.</a:t>
            </a:r>
          </a:p>
          <a:p>
            <a:pPr lvl="1"/>
            <a:r>
              <a:rPr lang="en-US" dirty="0"/>
              <a:t>Routes traffic from one record within a hosted zone to another record</a:t>
            </a:r>
          </a:p>
          <a:p>
            <a:pPr lvl="1"/>
            <a:r>
              <a:rPr lang="en-US" dirty="0"/>
              <a:t>Works like a CNAME record</a:t>
            </a:r>
          </a:p>
          <a:p>
            <a:pPr lvl="1"/>
            <a:r>
              <a:rPr lang="en-US" dirty="0"/>
              <a:t>Can contain multiple records associated with a single resource name</a:t>
            </a:r>
          </a:p>
          <a:p>
            <a:pPr lvl="1"/>
            <a:r>
              <a:rPr lang="en-US" dirty="0"/>
              <a:t>Allows Route 53 to respond if necessary with more than one IP address for the load-balancing service in times of internal changes to the service</a:t>
            </a:r>
          </a:p>
        </p:txBody>
      </p:sp>
    </p:spTree>
    <p:extLst>
      <p:ext uri="{BB962C8B-B14F-4D97-AF65-F5344CB8AC3E}">
        <p14:creationId xmlns:p14="http://schemas.microsoft.com/office/powerpoint/2010/main" val="31870718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B92B-8378-89C9-4021-3A39867F1041}"/>
              </a:ext>
            </a:extLst>
          </p:cNvPr>
          <p:cNvSpPr>
            <a:spLocks noGrp="1"/>
          </p:cNvSpPr>
          <p:nvPr>
            <p:ph type="title"/>
          </p:nvPr>
        </p:nvSpPr>
        <p:spPr/>
        <p:txBody>
          <a:bodyPr/>
          <a:lstStyle/>
          <a:p>
            <a:r>
              <a:rPr lang="en-US" dirty="0"/>
              <a:t>Route 53</a:t>
            </a:r>
          </a:p>
        </p:txBody>
      </p:sp>
      <p:sp>
        <p:nvSpPr>
          <p:cNvPr id="3" name="Content Placeholder 2">
            <a:extLst>
              <a:ext uri="{FF2B5EF4-FFF2-40B4-BE49-F238E27FC236}">
                <a16:creationId xmlns:a16="http://schemas.microsoft.com/office/drawing/2014/main" id="{02B3F50F-5310-0D85-48C9-28E89CEEAF74}"/>
              </a:ext>
            </a:extLst>
          </p:cNvPr>
          <p:cNvSpPr>
            <a:spLocks noGrp="1"/>
          </p:cNvSpPr>
          <p:nvPr>
            <p:ph idx="1"/>
          </p:nvPr>
        </p:nvSpPr>
        <p:spPr/>
        <p:txBody>
          <a:bodyPr/>
          <a:lstStyle/>
          <a:p>
            <a:r>
              <a:rPr lang="en-US" dirty="0"/>
              <a:t>CNAME record = only one IP address &lt;&gt; DNS name can be referenced</a:t>
            </a:r>
          </a:p>
          <a:p>
            <a:pPr lvl="1"/>
            <a:r>
              <a:rPr lang="en-US" dirty="0"/>
              <a:t>Each CNAME query costs $</a:t>
            </a:r>
          </a:p>
          <a:p>
            <a:r>
              <a:rPr lang="en-US" dirty="0"/>
              <a:t>Alias record = multiple IP addresses &lt;&gt; DNS name can be referenced</a:t>
            </a:r>
          </a:p>
          <a:p>
            <a:pPr lvl="1"/>
            <a:r>
              <a:rPr lang="en-US" dirty="0"/>
              <a:t>Alias record query = free</a:t>
            </a:r>
          </a:p>
          <a:p>
            <a:r>
              <a:rPr lang="en-US" dirty="0"/>
              <a:t>BUT an alias record only points to a supported AWS resource or to another DNS record within the hosted zone where the alias record has been created</a:t>
            </a:r>
          </a:p>
          <a:p>
            <a:endParaRPr lang="en-US" dirty="0"/>
          </a:p>
        </p:txBody>
      </p:sp>
    </p:spTree>
    <p:extLst>
      <p:ext uri="{BB962C8B-B14F-4D97-AF65-F5344CB8AC3E}">
        <p14:creationId xmlns:p14="http://schemas.microsoft.com/office/powerpoint/2010/main" val="345142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3EC1-4099-1E62-F5AA-D4C560DAD6DC}"/>
              </a:ext>
            </a:extLst>
          </p:cNvPr>
          <p:cNvSpPr>
            <a:spLocks noGrp="1"/>
          </p:cNvSpPr>
          <p:nvPr>
            <p:ph type="title"/>
          </p:nvPr>
        </p:nvSpPr>
        <p:spPr>
          <a:xfrm>
            <a:off x="1141413" y="618518"/>
            <a:ext cx="4888995" cy="1478570"/>
          </a:xfrm>
        </p:spPr>
        <p:txBody>
          <a:bodyPr/>
          <a:lstStyle/>
          <a:p>
            <a:r>
              <a:rPr lang="en-US" dirty="0"/>
              <a:t>Routers</a:t>
            </a:r>
          </a:p>
        </p:txBody>
      </p:sp>
      <p:sp>
        <p:nvSpPr>
          <p:cNvPr id="3" name="Content Placeholder 2">
            <a:extLst>
              <a:ext uri="{FF2B5EF4-FFF2-40B4-BE49-F238E27FC236}">
                <a16:creationId xmlns:a16="http://schemas.microsoft.com/office/drawing/2014/main" id="{F1184EE0-17EF-4DE1-B4BA-A6DB22768A01}"/>
              </a:ext>
            </a:extLst>
          </p:cNvPr>
          <p:cNvSpPr>
            <a:spLocks noGrp="1"/>
          </p:cNvSpPr>
          <p:nvPr>
            <p:ph idx="1"/>
          </p:nvPr>
        </p:nvSpPr>
        <p:spPr>
          <a:xfrm>
            <a:off x="840470" y="1834972"/>
            <a:ext cx="10919407" cy="2276215"/>
          </a:xfrm>
        </p:spPr>
        <p:txBody>
          <a:bodyPr>
            <a:normAutofit/>
          </a:bodyPr>
          <a:lstStyle/>
          <a:p>
            <a:r>
              <a:rPr lang="en-US" dirty="0"/>
              <a:t>Routers have multiple network interfaces:</a:t>
            </a:r>
          </a:p>
          <a:p>
            <a:pPr lvl="1"/>
            <a:r>
              <a:rPr lang="en-US" dirty="0"/>
              <a:t>Interface on the LAN (internal network) side, and an interface on the ISP (external) side. </a:t>
            </a:r>
          </a:p>
          <a:p>
            <a:pPr lvl="1"/>
            <a:r>
              <a:rPr lang="en-US" dirty="0"/>
              <a:t>The external interface (facing the ISP) will have a public IP address, and the internal  interface will have a private IP address</a:t>
            </a:r>
          </a:p>
          <a:p>
            <a:pPr lvl="1"/>
            <a:r>
              <a:rPr lang="en-US" dirty="0">
                <a:solidFill>
                  <a:schemeClr val="accent1"/>
                </a:solidFill>
              </a:rPr>
              <a:t>Default gateway </a:t>
            </a:r>
            <a:r>
              <a:rPr lang="en-US" dirty="0"/>
              <a:t>is how we talk to the world outside our LAN</a:t>
            </a:r>
          </a:p>
          <a:p>
            <a:pPr marL="0" indent="0">
              <a:buNone/>
            </a:pPr>
            <a:endParaRPr lang="en-US" dirty="0"/>
          </a:p>
        </p:txBody>
      </p:sp>
      <p:sp>
        <p:nvSpPr>
          <p:cNvPr id="10" name="Rectangle 9">
            <a:extLst>
              <a:ext uri="{FF2B5EF4-FFF2-40B4-BE49-F238E27FC236}">
                <a16:creationId xmlns:a16="http://schemas.microsoft.com/office/drawing/2014/main" id="{3843BF4D-89EB-63C7-FCCA-FD861FD75D04}"/>
              </a:ext>
            </a:extLst>
          </p:cNvPr>
          <p:cNvSpPr/>
          <p:nvPr/>
        </p:nvSpPr>
        <p:spPr>
          <a:xfrm>
            <a:off x="4595149" y="5268550"/>
            <a:ext cx="2453833" cy="569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8F6A321A-4452-DF28-6CE3-ED0D6EC8784A}"/>
              </a:ext>
            </a:extLst>
          </p:cNvPr>
          <p:cNvSpPr/>
          <p:nvPr/>
        </p:nvSpPr>
        <p:spPr>
          <a:xfrm>
            <a:off x="4363655" y="5331176"/>
            <a:ext cx="462987" cy="44397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61E3E68-0C02-6B4A-74A5-1D0D511FC8CC}"/>
              </a:ext>
            </a:extLst>
          </p:cNvPr>
          <p:cNvSpPr/>
          <p:nvPr/>
        </p:nvSpPr>
        <p:spPr>
          <a:xfrm>
            <a:off x="6817489" y="5331176"/>
            <a:ext cx="462987" cy="44397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Graphic 12" descr="Network diagram with solid fill">
            <a:extLst>
              <a:ext uri="{FF2B5EF4-FFF2-40B4-BE49-F238E27FC236}">
                <a16:creationId xmlns:a16="http://schemas.microsoft.com/office/drawing/2014/main" id="{88582160-4CF5-09DA-9CF5-FA0C9A7E62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0708" y="5095894"/>
            <a:ext cx="914400" cy="914400"/>
          </a:xfrm>
          <a:prstGeom prst="rect">
            <a:avLst/>
          </a:prstGeom>
        </p:spPr>
      </p:pic>
      <p:sp>
        <p:nvSpPr>
          <p:cNvPr id="15" name="TextBox 14">
            <a:extLst>
              <a:ext uri="{FF2B5EF4-FFF2-40B4-BE49-F238E27FC236}">
                <a16:creationId xmlns:a16="http://schemas.microsoft.com/office/drawing/2014/main" id="{17228488-6B24-A0E6-B860-AD2F5B166B60}"/>
              </a:ext>
            </a:extLst>
          </p:cNvPr>
          <p:cNvSpPr txBox="1"/>
          <p:nvPr/>
        </p:nvSpPr>
        <p:spPr>
          <a:xfrm>
            <a:off x="2865032" y="4427132"/>
            <a:ext cx="2544094" cy="369332"/>
          </a:xfrm>
          <a:prstGeom prst="rect">
            <a:avLst/>
          </a:prstGeom>
          <a:noFill/>
        </p:spPr>
        <p:txBody>
          <a:bodyPr wrap="none" rtlCol="0">
            <a:spAutoFit/>
          </a:bodyPr>
          <a:lstStyle/>
          <a:p>
            <a:r>
              <a:rPr lang="en-US" dirty="0"/>
              <a:t>Internal network interface</a:t>
            </a:r>
          </a:p>
        </p:txBody>
      </p:sp>
      <p:sp>
        <p:nvSpPr>
          <p:cNvPr id="16" name="TextBox 15">
            <a:extLst>
              <a:ext uri="{FF2B5EF4-FFF2-40B4-BE49-F238E27FC236}">
                <a16:creationId xmlns:a16="http://schemas.microsoft.com/office/drawing/2014/main" id="{02105940-4069-7F0C-AB20-C29F9B4F95E3}"/>
              </a:ext>
            </a:extLst>
          </p:cNvPr>
          <p:cNvSpPr txBox="1"/>
          <p:nvPr/>
        </p:nvSpPr>
        <p:spPr>
          <a:xfrm>
            <a:off x="6300173" y="4424255"/>
            <a:ext cx="2608215" cy="369332"/>
          </a:xfrm>
          <a:prstGeom prst="rect">
            <a:avLst/>
          </a:prstGeom>
          <a:noFill/>
        </p:spPr>
        <p:txBody>
          <a:bodyPr wrap="none" rtlCol="0">
            <a:spAutoFit/>
          </a:bodyPr>
          <a:lstStyle/>
          <a:p>
            <a:r>
              <a:rPr lang="en-US" dirty="0"/>
              <a:t>External network interface</a:t>
            </a:r>
          </a:p>
        </p:txBody>
      </p:sp>
      <p:cxnSp>
        <p:nvCxnSpPr>
          <p:cNvPr id="18" name="Straight Arrow Connector 17">
            <a:extLst>
              <a:ext uri="{FF2B5EF4-FFF2-40B4-BE49-F238E27FC236}">
                <a16:creationId xmlns:a16="http://schemas.microsoft.com/office/drawing/2014/main" id="{3AF75FA8-1145-E0AA-3F3C-466A4DFF4590}"/>
              </a:ext>
            </a:extLst>
          </p:cNvPr>
          <p:cNvCxnSpPr>
            <a:cxnSpLocks/>
            <a:endCxn id="11" idx="1"/>
          </p:cNvCxnSpPr>
          <p:nvPr/>
        </p:nvCxnSpPr>
        <p:spPr>
          <a:xfrm>
            <a:off x="4034824" y="4748899"/>
            <a:ext cx="396634" cy="64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E70011F-C584-272D-46C0-FB0947BD7195}"/>
              </a:ext>
            </a:extLst>
          </p:cNvPr>
          <p:cNvCxnSpPr>
            <a:cxnSpLocks/>
            <a:stCxn id="16" idx="2"/>
          </p:cNvCxnSpPr>
          <p:nvPr/>
        </p:nvCxnSpPr>
        <p:spPr>
          <a:xfrm flipH="1">
            <a:off x="7171641" y="4793587"/>
            <a:ext cx="432640" cy="54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455470E-7A1F-6D09-E81C-25141D2F9055}"/>
              </a:ext>
            </a:extLst>
          </p:cNvPr>
          <p:cNvSpPr txBox="1"/>
          <p:nvPr/>
        </p:nvSpPr>
        <p:spPr>
          <a:xfrm>
            <a:off x="3438466" y="6239482"/>
            <a:ext cx="1850378" cy="369332"/>
          </a:xfrm>
          <a:prstGeom prst="rect">
            <a:avLst/>
          </a:prstGeom>
          <a:noFill/>
        </p:spPr>
        <p:txBody>
          <a:bodyPr wrap="none" rtlCol="0">
            <a:spAutoFit/>
          </a:bodyPr>
          <a:lstStyle/>
          <a:p>
            <a:r>
              <a:rPr lang="en-US" dirty="0"/>
              <a:t>Private IP address</a:t>
            </a:r>
          </a:p>
        </p:txBody>
      </p:sp>
      <p:sp>
        <p:nvSpPr>
          <p:cNvPr id="23" name="TextBox 22">
            <a:extLst>
              <a:ext uri="{FF2B5EF4-FFF2-40B4-BE49-F238E27FC236}">
                <a16:creationId xmlns:a16="http://schemas.microsoft.com/office/drawing/2014/main" id="{3EF20A4D-02FF-62ED-244D-94ED36A9C8A2}"/>
              </a:ext>
            </a:extLst>
          </p:cNvPr>
          <p:cNvSpPr txBox="1"/>
          <p:nvPr/>
        </p:nvSpPr>
        <p:spPr>
          <a:xfrm>
            <a:off x="6410686" y="6239482"/>
            <a:ext cx="1739579" cy="369332"/>
          </a:xfrm>
          <a:prstGeom prst="rect">
            <a:avLst/>
          </a:prstGeom>
          <a:noFill/>
        </p:spPr>
        <p:txBody>
          <a:bodyPr wrap="none" rtlCol="0">
            <a:spAutoFit/>
          </a:bodyPr>
          <a:lstStyle/>
          <a:p>
            <a:r>
              <a:rPr lang="en-US" dirty="0"/>
              <a:t>Public IP address</a:t>
            </a:r>
          </a:p>
        </p:txBody>
      </p:sp>
      <p:cxnSp>
        <p:nvCxnSpPr>
          <p:cNvPr id="25" name="Straight Arrow Connector 24">
            <a:extLst>
              <a:ext uri="{FF2B5EF4-FFF2-40B4-BE49-F238E27FC236}">
                <a16:creationId xmlns:a16="http://schemas.microsoft.com/office/drawing/2014/main" id="{7EFBA80C-86B4-CC0B-EBB4-B51F43B38E8E}"/>
              </a:ext>
            </a:extLst>
          </p:cNvPr>
          <p:cNvCxnSpPr/>
          <p:nvPr/>
        </p:nvCxnSpPr>
        <p:spPr>
          <a:xfrm flipV="1">
            <a:off x="4247908" y="5837780"/>
            <a:ext cx="183550" cy="49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E21E2CE-038C-BD6D-88F8-0CC33A9610B3}"/>
              </a:ext>
            </a:extLst>
          </p:cNvPr>
          <p:cNvCxnSpPr>
            <a:cxnSpLocks/>
            <a:stCxn id="23" idx="0"/>
          </p:cNvCxnSpPr>
          <p:nvPr/>
        </p:nvCxnSpPr>
        <p:spPr>
          <a:xfrm flipH="1" flipV="1">
            <a:off x="7171641" y="5765527"/>
            <a:ext cx="108835" cy="47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ound Same Side Corner Rectangle 27">
            <a:extLst>
              <a:ext uri="{FF2B5EF4-FFF2-40B4-BE49-F238E27FC236}">
                <a16:creationId xmlns:a16="http://schemas.microsoft.com/office/drawing/2014/main" id="{06BD9796-2987-E02D-21CE-26B7DFB0E8DE}"/>
              </a:ext>
            </a:extLst>
          </p:cNvPr>
          <p:cNvSpPr/>
          <p:nvPr/>
        </p:nvSpPr>
        <p:spPr>
          <a:xfrm>
            <a:off x="1882127" y="4837911"/>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29" name="Round Same Side Corner Rectangle 28">
            <a:extLst>
              <a:ext uri="{FF2B5EF4-FFF2-40B4-BE49-F238E27FC236}">
                <a16:creationId xmlns:a16="http://schemas.microsoft.com/office/drawing/2014/main" id="{ADE247DE-13A0-9EDA-87FF-0F244DC22C1E}"/>
              </a:ext>
            </a:extLst>
          </p:cNvPr>
          <p:cNvSpPr/>
          <p:nvPr/>
        </p:nvSpPr>
        <p:spPr>
          <a:xfrm>
            <a:off x="1874738" y="5340069"/>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30" name="Round Same Side Corner Rectangle 29">
            <a:extLst>
              <a:ext uri="{FF2B5EF4-FFF2-40B4-BE49-F238E27FC236}">
                <a16:creationId xmlns:a16="http://schemas.microsoft.com/office/drawing/2014/main" id="{08908EA1-EDE3-E722-3C9C-F677FD8F35B9}"/>
              </a:ext>
            </a:extLst>
          </p:cNvPr>
          <p:cNvSpPr/>
          <p:nvPr/>
        </p:nvSpPr>
        <p:spPr>
          <a:xfrm>
            <a:off x="1874738" y="5816408"/>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cxnSp>
        <p:nvCxnSpPr>
          <p:cNvPr id="32" name="Elbow Connector 31">
            <a:extLst>
              <a:ext uri="{FF2B5EF4-FFF2-40B4-BE49-F238E27FC236}">
                <a16:creationId xmlns:a16="http://schemas.microsoft.com/office/drawing/2014/main" id="{5A7B222F-B268-0AE2-AFE2-E1459435D00E}"/>
              </a:ext>
            </a:extLst>
          </p:cNvPr>
          <p:cNvCxnSpPr>
            <a:cxnSpLocks/>
            <a:stCxn id="28" idx="0"/>
          </p:cNvCxnSpPr>
          <p:nvPr/>
        </p:nvCxnSpPr>
        <p:spPr>
          <a:xfrm>
            <a:off x="2565033" y="5055454"/>
            <a:ext cx="1374612" cy="2587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60AB6B4C-979D-1EA5-9D86-21DE807071D7}"/>
              </a:ext>
            </a:extLst>
          </p:cNvPr>
          <p:cNvCxnSpPr>
            <a:cxnSpLocks/>
            <a:stCxn id="30" idx="0"/>
          </p:cNvCxnSpPr>
          <p:nvPr/>
        </p:nvCxnSpPr>
        <p:spPr>
          <a:xfrm flipV="1">
            <a:off x="2557644" y="5816408"/>
            <a:ext cx="1343730" cy="2175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21939C-B106-A2D5-F8E7-475E1FDBBF1D}"/>
              </a:ext>
            </a:extLst>
          </p:cNvPr>
          <p:cNvCxnSpPr>
            <a:cxnSpLocks/>
            <a:stCxn id="29" idx="0"/>
          </p:cNvCxnSpPr>
          <p:nvPr/>
        </p:nvCxnSpPr>
        <p:spPr>
          <a:xfrm>
            <a:off x="2557644" y="5557612"/>
            <a:ext cx="1373384"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6797608-A8A4-8712-3B72-8D6EF5673102}"/>
              </a:ext>
            </a:extLst>
          </p:cNvPr>
          <p:cNvSpPr txBox="1"/>
          <p:nvPr/>
        </p:nvSpPr>
        <p:spPr>
          <a:xfrm>
            <a:off x="7564089" y="5340069"/>
            <a:ext cx="1256883" cy="369332"/>
          </a:xfrm>
          <a:prstGeom prst="rect">
            <a:avLst/>
          </a:prstGeom>
          <a:noFill/>
        </p:spPr>
        <p:txBody>
          <a:bodyPr wrap="none" rtlCol="0">
            <a:spAutoFit/>
          </a:bodyPr>
          <a:lstStyle/>
          <a:p>
            <a:r>
              <a:rPr lang="en-US" dirty="0"/>
              <a:t>The Internet</a:t>
            </a:r>
          </a:p>
        </p:txBody>
      </p:sp>
      <p:sp>
        <p:nvSpPr>
          <p:cNvPr id="67" name="Striped Right Arrow 66">
            <a:extLst>
              <a:ext uri="{FF2B5EF4-FFF2-40B4-BE49-F238E27FC236}">
                <a16:creationId xmlns:a16="http://schemas.microsoft.com/office/drawing/2014/main" id="{1F25E718-3774-9F10-C029-23BCFFF722A0}"/>
              </a:ext>
            </a:extLst>
          </p:cNvPr>
          <p:cNvSpPr/>
          <p:nvPr/>
        </p:nvSpPr>
        <p:spPr>
          <a:xfrm>
            <a:off x="7048982" y="5396195"/>
            <a:ext cx="515107" cy="313206"/>
          </a:xfrm>
          <a:prstGeom prst="striped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8" name="TextBox 67">
            <a:extLst>
              <a:ext uri="{FF2B5EF4-FFF2-40B4-BE49-F238E27FC236}">
                <a16:creationId xmlns:a16="http://schemas.microsoft.com/office/drawing/2014/main" id="{6D2F5DA5-D4F8-66BA-D67B-87E4C118EE9B}"/>
              </a:ext>
            </a:extLst>
          </p:cNvPr>
          <p:cNvSpPr txBox="1"/>
          <p:nvPr/>
        </p:nvSpPr>
        <p:spPr>
          <a:xfrm>
            <a:off x="4826642" y="4888583"/>
            <a:ext cx="2187469" cy="369332"/>
          </a:xfrm>
          <a:prstGeom prst="rect">
            <a:avLst/>
          </a:prstGeom>
          <a:noFill/>
        </p:spPr>
        <p:txBody>
          <a:bodyPr wrap="square" rtlCol="0">
            <a:spAutoFit/>
          </a:bodyPr>
          <a:lstStyle/>
          <a:p>
            <a:r>
              <a:rPr lang="en-US" dirty="0"/>
              <a:t>DEFAULT GATEWAY</a:t>
            </a:r>
          </a:p>
        </p:txBody>
      </p:sp>
    </p:spTree>
    <p:extLst>
      <p:ext uri="{BB962C8B-B14F-4D97-AF65-F5344CB8AC3E}">
        <p14:creationId xmlns:p14="http://schemas.microsoft.com/office/powerpoint/2010/main" val="7170497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F292-BBB6-FE0D-4FE3-797E55EA71D1}"/>
              </a:ext>
            </a:extLst>
          </p:cNvPr>
          <p:cNvSpPr>
            <a:spLocks noGrp="1"/>
          </p:cNvSpPr>
          <p:nvPr>
            <p:ph type="title"/>
          </p:nvPr>
        </p:nvSpPr>
        <p:spPr/>
        <p:txBody>
          <a:bodyPr/>
          <a:lstStyle/>
          <a:p>
            <a:r>
              <a:rPr lang="en-US" dirty="0"/>
              <a:t>Routing Options</a:t>
            </a:r>
          </a:p>
        </p:txBody>
      </p:sp>
      <p:graphicFrame>
        <p:nvGraphicFramePr>
          <p:cNvPr id="4" name="Table 3">
            <a:extLst>
              <a:ext uri="{FF2B5EF4-FFF2-40B4-BE49-F238E27FC236}">
                <a16:creationId xmlns:a16="http://schemas.microsoft.com/office/drawing/2014/main" id="{49BCF1B5-0A8E-1087-6D55-7A2E257267E7}"/>
              </a:ext>
            </a:extLst>
          </p:cNvPr>
          <p:cNvGraphicFramePr>
            <a:graphicFrameLocks noGrp="1"/>
          </p:cNvGraphicFramePr>
          <p:nvPr>
            <p:extLst>
              <p:ext uri="{D42A27DB-BD31-4B8C-83A1-F6EECF244321}">
                <p14:modId xmlns:p14="http://schemas.microsoft.com/office/powerpoint/2010/main" val="3833923954"/>
              </p:ext>
            </p:extLst>
          </p:nvPr>
        </p:nvGraphicFramePr>
        <p:xfrm>
          <a:off x="1141413" y="2282984"/>
          <a:ext cx="9906000" cy="2926080"/>
        </p:xfrm>
        <a:graphic>
          <a:graphicData uri="http://schemas.openxmlformats.org/drawingml/2006/table">
            <a:tbl>
              <a:tblPr>
                <a:tableStyleId>{284E427A-3D55-4303-BF80-6455036E1DE7}</a:tableStyleId>
              </a:tblPr>
              <a:tblGrid>
                <a:gridCol w="3869974">
                  <a:extLst>
                    <a:ext uri="{9D8B030D-6E8A-4147-A177-3AD203B41FA5}">
                      <a16:colId xmlns:a16="http://schemas.microsoft.com/office/drawing/2014/main" val="3247885965"/>
                    </a:ext>
                  </a:extLst>
                </a:gridCol>
                <a:gridCol w="6036026">
                  <a:extLst>
                    <a:ext uri="{9D8B030D-6E8A-4147-A177-3AD203B41FA5}">
                      <a16:colId xmlns:a16="http://schemas.microsoft.com/office/drawing/2014/main" val="4046616485"/>
                    </a:ext>
                  </a:extLst>
                </a:gridCol>
              </a:tblGrid>
              <a:tr h="0">
                <a:tc>
                  <a:txBody>
                    <a:bodyPr/>
                    <a:lstStyle/>
                    <a:p>
                      <a:r>
                        <a:rPr lang="en-US"/>
                        <a:t>Routing Options</a:t>
                      </a:r>
                    </a:p>
                  </a:txBody>
                  <a:tcPr anchor="ctr"/>
                </a:tc>
                <a:tc>
                  <a:txBody>
                    <a:bodyPr/>
                    <a:lstStyle/>
                    <a:p>
                      <a:r>
                        <a:rPr lang="en-US"/>
                        <a:t>Details</a:t>
                      </a:r>
                    </a:p>
                  </a:txBody>
                  <a:tcPr anchor="ctr"/>
                </a:tc>
                <a:extLst>
                  <a:ext uri="{0D108BD9-81ED-4DB2-BD59-A6C34878D82A}">
                    <a16:rowId xmlns:a16="http://schemas.microsoft.com/office/drawing/2014/main" val="2745667558"/>
                  </a:ext>
                </a:extLst>
              </a:tr>
              <a:tr h="0">
                <a:tc>
                  <a:txBody>
                    <a:bodyPr/>
                    <a:lstStyle/>
                    <a:p>
                      <a:r>
                        <a:rPr lang="en-US"/>
                        <a:t>Simple</a:t>
                      </a:r>
                    </a:p>
                  </a:txBody>
                  <a:tcPr anchor="ctr"/>
                </a:tc>
                <a:tc>
                  <a:txBody>
                    <a:bodyPr/>
                    <a:lstStyle/>
                    <a:p>
                      <a:r>
                        <a:rPr lang="en-US"/>
                        <a:t>For a single resource; a Web instance</a:t>
                      </a:r>
                    </a:p>
                  </a:txBody>
                  <a:tcPr anchor="ctr"/>
                </a:tc>
                <a:extLst>
                  <a:ext uri="{0D108BD9-81ED-4DB2-BD59-A6C34878D82A}">
                    <a16:rowId xmlns:a16="http://schemas.microsoft.com/office/drawing/2014/main" val="1909955018"/>
                  </a:ext>
                </a:extLst>
              </a:tr>
              <a:tr h="0">
                <a:tc>
                  <a:txBody>
                    <a:bodyPr/>
                    <a:lstStyle/>
                    <a:p>
                      <a:r>
                        <a:rPr lang="en-US"/>
                        <a:t>Failover</a:t>
                      </a:r>
                    </a:p>
                  </a:txBody>
                  <a:tcPr anchor="ctr"/>
                </a:tc>
                <a:tc>
                  <a:txBody>
                    <a:bodyPr/>
                    <a:lstStyle/>
                    <a:p>
                      <a:r>
                        <a:rPr lang="en-US"/>
                        <a:t>Active-passive failover; from one resource to another</a:t>
                      </a:r>
                    </a:p>
                  </a:txBody>
                  <a:tcPr anchor="ctr"/>
                </a:tc>
                <a:extLst>
                  <a:ext uri="{0D108BD9-81ED-4DB2-BD59-A6C34878D82A}">
                    <a16:rowId xmlns:a16="http://schemas.microsoft.com/office/drawing/2014/main" val="1930811969"/>
                  </a:ext>
                </a:extLst>
              </a:tr>
              <a:tr h="0">
                <a:tc>
                  <a:txBody>
                    <a:bodyPr/>
                    <a:lstStyle/>
                    <a:p>
                      <a:r>
                        <a:rPr lang="en-US"/>
                        <a:t>Geolocation</a:t>
                      </a:r>
                    </a:p>
                  </a:txBody>
                  <a:tcPr anchor="ctr"/>
                </a:tc>
                <a:tc>
                  <a:txBody>
                    <a:bodyPr/>
                    <a:lstStyle/>
                    <a:p>
                      <a:r>
                        <a:rPr lang="en-US"/>
                        <a:t>Route traffic based on user’s location</a:t>
                      </a:r>
                    </a:p>
                  </a:txBody>
                  <a:tcPr anchor="ctr"/>
                </a:tc>
                <a:extLst>
                  <a:ext uri="{0D108BD9-81ED-4DB2-BD59-A6C34878D82A}">
                    <a16:rowId xmlns:a16="http://schemas.microsoft.com/office/drawing/2014/main" val="2586920409"/>
                  </a:ext>
                </a:extLst>
              </a:tr>
              <a:tr h="0">
                <a:tc>
                  <a:txBody>
                    <a:bodyPr/>
                    <a:lstStyle/>
                    <a:p>
                      <a:r>
                        <a:rPr lang="en-US"/>
                        <a:t>Geo-proximity</a:t>
                      </a:r>
                    </a:p>
                  </a:txBody>
                  <a:tcPr anchor="ctr"/>
                </a:tc>
                <a:tc>
                  <a:txBody>
                    <a:bodyPr/>
                    <a:lstStyle/>
                    <a:p>
                      <a:r>
                        <a:rPr lang="en-US"/>
                        <a:t>Route traffic based on location of resources</a:t>
                      </a:r>
                    </a:p>
                  </a:txBody>
                  <a:tcPr anchor="ctr"/>
                </a:tc>
                <a:extLst>
                  <a:ext uri="{0D108BD9-81ED-4DB2-BD59-A6C34878D82A}">
                    <a16:rowId xmlns:a16="http://schemas.microsoft.com/office/drawing/2014/main" val="2601549227"/>
                  </a:ext>
                </a:extLst>
              </a:tr>
              <a:tr h="0">
                <a:tc>
                  <a:txBody>
                    <a:bodyPr/>
                    <a:lstStyle/>
                    <a:p>
                      <a:r>
                        <a:rPr lang="en-US"/>
                        <a:t>Latency</a:t>
                      </a:r>
                    </a:p>
                  </a:txBody>
                  <a:tcPr anchor="ctr"/>
                </a:tc>
                <a:tc>
                  <a:txBody>
                    <a:bodyPr/>
                    <a:lstStyle/>
                    <a:p>
                      <a:r>
                        <a:rPr lang="en-US"/>
                        <a:t>Route traffic to AWS resources with the least latency</a:t>
                      </a:r>
                    </a:p>
                  </a:txBody>
                  <a:tcPr anchor="ctr"/>
                </a:tc>
                <a:extLst>
                  <a:ext uri="{0D108BD9-81ED-4DB2-BD59-A6C34878D82A}">
                    <a16:rowId xmlns:a16="http://schemas.microsoft.com/office/drawing/2014/main" val="445409721"/>
                  </a:ext>
                </a:extLst>
              </a:tr>
              <a:tr h="0">
                <a:tc>
                  <a:txBody>
                    <a:bodyPr/>
                    <a:lstStyle/>
                    <a:p>
                      <a:r>
                        <a:rPr lang="en-US"/>
                        <a:t>Multi-value answer</a:t>
                      </a:r>
                    </a:p>
                  </a:txBody>
                  <a:tcPr anchor="ctr"/>
                </a:tc>
                <a:tc>
                  <a:txBody>
                    <a:bodyPr/>
                    <a:lstStyle/>
                    <a:p>
                      <a:r>
                        <a:rPr lang="en-US"/>
                        <a:t>Answer queries with multiple healthy records</a:t>
                      </a:r>
                    </a:p>
                  </a:txBody>
                  <a:tcPr anchor="ctr"/>
                </a:tc>
                <a:extLst>
                  <a:ext uri="{0D108BD9-81ED-4DB2-BD59-A6C34878D82A}">
                    <a16:rowId xmlns:a16="http://schemas.microsoft.com/office/drawing/2014/main" val="3749871457"/>
                  </a:ext>
                </a:extLst>
              </a:tr>
              <a:tr h="0">
                <a:tc>
                  <a:txBody>
                    <a:bodyPr/>
                    <a:lstStyle/>
                    <a:p>
                      <a:r>
                        <a:rPr lang="en-US"/>
                        <a:t>Weighted routing</a:t>
                      </a:r>
                    </a:p>
                  </a:txBody>
                  <a:tcPr anchor="ctr"/>
                </a:tc>
                <a:tc>
                  <a:txBody>
                    <a:bodyPr/>
                    <a:lstStyle/>
                    <a:p>
                      <a:r>
                        <a:rPr lang="en-US" dirty="0"/>
                        <a:t>Route a percentage of traffic to resources; Blue-Green</a:t>
                      </a:r>
                    </a:p>
                  </a:txBody>
                  <a:tcPr anchor="ctr"/>
                </a:tc>
                <a:extLst>
                  <a:ext uri="{0D108BD9-81ED-4DB2-BD59-A6C34878D82A}">
                    <a16:rowId xmlns:a16="http://schemas.microsoft.com/office/drawing/2014/main" val="3388555988"/>
                  </a:ext>
                </a:extLst>
              </a:tr>
            </a:tbl>
          </a:graphicData>
        </a:graphic>
      </p:graphicFrame>
    </p:spTree>
    <p:extLst>
      <p:ext uri="{BB962C8B-B14F-4D97-AF65-F5344CB8AC3E}">
        <p14:creationId xmlns:p14="http://schemas.microsoft.com/office/powerpoint/2010/main" val="14941552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BB26-E5E8-85B7-D140-716A6A32AE2C}"/>
              </a:ext>
            </a:extLst>
          </p:cNvPr>
          <p:cNvSpPr>
            <a:spLocks noGrp="1"/>
          </p:cNvSpPr>
          <p:nvPr>
            <p:ph type="title"/>
          </p:nvPr>
        </p:nvSpPr>
        <p:spPr/>
        <p:txBody>
          <a:bodyPr/>
          <a:lstStyle/>
          <a:p>
            <a:r>
              <a:rPr lang="en-US" dirty="0"/>
              <a:t>Route 53</a:t>
            </a:r>
          </a:p>
        </p:txBody>
      </p:sp>
      <p:sp>
        <p:nvSpPr>
          <p:cNvPr id="3" name="Content Placeholder 2">
            <a:extLst>
              <a:ext uri="{FF2B5EF4-FFF2-40B4-BE49-F238E27FC236}">
                <a16:creationId xmlns:a16="http://schemas.microsoft.com/office/drawing/2014/main" id="{34CB289A-5C63-9FC3-31B8-869B618C5ACC}"/>
              </a:ext>
            </a:extLst>
          </p:cNvPr>
          <p:cNvSpPr>
            <a:spLocks noGrp="1"/>
          </p:cNvSpPr>
          <p:nvPr>
            <p:ph idx="1"/>
          </p:nvPr>
        </p:nvSpPr>
        <p:spPr/>
        <p:txBody>
          <a:bodyPr>
            <a:normAutofit/>
          </a:bodyPr>
          <a:lstStyle/>
          <a:p>
            <a:r>
              <a:rPr lang="en-US" dirty="0"/>
              <a:t>Health checks</a:t>
            </a:r>
          </a:p>
          <a:p>
            <a:pPr lvl="1"/>
            <a:r>
              <a:rPr lang="en-US" dirty="0"/>
              <a:t>Verify that your applications are reachable and available</a:t>
            </a:r>
          </a:p>
          <a:p>
            <a:r>
              <a:rPr lang="en-US" dirty="0"/>
              <a:t>Evaluates Target Health parameter</a:t>
            </a:r>
          </a:p>
          <a:p>
            <a:pPr lvl="1"/>
            <a:r>
              <a:rPr lang="en-US" dirty="0"/>
              <a:t>Route 53 can failover to a backup site location (S3 bucket, external location) when your VPC becomes unavailable for whatever reason</a:t>
            </a:r>
          </a:p>
          <a:p>
            <a:pPr lvl="1"/>
            <a:r>
              <a:rPr lang="en-US" dirty="0"/>
              <a:t>Internally, Route 53 monitors failed endpoints, when the failed endpoint passes its health check, Route 53 updates its DNS records accordingly</a:t>
            </a:r>
          </a:p>
        </p:txBody>
      </p:sp>
    </p:spTree>
    <p:extLst>
      <p:ext uri="{BB962C8B-B14F-4D97-AF65-F5344CB8AC3E}">
        <p14:creationId xmlns:p14="http://schemas.microsoft.com/office/powerpoint/2010/main" val="12691511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9743-FDDB-A9EA-AD5D-F9537E62E2AA}"/>
              </a:ext>
            </a:extLst>
          </p:cNvPr>
          <p:cNvSpPr>
            <a:spLocks noGrp="1"/>
          </p:cNvSpPr>
          <p:nvPr>
            <p:ph type="title"/>
          </p:nvPr>
        </p:nvSpPr>
        <p:spPr/>
        <p:txBody>
          <a:bodyPr/>
          <a:lstStyle/>
          <a:p>
            <a:r>
              <a:rPr lang="en-US" dirty="0"/>
              <a:t>Route 53 Private DNS Zones</a:t>
            </a:r>
          </a:p>
        </p:txBody>
      </p:sp>
      <p:sp>
        <p:nvSpPr>
          <p:cNvPr id="3" name="Content Placeholder 2">
            <a:extLst>
              <a:ext uri="{FF2B5EF4-FFF2-40B4-BE49-F238E27FC236}">
                <a16:creationId xmlns:a16="http://schemas.microsoft.com/office/drawing/2014/main" id="{2DB5A0CE-FDF1-95C9-BCE6-70399FDF6792}"/>
              </a:ext>
            </a:extLst>
          </p:cNvPr>
          <p:cNvSpPr>
            <a:spLocks noGrp="1"/>
          </p:cNvSpPr>
          <p:nvPr>
            <p:ph idx="1"/>
          </p:nvPr>
        </p:nvSpPr>
        <p:spPr>
          <a:xfrm>
            <a:off x="1141412" y="1769423"/>
            <a:ext cx="10425154" cy="2400304"/>
          </a:xfrm>
        </p:spPr>
        <p:txBody>
          <a:bodyPr>
            <a:normAutofit fontScale="92500"/>
          </a:bodyPr>
          <a:lstStyle/>
          <a:p>
            <a:r>
              <a:rPr lang="en-US" sz="1800" dirty="0"/>
              <a:t>Allows authoritative DNS services to be hosted within your VPCs with no internet exposure. </a:t>
            </a:r>
          </a:p>
          <a:p>
            <a:r>
              <a:rPr lang="en-US" sz="1800" dirty="0"/>
              <a:t>After creating a private hosted zone, Route 53 only returns records when queried from within the VPC</a:t>
            </a:r>
          </a:p>
          <a:p>
            <a:r>
              <a:rPr lang="en-US" sz="1800" dirty="0"/>
              <a:t>Each custom VPC has attributes for DNS that can be customized</a:t>
            </a:r>
          </a:p>
          <a:p>
            <a:pPr lvl="1"/>
            <a:r>
              <a:rPr lang="en-US" sz="1600" dirty="0"/>
              <a:t>If both </a:t>
            </a:r>
            <a:r>
              <a:rPr lang="en-US" sz="1600" dirty="0" err="1"/>
              <a:t>vals</a:t>
            </a:r>
            <a:r>
              <a:rPr lang="en-US" sz="1600" dirty="0"/>
              <a:t> == True: instance receives public DNS hostname, Route 53 resolves any Amazon-provided private DNS hostnames</a:t>
            </a:r>
          </a:p>
          <a:p>
            <a:pPr lvl="1"/>
            <a:r>
              <a:rPr lang="en-US" sz="1600" dirty="0"/>
              <a:t>If ! both </a:t>
            </a:r>
            <a:r>
              <a:rPr lang="en-US" sz="1600" dirty="0" err="1"/>
              <a:t>vals</a:t>
            </a:r>
            <a:r>
              <a:rPr lang="en-US" sz="1600" dirty="0"/>
              <a:t> == True: instance will not receive a public DNS hostname and Route 53 will not resolve the private DNS hostname</a:t>
            </a:r>
          </a:p>
        </p:txBody>
      </p:sp>
      <p:graphicFrame>
        <p:nvGraphicFramePr>
          <p:cNvPr id="4" name="Table 3">
            <a:extLst>
              <a:ext uri="{FF2B5EF4-FFF2-40B4-BE49-F238E27FC236}">
                <a16:creationId xmlns:a16="http://schemas.microsoft.com/office/drawing/2014/main" id="{360F73DF-AB3A-1E1C-18B6-9E70FD550E11}"/>
              </a:ext>
            </a:extLst>
          </p:cNvPr>
          <p:cNvGraphicFramePr>
            <a:graphicFrameLocks noGrp="1"/>
          </p:cNvGraphicFramePr>
          <p:nvPr>
            <p:extLst>
              <p:ext uri="{D42A27DB-BD31-4B8C-83A1-F6EECF244321}">
                <p14:modId xmlns:p14="http://schemas.microsoft.com/office/powerpoint/2010/main" val="3022634999"/>
              </p:ext>
            </p:extLst>
          </p:nvPr>
        </p:nvGraphicFramePr>
        <p:xfrm>
          <a:off x="1141411" y="4117524"/>
          <a:ext cx="9906000" cy="1920240"/>
        </p:xfrm>
        <a:graphic>
          <a:graphicData uri="http://schemas.openxmlformats.org/drawingml/2006/table">
            <a:tbl>
              <a:tblPr>
                <a:tableStyleId>{3C2FFA5D-87B4-456A-9821-1D502468CF0F}</a:tableStyleId>
              </a:tblPr>
              <a:tblGrid>
                <a:gridCol w="1981200">
                  <a:extLst>
                    <a:ext uri="{9D8B030D-6E8A-4147-A177-3AD203B41FA5}">
                      <a16:colId xmlns:a16="http://schemas.microsoft.com/office/drawing/2014/main" val="1668509350"/>
                    </a:ext>
                  </a:extLst>
                </a:gridCol>
                <a:gridCol w="1981200">
                  <a:extLst>
                    <a:ext uri="{9D8B030D-6E8A-4147-A177-3AD203B41FA5}">
                      <a16:colId xmlns:a16="http://schemas.microsoft.com/office/drawing/2014/main" val="963676966"/>
                    </a:ext>
                  </a:extLst>
                </a:gridCol>
                <a:gridCol w="1981200">
                  <a:extLst>
                    <a:ext uri="{9D8B030D-6E8A-4147-A177-3AD203B41FA5}">
                      <a16:colId xmlns:a16="http://schemas.microsoft.com/office/drawing/2014/main" val="3518361411"/>
                    </a:ext>
                  </a:extLst>
                </a:gridCol>
                <a:gridCol w="1981200">
                  <a:extLst>
                    <a:ext uri="{9D8B030D-6E8A-4147-A177-3AD203B41FA5}">
                      <a16:colId xmlns:a16="http://schemas.microsoft.com/office/drawing/2014/main" val="2961312598"/>
                    </a:ext>
                  </a:extLst>
                </a:gridCol>
                <a:gridCol w="1981200">
                  <a:extLst>
                    <a:ext uri="{9D8B030D-6E8A-4147-A177-3AD203B41FA5}">
                      <a16:colId xmlns:a16="http://schemas.microsoft.com/office/drawing/2014/main" val="3382612198"/>
                    </a:ext>
                  </a:extLst>
                </a:gridCol>
              </a:tblGrid>
              <a:tr h="0">
                <a:tc>
                  <a:txBody>
                    <a:bodyPr/>
                    <a:lstStyle/>
                    <a:p>
                      <a:r>
                        <a:rPr lang="en-US" dirty="0"/>
                        <a:t>VPC DNS Attribute</a:t>
                      </a:r>
                    </a:p>
                  </a:txBody>
                  <a:tcPr anchor="ctr"/>
                </a:tc>
                <a:tc>
                  <a:txBody>
                    <a:bodyPr/>
                    <a:lstStyle/>
                    <a:p>
                      <a:r>
                        <a:rPr lang="en-US"/>
                        <a:t>Default VPC</a:t>
                      </a:r>
                    </a:p>
                  </a:txBody>
                  <a:tcPr anchor="ctr"/>
                </a:tc>
                <a:tc>
                  <a:txBody>
                    <a:bodyPr/>
                    <a:lstStyle/>
                    <a:p>
                      <a:r>
                        <a:rPr lang="en-US" dirty="0"/>
                        <a:t>CLI, API, or AWS SDK</a:t>
                      </a:r>
                    </a:p>
                  </a:txBody>
                  <a:tcPr anchor="ctr"/>
                </a:tc>
                <a:tc>
                  <a:txBody>
                    <a:bodyPr/>
                    <a:lstStyle/>
                    <a:p>
                      <a:r>
                        <a:rPr lang="en-US"/>
                        <a:t>Your VPC Wizard</a:t>
                      </a:r>
                    </a:p>
                  </a:txBody>
                  <a:tcPr anchor="ctr"/>
                </a:tc>
                <a:tc>
                  <a:txBody>
                    <a:bodyPr/>
                    <a:lstStyle/>
                    <a:p>
                      <a:r>
                        <a:rPr lang="en-US"/>
                        <a:t>VPC Wizard</a:t>
                      </a:r>
                    </a:p>
                  </a:txBody>
                  <a:tcPr anchor="ctr"/>
                </a:tc>
                <a:extLst>
                  <a:ext uri="{0D108BD9-81ED-4DB2-BD59-A6C34878D82A}">
                    <a16:rowId xmlns:a16="http://schemas.microsoft.com/office/drawing/2014/main" val="4133745477"/>
                  </a:ext>
                </a:extLst>
              </a:tr>
              <a:tr h="0">
                <a:tc>
                  <a:txBody>
                    <a:bodyPr/>
                    <a:lstStyle/>
                    <a:p>
                      <a:r>
                        <a:rPr lang="en-US" dirty="0"/>
                        <a:t>Enable DNS hostname (Public)</a:t>
                      </a:r>
                    </a:p>
                  </a:txBody>
                  <a:tcPr anchor="ctr"/>
                </a:tc>
                <a:tc>
                  <a:txBody>
                    <a:bodyPr/>
                    <a:lstStyle/>
                    <a:p>
                      <a:r>
                        <a:rPr lang="en-US"/>
                        <a:t>True</a:t>
                      </a:r>
                    </a:p>
                  </a:txBody>
                  <a:tcPr anchor="ctr"/>
                </a:tc>
                <a:tc>
                  <a:txBody>
                    <a:bodyPr/>
                    <a:lstStyle/>
                    <a:p>
                      <a:r>
                        <a:rPr lang="en-US"/>
                        <a:t>False</a:t>
                      </a:r>
                    </a:p>
                  </a:txBody>
                  <a:tcPr anchor="ctr"/>
                </a:tc>
                <a:tc>
                  <a:txBody>
                    <a:bodyPr/>
                    <a:lstStyle/>
                    <a:p>
                      <a:r>
                        <a:rPr lang="en-US" dirty="0"/>
                        <a:t>False</a:t>
                      </a:r>
                    </a:p>
                  </a:txBody>
                  <a:tcPr anchor="ctr"/>
                </a:tc>
                <a:tc>
                  <a:txBody>
                    <a:bodyPr/>
                    <a:lstStyle/>
                    <a:p>
                      <a:r>
                        <a:rPr lang="en-US"/>
                        <a:t>True</a:t>
                      </a:r>
                    </a:p>
                  </a:txBody>
                  <a:tcPr anchor="ctr"/>
                </a:tc>
                <a:extLst>
                  <a:ext uri="{0D108BD9-81ED-4DB2-BD59-A6C34878D82A}">
                    <a16:rowId xmlns:a16="http://schemas.microsoft.com/office/drawing/2014/main" val="3991356690"/>
                  </a:ext>
                </a:extLst>
              </a:tr>
              <a:tr h="0">
                <a:tc>
                  <a:txBody>
                    <a:bodyPr/>
                    <a:lstStyle/>
                    <a:p>
                      <a:r>
                        <a:rPr lang="en-US"/>
                        <a:t>Enable DNS support</a:t>
                      </a:r>
                    </a:p>
                  </a:txBody>
                  <a:tcPr anchor="ctr"/>
                </a:tc>
                <a:tc>
                  <a:txBody>
                    <a:bodyPr/>
                    <a:lstStyle/>
                    <a:p>
                      <a:r>
                        <a:rPr lang="en-US"/>
                        <a:t>True</a:t>
                      </a:r>
                    </a:p>
                  </a:txBody>
                  <a:tcPr anchor="ctr"/>
                </a:tc>
                <a:tc>
                  <a:txBody>
                    <a:bodyPr/>
                    <a:lstStyle/>
                    <a:p>
                      <a:r>
                        <a:rPr lang="en-US"/>
                        <a:t>True</a:t>
                      </a:r>
                    </a:p>
                  </a:txBody>
                  <a:tcPr anchor="ctr"/>
                </a:tc>
                <a:tc>
                  <a:txBody>
                    <a:bodyPr/>
                    <a:lstStyle/>
                    <a:p>
                      <a:r>
                        <a:rPr lang="en-US"/>
                        <a:t>True</a:t>
                      </a:r>
                    </a:p>
                  </a:txBody>
                  <a:tcPr anchor="ctr"/>
                </a:tc>
                <a:tc>
                  <a:txBody>
                    <a:bodyPr/>
                    <a:lstStyle/>
                    <a:p>
                      <a:r>
                        <a:rPr lang="en-US" dirty="0"/>
                        <a:t>True</a:t>
                      </a:r>
                    </a:p>
                  </a:txBody>
                  <a:tcPr anchor="ctr"/>
                </a:tc>
                <a:extLst>
                  <a:ext uri="{0D108BD9-81ED-4DB2-BD59-A6C34878D82A}">
                    <a16:rowId xmlns:a16="http://schemas.microsoft.com/office/drawing/2014/main" val="1466908382"/>
                  </a:ext>
                </a:extLst>
              </a:tr>
            </a:tbl>
          </a:graphicData>
        </a:graphic>
      </p:graphicFrame>
      <p:sp>
        <p:nvSpPr>
          <p:cNvPr id="5" name="TextBox 4">
            <a:extLst>
              <a:ext uri="{FF2B5EF4-FFF2-40B4-BE49-F238E27FC236}">
                <a16:creationId xmlns:a16="http://schemas.microsoft.com/office/drawing/2014/main" id="{722C7A7D-B9E3-222E-0BD1-DCE03B627E04}"/>
              </a:ext>
            </a:extLst>
          </p:cNvPr>
          <p:cNvSpPr txBox="1"/>
          <p:nvPr/>
        </p:nvSpPr>
        <p:spPr>
          <a:xfrm>
            <a:off x="1353787" y="6266514"/>
            <a:ext cx="9037122" cy="369332"/>
          </a:xfrm>
          <a:prstGeom prst="rect">
            <a:avLst/>
          </a:prstGeom>
          <a:noFill/>
        </p:spPr>
        <p:txBody>
          <a:bodyPr wrap="square" rtlCol="0">
            <a:spAutoFit/>
          </a:bodyPr>
          <a:lstStyle/>
          <a:p>
            <a:r>
              <a:rPr lang="en-US" dirty="0"/>
              <a:t>Best practice: user requests should be routed to a load balancer and not directly to the instance</a:t>
            </a:r>
          </a:p>
        </p:txBody>
      </p:sp>
    </p:spTree>
    <p:extLst>
      <p:ext uri="{BB962C8B-B14F-4D97-AF65-F5344CB8AC3E}">
        <p14:creationId xmlns:p14="http://schemas.microsoft.com/office/powerpoint/2010/main" val="3463500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341A-8557-CEE5-0F8E-E909BDAF9900}"/>
              </a:ext>
            </a:extLst>
          </p:cNvPr>
          <p:cNvSpPr>
            <a:spLocks noGrp="1"/>
          </p:cNvSpPr>
          <p:nvPr>
            <p:ph type="title"/>
          </p:nvPr>
        </p:nvSpPr>
        <p:spPr/>
        <p:txBody>
          <a:bodyPr>
            <a:normAutofit/>
          </a:bodyPr>
          <a:lstStyle/>
          <a:p>
            <a:r>
              <a:rPr lang="en-US" sz="3200" dirty="0"/>
              <a:t>Next Lecture: More Cloud Networking Topics</a:t>
            </a:r>
          </a:p>
        </p:txBody>
      </p:sp>
      <p:sp>
        <p:nvSpPr>
          <p:cNvPr id="3" name="Content Placeholder 2">
            <a:extLst>
              <a:ext uri="{FF2B5EF4-FFF2-40B4-BE49-F238E27FC236}">
                <a16:creationId xmlns:a16="http://schemas.microsoft.com/office/drawing/2014/main" id="{7AB6601B-6858-228F-CC4A-5D9763E0CFD3}"/>
              </a:ext>
            </a:extLst>
          </p:cNvPr>
          <p:cNvSpPr>
            <a:spLocks noGrp="1"/>
          </p:cNvSpPr>
          <p:nvPr>
            <p:ph idx="1"/>
          </p:nvPr>
        </p:nvSpPr>
        <p:spPr/>
        <p:txBody>
          <a:bodyPr/>
          <a:lstStyle/>
          <a:p>
            <a:r>
              <a:rPr lang="en-US" dirty="0"/>
              <a:t>Load Balancing</a:t>
            </a:r>
          </a:p>
          <a:p>
            <a:r>
              <a:rPr lang="en-US" dirty="0"/>
              <a:t>Security Groups</a:t>
            </a:r>
          </a:p>
          <a:p>
            <a:r>
              <a:rPr lang="en-US" dirty="0"/>
              <a:t>Network Access Control Lists (NACL)</a:t>
            </a:r>
          </a:p>
          <a:p>
            <a:r>
              <a:rPr lang="en-US" dirty="0"/>
              <a:t>BYOIP</a:t>
            </a:r>
          </a:p>
          <a:p>
            <a:r>
              <a:rPr lang="en-US" dirty="0"/>
              <a:t>More VPC Connectivity Options</a:t>
            </a:r>
          </a:p>
          <a:p>
            <a:r>
              <a:rPr lang="en-US" dirty="0"/>
              <a:t>VPC Design Considerations</a:t>
            </a:r>
          </a:p>
        </p:txBody>
      </p:sp>
    </p:spTree>
    <p:extLst>
      <p:ext uri="{BB962C8B-B14F-4D97-AF65-F5344CB8AC3E}">
        <p14:creationId xmlns:p14="http://schemas.microsoft.com/office/powerpoint/2010/main" val="9023436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74D3-AB4B-897D-AB3C-10CB98B937CB}"/>
              </a:ext>
            </a:extLst>
          </p:cNvPr>
          <p:cNvSpPr>
            <a:spLocks noGrp="1"/>
          </p:cNvSpPr>
          <p:nvPr>
            <p:ph type="title"/>
          </p:nvPr>
        </p:nvSpPr>
        <p:spPr/>
        <p:txBody>
          <a:bodyPr/>
          <a:lstStyle/>
          <a:p>
            <a:r>
              <a:rPr lang="en-US" dirty="0"/>
              <a:t>Refences</a:t>
            </a:r>
          </a:p>
        </p:txBody>
      </p:sp>
      <p:sp>
        <p:nvSpPr>
          <p:cNvPr id="3" name="Content Placeholder 2">
            <a:extLst>
              <a:ext uri="{FF2B5EF4-FFF2-40B4-BE49-F238E27FC236}">
                <a16:creationId xmlns:a16="http://schemas.microsoft.com/office/drawing/2014/main" id="{3DBBB1B1-197F-0B13-8757-9502F52D642C}"/>
              </a:ext>
            </a:extLst>
          </p:cNvPr>
          <p:cNvSpPr>
            <a:spLocks noGrp="1"/>
          </p:cNvSpPr>
          <p:nvPr>
            <p:ph idx="1"/>
          </p:nvPr>
        </p:nvSpPr>
        <p:spPr/>
        <p:txBody>
          <a:bodyPr/>
          <a:lstStyle/>
          <a:p>
            <a:r>
              <a:rPr lang="en-US" dirty="0"/>
              <a:t>Willis, Mark. Learning Amazon Web Services (AWS): A Hands-On Guide to the Fundamentals of AWS Cloud. </a:t>
            </a:r>
            <a:r>
              <a:rPr lang="en-US" i="1" dirty="0"/>
              <a:t>Addison-Wesley Professional</a:t>
            </a:r>
            <a:r>
              <a:rPr lang="en-US" dirty="0"/>
              <a:t>. 2019.</a:t>
            </a:r>
          </a:p>
        </p:txBody>
      </p:sp>
    </p:spTree>
    <p:extLst>
      <p:ext uri="{BB962C8B-B14F-4D97-AF65-F5344CB8AC3E}">
        <p14:creationId xmlns:p14="http://schemas.microsoft.com/office/powerpoint/2010/main" val="3137859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82CC-6089-99E2-8DAE-194ABD7F77A1}"/>
              </a:ext>
            </a:extLst>
          </p:cNvPr>
          <p:cNvSpPr>
            <a:spLocks noGrp="1"/>
          </p:cNvSpPr>
          <p:nvPr>
            <p:ph type="title"/>
          </p:nvPr>
        </p:nvSpPr>
        <p:spPr/>
        <p:txBody>
          <a:bodyPr/>
          <a:lstStyle/>
          <a:p>
            <a:r>
              <a:rPr lang="en-US" dirty="0"/>
              <a:t>Land Acknowledgement Statement</a:t>
            </a:r>
          </a:p>
        </p:txBody>
      </p:sp>
      <p:sp>
        <p:nvSpPr>
          <p:cNvPr id="3" name="Content Placeholder 2">
            <a:extLst>
              <a:ext uri="{FF2B5EF4-FFF2-40B4-BE49-F238E27FC236}">
                <a16:creationId xmlns:a16="http://schemas.microsoft.com/office/drawing/2014/main" id="{31E8A3DB-1FB1-FA12-63A3-34AC7D945DB7}"/>
              </a:ext>
            </a:extLst>
          </p:cNvPr>
          <p:cNvSpPr>
            <a:spLocks noGrp="1"/>
          </p:cNvSpPr>
          <p:nvPr>
            <p:ph idx="1"/>
          </p:nvPr>
        </p:nvSpPr>
        <p:spPr/>
        <p:txBody>
          <a:bodyPr/>
          <a:lstStyle/>
          <a:p>
            <a:pPr marL="0" indent="0">
              <a:buNone/>
            </a:pPr>
            <a:r>
              <a:rPr lang="en-US" dirty="0"/>
              <a:t>We respectfully acknowledge the University of Arizona is on the land and territories of Indigenous peoples. Today, Arizona is home to 22 federally-recognized tribes, with Tucson being home to the O’odham and the </a:t>
            </a:r>
            <a:r>
              <a:rPr lang="en-US" dirty="0" err="1"/>
              <a:t>Yacqui</a:t>
            </a:r>
            <a:r>
              <a:rPr lang="en-US" dirty="0"/>
              <a:t>. Committed to diversity and inclusion, the University strives to build sustainable relationships with sovereign Native Nations and Indigenous communities through education offerings, partnerships, and community service.</a:t>
            </a:r>
          </a:p>
          <a:p>
            <a:endParaRPr lang="en-US" dirty="0"/>
          </a:p>
        </p:txBody>
      </p:sp>
    </p:spTree>
    <p:extLst>
      <p:ext uri="{BB962C8B-B14F-4D97-AF65-F5344CB8AC3E}">
        <p14:creationId xmlns:p14="http://schemas.microsoft.com/office/powerpoint/2010/main" val="327566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3EC1-4099-1E62-F5AA-D4C560DAD6DC}"/>
              </a:ext>
            </a:extLst>
          </p:cNvPr>
          <p:cNvSpPr>
            <a:spLocks noGrp="1"/>
          </p:cNvSpPr>
          <p:nvPr>
            <p:ph type="title"/>
          </p:nvPr>
        </p:nvSpPr>
        <p:spPr/>
        <p:txBody>
          <a:bodyPr/>
          <a:lstStyle/>
          <a:p>
            <a:r>
              <a:rPr lang="en-US" dirty="0"/>
              <a:t>Routers</a:t>
            </a:r>
          </a:p>
        </p:txBody>
      </p:sp>
      <p:sp>
        <p:nvSpPr>
          <p:cNvPr id="3" name="Content Placeholder 2">
            <a:extLst>
              <a:ext uri="{FF2B5EF4-FFF2-40B4-BE49-F238E27FC236}">
                <a16:creationId xmlns:a16="http://schemas.microsoft.com/office/drawing/2014/main" id="{F1184EE0-17EF-4DE1-B4BA-A6DB22768A01}"/>
              </a:ext>
            </a:extLst>
          </p:cNvPr>
          <p:cNvSpPr>
            <a:spLocks noGrp="1"/>
          </p:cNvSpPr>
          <p:nvPr>
            <p:ph idx="1"/>
          </p:nvPr>
        </p:nvSpPr>
        <p:spPr>
          <a:xfrm>
            <a:off x="1141412" y="2249487"/>
            <a:ext cx="8960949" cy="2093914"/>
          </a:xfrm>
        </p:spPr>
        <p:txBody>
          <a:bodyPr>
            <a:normAutofit/>
          </a:bodyPr>
          <a:lstStyle/>
          <a:p>
            <a:r>
              <a:rPr lang="en-US" dirty="0"/>
              <a:t>Router’s LAN interface must have an address in the LAN’s network ID</a:t>
            </a:r>
          </a:p>
          <a:p>
            <a:pPr lvl="1"/>
            <a:r>
              <a:rPr lang="en-US" dirty="0"/>
              <a:t>LAN-side NIC on the default gateway will have the lowest or highest </a:t>
            </a:r>
            <a:r>
              <a:rPr lang="en-US" dirty="0">
                <a:solidFill>
                  <a:srgbClr val="00B0F0"/>
                </a:solidFill>
              </a:rPr>
              <a:t>host</a:t>
            </a:r>
            <a:r>
              <a:rPr lang="en-US" dirty="0"/>
              <a:t> </a:t>
            </a:r>
            <a:r>
              <a:rPr lang="en-US" dirty="0">
                <a:solidFill>
                  <a:srgbClr val="00B0F0"/>
                </a:solidFill>
              </a:rPr>
              <a:t>address</a:t>
            </a:r>
            <a:r>
              <a:rPr lang="en-US" dirty="0"/>
              <a:t> </a:t>
            </a:r>
          </a:p>
          <a:p>
            <a:pPr lvl="2"/>
            <a:r>
              <a:rPr lang="en-US" dirty="0"/>
              <a:t>(e.g., 10.0.0.1 or 10.0.0.254)</a:t>
            </a:r>
          </a:p>
          <a:p>
            <a:pPr lvl="2"/>
            <a:r>
              <a:rPr lang="en-US" dirty="0"/>
              <a:t>.255 is reserved as a </a:t>
            </a:r>
            <a:r>
              <a:rPr lang="en-US" dirty="0">
                <a:solidFill>
                  <a:srgbClr val="00B0F0"/>
                </a:solidFill>
              </a:rPr>
              <a:t>broadcast address </a:t>
            </a:r>
            <a:r>
              <a:rPr lang="en-US" dirty="0"/>
              <a:t>used to talk to every machine on the LAN</a:t>
            </a:r>
          </a:p>
        </p:txBody>
      </p:sp>
      <p:sp>
        <p:nvSpPr>
          <p:cNvPr id="4" name="Rectangle 3">
            <a:extLst>
              <a:ext uri="{FF2B5EF4-FFF2-40B4-BE49-F238E27FC236}">
                <a16:creationId xmlns:a16="http://schemas.microsoft.com/office/drawing/2014/main" id="{5ED76BC2-8E97-4AB8-D1AA-C0F8703EC015}"/>
              </a:ext>
            </a:extLst>
          </p:cNvPr>
          <p:cNvSpPr/>
          <p:nvPr/>
        </p:nvSpPr>
        <p:spPr>
          <a:xfrm>
            <a:off x="4595149" y="5268550"/>
            <a:ext cx="2453833" cy="569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5" name="Oval 4">
            <a:extLst>
              <a:ext uri="{FF2B5EF4-FFF2-40B4-BE49-F238E27FC236}">
                <a16:creationId xmlns:a16="http://schemas.microsoft.com/office/drawing/2014/main" id="{F029952D-7BB9-BAB1-FF71-C52EBED1FFB9}"/>
              </a:ext>
            </a:extLst>
          </p:cNvPr>
          <p:cNvSpPr/>
          <p:nvPr/>
        </p:nvSpPr>
        <p:spPr>
          <a:xfrm>
            <a:off x="4363655" y="5331176"/>
            <a:ext cx="462987" cy="44397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7DAE209-A6EB-FAA7-82D6-03A917E6168D}"/>
              </a:ext>
            </a:extLst>
          </p:cNvPr>
          <p:cNvSpPr/>
          <p:nvPr/>
        </p:nvSpPr>
        <p:spPr>
          <a:xfrm>
            <a:off x="6817489" y="5331176"/>
            <a:ext cx="462987" cy="44397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Graphic 6" descr="Network diagram with solid fill">
            <a:extLst>
              <a:ext uri="{FF2B5EF4-FFF2-40B4-BE49-F238E27FC236}">
                <a16:creationId xmlns:a16="http://schemas.microsoft.com/office/drawing/2014/main" id="{094C133D-BEC6-0D3C-49D3-5D1F092FB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0708" y="5095894"/>
            <a:ext cx="914400" cy="914400"/>
          </a:xfrm>
          <a:prstGeom prst="rect">
            <a:avLst/>
          </a:prstGeom>
        </p:spPr>
      </p:pic>
      <p:sp>
        <p:nvSpPr>
          <p:cNvPr id="8" name="TextBox 7">
            <a:extLst>
              <a:ext uri="{FF2B5EF4-FFF2-40B4-BE49-F238E27FC236}">
                <a16:creationId xmlns:a16="http://schemas.microsoft.com/office/drawing/2014/main" id="{FC207545-A640-B4B8-79FE-B2B4F109FE4A}"/>
              </a:ext>
            </a:extLst>
          </p:cNvPr>
          <p:cNvSpPr txBox="1"/>
          <p:nvPr/>
        </p:nvSpPr>
        <p:spPr>
          <a:xfrm>
            <a:off x="2865032" y="4427132"/>
            <a:ext cx="2544094" cy="369332"/>
          </a:xfrm>
          <a:prstGeom prst="rect">
            <a:avLst/>
          </a:prstGeom>
          <a:noFill/>
        </p:spPr>
        <p:txBody>
          <a:bodyPr wrap="none" rtlCol="0">
            <a:spAutoFit/>
          </a:bodyPr>
          <a:lstStyle/>
          <a:p>
            <a:r>
              <a:rPr lang="en-US" dirty="0"/>
              <a:t>Internal network interface</a:t>
            </a:r>
          </a:p>
        </p:txBody>
      </p:sp>
      <p:sp>
        <p:nvSpPr>
          <p:cNvPr id="9" name="TextBox 8">
            <a:extLst>
              <a:ext uri="{FF2B5EF4-FFF2-40B4-BE49-F238E27FC236}">
                <a16:creationId xmlns:a16="http://schemas.microsoft.com/office/drawing/2014/main" id="{B6A6A6C1-EAB7-917C-665E-551C9F395DC1}"/>
              </a:ext>
            </a:extLst>
          </p:cNvPr>
          <p:cNvSpPr txBox="1"/>
          <p:nvPr/>
        </p:nvSpPr>
        <p:spPr>
          <a:xfrm>
            <a:off x="6300173" y="4424255"/>
            <a:ext cx="2608215" cy="369332"/>
          </a:xfrm>
          <a:prstGeom prst="rect">
            <a:avLst/>
          </a:prstGeom>
          <a:noFill/>
        </p:spPr>
        <p:txBody>
          <a:bodyPr wrap="none" rtlCol="0">
            <a:spAutoFit/>
          </a:bodyPr>
          <a:lstStyle/>
          <a:p>
            <a:r>
              <a:rPr lang="en-US" dirty="0"/>
              <a:t>External network interface</a:t>
            </a:r>
          </a:p>
        </p:txBody>
      </p:sp>
      <p:cxnSp>
        <p:nvCxnSpPr>
          <p:cNvPr id="10" name="Straight Arrow Connector 9">
            <a:extLst>
              <a:ext uri="{FF2B5EF4-FFF2-40B4-BE49-F238E27FC236}">
                <a16:creationId xmlns:a16="http://schemas.microsoft.com/office/drawing/2014/main" id="{12AEE4EF-5C42-F4EC-F005-2ACAF57F9BDB}"/>
              </a:ext>
            </a:extLst>
          </p:cNvPr>
          <p:cNvCxnSpPr>
            <a:cxnSpLocks/>
            <a:endCxn id="5" idx="1"/>
          </p:cNvCxnSpPr>
          <p:nvPr/>
        </p:nvCxnSpPr>
        <p:spPr>
          <a:xfrm>
            <a:off x="4034824" y="4748899"/>
            <a:ext cx="396634" cy="64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7DFA928-1AFA-39E6-CB0A-CEED601EF9C5}"/>
              </a:ext>
            </a:extLst>
          </p:cNvPr>
          <p:cNvCxnSpPr>
            <a:cxnSpLocks/>
            <a:stCxn id="9" idx="2"/>
          </p:cNvCxnSpPr>
          <p:nvPr/>
        </p:nvCxnSpPr>
        <p:spPr>
          <a:xfrm flipH="1">
            <a:off x="7171641" y="4793587"/>
            <a:ext cx="432640" cy="54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BC6295-09DD-DDA0-E633-987826E22225}"/>
              </a:ext>
            </a:extLst>
          </p:cNvPr>
          <p:cNvSpPr txBox="1"/>
          <p:nvPr/>
        </p:nvSpPr>
        <p:spPr>
          <a:xfrm>
            <a:off x="3438466" y="6239482"/>
            <a:ext cx="971741" cy="369332"/>
          </a:xfrm>
          <a:prstGeom prst="rect">
            <a:avLst/>
          </a:prstGeom>
          <a:noFill/>
        </p:spPr>
        <p:txBody>
          <a:bodyPr wrap="none" rtlCol="0">
            <a:spAutoFit/>
          </a:bodyPr>
          <a:lstStyle/>
          <a:p>
            <a:r>
              <a:rPr lang="en-US" dirty="0"/>
              <a:t>10.0.0.1</a:t>
            </a:r>
          </a:p>
        </p:txBody>
      </p:sp>
      <p:sp>
        <p:nvSpPr>
          <p:cNvPr id="13" name="TextBox 12">
            <a:extLst>
              <a:ext uri="{FF2B5EF4-FFF2-40B4-BE49-F238E27FC236}">
                <a16:creationId xmlns:a16="http://schemas.microsoft.com/office/drawing/2014/main" id="{A3BC7852-B927-2FB2-4748-0AEB84E08539}"/>
              </a:ext>
            </a:extLst>
          </p:cNvPr>
          <p:cNvSpPr txBox="1"/>
          <p:nvPr/>
        </p:nvSpPr>
        <p:spPr>
          <a:xfrm>
            <a:off x="6410686" y="6239482"/>
            <a:ext cx="1257075" cy="369332"/>
          </a:xfrm>
          <a:prstGeom prst="rect">
            <a:avLst/>
          </a:prstGeom>
          <a:noFill/>
        </p:spPr>
        <p:txBody>
          <a:bodyPr wrap="none" rtlCol="0">
            <a:spAutoFit/>
          </a:bodyPr>
          <a:lstStyle/>
          <a:p>
            <a:r>
              <a:rPr lang="en-US" dirty="0"/>
              <a:t>&lt;Public IP&gt;</a:t>
            </a:r>
          </a:p>
        </p:txBody>
      </p:sp>
      <p:cxnSp>
        <p:nvCxnSpPr>
          <p:cNvPr id="14" name="Straight Arrow Connector 13">
            <a:extLst>
              <a:ext uri="{FF2B5EF4-FFF2-40B4-BE49-F238E27FC236}">
                <a16:creationId xmlns:a16="http://schemas.microsoft.com/office/drawing/2014/main" id="{1893781A-F6B4-EDDB-5A80-769A9C04AC2F}"/>
              </a:ext>
            </a:extLst>
          </p:cNvPr>
          <p:cNvCxnSpPr/>
          <p:nvPr/>
        </p:nvCxnSpPr>
        <p:spPr>
          <a:xfrm flipV="1">
            <a:off x="4247908" y="5837780"/>
            <a:ext cx="183550" cy="49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DAC34B-FB08-8D15-ABD3-244785375DF5}"/>
              </a:ext>
            </a:extLst>
          </p:cNvPr>
          <p:cNvCxnSpPr>
            <a:cxnSpLocks/>
            <a:stCxn id="13" idx="0"/>
          </p:cNvCxnSpPr>
          <p:nvPr/>
        </p:nvCxnSpPr>
        <p:spPr>
          <a:xfrm flipV="1">
            <a:off x="7039224" y="5765527"/>
            <a:ext cx="132417" cy="47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 Same Side Corner Rectangle 15">
            <a:extLst>
              <a:ext uri="{FF2B5EF4-FFF2-40B4-BE49-F238E27FC236}">
                <a16:creationId xmlns:a16="http://schemas.microsoft.com/office/drawing/2014/main" id="{48DE8E8F-94B5-DE36-31AA-CF338B170C60}"/>
              </a:ext>
            </a:extLst>
          </p:cNvPr>
          <p:cNvSpPr/>
          <p:nvPr/>
        </p:nvSpPr>
        <p:spPr>
          <a:xfrm>
            <a:off x="1882127" y="4837911"/>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17" name="Round Same Side Corner Rectangle 16">
            <a:extLst>
              <a:ext uri="{FF2B5EF4-FFF2-40B4-BE49-F238E27FC236}">
                <a16:creationId xmlns:a16="http://schemas.microsoft.com/office/drawing/2014/main" id="{142FACC0-1ED4-7E8B-F0C9-1B0780A2C0E8}"/>
              </a:ext>
            </a:extLst>
          </p:cNvPr>
          <p:cNvSpPr/>
          <p:nvPr/>
        </p:nvSpPr>
        <p:spPr>
          <a:xfrm>
            <a:off x="1874738" y="5340069"/>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sp>
        <p:nvSpPr>
          <p:cNvPr id="18" name="Round Same Side Corner Rectangle 17">
            <a:extLst>
              <a:ext uri="{FF2B5EF4-FFF2-40B4-BE49-F238E27FC236}">
                <a16:creationId xmlns:a16="http://schemas.microsoft.com/office/drawing/2014/main" id="{37443385-1544-0938-304F-18D3F8670D0E}"/>
              </a:ext>
            </a:extLst>
          </p:cNvPr>
          <p:cNvSpPr/>
          <p:nvPr/>
        </p:nvSpPr>
        <p:spPr>
          <a:xfrm>
            <a:off x="1874738" y="5816408"/>
            <a:ext cx="682906" cy="435085"/>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VM</a:t>
            </a:r>
          </a:p>
        </p:txBody>
      </p:sp>
      <p:cxnSp>
        <p:nvCxnSpPr>
          <p:cNvPr id="19" name="Elbow Connector 18">
            <a:extLst>
              <a:ext uri="{FF2B5EF4-FFF2-40B4-BE49-F238E27FC236}">
                <a16:creationId xmlns:a16="http://schemas.microsoft.com/office/drawing/2014/main" id="{FE61F384-D689-A121-826E-A8AC8854ED1B}"/>
              </a:ext>
            </a:extLst>
          </p:cNvPr>
          <p:cNvCxnSpPr>
            <a:cxnSpLocks/>
            <a:stCxn id="16" idx="0"/>
          </p:cNvCxnSpPr>
          <p:nvPr/>
        </p:nvCxnSpPr>
        <p:spPr>
          <a:xfrm>
            <a:off x="2565033" y="5055454"/>
            <a:ext cx="1374612" cy="2587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9D1DC80E-324F-417E-E3F4-87FECA87A6FB}"/>
              </a:ext>
            </a:extLst>
          </p:cNvPr>
          <p:cNvCxnSpPr>
            <a:cxnSpLocks/>
            <a:stCxn id="18" idx="0"/>
          </p:cNvCxnSpPr>
          <p:nvPr/>
        </p:nvCxnSpPr>
        <p:spPr>
          <a:xfrm flipV="1">
            <a:off x="2557644" y="5816408"/>
            <a:ext cx="1343730" cy="2175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D0DEF2-367F-4436-96D3-DBB2160266FA}"/>
              </a:ext>
            </a:extLst>
          </p:cNvPr>
          <p:cNvCxnSpPr>
            <a:cxnSpLocks/>
            <a:stCxn id="17" idx="0"/>
          </p:cNvCxnSpPr>
          <p:nvPr/>
        </p:nvCxnSpPr>
        <p:spPr>
          <a:xfrm>
            <a:off x="2557644" y="5557612"/>
            <a:ext cx="137338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1A7AE41-6069-5834-2F5B-155C546F8AC5}"/>
              </a:ext>
            </a:extLst>
          </p:cNvPr>
          <p:cNvSpPr txBox="1"/>
          <p:nvPr/>
        </p:nvSpPr>
        <p:spPr>
          <a:xfrm>
            <a:off x="7564089" y="5340069"/>
            <a:ext cx="1256883" cy="369332"/>
          </a:xfrm>
          <a:prstGeom prst="rect">
            <a:avLst/>
          </a:prstGeom>
          <a:noFill/>
        </p:spPr>
        <p:txBody>
          <a:bodyPr wrap="none" rtlCol="0">
            <a:spAutoFit/>
          </a:bodyPr>
          <a:lstStyle/>
          <a:p>
            <a:r>
              <a:rPr lang="en-US" dirty="0"/>
              <a:t>The Internet</a:t>
            </a:r>
          </a:p>
        </p:txBody>
      </p:sp>
      <p:sp>
        <p:nvSpPr>
          <p:cNvPr id="23" name="Striped Right Arrow 22">
            <a:extLst>
              <a:ext uri="{FF2B5EF4-FFF2-40B4-BE49-F238E27FC236}">
                <a16:creationId xmlns:a16="http://schemas.microsoft.com/office/drawing/2014/main" id="{C9FDF091-F222-CA66-FC24-14FFB829A313}"/>
              </a:ext>
            </a:extLst>
          </p:cNvPr>
          <p:cNvSpPr/>
          <p:nvPr/>
        </p:nvSpPr>
        <p:spPr>
          <a:xfrm>
            <a:off x="7048982" y="5396195"/>
            <a:ext cx="515107" cy="313206"/>
          </a:xfrm>
          <a:prstGeom prst="striped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EE6ED863-1D36-DFF1-EA97-96297A81B079}"/>
              </a:ext>
            </a:extLst>
          </p:cNvPr>
          <p:cNvSpPr txBox="1"/>
          <p:nvPr/>
        </p:nvSpPr>
        <p:spPr>
          <a:xfrm>
            <a:off x="4826642" y="4888583"/>
            <a:ext cx="2187469" cy="369332"/>
          </a:xfrm>
          <a:prstGeom prst="rect">
            <a:avLst/>
          </a:prstGeom>
          <a:noFill/>
        </p:spPr>
        <p:txBody>
          <a:bodyPr wrap="square" rtlCol="0">
            <a:spAutoFit/>
          </a:bodyPr>
          <a:lstStyle/>
          <a:p>
            <a:r>
              <a:rPr lang="en-US" dirty="0"/>
              <a:t>DEFAULT GATEWAY</a:t>
            </a:r>
          </a:p>
        </p:txBody>
      </p:sp>
      <p:sp>
        <p:nvSpPr>
          <p:cNvPr id="25" name="TextBox 24">
            <a:extLst>
              <a:ext uri="{FF2B5EF4-FFF2-40B4-BE49-F238E27FC236}">
                <a16:creationId xmlns:a16="http://schemas.microsoft.com/office/drawing/2014/main" id="{C9B4F918-D998-DADD-0744-E253A35BDC2A}"/>
              </a:ext>
            </a:extLst>
          </p:cNvPr>
          <p:cNvSpPr txBox="1"/>
          <p:nvPr/>
        </p:nvSpPr>
        <p:spPr>
          <a:xfrm>
            <a:off x="1045482" y="4845583"/>
            <a:ext cx="801823" cy="307777"/>
          </a:xfrm>
          <a:prstGeom prst="rect">
            <a:avLst/>
          </a:prstGeom>
          <a:noFill/>
        </p:spPr>
        <p:txBody>
          <a:bodyPr wrap="none" rtlCol="0">
            <a:spAutoFit/>
          </a:bodyPr>
          <a:lstStyle/>
          <a:p>
            <a:r>
              <a:rPr lang="en-US" sz="1400" dirty="0"/>
              <a:t>10.0.0.2</a:t>
            </a:r>
          </a:p>
        </p:txBody>
      </p:sp>
      <p:sp>
        <p:nvSpPr>
          <p:cNvPr id="26" name="TextBox 25">
            <a:extLst>
              <a:ext uri="{FF2B5EF4-FFF2-40B4-BE49-F238E27FC236}">
                <a16:creationId xmlns:a16="http://schemas.microsoft.com/office/drawing/2014/main" id="{DB851C75-3D22-6E42-6237-6BCF0B0C1154}"/>
              </a:ext>
            </a:extLst>
          </p:cNvPr>
          <p:cNvSpPr txBox="1"/>
          <p:nvPr/>
        </p:nvSpPr>
        <p:spPr>
          <a:xfrm>
            <a:off x="1020925" y="5401624"/>
            <a:ext cx="801823" cy="307777"/>
          </a:xfrm>
          <a:prstGeom prst="rect">
            <a:avLst/>
          </a:prstGeom>
          <a:noFill/>
        </p:spPr>
        <p:txBody>
          <a:bodyPr wrap="none" rtlCol="0">
            <a:spAutoFit/>
          </a:bodyPr>
          <a:lstStyle/>
          <a:p>
            <a:r>
              <a:rPr lang="en-US" sz="1400" dirty="0"/>
              <a:t>10.0.0.3</a:t>
            </a:r>
          </a:p>
        </p:txBody>
      </p:sp>
      <p:sp>
        <p:nvSpPr>
          <p:cNvPr id="27" name="TextBox 26">
            <a:extLst>
              <a:ext uri="{FF2B5EF4-FFF2-40B4-BE49-F238E27FC236}">
                <a16:creationId xmlns:a16="http://schemas.microsoft.com/office/drawing/2014/main" id="{8D3E8C70-2A84-9311-896B-DAA7D01AB3C7}"/>
              </a:ext>
            </a:extLst>
          </p:cNvPr>
          <p:cNvSpPr txBox="1"/>
          <p:nvPr/>
        </p:nvSpPr>
        <p:spPr>
          <a:xfrm>
            <a:off x="1033416" y="5925179"/>
            <a:ext cx="801823" cy="307777"/>
          </a:xfrm>
          <a:prstGeom prst="rect">
            <a:avLst/>
          </a:prstGeom>
          <a:noFill/>
        </p:spPr>
        <p:txBody>
          <a:bodyPr wrap="none" rtlCol="0">
            <a:spAutoFit/>
          </a:bodyPr>
          <a:lstStyle/>
          <a:p>
            <a:r>
              <a:rPr lang="en-US" sz="1400" dirty="0"/>
              <a:t>10.0.0.4</a:t>
            </a:r>
          </a:p>
        </p:txBody>
      </p:sp>
    </p:spTree>
    <p:extLst>
      <p:ext uri="{BB962C8B-B14F-4D97-AF65-F5344CB8AC3E}">
        <p14:creationId xmlns:p14="http://schemas.microsoft.com/office/powerpoint/2010/main" val="500653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{D27482C4-A8F5-ED44-860C-C04F65D38CA3}tf10001120</Template>
  <TotalTime>42655</TotalTime>
  <Words>4524</Words>
  <Application>Microsoft Macintosh PowerPoint</Application>
  <PresentationFormat>Widescreen</PresentationFormat>
  <Paragraphs>572</Paragraphs>
  <Slides>85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EB Garamond</vt:lpstr>
      <vt:lpstr>Tw Cen MT</vt:lpstr>
      <vt:lpstr>Wingdings</vt:lpstr>
      <vt:lpstr>Circuit</vt:lpstr>
      <vt:lpstr>MIS 547</vt:lpstr>
      <vt:lpstr>Admin</vt:lpstr>
      <vt:lpstr>AGENDA</vt:lpstr>
      <vt:lpstr>Lecture 7: Cloud Networking Day 1</vt:lpstr>
      <vt:lpstr>The OSI Model- Intro Video Available</vt:lpstr>
      <vt:lpstr>Inter-Network Operations</vt:lpstr>
      <vt:lpstr>PowerPoint Presentation</vt:lpstr>
      <vt:lpstr>Routers</vt:lpstr>
      <vt:lpstr>Routers</vt:lpstr>
      <vt:lpstr>Public and Private IP Addresses</vt:lpstr>
      <vt:lpstr>Routing</vt:lpstr>
      <vt:lpstr>Routing Table</vt:lpstr>
      <vt:lpstr>Routing Table</vt:lpstr>
      <vt:lpstr>Network Address Translation</vt:lpstr>
      <vt:lpstr>Network Address Translation (NAT)</vt:lpstr>
      <vt:lpstr>Network Address Translation (NAT)</vt:lpstr>
      <vt:lpstr>Network Address Translation (NAT)</vt:lpstr>
      <vt:lpstr>DNS</vt:lpstr>
      <vt:lpstr>Domain Name System (DNS)</vt:lpstr>
      <vt:lpstr>DNS Servers</vt:lpstr>
      <vt:lpstr>DNS hierarchy</vt:lpstr>
      <vt:lpstr>DNS record types</vt:lpstr>
      <vt:lpstr>DNS Registrars and Hosting</vt:lpstr>
      <vt:lpstr>CLOUD NETWORKING FOUNDATIONS</vt:lpstr>
      <vt:lpstr>Key Concepts:</vt:lpstr>
      <vt:lpstr>Note</vt:lpstr>
      <vt:lpstr>How do we Handle Virtual Infrastructure Connectivity?</vt:lpstr>
      <vt:lpstr>We Use Network Virtualization</vt:lpstr>
      <vt:lpstr>Virtual Private Cloud (VPC)</vt:lpstr>
      <vt:lpstr>cloud architecture diagram</vt:lpstr>
      <vt:lpstr>Virtual Private Cloud (VPC)</vt:lpstr>
      <vt:lpstr>VPC Isolation and security </vt:lpstr>
      <vt:lpstr>Virtual Private Cloud (VPC)</vt:lpstr>
      <vt:lpstr>Creating a VPC (Non-default VPC)</vt:lpstr>
      <vt:lpstr>Creating a VPC- Step 1: Naming</vt:lpstr>
      <vt:lpstr>Creating a VPC: Naming</vt:lpstr>
      <vt:lpstr>Creating a VPC- Step 2: Choose an IPv4 CIDR Block</vt:lpstr>
      <vt:lpstr>Creating a VPC- Step 2: Choose an IPv4 CIDR Block</vt:lpstr>
      <vt:lpstr>Creating a VPC- Step 2: Choose an IPv4 CIDR Block</vt:lpstr>
      <vt:lpstr>Creating a VPC- Step 3: Configure subnets and AZs </vt:lpstr>
      <vt:lpstr>VPC Subnets</vt:lpstr>
      <vt:lpstr>What is a Subnet</vt:lpstr>
      <vt:lpstr>Subnetting in VPCs</vt:lpstr>
      <vt:lpstr>Subnetting in VPCs</vt:lpstr>
      <vt:lpstr>Subnetting in VPCs</vt:lpstr>
      <vt:lpstr>Subnetting in VPCs: Availability Zones (AZ)</vt:lpstr>
      <vt:lpstr>Creating a VPC- Step 4: Set the subnet CIDR Blocks</vt:lpstr>
      <vt:lpstr>Creating a VPC- Step 4: Set the subnet CIDR Blocks</vt:lpstr>
      <vt:lpstr>Other notes about Subnets</vt:lpstr>
      <vt:lpstr>Creating a VPC- Step 5: Configure a NAT Gateway</vt:lpstr>
      <vt:lpstr>NAT Services</vt:lpstr>
      <vt:lpstr>NAT Gateways</vt:lpstr>
      <vt:lpstr>NAT Gateways</vt:lpstr>
      <vt:lpstr>Elastic IPS</vt:lpstr>
      <vt:lpstr>Elastic IP addresses</vt:lpstr>
      <vt:lpstr>Elastic IP addresses</vt:lpstr>
      <vt:lpstr>When to Use Elastic IP</vt:lpstr>
      <vt:lpstr>Route Tables</vt:lpstr>
      <vt:lpstr>Route Tables</vt:lpstr>
      <vt:lpstr>Route Table Key Concepts</vt:lpstr>
      <vt:lpstr>Route Tables: The Main Route Table</vt:lpstr>
      <vt:lpstr>Route Tables</vt:lpstr>
      <vt:lpstr>Route Tables</vt:lpstr>
      <vt:lpstr>Route Tables</vt:lpstr>
      <vt:lpstr>Route Tables: A Note about Cost</vt:lpstr>
      <vt:lpstr>Creating a VPC- Step 6: Select VPC Endpoints</vt:lpstr>
      <vt:lpstr>VPC Endpoints</vt:lpstr>
      <vt:lpstr>Internet Gateway (IGW)</vt:lpstr>
      <vt:lpstr>Gateway VPC Endpoints</vt:lpstr>
      <vt:lpstr>Interface VPC Endpoints: Public Service Endpoints</vt:lpstr>
      <vt:lpstr>Interface VPC Endpoints Connections</vt:lpstr>
      <vt:lpstr>Interface VPC Endpoints</vt:lpstr>
      <vt:lpstr>Interface VPC Endpoints With Private Link</vt:lpstr>
      <vt:lpstr>Interface VPC Endpoints: Provider/Third-party With Private Link</vt:lpstr>
      <vt:lpstr>Creating a VPC- Step 7: Configure DNS</vt:lpstr>
      <vt:lpstr>Route 53</vt:lpstr>
      <vt:lpstr>Route 53</vt:lpstr>
      <vt:lpstr>Route 53</vt:lpstr>
      <vt:lpstr>Route 53</vt:lpstr>
      <vt:lpstr>Routing Options</vt:lpstr>
      <vt:lpstr>Route 53</vt:lpstr>
      <vt:lpstr>Route 53 Private DNS Zones</vt:lpstr>
      <vt:lpstr>Next Lecture: More Cloud Networking Topics</vt:lpstr>
      <vt:lpstr>Refences</vt:lpstr>
      <vt:lpstr>Land Acknowledgement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547</dc:title>
  <dc:creator>Zara Ahmad-Post</dc:creator>
  <cp:lastModifiedBy>Zara Ahmad-Post</cp:lastModifiedBy>
  <cp:revision>53</cp:revision>
  <dcterms:created xsi:type="dcterms:W3CDTF">2023-08-15T03:21:53Z</dcterms:created>
  <dcterms:modified xsi:type="dcterms:W3CDTF">2024-09-17T21:05:50Z</dcterms:modified>
</cp:coreProperties>
</file>