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2"/>
  </p:notesMasterIdLst>
  <p:sldIdLst>
    <p:sldId id="517" r:id="rId2"/>
    <p:sldId id="518" r:id="rId3"/>
    <p:sldId id="565" r:id="rId4"/>
    <p:sldId id="519" r:id="rId5"/>
    <p:sldId id="516" r:id="rId6"/>
    <p:sldId id="513" r:id="rId7"/>
    <p:sldId id="547" r:id="rId8"/>
    <p:sldId id="514" r:id="rId9"/>
    <p:sldId id="564" r:id="rId10"/>
    <p:sldId id="548" r:id="rId11"/>
    <p:sldId id="549" r:id="rId12"/>
    <p:sldId id="550" r:id="rId13"/>
    <p:sldId id="551" r:id="rId14"/>
    <p:sldId id="543" r:id="rId15"/>
    <p:sldId id="539" r:id="rId16"/>
    <p:sldId id="540" r:id="rId17"/>
    <p:sldId id="541" r:id="rId18"/>
    <p:sldId id="528" r:id="rId19"/>
    <p:sldId id="537" r:id="rId20"/>
    <p:sldId id="544" r:id="rId21"/>
    <p:sldId id="559" r:id="rId22"/>
    <p:sldId id="560" r:id="rId23"/>
    <p:sldId id="562" r:id="rId24"/>
    <p:sldId id="561" r:id="rId25"/>
    <p:sldId id="558" r:id="rId26"/>
    <p:sldId id="557" r:id="rId27"/>
    <p:sldId id="434" r:id="rId28"/>
    <p:sldId id="435" r:id="rId29"/>
    <p:sldId id="438" r:id="rId30"/>
    <p:sldId id="530" r:id="rId31"/>
    <p:sldId id="529" r:id="rId32"/>
    <p:sldId id="439" r:id="rId33"/>
    <p:sldId id="440" r:id="rId34"/>
    <p:sldId id="441" r:id="rId35"/>
    <p:sldId id="442" r:id="rId36"/>
    <p:sldId id="436" r:id="rId37"/>
    <p:sldId id="532" r:id="rId38"/>
    <p:sldId id="533" r:id="rId39"/>
    <p:sldId id="443" r:id="rId40"/>
    <p:sldId id="444" r:id="rId41"/>
    <p:sldId id="445" r:id="rId42"/>
    <p:sldId id="446" r:id="rId43"/>
    <p:sldId id="447" r:id="rId44"/>
    <p:sldId id="431" r:id="rId45"/>
    <p:sldId id="432" r:id="rId46"/>
    <p:sldId id="433" r:id="rId47"/>
    <p:sldId id="502" r:id="rId48"/>
    <p:sldId id="462" r:id="rId49"/>
    <p:sldId id="484" r:id="rId50"/>
    <p:sldId id="485" r:id="rId51"/>
    <p:sldId id="463" r:id="rId52"/>
    <p:sldId id="535" r:id="rId53"/>
    <p:sldId id="486" r:id="rId54"/>
    <p:sldId id="464" r:id="rId55"/>
    <p:sldId id="449" r:id="rId56"/>
    <p:sldId id="501" r:id="rId57"/>
    <p:sldId id="397" r:id="rId58"/>
    <p:sldId id="399" r:id="rId59"/>
    <p:sldId id="414" r:id="rId60"/>
    <p:sldId id="403" r:id="rId61"/>
    <p:sldId id="405" r:id="rId62"/>
    <p:sldId id="404" r:id="rId63"/>
    <p:sldId id="406" r:id="rId64"/>
    <p:sldId id="407" r:id="rId65"/>
    <p:sldId id="408" r:id="rId66"/>
    <p:sldId id="409" r:id="rId67"/>
    <p:sldId id="410" r:id="rId68"/>
    <p:sldId id="411" r:id="rId69"/>
    <p:sldId id="458" r:id="rId70"/>
    <p:sldId id="398" r:id="rId71"/>
    <p:sldId id="520" r:id="rId72"/>
    <p:sldId id="522" r:id="rId73"/>
    <p:sldId id="525" r:id="rId74"/>
    <p:sldId id="523" r:id="rId75"/>
    <p:sldId id="524" r:id="rId76"/>
    <p:sldId id="521" r:id="rId77"/>
    <p:sldId id="459" r:id="rId78"/>
    <p:sldId id="289" r:id="rId79"/>
    <p:sldId id="538" r:id="rId80"/>
    <p:sldId id="56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9"/>
    <p:restoredTop sz="94630"/>
  </p:normalViewPr>
  <p:slideViewPr>
    <p:cSldViewPr snapToGrid="0">
      <p:cViewPr varScale="1">
        <p:scale>
          <a:sx n="118" d="100"/>
          <a:sy n="118"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2F462-DA32-4E26-81D8-34D0DDC815E5}" type="doc">
      <dgm:prSet loTypeId="urn:microsoft.com/office/officeart/2016/7/layout/LinearBlockProcessNumbered" loCatId="process" qsTypeId="urn:microsoft.com/office/officeart/2005/8/quickstyle/simple4" qsCatId="simple" csTypeId="urn:microsoft.com/office/officeart/2005/8/colors/colorful5" csCatId="colorful" phldr="1"/>
      <dgm:spPr/>
      <dgm:t>
        <a:bodyPr/>
        <a:lstStyle/>
        <a:p>
          <a:endParaRPr lang="en-US"/>
        </a:p>
      </dgm:t>
    </dgm:pt>
    <dgm:pt modelId="{CD6E15AA-C21A-4519-A269-39C235A8ABEA}">
      <dgm:prSet/>
      <dgm:spPr/>
      <dgm:t>
        <a:bodyPr/>
        <a:lstStyle/>
        <a:p>
          <a:r>
            <a:rPr lang="en-US" dirty="0"/>
            <a:t>Reminders</a:t>
          </a:r>
        </a:p>
      </dgm:t>
    </dgm:pt>
    <dgm:pt modelId="{78AF907C-2257-42EA-ABDE-01319A3F8096}" type="parTrans" cxnId="{17ABB51C-8EB6-4BD1-BDB9-21F22F13FD01}">
      <dgm:prSet/>
      <dgm:spPr/>
      <dgm:t>
        <a:bodyPr/>
        <a:lstStyle/>
        <a:p>
          <a:endParaRPr lang="en-US"/>
        </a:p>
      </dgm:t>
    </dgm:pt>
    <dgm:pt modelId="{2A36D909-4024-42C9-B843-63AF1D919B81}" type="sibTrans" cxnId="{17ABB51C-8EB6-4BD1-BDB9-21F22F13FD01}">
      <dgm:prSet phldrT="01" phldr="0"/>
      <dgm:spPr/>
      <dgm:t>
        <a:bodyPr/>
        <a:lstStyle/>
        <a:p>
          <a:r>
            <a:rPr lang="en-US"/>
            <a:t>01</a:t>
          </a:r>
        </a:p>
      </dgm:t>
    </dgm:pt>
    <dgm:pt modelId="{6B27F850-223D-4A67-B167-E8A2D3A60A80}">
      <dgm:prSet/>
      <dgm:spPr/>
      <dgm:t>
        <a:bodyPr/>
        <a:lstStyle/>
        <a:p>
          <a:r>
            <a:rPr lang="en-US" dirty="0"/>
            <a:t>Assignment 4 Due Sunday @ midnight</a:t>
          </a:r>
        </a:p>
      </dgm:t>
    </dgm:pt>
    <dgm:pt modelId="{EE4DFDF6-A67C-401C-8B2C-65A0B97369B5}" type="parTrans" cxnId="{C5918892-36C6-4B66-BEC9-B05A5D5D8A3B}">
      <dgm:prSet/>
      <dgm:spPr/>
      <dgm:t>
        <a:bodyPr/>
        <a:lstStyle/>
        <a:p>
          <a:endParaRPr lang="en-US"/>
        </a:p>
      </dgm:t>
    </dgm:pt>
    <dgm:pt modelId="{A3BDEBA3-477C-400E-90FE-8273934EF1FA}" type="sibTrans" cxnId="{C5918892-36C6-4B66-BEC9-B05A5D5D8A3B}">
      <dgm:prSet phldrT="02" phldr="0"/>
      <dgm:spPr/>
      <dgm:t>
        <a:bodyPr/>
        <a:lstStyle/>
        <a:p>
          <a:r>
            <a:rPr lang="en-US"/>
            <a:t>02</a:t>
          </a:r>
        </a:p>
      </dgm:t>
    </dgm:pt>
    <dgm:pt modelId="{C7906813-00E2-2349-AC3C-7055BDB0F89F}">
      <dgm:prSet/>
      <dgm:spPr/>
      <dgm:t>
        <a:bodyPr/>
        <a:lstStyle/>
        <a:p>
          <a:r>
            <a:rPr lang="en-US" dirty="0"/>
            <a:t>Office hours</a:t>
          </a:r>
        </a:p>
      </dgm:t>
    </dgm:pt>
    <dgm:pt modelId="{EA2BECC2-5971-C441-804E-CC989DBD7056}" type="parTrans" cxnId="{ED3933BF-6FD7-2B47-8D58-F37A0AEF34B6}">
      <dgm:prSet/>
      <dgm:spPr/>
      <dgm:t>
        <a:bodyPr/>
        <a:lstStyle/>
        <a:p>
          <a:endParaRPr lang="en-US"/>
        </a:p>
      </dgm:t>
    </dgm:pt>
    <dgm:pt modelId="{ED8E3E4A-C5E6-FA4B-9CAD-74AD00EE5E5B}" type="sibTrans" cxnId="{ED3933BF-6FD7-2B47-8D58-F37A0AEF34B6}">
      <dgm:prSet phldrT="04" phldr="0"/>
      <dgm:spPr/>
      <dgm:t>
        <a:bodyPr/>
        <a:lstStyle/>
        <a:p>
          <a:r>
            <a:rPr lang="en-US"/>
            <a:t>04</a:t>
          </a:r>
        </a:p>
      </dgm:t>
    </dgm:pt>
    <dgm:pt modelId="{19FA3B83-7AD6-1043-8217-DFEA5C186D1D}">
      <dgm:prSet/>
      <dgm:spPr/>
      <dgm:t>
        <a:bodyPr/>
        <a:lstStyle/>
        <a:p>
          <a:r>
            <a:rPr lang="en-US" dirty="0"/>
            <a:t>By appointment, please schedule in advance!</a:t>
          </a:r>
        </a:p>
      </dgm:t>
    </dgm:pt>
    <dgm:pt modelId="{7FFDB31D-722C-3E47-BE9B-62B4901EA96F}" type="parTrans" cxnId="{B64A93B2-612F-604B-960B-47462035EE8A}">
      <dgm:prSet/>
      <dgm:spPr/>
    </dgm:pt>
    <dgm:pt modelId="{AE16684B-0557-D04B-B932-0CE81E0B0DF5}" type="sibTrans" cxnId="{B64A93B2-612F-604B-960B-47462035EE8A}">
      <dgm:prSet phldrT="04" phldr="0"/>
      <dgm:spPr/>
    </dgm:pt>
    <dgm:pt modelId="{CA726A7E-EBE5-7E42-853D-9CD8D6B1401A}">
      <dgm:prSet/>
      <dgm:spPr/>
      <dgm:t>
        <a:bodyPr/>
        <a:lstStyle/>
        <a:p>
          <a:r>
            <a:rPr lang="en-US" dirty="0"/>
            <a:t>Back in person next week</a:t>
          </a:r>
        </a:p>
      </dgm:t>
    </dgm:pt>
    <dgm:pt modelId="{5B7013DC-4B27-D64F-B0FA-F6D0C40D4730}" type="parTrans" cxnId="{0F1C4A0B-3E06-1E47-943A-672CB5A756CD}">
      <dgm:prSet/>
      <dgm:spPr/>
    </dgm:pt>
    <dgm:pt modelId="{22101E4C-E037-E84B-8A81-7798CD2431F3}" type="sibTrans" cxnId="{0F1C4A0B-3E06-1E47-943A-672CB5A756CD}">
      <dgm:prSet phldrT="02" phldr="0"/>
      <dgm:spPr/>
    </dgm:pt>
    <dgm:pt modelId="{AD640812-51C2-4C48-AC08-5848E4EA1783}">
      <dgm:prSet/>
      <dgm:spPr/>
      <dgm:t>
        <a:bodyPr/>
        <a:lstStyle/>
        <a:p>
          <a:r>
            <a:rPr lang="en-US" dirty="0"/>
            <a:t>Quiz 4 Due Sunday @ midnight</a:t>
          </a:r>
        </a:p>
      </dgm:t>
    </dgm:pt>
    <dgm:pt modelId="{744D547D-7F14-354D-A243-3385EF5F1251}" type="parTrans" cxnId="{6BB9DF98-0BB0-4E4B-9131-616708ABF959}">
      <dgm:prSet/>
      <dgm:spPr/>
    </dgm:pt>
    <dgm:pt modelId="{DEA2227E-F5B7-AE4D-BA5E-84F6A7C222FF}" type="sibTrans" cxnId="{6BB9DF98-0BB0-4E4B-9131-616708ABF959}">
      <dgm:prSet phldrT="03" phldr="0"/>
      <dgm:spPr/>
      <dgm:t>
        <a:bodyPr/>
        <a:lstStyle/>
        <a:p>
          <a:r>
            <a:rPr lang="en-US"/>
            <a:t>03</a:t>
          </a:r>
        </a:p>
      </dgm:t>
    </dgm:pt>
    <dgm:pt modelId="{CFF522E9-B4E5-2C45-81FB-F10ADBF60890}" type="pres">
      <dgm:prSet presAssocID="{9ED2F462-DA32-4E26-81D8-34D0DDC815E5}" presName="Name0" presStyleCnt="0">
        <dgm:presLayoutVars>
          <dgm:animLvl val="lvl"/>
          <dgm:resizeHandles val="exact"/>
        </dgm:presLayoutVars>
      </dgm:prSet>
      <dgm:spPr/>
    </dgm:pt>
    <dgm:pt modelId="{908FCE32-466D-184A-99FA-32FBF222E1BB}" type="pres">
      <dgm:prSet presAssocID="{CD6E15AA-C21A-4519-A269-39C235A8ABEA}" presName="compositeNode" presStyleCnt="0">
        <dgm:presLayoutVars>
          <dgm:bulletEnabled val="1"/>
        </dgm:presLayoutVars>
      </dgm:prSet>
      <dgm:spPr/>
    </dgm:pt>
    <dgm:pt modelId="{429B7334-CE28-444C-AA3A-DB55432C204C}" type="pres">
      <dgm:prSet presAssocID="{CD6E15AA-C21A-4519-A269-39C235A8ABEA}" presName="bgRect" presStyleLbl="alignNode1" presStyleIdx="0" presStyleCnt="4"/>
      <dgm:spPr/>
    </dgm:pt>
    <dgm:pt modelId="{C4F032C2-E593-5542-9242-2B938B1BF7EE}" type="pres">
      <dgm:prSet presAssocID="{2A36D909-4024-42C9-B843-63AF1D919B81}" presName="sibTransNodeRect" presStyleLbl="alignNode1" presStyleIdx="0" presStyleCnt="4">
        <dgm:presLayoutVars>
          <dgm:chMax val="0"/>
          <dgm:bulletEnabled val="1"/>
        </dgm:presLayoutVars>
      </dgm:prSet>
      <dgm:spPr/>
    </dgm:pt>
    <dgm:pt modelId="{32C90C80-6793-A946-BE68-1A7D6E3BFC2C}" type="pres">
      <dgm:prSet presAssocID="{CD6E15AA-C21A-4519-A269-39C235A8ABEA}" presName="nodeRect" presStyleLbl="alignNode1" presStyleIdx="0" presStyleCnt="4">
        <dgm:presLayoutVars>
          <dgm:bulletEnabled val="1"/>
        </dgm:presLayoutVars>
      </dgm:prSet>
      <dgm:spPr/>
    </dgm:pt>
    <dgm:pt modelId="{0A14595B-9DE5-3742-807B-6D0A5E92A5C2}" type="pres">
      <dgm:prSet presAssocID="{2A36D909-4024-42C9-B843-63AF1D919B81}" presName="sibTrans" presStyleCnt="0"/>
      <dgm:spPr/>
    </dgm:pt>
    <dgm:pt modelId="{AD902CC7-32E2-0B4F-87E8-73C5F225E6A1}" type="pres">
      <dgm:prSet presAssocID="{6B27F850-223D-4A67-B167-E8A2D3A60A80}" presName="compositeNode" presStyleCnt="0">
        <dgm:presLayoutVars>
          <dgm:bulletEnabled val="1"/>
        </dgm:presLayoutVars>
      </dgm:prSet>
      <dgm:spPr/>
    </dgm:pt>
    <dgm:pt modelId="{CE967CA0-7818-A245-87A4-C69CCA60CDB1}" type="pres">
      <dgm:prSet presAssocID="{6B27F850-223D-4A67-B167-E8A2D3A60A80}" presName="bgRect" presStyleLbl="alignNode1" presStyleIdx="1" presStyleCnt="4"/>
      <dgm:spPr/>
    </dgm:pt>
    <dgm:pt modelId="{15753A13-55F6-1F45-9332-8D16252D27A3}" type="pres">
      <dgm:prSet presAssocID="{A3BDEBA3-477C-400E-90FE-8273934EF1FA}" presName="sibTransNodeRect" presStyleLbl="alignNode1" presStyleIdx="1" presStyleCnt="4">
        <dgm:presLayoutVars>
          <dgm:chMax val="0"/>
          <dgm:bulletEnabled val="1"/>
        </dgm:presLayoutVars>
      </dgm:prSet>
      <dgm:spPr/>
    </dgm:pt>
    <dgm:pt modelId="{716BD942-AC3F-354A-A720-C6A5E725CDA2}" type="pres">
      <dgm:prSet presAssocID="{6B27F850-223D-4A67-B167-E8A2D3A60A80}" presName="nodeRect" presStyleLbl="alignNode1" presStyleIdx="1" presStyleCnt="4">
        <dgm:presLayoutVars>
          <dgm:bulletEnabled val="1"/>
        </dgm:presLayoutVars>
      </dgm:prSet>
      <dgm:spPr/>
    </dgm:pt>
    <dgm:pt modelId="{D277F87E-FE35-C94F-BE68-C2C64EB0A9D0}" type="pres">
      <dgm:prSet presAssocID="{A3BDEBA3-477C-400E-90FE-8273934EF1FA}" presName="sibTrans" presStyleCnt="0"/>
      <dgm:spPr/>
    </dgm:pt>
    <dgm:pt modelId="{106FDDD4-90A5-2A42-B89E-CC0CE3BAF22F}" type="pres">
      <dgm:prSet presAssocID="{AD640812-51C2-4C48-AC08-5848E4EA1783}" presName="compositeNode" presStyleCnt="0">
        <dgm:presLayoutVars>
          <dgm:bulletEnabled val="1"/>
        </dgm:presLayoutVars>
      </dgm:prSet>
      <dgm:spPr/>
    </dgm:pt>
    <dgm:pt modelId="{68A80ED8-0F64-A94C-B13A-4D8AA35FAA6D}" type="pres">
      <dgm:prSet presAssocID="{AD640812-51C2-4C48-AC08-5848E4EA1783}" presName="bgRect" presStyleLbl="alignNode1" presStyleIdx="2" presStyleCnt="4"/>
      <dgm:spPr/>
    </dgm:pt>
    <dgm:pt modelId="{EFE99814-8782-F148-AD6F-7610BD535340}" type="pres">
      <dgm:prSet presAssocID="{DEA2227E-F5B7-AE4D-BA5E-84F6A7C222FF}" presName="sibTransNodeRect" presStyleLbl="alignNode1" presStyleIdx="2" presStyleCnt="4">
        <dgm:presLayoutVars>
          <dgm:chMax val="0"/>
          <dgm:bulletEnabled val="1"/>
        </dgm:presLayoutVars>
      </dgm:prSet>
      <dgm:spPr/>
    </dgm:pt>
    <dgm:pt modelId="{D001148B-CE8D-E94D-87D1-CACE55DFAF6A}" type="pres">
      <dgm:prSet presAssocID="{AD640812-51C2-4C48-AC08-5848E4EA1783}" presName="nodeRect" presStyleLbl="alignNode1" presStyleIdx="2" presStyleCnt="4">
        <dgm:presLayoutVars>
          <dgm:bulletEnabled val="1"/>
        </dgm:presLayoutVars>
      </dgm:prSet>
      <dgm:spPr/>
    </dgm:pt>
    <dgm:pt modelId="{ABB2C2AA-2AFC-2641-9D2E-1A46D03261D5}" type="pres">
      <dgm:prSet presAssocID="{DEA2227E-F5B7-AE4D-BA5E-84F6A7C222FF}" presName="sibTrans" presStyleCnt="0"/>
      <dgm:spPr/>
    </dgm:pt>
    <dgm:pt modelId="{24F18744-763F-DE4D-9162-29133F28431E}" type="pres">
      <dgm:prSet presAssocID="{C7906813-00E2-2349-AC3C-7055BDB0F89F}" presName="compositeNode" presStyleCnt="0">
        <dgm:presLayoutVars>
          <dgm:bulletEnabled val="1"/>
        </dgm:presLayoutVars>
      </dgm:prSet>
      <dgm:spPr/>
    </dgm:pt>
    <dgm:pt modelId="{D79D3AC4-995C-2B4F-9B68-D991BF724BF6}" type="pres">
      <dgm:prSet presAssocID="{C7906813-00E2-2349-AC3C-7055BDB0F89F}" presName="bgRect" presStyleLbl="alignNode1" presStyleIdx="3" presStyleCnt="4"/>
      <dgm:spPr/>
    </dgm:pt>
    <dgm:pt modelId="{BD87D1A1-866A-2548-9EA8-F26414B70A40}" type="pres">
      <dgm:prSet presAssocID="{ED8E3E4A-C5E6-FA4B-9CAD-74AD00EE5E5B}" presName="sibTransNodeRect" presStyleLbl="alignNode1" presStyleIdx="3" presStyleCnt="4">
        <dgm:presLayoutVars>
          <dgm:chMax val="0"/>
          <dgm:bulletEnabled val="1"/>
        </dgm:presLayoutVars>
      </dgm:prSet>
      <dgm:spPr/>
    </dgm:pt>
    <dgm:pt modelId="{D6F81243-B4E5-1749-95E8-BD6B08167A1D}" type="pres">
      <dgm:prSet presAssocID="{C7906813-00E2-2349-AC3C-7055BDB0F89F}" presName="nodeRect" presStyleLbl="alignNode1" presStyleIdx="3" presStyleCnt="4">
        <dgm:presLayoutVars>
          <dgm:bulletEnabled val="1"/>
        </dgm:presLayoutVars>
      </dgm:prSet>
      <dgm:spPr/>
    </dgm:pt>
  </dgm:ptLst>
  <dgm:cxnLst>
    <dgm:cxn modelId="{0690F205-3742-AD48-98D3-27908C273AB0}" type="presOf" srcId="{C7906813-00E2-2349-AC3C-7055BDB0F89F}" destId="{D6F81243-B4E5-1749-95E8-BD6B08167A1D}" srcOrd="1" destOrd="0" presId="urn:microsoft.com/office/officeart/2016/7/layout/LinearBlockProcessNumbered"/>
    <dgm:cxn modelId="{0F1C4A0B-3E06-1E47-943A-672CB5A756CD}" srcId="{CD6E15AA-C21A-4519-A269-39C235A8ABEA}" destId="{CA726A7E-EBE5-7E42-853D-9CD8D6B1401A}" srcOrd="0" destOrd="0" parTransId="{5B7013DC-4B27-D64F-B0FA-F6D0C40D4730}" sibTransId="{22101E4C-E037-E84B-8A81-7798CD2431F3}"/>
    <dgm:cxn modelId="{05511D0C-DCD1-0F40-9C66-7A8967A2AD63}" type="presOf" srcId="{CA726A7E-EBE5-7E42-853D-9CD8D6B1401A}" destId="{32C90C80-6793-A946-BE68-1A7D6E3BFC2C}" srcOrd="0" destOrd="1" presId="urn:microsoft.com/office/officeart/2016/7/layout/LinearBlockProcessNumbered"/>
    <dgm:cxn modelId="{17ABB51C-8EB6-4BD1-BDB9-21F22F13FD01}" srcId="{9ED2F462-DA32-4E26-81D8-34D0DDC815E5}" destId="{CD6E15AA-C21A-4519-A269-39C235A8ABEA}" srcOrd="0" destOrd="0" parTransId="{78AF907C-2257-42EA-ABDE-01319A3F8096}" sibTransId="{2A36D909-4024-42C9-B843-63AF1D919B81}"/>
    <dgm:cxn modelId="{CDD36320-CC28-E142-B35C-127FB0B983D7}" type="presOf" srcId="{CD6E15AA-C21A-4519-A269-39C235A8ABEA}" destId="{32C90C80-6793-A946-BE68-1A7D6E3BFC2C}" srcOrd="1" destOrd="0" presId="urn:microsoft.com/office/officeart/2016/7/layout/LinearBlockProcessNumbered"/>
    <dgm:cxn modelId="{521D8320-7B73-3D4A-B01C-0759A55C0616}" type="presOf" srcId="{AD640812-51C2-4C48-AC08-5848E4EA1783}" destId="{D001148B-CE8D-E94D-87D1-CACE55DFAF6A}" srcOrd="1" destOrd="0" presId="urn:microsoft.com/office/officeart/2016/7/layout/LinearBlockProcessNumbered"/>
    <dgm:cxn modelId="{0DA6175F-FB7C-3C42-90D7-88FD0E0C20C1}" type="presOf" srcId="{DEA2227E-F5B7-AE4D-BA5E-84F6A7C222FF}" destId="{EFE99814-8782-F148-AD6F-7610BD535340}" srcOrd="0" destOrd="0" presId="urn:microsoft.com/office/officeart/2016/7/layout/LinearBlockProcessNumbered"/>
    <dgm:cxn modelId="{3E54106D-1DF3-164E-B052-84536F79A6A4}" type="presOf" srcId="{CD6E15AA-C21A-4519-A269-39C235A8ABEA}" destId="{429B7334-CE28-444C-AA3A-DB55432C204C}" srcOrd="0" destOrd="0" presId="urn:microsoft.com/office/officeart/2016/7/layout/LinearBlockProcessNumbered"/>
    <dgm:cxn modelId="{3309BA6E-5BD6-6E4A-9C51-9B6A8349998D}" type="presOf" srcId="{9ED2F462-DA32-4E26-81D8-34D0DDC815E5}" destId="{CFF522E9-B4E5-2C45-81FB-F10ADBF60890}" srcOrd="0" destOrd="0" presId="urn:microsoft.com/office/officeart/2016/7/layout/LinearBlockProcessNumbered"/>
    <dgm:cxn modelId="{E4B3E57A-3180-A94A-9DCA-1B5FE23FD45B}" type="presOf" srcId="{C7906813-00E2-2349-AC3C-7055BDB0F89F}" destId="{D79D3AC4-995C-2B4F-9B68-D991BF724BF6}" srcOrd="0" destOrd="0" presId="urn:microsoft.com/office/officeart/2016/7/layout/LinearBlockProcessNumbered"/>
    <dgm:cxn modelId="{4C3B2B89-0575-9C4E-BFF8-7F30D51B1308}" type="presOf" srcId="{AD640812-51C2-4C48-AC08-5848E4EA1783}" destId="{68A80ED8-0F64-A94C-B13A-4D8AA35FAA6D}" srcOrd="0" destOrd="0" presId="urn:microsoft.com/office/officeart/2016/7/layout/LinearBlockProcessNumbered"/>
    <dgm:cxn modelId="{7989C88E-B33B-364C-B958-328EFA21EA41}" type="presOf" srcId="{A3BDEBA3-477C-400E-90FE-8273934EF1FA}" destId="{15753A13-55F6-1F45-9332-8D16252D27A3}" srcOrd="0" destOrd="0" presId="urn:microsoft.com/office/officeart/2016/7/layout/LinearBlockProcessNumbered"/>
    <dgm:cxn modelId="{C5918892-36C6-4B66-BEC9-B05A5D5D8A3B}" srcId="{9ED2F462-DA32-4E26-81D8-34D0DDC815E5}" destId="{6B27F850-223D-4A67-B167-E8A2D3A60A80}" srcOrd="1" destOrd="0" parTransId="{EE4DFDF6-A67C-401C-8B2C-65A0B97369B5}" sibTransId="{A3BDEBA3-477C-400E-90FE-8273934EF1FA}"/>
    <dgm:cxn modelId="{6BB9DF98-0BB0-4E4B-9131-616708ABF959}" srcId="{9ED2F462-DA32-4E26-81D8-34D0DDC815E5}" destId="{AD640812-51C2-4C48-AC08-5848E4EA1783}" srcOrd="2" destOrd="0" parTransId="{744D547D-7F14-354D-A243-3385EF5F1251}" sibTransId="{DEA2227E-F5B7-AE4D-BA5E-84F6A7C222FF}"/>
    <dgm:cxn modelId="{1795CFA0-8889-574A-8DB8-0279D227ABD1}" type="presOf" srcId="{2A36D909-4024-42C9-B843-63AF1D919B81}" destId="{C4F032C2-E593-5542-9242-2B938B1BF7EE}" srcOrd="0" destOrd="0" presId="urn:microsoft.com/office/officeart/2016/7/layout/LinearBlockProcessNumbered"/>
    <dgm:cxn modelId="{3A273DAF-1325-134E-8BF7-26D99EECC25D}" type="presOf" srcId="{19FA3B83-7AD6-1043-8217-DFEA5C186D1D}" destId="{D6F81243-B4E5-1749-95E8-BD6B08167A1D}" srcOrd="0" destOrd="1" presId="urn:microsoft.com/office/officeart/2016/7/layout/LinearBlockProcessNumbered"/>
    <dgm:cxn modelId="{B64A93B2-612F-604B-960B-47462035EE8A}" srcId="{C7906813-00E2-2349-AC3C-7055BDB0F89F}" destId="{19FA3B83-7AD6-1043-8217-DFEA5C186D1D}" srcOrd="0" destOrd="0" parTransId="{7FFDB31D-722C-3E47-BE9B-62B4901EA96F}" sibTransId="{AE16684B-0557-D04B-B932-0CE81E0B0DF5}"/>
    <dgm:cxn modelId="{ED3933BF-6FD7-2B47-8D58-F37A0AEF34B6}" srcId="{9ED2F462-DA32-4E26-81D8-34D0DDC815E5}" destId="{C7906813-00E2-2349-AC3C-7055BDB0F89F}" srcOrd="3" destOrd="0" parTransId="{EA2BECC2-5971-C441-804E-CC989DBD7056}" sibTransId="{ED8E3E4A-C5E6-FA4B-9CAD-74AD00EE5E5B}"/>
    <dgm:cxn modelId="{B36B6FBF-9840-6D44-A43C-E0C8B5CA10EF}" type="presOf" srcId="{ED8E3E4A-C5E6-FA4B-9CAD-74AD00EE5E5B}" destId="{BD87D1A1-866A-2548-9EA8-F26414B70A40}" srcOrd="0" destOrd="0" presId="urn:microsoft.com/office/officeart/2016/7/layout/LinearBlockProcessNumbered"/>
    <dgm:cxn modelId="{60E8ABC1-1E06-8F4B-B726-6A19394389F9}" type="presOf" srcId="{6B27F850-223D-4A67-B167-E8A2D3A60A80}" destId="{CE967CA0-7818-A245-87A4-C69CCA60CDB1}" srcOrd="0" destOrd="0" presId="urn:microsoft.com/office/officeart/2016/7/layout/LinearBlockProcessNumbered"/>
    <dgm:cxn modelId="{A7B015FF-6CAE-494E-8861-EF163A36D149}" type="presOf" srcId="{6B27F850-223D-4A67-B167-E8A2D3A60A80}" destId="{716BD942-AC3F-354A-A720-C6A5E725CDA2}" srcOrd="1" destOrd="0" presId="urn:microsoft.com/office/officeart/2016/7/layout/LinearBlockProcessNumbered"/>
    <dgm:cxn modelId="{C45E8F63-CC97-CC48-BF7D-D8E3426E50D9}" type="presParOf" srcId="{CFF522E9-B4E5-2C45-81FB-F10ADBF60890}" destId="{908FCE32-466D-184A-99FA-32FBF222E1BB}" srcOrd="0" destOrd="0" presId="urn:microsoft.com/office/officeart/2016/7/layout/LinearBlockProcessNumbered"/>
    <dgm:cxn modelId="{009FBB16-1414-7E4C-B363-36224E9BA042}" type="presParOf" srcId="{908FCE32-466D-184A-99FA-32FBF222E1BB}" destId="{429B7334-CE28-444C-AA3A-DB55432C204C}" srcOrd="0" destOrd="0" presId="urn:microsoft.com/office/officeart/2016/7/layout/LinearBlockProcessNumbered"/>
    <dgm:cxn modelId="{54BC3C92-D18F-2249-BB54-558DF3D4FD52}" type="presParOf" srcId="{908FCE32-466D-184A-99FA-32FBF222E1BB}" destId="{C4F032C2-E593-5542-9242-2B938B1BF7EE}" srcOrd="1" destOrd="0" presId="urn:microsoft.com/office/officeart/2016/7/layout/LinearBlockProcessNumbered"/>
    <dgm:cxn modelId="{4119F127-7680-2448-8838-EEE3EAAAACAF}" type="presParOf" srcId="{908FCE32-466D-184A-99FA-32FBF222E1BB}" destId="{32C90C80-6793-A946-BE68-1A7D6E3BFC2C}" srcOrd="2" destOrd="0" presId="urn:microsoft.com/office/officeart/2016/7/layout/LinearBlockProcessNumbered"/>
    <dgm:cxn modelId="{645D886D-4307-5946-BE23-A79CCB82713F}" type="presParOf" srcId="{CFF522E9-B4E5-2C45-81FB-F10ADBF60890}" destId="{0A14595B-9DE5-3742-807B-6D0A5E92A5C2}" srcOrd="1" destOrd="0" presId="urn:microsoft.com/office/officeart/2016/7/layout/LinearBlockProcessNumbered"/>
    <dgm:cxn modelId="{19BAB6B7-A6AE-104B-97B7-BCE03CFA5D45}" type="presParOf" srcId="{CFF522E9-B4E5-2C45-81FB-F10ADBF60890}" destId="{AD902CC7-32E2-0B4F-87E8-73C5F225E6A1}" srcOrd="2" destOrd="0" presId="urn:microsoft.com/office/officeart/2016/7/layout/LinearBlockProcessNumbered"/>
    <dgm:cxn modelId="{BE0AC9EB-CDB6-8A44-9E91-39E141587DCD}" type="presParOf" srcId="{AD902CC7-32E2-0B4F-87E8-73C5F225E6A1}" destId="{CE967CA0-7818-A245-87A4-C69CCA60CDB1}" srcOrd="0" destOrd="0" presId="urn:microsoft.com/office/officeart/2016/7/layout/LinearBlockProcessNumbered"/>
    <dgm:cxn modelId="{C7CA6BC7-A56E-B444-B561-1C4815D1D2DC}" type="presParOf" srcId="{AD902CC7-32E2-0B4F-87E8-73C5F225E6A1}" destId="{15753A13-55F6-1F45-9332-8D16252D27A3}" srcOrd="1" destOrd="0" presId="urn:microsoft.com/office/officeart/2016/7/layout/LinearBlockProcessNumbered"/>
    <dgm:cxn modelId="{EA1A2DA6-6A55-9240-AE17-B24D57C35FEF}" type="presParOf" srcId="{AD902CC7-32E2-0B4F-87E8-73C5F225E6A1}" destId="{716BD942-AC3F-354A-A720-C6A5E725CDA2}" srcOrd="2" destOrd="0" presId="urn:microsoft.com/office/officeart/2016/7/layout/LinearBlockProcessNumbered"/>
    <dgm:cxn modelId="{643A325F-91E2-6E4C-A304-57C9D15674A7}" type="presParOf" srcId="{CFF522E9-B4E5-2C45-81FB-F10ADBF60890}" destId="{D277F87E-FE35-C94F-BE68-C2C64EB0A9D0}" srcOrd="3" destOrd="0" presId="urn:microsoft.com/office/officeart/2016/7/layout/LinearBlockProcessNumbered"/>
    <dgm:cxn modelId="{2D682B2E-4F95-744F-A192-8504526444C1}" type="presParOf" srcId="{CFF522E9-B4E5-2C45-81FB-F10ADBF60890}" destId="{106FDDD4-90A5-2A42-B89E-CC0CE3BAF22F}" srcOrd="4" destOrd="0" presId="urn:microsoft.com/office/officeart/2016/7/layout/LinearBlockProcessNumbered"/>
    <dgm:cxn modelId="{A90E8454-0F49-AF4C-89DC-AA83A8EE47CA}" type="presParOf" srcId="{106FDDD4-90A5-2A42-B89E-CC0CE3BAF22F}" destId="{68A80ED8-0F64-A94C-B13A-4D8AA35FAA6D}" srcOrd="0" destOrd="0" presId="urn:microsoft.com/office/officeart/2016/7/layout/LinearBlockProcessNumbered"/>
    <dgm:cxn modelId="{002E3837-CD4B-6744-B926-90183F49D248}" type="presParOf" srcId="{106FDDD4-90A5-2A42-B89E-CC0CE3BAF22F}" destId="{EFE99814-8782-F148-AD6F-7610BD535340}" srcOrd="1" destOrd="0" presId="urn:microsoft.com/office/officeart/2016/7/layout/LinearBlockProcessNumbered"/>
    <dgm:cxn modelId="{D9205653-5E75-0844-93C7-B0242BED9C68}" type="presParOf" srcId="{106FDDD4-90A5-2A42-B89E-CC0CE3BAF22F}" destId="{D001148B-CE8D-E94D-87D1-CACE55DFAF6A}" srcOrd="2" destOrd="0" presId="urn:microsoft.com/office/officeart/2016/7/layout/LinearBlockProcessNumbered"/>
    <dgm:cxn modelId="{C5F1B844-771C-214E-A237-D502BF114CB7}" type="presParOf" srcId="{CFF522E9-B4E5-2C45-81FB-F10ADBF60890}" destId="{ABB2C2AA-2AFC-2641-9D2E-1A46D03261D5}" srcOrd="5" destOrd="0" presId="urn:microsoft.com/office/officeart/2016/7/layout/LinearBlockProcessNumbered"/>
    <dgm:cxn modelId="{D65FA761-569E-B44B-B6B2-E7890D7CFA10}" type="presParOf" srcId="{CFF522E9-B4E5-2C45-81FB-F10ADBF60890}" destId="{24F18744-763F-DE4D-9162-29133F28431E}" srcOrd="6" destOrd="0" presId="urn:microsoft.com/office/officeart/2016/7/layout/LinearBlockProcessNumbered"/>
    <dgm:cxn modelId="{61384B8E-C25B-154A-89BA-EEAAE74B967E}" type="presParOf" srcId="{24F18744-763F-DE4D-9162-29133F28431E}" destId="{D79D3AC4-995C-2B4F-9B68-D991BF724BF6}" srcOrd="0" destOrd="0" presId="urn:microsoft.com/office/officeart/2016/7/layout/LinearBlockProcessNumbered"/>
    <dgm:cxn modelId="{349200D3-AEDC-0944-8AC8-F5B4FBE65637}" type="presParOf" srcId="{24F18744-763F-DE4D-9162-29133F28431E}" destId="{BD87D1A1-866A-2548-9EA8-F26414B70A40}" srcOrd="1" destOrd="0" presId="urn:microsoft.com/office/officeart/2016/7/layout/LinearBlockProcessNumbered"/>
    <dgm:cxn modelId="{E1873736-9FC6-FC47-B6D1-E2EDB3EC6A6B}" type="presParOf" srcId="{24F18744-763F-DE4D-9162-29133F28431E}" destId="{D6F81243-B4E5-1749-95E8-BD6B08167A1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09E269-4107-5447-A7E3-37058DFAD45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AA155CE-8622-7145-B2E1-70BDDE97E8D2}">
      <dgm:prSet/>
      <dgm:spPr/>
      <dgm:t>
        <a:bodyPr/>
        <a:lstStyle/>
        <a:p>
          <a:r>
            <a:rPr lang="en-US"/>
            <a:t>Deploy, manage, scale virtual appliances like intrusion detection and prevention, firewalls, and deep packet inspection systems</a:t>
          </a:r>
        </a:p>
      </dgm:t>
    </dgm:pt>
    <dgm:pt modelId="{017F91C7-9DB2-284E-84AA-85BD8715B206}" type="parTrans" cxnId="{6B0997E0-819F-BF4C-BE5B-5D169F899E14}">
      <dgm:prSet/>
      <dgm:spPr/>
      <dgm:t>
        <a:bodyPr/>
        <a:lstStyle/>
        <a:p>
          <a:endParaRPr lang="en-US"/>
        </a:p>
      </dgm:t>
    </dgm:pt>
    <dgm:pt modelId="{49F3B179-8429-574E-B2FA-A9468CBB21B7}" type="sibTrans" cxnId="{6B0997E0-819F-BF4C-BE5B-5D169F899E14}">
      <dgm:prSet/>
      <dgm:spPr/>
      <dgm:t>
        <a:bodyPr/>
        <a:lstStyle/>
        <a:p>
          <a:endParaRPr lang="en-US"/>
        </a:p>
      </dgm:t>
    </dgm:pt>
    <dgm:pt modelId="{85ECDFE1-1CF4-A948-93EC-ECB5728C1EF6}">
      <dgm:prSet/>
      <dgm:spPr/>
      <dgm:t>
        <a:bodyPr/>
        <a:lstStyle/>
        <a:p>
          <a:r>
            <a:rPr lang="en-US"/>
            <a:t>Single entry and exit point for all appliance traffic</a:t>
          </a:r>
        </a:p>
      </dgm:t>
    </dgm:pt>
    <dgm:pt modelId="{881ACCA6-F389-CC4F-94BD-7008AAF7A0A2}" type="parTrans" cxnId="{792994A1-C256-A649-836F-4E1641421651}">
      <dgm:prSet/>
      <dgm:spPr/>
      <dgm:t>
        <a:bodyPr/>
        <a:lstStyle/>
        <a:p>
          <a:endParaRPr lang="en-US"/>
        </a:p>
      </dgm:t>
    </dgm:pt>
    <dgm:pt modelId="{ADD5F244-D3F9-1447-B862-592281EED767}" type="sibTrans" cxnId="{792994A1-C256-A649-836F-4E1641421651}">
      <dgm:prSet/>
      <dgm:spPr/>
      <dgm:t>
        <a:bodyPr/>
        <a:lstStyle/>
        <a:p>
          <a:endParaRPr lang="en-US"/>
        </a:p>
      </dgm:t>
    </dgm:pt>
    <dgm:pt modelId="{4415C499-9BA7-4546-BAC1-62496FABA1FF}">
      <dgm:prSet/>
      <dgm:spPr/>
      <dgm:t>
        <a:bodyPr/>
        <a:lstStyle/>
        <a:p>
          <a:r>
            <a:rPr lang="en-US"/>
            <a:t>Scales your virtual appliances with demand</a:t>
          </a:r>
        </a:p>
      </dgm:t>
    </dgm:pt>
    <dgm:pt modelId="{98BFE932-1AF4-6645-A2A3-B7206F6EDCC5}" type="parTrans" cxnId="{7E4D5D42-3C32-174D-A681-B18174CA65EF}">
      <dgm:prSet/>
      <dgm:spPr/>
      <dgm:t>
        <a:bodyPr/>
        <a:lstStyle/>
        <a:p>
          <a:endParaRPr lang="en-US"/>
        </a:p>
      </dgm:t>
    </dgm:pt>
    <dgm:pt modelId="{7982D277-7E10-2643-9B41-2B53402F58F5}" type="sibTrans" cxnId="{7E4D5D42-3C32-174D-A681-B18174CA65EF}">
      <dgm:prSet/>
      <dgm:spPr/>
      <dgm:t>
        <a:bodyPr/>
        <a:lstStyle/>
        <a:p>
          <a:endParaRPr lang="en-US"/>
        </a:p>
      </dgm:t>
    </dgm:pt>
    <dgm:pt modelId="{195752FC-37C8-DE4B-BD5F-AB839A2B53D8}">
      <dgm:prSet/>
      <dgm:spPr/>
      <dgm:t>
        <a:bodyPr/>
        <a:lstStyle/>
        <a:p>
          <a:r>
            <a:rPr lang="en-US"/>
            <a:t>Exchange traffic across VPC boundaries</a:t>
          </a:r>
        </a:p>
      </dgm:t>
    </dgm:pt>
    <dgm:pt modelId="{2C2949CF-DA88-DE4C-B881-A1B6D0AD9CE8}" type="parTrans" cxnId="{28F6BAA0-F6C5-664D-855F-D2F93919EA96}">
      <dgm:prSet/>
      <dgm:spPr/>
      <dgm:t>
        <a:bodyPr/>
        <a:lstStyle/>
        <a:p>
          <a:endParaRPr lang="en-US"/>
        </a:p>
      </dgm:t>
    </dgm:pt>
    <dgm:pt modelId="{0DC49C52-A1DD-4546-BE1B-E9DE5227D168}" type="sibTrans" cxnId="{28F6BAA0-F6C5-664D-855F-D2F93919EA96}">
      <dgm:prSet/>
      <dgm:spPr/>
      <dgm:t>
        <a:bodyPr/>
        <a:lstStyle/>
        <a:p>
          <a:endParaRPr lang="en-US"/>
        </a:p>
      </dgm:t>
    </dgm:pt>
    <dgm:pt modelId="{E5BEB0B1-D44A-BF4E-97A2-AEAFBF900B36}">
      <dgm:prSet/>
      <dgm:spPr/>
      <dgm:t>
        <a:bodyPr/>
        <a:lstStyle/>
        <a:p>
          <a:r>
            <a:rPr lang="en-US"/>
            <a:t>Establish rules using route tables; depending on the rules that you set up, it selects different target groups to forward traffic to. </a:t>
          </a:r>
        </a:p>
      </dgm:t>
    </dgm:pt>
    <dgm:pt modelId="{BFBBD341-F336-314D-9AB7-931C15ACA33B}" type="parTrans" cxnId="{B3018FB3-8C5F-2F43-A2B5-C09537BE173D}">
      <dgm:prSet/>
      <dgm:spPr/>
      <dgm:t>
        <a:bodyPr/>
        <a:lstStyle/>
        <a:p>
          <a:endParaRPr lang="en-US"/>
        </a:p>
      </dgm:t>
    </dgm:pt>
    <dgm:pt modelId="{08D3DB32-F8F7-2E43-A117-B62F71A309BB}" type="sibTrans" cxnId="{B3018FB3-8C5F-2F43-A2B5-C09537BE173D}">
      <dgm:prSet/>
      <dgm:spPr/>
      <dgm:t>
        <a:bodyPr/>
        <a:lstStyle/>
        <a:p>
          <a:endParaRPr lang="en-US"/>
        </a:p>
      </dgm:t>
    </dgm:pt>
    <dgm:pt modelId="{B160DD7D-83C4-1F42-91D3-68B79101FC65}">
      <dgm:prSet/>
      <dgm:spPr/>
      <dgm:t>
        <a:bodyPr/>
        <a:lstStyle/>
        <a:p>
          <a:r>
            <a:rPr lang="en-US"/>
            <a:t>Receives IP packets and forwards traffic to specific target groups</a:t>
          </a:r>
        </a:p>
      </dgm:t>
    </dgm:pt>
    <dgm:pt modelId="{850A279E-05E6-604E-A288-9263C0C5585A}" type="parTrans" cxnId="{52B33B84-7768-8A49-AD0E-F0F85E68E8BA}">
      <dgm:prSet/>
      <dgm:spPr/>
      <dgm:t>
        <a:bodyPr/>
        <a:lstStyle/>
        <a:p>
          <a:endParaRPr lang="en-US"/>
        </a:p>
      </dgm:t>
    </dgm:pt>
    <dgm:pt modelId="{F6ED2272-2629-1B4C-9EB4-90E7D8925985}" type="sibTrans" cxnId="{52B33B84-7768-8A49-AD0E-F0F85E68E8BA}">
      <dgm:prSet/>
      <dgm:spPr/>
      <dgm:t>
        <a:bodyPr/>
        <a:lstStyle/>
        <a:p>
          <a:endParaRPr lang="en-US"/>
        </a:p>
      </dgm:t>
    </dgm:pt>
    <dgm:pt modelId="{BF5B7E1A-C3EA-6448-B8C6-8A2EDAAB147D}" type="pres">
      <dgm:prSet presAssocID="{F409E269-4107-5447-A7E3-37058DFAD458}" presName="linear" presStyleCnt="0">
        <dgm:presLayoutVars>
          <dgm:animLvl val="lvl"/>
          <dgm:resizeHandles val="exact"/>
        </dgm:presLayoutVars>
      </dgm:prSet>
      <dgm:spPr/>
    </dgm:pt>
    <dgm:pt modelId="{26BC0058-5B3A-A94A-AFD4-EAF761B2E920}" type="pres">
      <dgm:prSet presAssocID="{7AA155CE-8622-7145-B2E1-70BDDE97E8D2}" presName="parentText" presStyleLbl="node1" presStyleIdx="0" presStyleCnt="6">
        <dgm:presLayoutVars>
          <dgm:chMax val="0"/>
          <dgm:bulletEnabled val="1"/>
        </dgm:presLayoutVars>
      </dgm:prSet>
      <dgm:spPr/>
    </dgm:pt>
    <dgm:pt modelId="{05906254-2113-0149-A0D9-42AD8DCDB0B5}" type="pres">
      <dgm:prSet presAssocID="{49F3B179-8429-574E-B2FA-A9468CBB21B7}" presName="spacer" presStyleCnt="0"/>
      <dgm:spPr/>
    </dgm:pt>
    <dgm:pt modelId="{AE77BAF0-512D-F34B-B116-5818185A77B8}" type="pres">
      <dgm:prSet presAssocID="{85ECDFE1-1CF4-A948-93EC-ECB5728C1EF6}" presName="parentText" presStyleLbl="node1" presStyleIdx="1" presStyleCnt="6">
        <dgm:presLayoutVars>
          <dgm:chMax val="0"/>
          <dgm:bulletEnabled val="1"/>
        </dgm:presLayoutVars>
      </dgm:prSet>
      <dgm:spPr/>
    </dgm:pt>
    <dgm:pt modelId="{2BAEAD4A-A6FA-364D-A689-D119DDDE3E4D}" type="pres">
      <dgm:prSet presAssocID="{ADD5F244-D3F9-1447-B862-592281EED767}" presName="spacer" presStyleCnt="0"/>
      <dgm:spPr/>
    </dgm:pt>
    <dgm:pt modelId="{CD5F8DB3-583B-3E44-9F3A-1C9AF94F013C}" type="pres">
      <dgm:prSet presAssocID="{4415C499-9BA7-4546-BAC1-62496FABA1FF}" presName="parentText" presStyleLbl="node1" presStyleIdx="2" presStyleCnt="6">
        <dgm:presLayoutVars>
          <dgm:chMax val="0"/>
          <dgm:bulletEnabled val="1"/>
        </dgm:presLayoutVars>
      </dgm:prSet>
      <dgm:spPr/>
    </dgm:pt>
    <dgm:pt modelId="{A1BC8D91-DE79-E240-A732-87399FD40179}" type="pres">
      <dgm:prSet presAssocID="{7982D277-7E10-2643-9B41-2B53402F58F5}" presName="spacer" presStyleCnt="0"/>
      <dgm:spPr/>
    </dgm:pt>
    <dgm:pt modelId="{8FC8861A-8DE8-C442-87EF-38A9080D93A4}" type="pres">
      <dgm:prSet presAssocID="{195752FC-37C8-DE4B-BD5F-AB839A2B53D8}" presName="parentText" presStyleLbl="node1" presStyleIdx="3" presStyleCnt="6">
        <dgm:presLayoutVars>
          <dgm:chMax val="0"/>
          <dgm:bulletEnabled val="1"/>
        </dgm:presLayoutVars>
      </dgm:prSet>
      <dgm:spPr/>
    </dgm:pt>
    <dgm:pt modelId="{35661EB9-B694-C940-9161-ACB91054083D}" type="pres">
      <dgm:prSet presAssocID="{0DC49C52-A1DD-4546-BE1B-E9DE5227D168}" presName="spacer" presStyleCnt="0"/>
      <dgm:spPr/>
    </dgm:pt>
    <dgm:pt modelId="{15115E1D-61BE-CF4F-ABC2-8CAC0DB6E571}" type="pres">
      <dgm:prSet presAssocID="{E5BEB0B1-D44A-BF4E-97A2-AEAFBF900B36}" presName="parentText" presStyleLbl="node1" presStyleIdx="4" presStyleCnt="6">
        <dgm:presLayoutVars>
          <dgm:chMax val="0"/>
          <dgm:bulletEnabled val="1"/>
        </dgm:presLayoutVars>
      </dgm:prSet>
      <dgm:spPr/>
    </dgm:pt>
    <dgm:pt modelId="{5E4191D1-2335-F24C-891D-ED1C6BBAF128}" type="pres">
      <dgm:prSet presAssocID="{08D3DB32-F8F7-2E43-A117-B62F71A309BB}" presName="spacer" presStyleCnt="0"/>
      <dgm:spPr/>
    </dgm:pt>
    <dgm:pt modelId="{C9758BDF-F8C1-D747-BEB7-B0724F6046B4}" type="pres">
      <dgm:prSet presAssocID="{B160DD7D-83C4-1F42-91D3-68B79101FC65}" presName="parentText" presStyleLbl="node1" presStyleIdx="5" presStyleCnt="6">
        <dgm:presLayoutVars>
          <dgm:chMax val="0"/>
          <dgm:bulletEnabled val="1"/>
        </dgm:presLayoutVars>
      </dgm:prSet>
      <dgm:spPr/>
    </dgm:pt>
  </dgm:ptLst>
  <dgm:cxnLst>
    <dgm:cxn modelId="{E9213209-9093-E849-BFE4-24D0112E403F}" type="presOf" srcId="{7AA155CE-8622-7145-B2E1-70BDDE97E8D2}" destId="{26BC0058-5B3A-A94A-AFD4-EAF761B2E920}" srcOrd="0" destOrd="0" presId="urn:microsoft.com/office/officeart/2005/8/layout/vList2"/>
    <dgm:cxn modelId="{577CB53A-A83F-4642-890F-430A58F1F339}" type="presOf" srcId="{195752FC-37C8-DE4B-BD5F-AB839A2B53D8}" destId="{8FC8861A-8DE8-C442-87EF-38A9080D93A4}" srcOrd="0" destOrd="0" presId="urn:microsoft.com/office/officeart/2005/8/layout/vList2"/>
    <dgm:cxn modelId="{7E4D5D42-3C32-174D-A681-B18174CA65EF}" srcId="{F409E269-4107-5447-A7E3-37058DFAD458}" destId="{4415C499-9BA7-4546-BAC1-62496FABA1FF}" srcOrd="2" destOrd="0" parTransId="{98BFE932-1AF4-6645-A2A3-B7206F6EDCC5}" sibTransId="{7982D277-7E10-2643-9B41-2B53402F58F5}"/>
    <dgm:cxn modelId="{1A6D475B-6884-E14F-A64C-045F3AB5D116}" type="presOf" srcId="{B160DD7D-83C4-1F42-91D3-68B79101FC65}" destId="{C9758BDF-F8C1-D747-BEB7-B0724F6046B4}" srcOrd="0" destOrd="0" presId="urn:microsoft.com/office/officeart/2005/8/layout/vList2"/>
    <dgm:cxn modelId="{6771E65C-75BC-5C41-9F48-93358134032C}" type="presOf" srcId="{F409E269-4107-5447-A7E3-37058DFAD458}" destId="{BF5B7E1A-C3EA-6448-B8C6-8A2EDAAB147D}" srcOrd="0" destOrd="0" presId="urn:microsoft.com/office/officeart/2005/8/layout/vList2"/>
    <dgm:cxn modelId="{0174C066-CE2E-EE47-9053-F06DC98A1F88}" type="presOf" srcId="{E5BEB0B1-D44A-BF4E-97A2-AEAFBF900B36}" destId="{15115E1D-61BE-CF4F-ABC2-8CAC0DB6E571}" srcOrd="0" destOrd="0" presId="urn:microsoft.com/office/officeart/2005/8/layout/vList2"/>
    <dgm:cxn modelId="{52B33B84-7768-8A49-AD0E-F0F85E68E8BA}" srcId="{F409E269-4107-5447-A7E3-37058DFAD458}" destId="{B160DD7D-83C4-1F42-91D3-68B79101FC65}" srcOrd="5" destOrd="0" parTransId="{850A279E-05E6-604E-A288-9263C0C5585A}" sibTransId="{F6ED2272-2629-1B4C-9EB4-90E7D8925985}"/>
    <dgm:cxn modelId="{48DF2C8D-0A86-8F4B-B78B-2040D2FBCCA6}" type="presOf" srcId="{85ECDFE1-1CF4-A948-93EC-ECB5728C1EF6}" destId="{AE77BAF0-512D-F34B-B116-5818185A77B8}" srcOrd="0" destOrd="0" presId="urn:microsoft.com/office/officeart/2005/8/layout/vList2"/>
    <dgm:cxn modelId="{28F6BAA0-F6C5-664D-855F-D2F93919EA96}" srcId="{F409E269-4107-5447-A7E3-37058DFAD458}" destId="{195752FC-37C8-DE4B-BD5F-AB839A2B53D8}" srcOrd="3" destOrd="0" parTransId="{2C2949CF-DA88-DE4C-B881-A1B6D0AD9CE8}" sibTransId="{0DC49C52-A1DD-4546-BE1B-E9DE5227D168}"/>
    <dgm:cxn modelId="{792994A1-C256-A649-836F-4E1641421651}" srcId="{F409E269-4107-5447-A7E3-37058DFAD458}" destId="{85ECDFE1-1CF4-A948-93EC-ECB5728C1EF6}" srcOrd="1" destOrd="0" parTransId="{881ACCA6-F389-CC4F-94BD-7008AAF7A0A2}" sibTransId="{ADD5F244-D3F9-1447-B862-592281EED767}"/>
    <dgm:cxn modelId="{B3018FB3-8C5F-2F43-A2B5-C09537BE173D}" srcId="{F409E269-4107-5447-A7E3-37058DFAD458}" destId="{E5BEB0B1-D44A-BF4E-97A2-AEAFBF900B36}" srcOrd="4" destOrd="0" parTransId="{BFBBD341-F336-314D-9AB7-931C15ACA33B}" sibTransId="{08D3DB32-F8F7-2E43-A117-B62F71A309BB}"/>
    <dgm:cxn modelId="{844627CD-96B6-CD4E-9DBE-DF34D829E8F4}" type="presOf" srcId="{4415C499-9BA7-4546-BAC1-62496FABA1FF}" destId="{CD5F8DB3-583B-3E44-9F3A-1C9AF94F013C}" srcOrd="0" destOrd="0" presId="urn:microsoft.com/office/officeart/2005/8/layout/vList2"/>
    <dgm:cxn modelId="{6B0997E0-819F-BF4C-BE5B-5D169F899E14}" srcId="{F409E269-4107-5447-A7E3-37058DFAD458}" destId="{7AA155CE-8622-7145-B2E1-70BDDE97E8D2}" srcOrd="0" destOrd="0" parTransId="{017F91C7-9DB2-284E-84AA-85BD8715B206}" sibTransId="{49F3B179-8429-574E-B2FA-A9468CBB21B7}"/>
    <dgm:cxn modelId="{59B4BFE3-4FFB-7F46-BB4D-73AE85C14535}" type="presParOf" srcId="{BF5B7E1A-C3EA-6448-B8C6-8A2EDAAB147D}" destId="{26BC0058-5B3A-A94A-AFD4-EAF761B2E920}" srcOrd="0" destOrd="0" presId="urn:microsoft.com/office/officeart/2005/8/layout/vList2"/>
    <dgm:cxn modelId="{FDDD807E-D4DA-C643-992F-EB3B8F3D9A35}" type="presParOf" srcId="{BF5B7E1A-C3EA-6448-B8C6-8A2EDAAB147D}" destId="{05906254-2113-0149-A0D9-42AD8DCDB0B5}" srcOrd="1" destOrd="0" presId="urn:microsoft.com/office/officeart/2005/8/layout/vList2"/>
    <dgm:cxn modelId="{40961B73-67DB-4340-949F-707E340C3C66}" type="presParOf" srcId="{BF5B7E1A-C3EA-6448-B8C6-8A2EDAAB147D}" destId="{AE77BAF0-512D-F34B-B116-5818185A77B8}" srcOrd="2" destOrd="0" presId="urn:microsoft.com/office/officeart/2005/8/layout/vList2"/>
    <dgm:cxn modelId="{6F1FCA6A-20CC-8C45-8254-9A068089A70B}" type="presParOf" srcId="{BF5B7E1A-C3EA-6448-B8C6-8A2EDAAB147D}" destId="{2BAEAD4A-A6FA-364D-A689-D119DDDE3E4D}" srcOrd="3" destOrd="0" presId="urn:microsoft.com/office/officeart/2005/8/layout/vList2"/>
    <dgm:cxn modelId="{0F471F7F-D451-C043-9445-8FC13751AB51}" type="presParOf" srcId="{BF5B7E1A-C3EA-6448-B8C6-8A2EDAAB147D}" destId="{CD5F8DB3-583B-3E44-9F3A-1C9AF94F013C}" srcOrd="4" destOrd="0" presId="urn:microsoft.com/office/officeart/2005/8/layout/vList2"/>
    <dgm:cxn modelId="{E45C281B-C8C0-1941-9AD0-9FDC2A29A034}" type="presParOf" srcId="{BF5B7E1A-C3EA-6448-B8C6-8A2EDAAB147D}" destId="{A1BC8D91-DE79-E240-A732-87399FD40179}" srcOrd="5" destOrd="0" presId="urn:microsoft.com/office/officeart/2005/8/layout/vList2"/>
    <dgm:cxn modelId="{7D9EC064-04B6-4541-B632-0F96C32AEF3E}" type="presParOf" srcId="{BF5B7E1A-C3EA-6448-B8C6-8A2EDAAB147D}" destId="{8FC8861A-8DE8-C442-87EF-38A9080D93A4}" srcOrd="6" destOrd="0" presId="urn:microsoft.com/office/officeart/2005/8/layout/vList2"/>
    <dgm:cxn modelId="{6F13368C-79B3-774C-B3AE-42E7B7DF9049}" type="presParOf" srcId="{BF5B7E1A-C3EA-6448-B8C6-8A2EDAAB147D}" destId="{35661EB9-B694-C940-9161-ACB91054083D}" srcOrd="7" destOrd="0" presId="urn:microsoft.com/office/officeart/2005/8/layout/vList2"/>
    <dgm:cxn modelId="{404D6470-8A7F-9A4B-93D1-798E9EFD379C}" type="presParOf" srcId="{BF5B7E1A-C3EA-6448-B8C6-8A2EDAAB147D}" destId="{15115E1D-61BE-CF4F-ABC2-8CAC0DB6E571}" srcOrd="8" destOrd="0" presId="urn:microsoft.com/office/officeart/2005/8/layout/vList2"/>
    <dgm:cxn modelId="{CD0E9973-288C-584C-B89B-1D73DE44CCC1}" type="presParOf" srcId="{BF5B7E1A-C3EA-6448-B8C6-8A2EDAAB147D}" destId="{5E4191D1-2335-F24C-891D-ED1C6BBAF128}" srcOrd="9" destOrd="0" presId="urn:microsoft.com/office/officeart/2005/8/layout/vList2"/>
    <dgm:cxn modelId="{8EE31542-B6DC-394E-82A2-A757A4AF731F}" type="presParOf" srcId="{BF5B7E1A-C3EA-6448-B8C6-8A2EDAAB147D}" destId="{C9758BDF-F8C1-D747-BEB7-B0724F6046B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6B5CF20-D889-EE4E-834C-8CAAE61F29B6}"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DA244A25-E9F7-C04A-B633-678F17DCEE4C}">
      <dgm:prSet/>
      <dgm:spPr/>
      <dgm:t>
        <a:bodyPr/>
        <a:lstStyle/>
        <a:p>
          <a:r>
            <a:rPr lang="en-US"/>
            <a:t>IP</a:t>
          </a:r>
        </a:p>
      </dgm:t>
    </dgm:pt>
    <dgm:pt modelId="{71FB326A-FEDF-914E-8921-E256B99F23CA}" type="parTrans" cxnId="{3AE3992E-0780-E043-AA4B-26CBC1D10783}">
      <dgm:prSet/>
      <dgm:spPr/>
      <dgm:t>
        <a:bodyPr/>
        <a:lstStyle/>
        <a:p>
          <a:endParaRPr lang="en-US"/>
        </a:p>
      </dgm:t>
    </dgm:pt>
    <dgm:pt modelId="{7FA09FC7-A991-AF42-8AC1-718A2BBF1351}" type="sibTrans" cxnId="{3AE3992E-0780-E043-AA4B-26CBC1D10783}">
      <dgm:prSet/>
      <dgm:spPr/>
      <dgm:t>
        <a:bodyPr/>
        <a:lstStyle/>
        <a:p>
          <a:endParaRPr lang="en-US"/>
        </a:p>
      </dgm:t>
    </dgm:pt>
    <dgm:pt modelId="{827B70A8-FAAE-0346-899E-07C360C10890}">
      <dgm:prSet/>
      <dgm:spPr/>
      <dgm:t>
        <a:bodyPr/>
        <a:lstStyle/>
        <a:p>
          <a:r>
            <a:rPr lang="en-US"/>
            <a:t>Instance (VM, VSI) </a:t>
          </a:r>
        </a:p>
      </dgm:t>
    </dgm:pt>
    <dgm:pt modelId="{212FEB5D-6A62-BF45-9840-A7C8C9C7BC6D}" type="parTrans" cxnId="{4B5FEB35-9445-334B-83C1-8B55F020B733}">
      <dgm:prSet/>
      <dgm:spPr/>
      <dgm:t>
        <a:bodyPr/>
        <a:lstStyle/>
        <a:p>
          <a:endParaRPr lang="en-US"/>
        </a:p>
      </dgm:t>
    </dgm:pt>
    <dgm:pt modelId="{FA017B95-B382-854B-A269-0E83436C79DF}" type="sibTrans" cxnId="{4B5FEB35-9445-334B-83C1-8B55F020B733}">
      <dgm:prSet/>
      <dgm:spPr/>
      <dgm:t>
        <a:bodyPr/>
        <a:lstStyle/>
        <a:p>
          <a:endParaRPr lang="en-US"/>
        </a:p>
      </dgm:t>
    </dgm:pt>
    <dgm:pt modelId="{1017AB87-A0E3-D941-B733-424A940D0264}">
      <dgm:prSet/>
      <dgm:spPr/>
      <dgm:t>
        <a:bodyPr/>
        <a:lstStyle/>
        <a:p>
          <a:r>
            <a:rPr lang="en-US"/>
            <a:t>Other load balancers </a:t>
          </a:r>
        </a:p>
      </dgm:t>
    </dgm:pt>
    <dgm:pt modelId="{9DCF4DB4-4FB9-5446-9BB0-B72B901ADB0C}" type="parTrans" cxnId="{B3474410-4478-C442-997A-145DBA457223}">
      <dgm:prSet/>
      <dgm:spPr/>
      <dgm:t>
        <a:bodyPr/>
        <a:lstStyle/>
        <a:p>
          <a:endParaRPr lang="en-US"/>
        </a:p>
      </dgm:t>
    </dgm:pt>
    <dgm:pt modelId="{B6774D77-9497-1446-A51D-847AB6FDEADB}" type="sibTrans" cxnId="{B3474410-4478-C442-997A-145DBA457223}">
      <dgm:prSet/>
      <dgm:spPr/>
      <dgm:t>
        <a:bodyPr/>
        <a:lstStyle/>
        <a:p>
          <a:endParaRPr lang="en-US"/>
        </a:p>
      </dgm:t>
    </dgm:pt>
    <dgm:pt modelId="{807DD0FC-8145-0148-B1A8-62EFEAD70FB9}" type="pres">
      <dgm:prSet presAssocID="{26B5CF20-D889-EE4E-834C-8CAAE61F29B6}" presName="diagram" presStyleCnt="0">
        <dgm:presLayoutVars>
          <dgm:dir/>
          <dgm:resizeHandles val="exact"/>
        </dgm:presLayoutVars>
      </dgm:prSet>
      <dgm:spPr/>
    </dgm:pt>
    <dgm:pt modelId="{B65EB5C1-F5F4-0945-B364-9A7988274E4B}" type="pres">
      <dgm:prSet presAssocID="{DA244A25-E9F7-C04A-B633-678F17DCEE4C}" presName="node" presStyleLbl="node1" presStyleIdx="0" presStyleCnt="3">
        <dgm:presLayoutVars>
          <dgm:bulletEnabled val="1"/>
        </dgm:presLayoutVars>
      </dgm:prSet>
      <dgm:spPr/>
    </dgm:pt>
    <dgm:pt modelId="{EF3BC73D-C0D4-9547-BC81-28E68EABCF90}" type="pres">
      <dgm:prSet presAssocID="{7FA09FC7-A991-AF42-8AC1-718A2BBF1351}" presName="sibTrans" presStyleCnt="0"/>
      <dgm:spPr/>
    </dgm:pt>
    <dgm:pt modelId="{1F84D47E-CF12-004A-96F7-188C2FB16E40}" type="pres">
      <dgm:prSet presAssocID="{827B70A8-FAAE-0346-899E-07C360C10890}" presName="node" presStyleLbl="node1" presStyleIdx="1" presStyleCnt="3">
        <dgm:presLayoutVars>
          <dgm:bulletEnabled val="1"/>
        </dgm:presLayoutVars>
      </dgm:prSet>
      <dgm:spPr/>
    </dgm:pt>
    <dgm:pt modelId="{9DDA87E8-00D1-0F47-BAD4-F0E359AB333A}" type="pres">
      <dgm:prSet presAssocID="{FA017B95-B382-854B-A269-0E83436C79DF}" presName="sibTrans" presStyleCnt="0"/>
      <dgm:spPr/>
    </dgm:pt>
    <dgm:pt modelId="{26FDC2FA-CD2E-674C-AFC8-4C1E38ECD6F6}" type="pres">
      <dgm:prSet presAssocID="{1017AB87-A0E3-D941-B733-424A940D0264}" presName="node" presStyleLbl="node1" presStyleIdx="2" presStyleCnt="3">
        <dgm:presLayoutVars>
          <dgm:bulletEnabled val="1"/>
        </dgm:presLayoutVars>
      </dgm:prSet>
      <dgm:spPr/>
    </dgm:pt>
  </dgm:ptLst>
  <dgm:cxnLst>
    <dgm:cxn modelId="{B3474410-4478-C442-997A-145DBA457223}" srcId="{26B5CF20-D889-EE4E-834C-8CAAE61F29B6}" destId="{1017AB87-A0E3-D941-B733-424A940D0264}" srcOrd="2" destOrd="0" parTransId="{9DCF4DB4-4FB9-5446-9BB0-B72B901ADB0C}" sibTransId="{B6774D77-9497-1446-A51D-847AB6FDEADB}"/>
    <dgm:cxn modelId="{3AE3992E-0780-E043-AA4B-26CBC1D10783}" srcId="{26B5CF20-D889-EE4E-834C-8CAAE61F29B6}" destId="{DA244A25-E9F7-C04A-B633-678F17DCEE4C}" srcOrd="0" destOrd="0" parTransId="{71FB326A-FEDF-914E-8921-E256B99F23CA}" sibTransId="{7FA09FC7-A991-AF42-8AC1-718A2BBF1351}"/>
    <dgm:cxn modelId="{4B5FEB35-9445-334B-83C1-8B55F020B733}" srcId="{26B5CF20-D889-EE4E-834C-8CAAE61F29B6}" destId="{827B70A8-FAAE-0346-899E-07C360C10890}" srcOrd="1" destOrd="0" parTransId="{212FEB5D-6A62-BF45-9840-A7C8C9C7BC6D}" sibTransId="{FA017B95-B382-854B-A269-0E83436C79DF}"/>
    <dgm:cxn modelId="{9839EE6D-AFD8-5F4A-BE67-E05FADC3C481}" type="presOf" srcId="{DA244A25-E9F7-C04A-B633-678F17DCEE4C}" destId="{B65EB5C1-F5F4-0945-B364-9A7988274E4B}" srcOrd="0" destOrd="0" presId="urn:microsoft.com/office/officeart/2005/8/layout/default"/>
    <dgm:cxn modelId="{99110972-A30C-F449-9787-B229E8BD747C}" type="presOf" srcId="{26B5CF20-D889-EE4E-834C-8CAAE61F29B6}" destId="{807DD0FC-8145-0148-B1A8-62EFEAD70FB9}" srcOrd="0" destOrd="0" presId="urn:microsoft.com/office/officeart/2005/8/layout/default"/>
    <dgm:cxn modelId="{199D79AC-CBBE-0549-8050-1993ADF02CA7}" type="presOf" srcId="{1017AB87-A0E3-D941-B733-424A940D0264}" destId="{26FDC2FA-CD2E-674C-AFC8-4C1E38ECD6F6}" srcOrd="0" destOrd="0" presId="urn:microsoft.com/office/officeart/2005/8/layout/default"/>
    <dgm:cxn modelId="{2181E4B0-B418-1A46-B514-F3C7754C1DBE}" type="presOf" srcId="{827B70A8-FAAE-0346-899E-07C360C10890}" destId="{1F84D47E-CF12-004A-96F7-188C2FB16E40}" srcOrd="0" destOrd="0" presId="urn:microsoft.com/office/officeart/2005/8/layout/default"/>
    <dgm:cxn modelId="{0554C3FC-B7A8-544B-8AF6-2ACB587CCB0D}" type="presParOf" srcId="{807DD0FC-8145-0148-B1A8-62EFEAD70FB9}" destId="{B65EB5C1-F5F4-0945-B364-9A7988274E4B}" srcOrd="0" destOrd="0" presId="urn:microsoft.com/office/officeart/2005/8/layout/default"/>
    <dgm:cxn modelId="{47264B15-A314-FF4D-A3AF-CBF510C8C53D}" type="presParOf" srcId="{807DD0FC-8145-0148-B1A8-62EFEAD70FB9}" destId="{EF3BC73D-C0D4-9547-BC81-28E68EABCF90}" srcOrd="1" destOrd="0" presId="urn:microsoft.com/office/officeart/2005/8/layout/default"/>
    <dgm:cxn modelId="{E02DFA31-D381-CA4D-85DC-861BE46A0795}" type="presParOf" srcId="{807DD0FC-8145-0148-B1A8-62EFEAD70FB9}" destId="{1F84D47E-CF12-004A-96F7-188C2FB16E40}" srcOrd="2" destOrd="0" presId="urn:microsoft.com/office/officeart/2005/8/layout/default"/>
    <dgm:cxn modelId="{A83C0537-E78A-134E-8F7E-2D3A62920DAF}" type="presParOf" srcId="{807DD0FC-8145-0148-B1A8-62EFEAD70FB9}" destId="{9DDA87E8-00D1-0F47-BAD4-F0E359AB333A}" srcOrd="3" destOrd="0" presId="urn:microsoft.com/office/officeart/2005/8/layout/default"/>
    <dgm:cxn modelId="{82FB80BB-11E5-3C4E-82AB-9C2841629D67}" type="presParOf" srcId="{807DD0FC-8145-0148-B1A8-62EFEAD70FB9}" destId="{26FDC2FA-CD2E-674C-AFC8-4C1E38ECD6F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C075D7F-136C-3C4A-BFF2-6A437422C06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776F728-920F-DA47-BC70-F99E0375F09B}">
      <dgm:prSet/>
      <dgm:spPr/>
      <dgm:t>
        <a:bodyPr/>
        <a:lstStyle/>
        <a:p>
          <a:r>
            <a:rPr lang="en-US"/>
            <a:t>Configure your domain to route network requests across a pool of resources on your domain. </a:t>
          </a:r>
        </a:p>
      </dgm:t>
    </dgm:pt>
    <dgm:pt modelId="{660F5E5C-6E0F-3D48-9878-8B96FF2C62BE}" type="parTrans" cxnId="{A6828898-7C2D-8143-ABDE-B6EFA0062D24}">
      <dgm:prSet/>
      <dgm:spPr/>
      <dgm:t>
        <a:bodyPr/>
        <a:lstStyle/>
        <a:p>
          <a:endParaRPr lang="en-US"/>
        </a:p>
      </dgm:t>
    </dgm:pt>
    <dgm:pt modelId="{AAA152F0-BFEE-AC4F-AAD9-9E858E043D39}" type="sibTrans" cxnId="{A6828898-7C2D-8143-ABDE-B6EFA0062D24}">
      <dgm:prSet/>
      <dgm:spPr/>
      <dgm:t>
        <a:bodyPr/>
        <a:lstStyle/>
        <a:p>
          <a:endParaRPr lang="en-US"/>
        </a:p>
      </dgm:t>
    </dgm:pt>
    <dgm:pt modelId="{C3591603-B177-4642-8278-FB13D03E0CDD}">
      <dgm:prSet/>
      <dgm:spPr/>
      <dgm:t>
        <a:bodyPr/>
        <a:lstStyle/>
        <a:p>
          <a:r>
            <a:rPr lang="en-US"/>
            <a:t>Domain can correspond to a website, a mail system, etc. that is made accessible through the internet. </a:t>
          </a:r>
        </a:p>
      </dgm:t>
    </dgm:pt>
    <dgm:pt modelId="{0D56FFAB-8478-294A-9D15-16AF2AB4FE76}" type="parTrans" cxnId="{13619840-1FBC-214D-9461-01EDDBC48FC1}">
      <dgm:prSet/>
      <dgm:spPr/>
      <dgm:t>
        <a:bodyPr/>
        <a:lstStyle/>
        <a:p>
          <a:endParaRPr lang="en-US"/>
        </a:p>
      </dgm:t>
    </dgm:pt>
    <dgm:pt modelId="{0BC15996-78D0-5642-A555-A201DF131E89}" type="sibTrans" cxnId="{13619840-1FBC-214D-9461-01EDDBC48FC1}">
      <dgm:prSet/>
      <dgm:spPr/>
      <dgm:t>
        <a:bodyPr/>
        <a:lstStyle/>
        <a:p>
          <a:endParaRPr lang="en-US"/>
        </a:p>
      </dgm:t>
    </dgm:pt>
    <dgm:pt modelId="{543BA4B4-988D-074B-9CF0-F7CE9385CD7F}">
      <dgm:prSet/>
      <dgm:spPr/>
      <dgm:t>
        <a:bodyPr/>
        <a:lstStyle/>
        <a:p>
          <a:r>
            <a:rPr lang="en-US"/>
            <a:t>DNS load balancing is helpful for maintaining application availability and balancing network traffic across globally distributed pool of resources.</a:t>
          </a:r>
        </a:p>
      </dgm:t>
    </dgm:pt>
    <dgm:pt modelId="{951C20FB-3021-144A-ABDB-6E1BE741CD9B}" type="parTrans" cxnId="{F554BEDE-1CB8-9B47-AB90-8F1732C7FA2E}">
      <dgm:prSet/>
      <dgm:spPr/>
      <dgm:t>
        <a:bodyPr/>
        <a:lstStyle/>
        <a:p>
          <a:endParaRPr lang="en-US"/>
        </a:p>
      </dgm:t>
    </dgm:pt>
    <dgm:pt modelId="{3EECC743-E5D1-344D-88E0-FEF655256DAC}" type="sibTrans" cxnId="{F554BEDE-1CB8-9B47-AB90-8F1732C7FA2E}">
      <dgm:prSet/>
      <dgm:spPr/>
      <dgm:t>
        <a:bodyPr/>
        <a:lstStyle/>
        <a:p>
          <a:endParaRPr lang="en-US"/>
        </a:p>
      </dgm:t>
    </dgm:pt>
    <dgm:pt modelId="{3F69C1E7-3448-2D47-AA18-20D382D13D85}" type="pres">
      <dgm:prSet presAssocID="{5C075D7F-136C-3C4A-BFF2-6A437422C06C}" presName="linear" presStyleCnt="0">
        <dgm:presLayoutVars>
          <dgm:animLvl val="lvl"/>
          <dgm:resizeHandles val="exact"/>
        </dgm:presLayoutVars>
      </dgm:prSet>
      <dgm:spPr/>
    </dgm:pt>
    <dgm:pt modelId="{8C88EB4E-FA42-1E48-A117-88893B2A9BB5}" type="pres">
      <dgm:prSet presAssocID="{9776F728-920F-DA47-BC70-F99E0375F09B}" presName="parentText" presStyleLbl="node1" presStyleIdx="0" presStyleCnt="3">
        <dgm:presLayoutVars>
          <dgm:chMax val="0"/>
          <dgm:bulletEnabled val="1"/>
        </dgm:presLayoutVars>
      </dgm:prSet>
      <dgm:spPr/>
    </dgm:pt>
    <dgm:pt modelId="{22A68578-9A02-D048-B252-E11EFB1F9064}" type="pres">
      <dgm:prSet presAssocID="{AAA152F0-BFEE-AC4F-AAD9-9E858E043D39}" presName="spacer" presStyleCnt="0"/>
      <dgm:spPr/>
    </dgm:pt>
    <dgm:pt modelId="{D45D7027-8136-474F-B2DE-23AC370D2992}" type="pres">
      <dgm:prSet presAssocID="{C3591603-B177-4642-8278-FB13D03E0CDD}" presName="parentText" presStyleLbl="node1" presStyleIdx="1" presStyleCnt="3">
        <dgm:presLayoutVars>
          <dgm:chMax val="0"/>
          <dgm:bulletEnabled val="1"/>
        </dgm:presLayoutVars>
      </dgm:prSet>
      <dgm:spPr/>
    </dgm:pt>
    <dgm:pt modelId="{028C9647-3DFA-AF43-A2EC-844ED24BBCD8}" type="pres">
      <dgm:prSet presAssocID="{0BC15996-78D0-5642-A555-A201DF131E89}" presName="spacer" presStyleCnt="0"/>
      <dgm:spPr/>
    </dgm:pt>
    <dgm:pt modelId="{136344CD-89AF-584B-A0E0-F5BE5E53F752}" type="pres">
      <dgm:prSet presAssocID="{543BA4B4-988D-074B-9CF0-F7CE9385CD7F}" presName="parentText" presStyleLbl="node1" presStyleIdx="2" presStyleCnt="3">
        <dgm:presLayoutVars>
          <dgm:chMax val="0"/>
          <dgm:bulletEnabled val="1"/>
        </dgm:presLayoutVars>
      </dgm:prSet>
      <dgm:spPr/>
    </dgm:pt>
  </dgm:ptLst>
  <dgm:cxnLst>
    <dgm:cxn modelId="{37047820-76C7-7B4A-8261-3CBC1ED9E0BC}" type="presOf" srcId="{5C075D7F-136C-3C4A-BFF2-6A437422C06C}" destId="{3F69C1E7-3448-2D47-AA18-20D382D13D85}" srcOrd="0" destOrd="0" presId="urn:microsoft.com/office/officeart/2005/8/layout/vList2"/>
    <dgm:cxn modelId="{13619840-1FBC-214D-9461-01EDDBC48FC1}" srcId="{5C075D7F-136C-3C4A-BFF2-6A437422C06C}" destId="{C3591603-B177-4642-8278-FB13D03E0CDD}" srcOrd="1" destOrd="0" parTransId="{0D56FFAB-8478-294A-9D15-16AF2AB4FE76}" sibTransId="{0BC15996-78D0-5642-A555-A201DF131E89}"/>
    <dgm:cxn modelId="{178B544F-A2D0-1442-9723-C54217727989}" type="presOf" srcId="{C3591603-B177-4642-8278-FB13D03E0CDD}" destId="{D45D7027-8136-474F-B2DE-23AC370D2992}" srcOrd="0" destOrd="0" presId="urn:microsoft.com/office/officeart/2005/8/layout/vList2"/>
    <dgm:cxn modelId="{0E881781-3C21-B744-9F09-BA58F291AECE}" type="presOf" srcId="{9776F728-920F-DA47-BC70-F99E0375F09B}" destId="{8C88EB4E-FA42-1E48-A117-88893B2A9BB5}" srcOrd="0" destOrd="0" presId="urn:microsoft.com/office/officeart/2005/8/layout/vList2"/>
    <dgm:cxn modelId="{AB620196-AAED-D644-9C27-C0E0D0A08AAA}" type="presOf" srcId="{543BA4B4-988D-074B-9CF0-F7CE9385CD7F}" destId="{136344CD-89AF-584B-A0E0-F5BE5E53F752}" srcOrd="0" destOrd="0" presId="urn:microsoft.com/office/officeart/2005/8/layout/vList2"/>
    <dgm:cxn modelId="{A6828898-7C2D-8143-ABDE-B6EFA0062D24}" srcId="{5C075D7F-136C-3C4A-BFF2-6A437422C06C}" destId="{9776F728-920F-DA47-BC70-F99E0375F09B}" srcOrd="0" destOrd="0" parTransId="{660F5E5C-6E0F-3D48-9878-8B96FF2C62BE}" sibTransId="{AAA152F0-BFEE-AC4F-AAD9-9E858E043D39}"/>
    <dgm:cxn modelId="{F554BEDE-1CB8-9B47-AB90-8F1732C7FA2E}" srcId="{5C075D7F-136C-3C4A-BFF2-6A437422C06C}" destId="{543BA4B4-988D-074B-9CF0-F7CE9385CD7F}" srcOrd="2" destOrd="0" parTransId="{951C20FB-3021-144A-ABDB-6E1BE741CD9B}" sibTransId="{3EECC743-E5D1-344D-88E0-FEF655256DAC}"/>
    <dgm:cxn modelId="{7BFFDBD0-0BD5-C44D-BA31-FA4F4F11470C}" type="presParOf" srcId="{3F69C1E7-3448-2D47-AA18-20D382D13D85}" destId="{8C88EB4E-FA42-1E48-A117-88893B2A9BB5}" srcOrd="0" destOrd="0" presId="urn:microsoft.com/office/officeart/2005/8/layout/vList2"/>
    <dgm:cxn modelId="{3C27F92D-C035-1B4E-A257-7AEBD4852081}" type="presParOf" srcId="{3F69C1E7-3448-2D47-AA18-20D382D13D85}" destId="{22A68578-9A02-D048-B252-E11EFB1F9064}" srcOrd="1" destOrd="0" presId="urn:microsoft.com/office/officeart/2005/8/layout/vList2"/>
    <dgm:cxn modelId="{87D0539D-D90B-E645-96E1-304A46F323A6}" type="presParOf" srcId="{3F69C1E7-3448-2D47-AA18-20D382D13D85}" destId="{D45D7027-8136-474F-B2DE-23AC370D2992}" srcOrd="2" destOrd="0" presId="urn:microsoft.com/office/officeart/2005/8/layout/vList2"/>
    <dgm:cxn modelId="{D12304E0-A5B1-1948-A6FF-AF4561E1CFAF}" type="presParOf" srcId="{3F69C1E7-3448-2D47-AA18-20D382D13D85}" destId="{028C9647-3DFA-AF43-A2EC-844ED24BBCD8}" srcOrd="3" destOrd="0" presId="urn:microsoft.com/office/officeart/2005/8/layout/vList2"/>
    <dgm:cxn modelId="{B4A5A8C7-243E-F143-94D5-11F1680DE87F}" type="presParOf" srcId="{3F69C1E7-3448-2D47-AA18-20D382D13D85}" destId="{136344CD-89AF-584B-A0E0-F5BE5E53F75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633D55C-3E65-9643-99B3-3B282FEF9C96}"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B6C30E37-BDB3-1741-A44C-3360B8C405B3}">
      <dgm:prSet/>
      <dgm:spPr/>
      <dgm:t>
        <a:bodyPr/>
        <a:lstStyle/>
        <a:p>
          <a:r>
            <a:rPr lang="en-US"/>
            <a:t>Plan your security groups with names that make sense</a:t>
          </a:r>
        </a:p>
      </dgm:t>
    </dgm:pt>
    <dgm:pt modelId="{FB29444F-4C15-8943-9424-CA6ED34125AB}" type="parTrans" cxnId="{8785733C-B066-014D-BEFE-4C0AA211729D}">
      <dgm:prSet/>
      <dgm:spPr/>
      <dgm:t>
        <a:bodyPr/>
        <a:lstStyle/>
        <a:p>
          <a:endParaRPr lang="en-US"/>
        </a:p>
      </dgm:t>
    </dgm:pt>
    <dgm:pt modelId="{75F4C41D-E241-9849-90B4-D85B8BB06AB1}" type="sibTrans" cxnId="{8785733C-B066-014D-BEFE-4C0AA211729D}">
      <dgm:prSet/>
      <dgm:spPr/>
      <dgm:t>
        <a:bodyPr/>
        <a:lstStyle/>
        <a:p>
          <a:endParaRPr lang="en-US"/>
        </a:p>
      </dgm:t>
    </dgm:pt>
    <dgm:pt modelId="{1EB403FD-C297-D245-AB70-ABCED4C1435D}">
      <dgm:prSet/>
      <dgm:spPr/>
      <dgm:t>
        <a:bodyPr/>
        <a:lstStyle/>
        <a:p>
          <a:r>
            <a:rPr lang="en-US" dirty="0"/>
            <a:t>Create security groups for administrative tasks</a:t>
          </a:r>
        </a:p>
      </dgm:t>
    </dgm:pt>
    <dgm:pt modelId="{A69E752E-A049-EF47-A8CE-5E5D89296F79}" type="parTrans" cxnId="{C54D4AA7-AAD8-144C-94D1-192D84B968C0}">
      <dgm:prSet/>
      <dgm:spPr/>
      <dgm:t>
        <a:bodyPr/>
        <a:lstStyle/>
        <a:p>
          <a:endParaRPr lang="en-US"/>
        </a:p>
      </dgm:t>
    </dgm:pt>
    <dgm:pt modelId="{6F1793E4-F21B-024D-947D-1C2282169B60}" type="sibTrans" cxnId="{C54D4AA7-AAD8-144C-94D1-192D84B968C0}">
      <dgm:prSet/>
      <dgm:spPr/>
      <dgm:t>
        <a:bodyPr/>
        <a:lstStyle/>
        <a:p>
          <a:endParaRPr lang="en-US"/>
        </a:p>
      </dgm:t>
    </dgm:pt>
    <dgm:pt modelId="{12DFD90E-F8EC-684F-BB89-D6E6828F8947}">
      <dgm:prSet/>
      <dgm:spPr/>
      <dgm:t>
        <a:bodyPr/>
        <a:lstStyle/>
        <a:p>
          <a:r>
            <a:rPr lang="en-US" dirty="0"/>
            <a:t>Create a security group for your public-facing load balancer that sends traffic to your web tier security group</a:t>
          </a:r>
        </a:p>
      </dgm:t>
    </dgm:pt>
    <dgm:pt modelId="{A0DCA5FE-E949-8F47-9CCB-D60D7BC1D8C6}" type="parTrans" cxnId="{B8DF40BF-A923-1343-9293-945814335385}">
      <dgm:prSet/>
      <dgm:spPr/>
      <dgm:t>
        <a:bodyPr/>
        <a:lstStyle/>
        <a:p>
          <a:endParaRPr lang="en-US"/>
        </a:p>
      </dgm:t>
    </dgm:pt>
    <dgm:pt modelId="{492F963B-B6E2-E043-9135-3C2DA7090545}" type="sibTrans" cxnId="{B8DF40BF-A923-1343-9293-945814335385}">
      <dgm:prSet/>
      <dgm:spPr/>
      <dgm:t>
        <a:bodyPr/>
        <a:lstStyle/>
        <a:p>
          <a:endParaRPr lang="en-US"/>
        </a:p>
      </dgm:t>
    </dgm:pt>
    <dgm:pt modelId="{949B5562-C8E8-594D-BD67-5ACF196D5965}">
      <dgm:prSet/>
      <dgm:spPr/>
      <dgm:t>
        <a:bodyPr/>
        <a:lstStyle/>
        <a:p>
          <a:r>
            <a:rPr lang="en-US" dirty="0"/>
            <a:t>Create a security group for your Web tier that sends traffic to your app tier or app tier load balancer security group</a:t>
          </a:r>
        </a:p>
      </dgm:t>
    </dgm:pt>
    <dgm:pt modelId="{6D292D06-336A-8940-9113-37BEC66B6997}" type="parTrans" cxnId="{0F166C20-9592-684F-B691-E1A0A6996122}">
      <dgm:prSet/>
      <dgm:spPr/>
      <dgm:t>
        <a:bodyPr/>
        <a:lstStyle/>
        <a:p>
          <a:endParaRPr lang="en-US"/>
        </a:p>
      </dgm:t>
    </dgm:pt>
    <dgm:pt modelId="{2346AC20-35E1-6244-A861-73BE3BAF2719}" type="sibTrans" cxnId="{0F166C20-9592-684F-B691-E1A0A6996122}">
      <dgm:prSet/>
      <dgm:spPr/>
      <dgm:t>
        <a:bodyPr/>
        <a:lstStyle/>
        <a:p>
          <a:endParaRPr lang="en-US"/>
        </a:p>
      </dgm:t>
    </dgm:pt>
    <dgm:pt modelId="{5A917826-C275-034D-89AC-67F609855098}">
      <dgm:prSet/>
      <dgm:spPr/>
      <dgm:t>
        <a:bodyPr/>
        <a:lstStyle/>
        <a:p>
          <a:r>
            <a:rPr lang="en-US" dirty="0"/>
            <a:t>Create a security group for your app tier that sends traffic to your DB tier security group. </a:t>
          </a:r>
        </a:p>
      </dgm:t>
    </dgm:pt>
    <dgm:pt modelId="{D6C981B2-E4EE-5349-A950-EA54C5BA71EB}" type="parTrans" cxnId="{8CFAB01D-AA0A-E744-9219-C1A56FE0EE01}">
      <dgm:prSet/>
      <dgm:spPr/>
      <dgm:t>
        <a:bodyPr/>
        <a:lstStyle/>
        <a:p>
          <a:endParaRPr lang="en-US"/>
        </a:p>
      </dgm:t>
    </dgm:pt>
    <dgm:pt modelId="{CE91FB95-775A-CC40-89A2-ABF69968C7CC}" type="sibTrans" cxnId="{8CFAB01D-AA0A-E744-9219-C1A56FE0EE01}">
      <dgm:prSet/>
      <dgm:spPr/>
      <dgm:t>
        <a:bodyPr/>
        <a:lstStyle/>
        <a:p>
          <a:endParaRPr lang="en-US"/>
        </a:p>
      </dgm:t>
    </dgm:pt>
    <dgm:pt modelId="{59480EF2-4610-9745-BC5B-19BF815D331F}">
      <dgm:prSet/>
      <dgm:spPr/>
      <dgm:t>
        <a:bodyPr/>
        <a:lstStyle/>
        <a:p>
          <a:r>
            <a:rPr lang="en-US" b="1"/>
            <a:t>Deploy and test everything on a test VPC before deploying anything in production</a:t>
          </a:r>
          <a:endParaRPr lang="en-US"/>
        </a:p>
      </dgm:t>
    </dgm:pt>
    <dgm:pt modelId="{087ED7EA-F9B9-EC4C-A3E2-F4A8D61E9ABE}" type="parTrans" cxnId="{46108C41-8BDC-234F-B884-A0980CB9EAE8}">
      <dgm:prSet/>
      <dgm:spPr/>
      <dgm:t>
        <a:bodyPr/>
        <a:lstStyle/>
        <a:p>
          <a:endParaRPr lang="en-US"/>
        </a:p>
      </dgm:t>
    </dgm:pt>
    <dgm:pt modelId="{DB08903D-9949-364C-AEB8-8F7B36667201}" type="sibTrans" cxnId="{46108C41-8BDC-234F-B884-A0980CB9EAE8}">
      <dgm:prSet/>
      <dgm:spPr/>
      <dgm:t>
        <a:bodyPr/>
        <a:lstStyle/>
        <a:p>
          <a:endParaRPr lang="en-US"/>
        </a:p>
      </dgm:t>
    </dgm:pt>
    <dgm:pt modelId="{46E47F7B-9B6A-FB4D-BEFB-0BE80CD46051}" type="pres">
      <dgm:prSet presAssocID="{B633D55C-3E65-9643-99B3-3B282FEF9C96}" presName="linear" presStyleCnt="0">
        <dgm:presLayoutVars>
          <dgm:animLvl val="lvl"/>
          <dgm:resizeHandles val="exact"/>
        </dgm:presLayoutVars>
      </dgm:prSet>
      <dgm:spPr/>
    </dgm:pt>
    <dgm:pt modelId="{8FFED7B8-4521-A64F-87E2-EE484F8FB1E9}" type="pres">
      <dgm:prSet presAssocID="{B6C30E37-BDB3-1741-A44C-3360B8C405B3}" presName="parentText" presStyleLbl="node1" presStyleIdx="0" presStyleCnt="6">
        <dgm:presLayoutVars>
          <dgm:chMax val="0"/>
          <dgm:bulletEnabled val="1"/>
        </dgm:presLayoutVars>
      </dgm:prSet>
      <dgm:spPr/>
    </dgm:pt>
    <dgm:pt modelId="{A8AB16A1-18DE-D642-AE54-BA272BAA04DD}" type="pres">
      <dgm:prSet presAssocID="{75F4C41D-E241-9849-90B4-D85B8BB06AB1}" presName="spacer" presStyleCnt="0"/>
      <dgm:spPr/>
    </dgm:pt>
    <dgm:pt modelId="{0D87E96B-AFDC-CF4A-A181-5F1D96289123}" type="pres">
      <dgm:prSet presAssocID="{1EB403FD-C297-D245-AB70-ABCED4C1435D}" presName="parentText" presStyleLbl="node1" presStyleIdx="1" presStyleCnt="6">
        <dgm:presLayoutVars>
          <dgm:chMax val="0"/>
          <dgm:bulletEnabled val="1"/>
        </dgm:presLayoutVars>
      </dgm:prSet>
      <dgm:spPr/>
    </dgm:pt>
    <dgm:pt modelId="{6E36844B-CE48-9F4E-8BA7-AF6CE5E439D7}" type="pres">
      <dgm:prSet presAssocID="{6F1793E4-F21B-024D-947D-1C2282169B60}" presName="spacer" presStyleCnt="0"/>
      <dgm:spPr/>
    </dgm:pt>
    <dgm:pt modelId="{188CEE83-3E54-9F4E-8BFD-EA9E58E8C814}" type="pres">
      <dgm:prSet presAssocID="{12DFD90E-F8EC-684F-BB89-D6E6828F8947}" presName="parentText" presStyleLbl="node1" presStyleIdx="2" presStyleCnt="6">
        <dgm:presLayoutVars>
          <dgm:chMax val="0"/>
          <dgm:bulletEnabled val="1"/>
        </dgm:presLayoutVars>
      </dgm:prSet>
      <dgm:spPr/>
    </dgm:pt>
    <dgm:pt modelId="{2E2BB852-FC47-4940-A8DF-6262D66F62D9}" type="pres">
      <dgm:prSet presAssocID="{492F963B-B6E2-E043-9135-3C2DA7090545}" presName="spacer" presStyleCnt="0"/>
      <dgm:spPr/>
    </dgm:pt>
    <dgm:pt modelId="{58D8649B-2EAD-CB4F-B987-CD20574CD53D}" type="pres">
      <dgm:prSet presAssocID="{949B5562-C8E8-594D-BD67-5ACF196D5965}" presName="parentText" presStyleLbl="node1" presStyleIdx="3" presStyleCnt="6">
        <dgm:presLayoutVars>
          <dgm:chMax val="0"/>
          <dgm:bulletEnabled val="1"/>
        </dgm:presLayoutVars>
      </dgm:prSet>
      <dgm:spPr/>
    </dgm:pt>
    <dgm:pt modelId="{4EDD8331-64B7-C64C-AEF0-E8CE3ECF51CE}" type="pres">
      <dgm:prSet presAssocID="{2346AC20-35E1-6244-A861-73BE3BAF2719}" presName="spacer" presStyleCnt="0"/>
      <dgm:spPr/>
    </dgm:pt>
    <dgm:pt modelId="{C4F2CBCB-5FE1-B042-9851-68CC8D7511E7}" type="pres">
      <dgm:prSet presAssocID="{5A917826-C275-034D-89AC-67F609855098}" presName="parentText" presStyleLbl="node1" presStyleIdx="4" presStyleCnt="6">
        <dgm:presLayoutVars>
          <dgm:chMax val="0"/>
          <dgm:bulletEnabled val="1"/>
        </dgm:presLayoutVars>
      </dgm:prSet>
      <dgm:spPr/>
    </dgm:pt>
    <dgm:pt modelId="{02708577-050D-8042-BECD-68202E485368}" type="pres">
      <dgm:prSet presAssocID="{CE91FB95-775A-CC40-89A2-ABF69968C7CC}" presName="spacer" presStyleCnt="0"/>
      <dgm:spPr/>
    </dgm:pt>
    <dgm:pt modelId="{711F00E3-FCED-1641-A553-504C59A3538D}" type="pres">
      <dgm:prSet presAssocID="{59480EF2-4610-9745-BC5B-19BF815D331F}" presName="parentText" presStyleLbl="node1" presStyleIdx="5" presStyleCnt="6">
        <dgm:presLayoutVars>
          <dgm:chMax val="0"/>
          <dgm:bulletEnabled val="1"/>
        </dgm:presLayoutVars>
      </dgm:prSet>
      <dgm:spPr/>
    </dgm:pt>
  </dgm:ptLst>
  <dgm:cxnLst>
    <dgm:cxn modelId="{8CFAB01D-AA0A-E744-9219-C1A56FE0EE01}" srcId="{B633D55C-3E65-9643-99B3-3B282FEF9C96}" destId="{5A917826-C275-034D-89AC-67F609855098}" srcOrd="4" destOrd="0" parTransId="{D6C981B2-E4EE-5349-A950-EA54C5BA71EB}" sibTransId="{CE91FB95-775A-CC40-89A2-ABF69968C7CC}"/>
    <dgm:cxn modelId="{0F166C20-9592-684F-B691-E1A0A6996122}" srcId="{B633D55C-3E65-9643-99B3-3B282FEF9C96}" destId="{949B5562-C8E8-594D-BD67-5ACF196D5965}" srcOrd="3" destOrd="0" parTransId="{6D292D06-336A-8940-9113-37BEC66B6997}" sibTransId="{2346AC20-35E1-6244-A861-73BE3BAF2719}"/>
    <dgm:cxn modelId="{99EC2531-D4EE-1A48-B2A7-4696199FA94A}" type="presOf" srcId="{1EB403FD-C297-D245-AB70-ABCED4C1435D}" destId="{0D87E96B-AFDC-CF4A-A181-5F1D96289123}" srcOrd="0" destOrd="0" presId="urn:microsoft.com/office/officeart/2005/8/layout/vList2"/>
    <dgm:cxn modelId="{8785733C-B066-014D-BEFE-4C0AA211729D}" srcId="{B633D55C-3E65-9643-99B3-3B282FEF9C96}" destId="{B6C30E37-BDB3-1741-A44C-3360B8C405B3}" srcOrd="0" destOrd="0" parTransId="{FB29444F-4C15-8943-9424-CA6ED34125AB}" sibTransId="{75F4C41D-E241-9849-90B4-D85B8BB06AB1}"/>
    <dgm:cxn modelId="{46108C41-8BDC-234F-B884-A0980CB9EAE8}" srcId="{B633D55C-3E65-9643-99B3-3B282FEF9C96}" destId="{59480EF2-4610-9745-BC5B-19BF815D331F}" srcOrd="5" destOrd="0" parTransId="{087ED7EA-F9B9-EC4C-A3E2-F4A8D61E9ABE}" sibTransId="{DB08903D-9949-364C-AEB8-8F7B36667201}"/>
    <dgm:cxn modelId="{B066D686-82CA-AB4C-9775-785EDFA4EED8}" type="presOf" srcId="{949B5562-C8E8-594D-BD67-5ACF196D5965}" destId="{58D8649B-2EAD-CB4F-B987-CD20574CD53D}" srcOrd="0" destOrd="0" presId="urn:microsoft.com/office/officeart/2005/8/layout/vList2"/>
    <dgm:cxn modelId="{136D5F9F-C8E6-3243-B27B-1EC0017521E5}" type="presOf" srcId="{12DFD90E-F8EC-684F-BB89-D6E6828F8947}" destId="{188CEE83-3E54-9F4E-8BFD-EA9E58E8C814}" srcOrd="0" destOrd="0" presId="urn:microsoft.com/office/officeart/2005/8/layout/vList2"/>
    <dgm:cxn modelId="{C54D4AA7-AAD8-144C-94D1-192D84B968C0}" srcId="{B633D55C-3E65-9643-99B3-3B282FEF9C96}" destId="{1EB403FD-C297-D245-AB70-ABCED4C1435D}" srcOrd="1" destOrd="0" parTransId="{A69E752E-A049-EF47-A8CE-5E5D89296F79}" sibTransId="{6F1793E4-F21B-024D-947D-1C2282169B60}"/>
    <dgm:cxn modelId="{DFD2BFAB-C395-B741-82AF-3957921CDE11}" type="presOf" srcId="{59480EF2-4610-9745-BC5B-19BF815D331F}" destId="{711F00E3-FCED-1641-A553-504C59A3538D}" srcOrd="0" destOrd="0" presId="urn:microsoft.com/office/officeart/2005/8/layout/vList2"/>
    <dgm:cxn modelId="{740176AE-42F8-A443-A420-2A119D0228EB}" type="presOf" srcId="{B633D55C-3E65-9643-99B3-3B282FEF9C96}" destId="{46E47F7B-9B6A-FB4D-BEFB-0BE80CD46051}" srcOrd="0" destOrd="0" presId="urn:microsoft.com/office/officeart/2005/8/layout/vList2"/>
    <dgm:cxn modelId="{B8DF40BF-A923-1343-9293-945814335385}" srcId="{B633D55C-3E65-9643-99B3-3B282FEF9C96}" destId="{12DFD90E-F8EC-684F-BB89-D6E6828F8947}" srcOrd="2" destOrd="0" parTransId="{A0DCA5FE-E949-8F47-9CCB-D60D7BC1D8C6}" sibTransId="{492F963B-B6E2-E043-9135-3C2DA7090545}"/>
    <dgm:cxn modelId="{D46AA6D2-D07E-304C-B9C5-581899D082AC}" type="presOf" srcId="{B6C30E37-BDB3-1741-A44C-3360B8C405B3}" destId="{8FFED7B8-4521-A64F-87E2-EE484F8FB1E9}" srcOrd="0" destOrd="0" presId="urn:microsoft.com/office/officeart/2005/8/layout/vList2"/>
    <dgm:cxn modelId="{B2DA42ED-ADF7-D247-BB4F-46DD1EB956DD}" type="presOf" srcId="{5A917826-C275-034D-89AC-67F609855098}" destId="{C4F2CBCB-5FE1-B042-9851-68CC8D7511E7}" srcOrd="0" destOrd="0" presId="urn:microsoft.com/office/officeart/2005/8/layout/vList2"/>
    <dgm:cxn modelId="{5FC5171F-4120-2945-A2BD-C6FE4C0B34A2}" type="presParOf" srcId="{46E47F7B-9B6A-FB4D-BEFB-0BE80CD46051}" destId="{8FFED7B8-4521-A64F-87E2-EE484F8FB1E9}" srcOrd="0" destOrd="0" presId="urn:microsoft.com/office/officeart/2005/8/layout/vList2"/>
    <dgm:cxn modelId="{0618E13F-AB5F-9B46-B75A-BB723CABAB20}" type="presParOf" srcId="{46E47F7B-9B6A-FB4D-BEFB-0BE80CD46051}" destId="{A8AB16A1-18DE-D642-AE54-BA272BAA04DD}" srcOrd="1" destOrd="0" presId="urn:microsoft.com/office/officeart/2005/8/layout/vList2"/>
    <dgm:cxn modelId="{C0956ADD-7CB7-B443-ACFB-8415E1731D2D}" type="presParOf" srcId="{46E47F7B-9B6A-FB4D-BEFB-0BE80CD46051}" destId="{0D87E96B-AFDC-CF4A-A181-5F1D96289123}" srcOrd="2" destOrd="0" presId="urn:microsoft.com/office/officeart/2005/8/layout/vList2"/>
    <dgm:cxn modelId="{19B49656-7AB0-9045-91AA-E3D9647DDF3B}" type="presParOf" srcId="{46E47F7B-9B6A-FB4D-BEFB-0BE80CD46051}" destId="{6E36844B-CE48-9F4E-8BA7-AF6CE5E439D7}" srcOrd="3" destOrd="0" presId="urn:microsoft.com/office/officeart/2005/8/layout/vList2"/>
    <dgm:cxn modelId="{886B69A6-4B04-A14F-AEB8-352CA62533F5}" type="presParOf" srcId="{46E47F7B-9B6A-FB4D-BEFB-0BE80CD46051}" destId="{188CEE83-3E54-9F4E-8BFD-EA9E58E8C814}" srcOrd="4" destOrd="0" presId="urn:microsoft.com/office/officeart/2005/8/layout/vList2"/>
    <dgm:cxn modelId="{97124401-EAC3-814B-A2AA-FB9792D420EF}" type="presParOf" srcId="{46E47F7B-9B6A-FB4D-BEFB-0BE80CD46051}" destId="{2E2BB852-FC47-4940-A8DF-6262D66F62D9}" srcOrd="5" destOrd="0" presId="urn:microsoft.com/office/officeart/2005/8/layout/vList2"/>
    <dgm:cxn modelId="{B0F47DEC-1EB6-D94D-BD1A-D1431C1A768D}" type="presParOf" srcId="{46E47F7B-9B6A-FB4D-BEFB-0BE80CD46051}" destId="{58D8649B-2EAD-CB4F-B987-CD20574CD53D}" srcOrd="6" destOrd="0" presId="urn:microsoft.com/office/officeart/2005/8/layout/vList2"/>
    <dgm:cxn modelId="{BFB145CE-B503-EF4A-B3BC-7659EEF0864E}" type="presParOf" srcId="{46E47F7B-9B6A-FB4D-BEFB-0BE80CD46051}" destId="{4EDD8331-64B7-C64C-AEF0-E8CE3ECF51CE}" srcOrd="7" destOrd="0" presId="urn:microsoft.com/office/officeart/2005/8/layout/vList2"/>
    <dgm:cxn modelId="{02B968C1-F9A8-774C-9A2A-6572A052499A}" type="presParOf" srcId="{46E47F7B-9B6A-FB4D-BEFB-0BE80CD46051}" destId="{C4F2CBCB-5FE1-B042-9851-68CC8D7511E7}" srcOrd="8" destOrd="0" presId="urn:microsoft.com/office/officeart/2005/8/layout/vList2"/>
    <dgm:cxn modelId="{E46B38F9-2597-834E-887B-C3D9B125F877}" type="presParOf" srcId="{46E47F7B-9B6A-FB4D-BEFB-0BE80CD46051}" destId="{02708577-050D-8042-BECD-68202E485368}" srcOrd="9" destOrd="0" presId="urn:microsoft.com/office/officeart/2005/8/layout/vList2"/>
    <dgm:cxn modelId="{2C76D25F-E23D-8C48-BAAC-0BB86BC80672}" type="presParOf" srcId="{46E47F7B-9B6A-FB4D-BEFB-0BE80CD46051}" destId="{711F00E3-FCED-1641-A553-504C59A3538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E6BA2-C740-4D66-9F0B-9FEC71C1E34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C52DBBDC-8DDB-6345-B309-F26AF9171050}">
      <dgm:prSet/>
      <dgm:spPr/>
      <dgm:t>
        <a:bodyPr/>
        <a:lstStyle/>
        <a:p>
          <a:r>
            <a:rPr lang="en-US" dirty="0"/>
            <a:t>Agenda:</a:t>
          </a:r>
        </a:p>
      </dgm:t>
    </dgm:pt>
    <dgm:pt modelId="{A9629CCE-723F-2443-8EBD-11B00140C3E6}" type="parTrans" cxnId="{DA39E6CB-0918-F44D-BC78-A15AA5FA7253}">
      <dgm:prSet/>
      <dgm:spPr/>
      <dgm:t>
        <a:bodyPr/>
        <a:lstStyle/>
        <a:p>
          <a:endParaRPr lang="en-US"/>
        </a:p>
      </dgm:t>
    </dgm:pt>
    <dgm:pt modelId="{542F0833-4C81-8848-99F7-158A7EE5BC00}" type="sibTrans" cxnId="{DA39E6CB-0918-F44D-BC78-A15AA5FA7253}">
      <dgm:prSet/>
      <dgm:spPr/>
      <dgm:t>
        <a:bodyPr/>
        <a:lstStyle/>
        <a:p>
          <a:endParaRPr lang="en-US"/>
        </a:p>
      </dgm:t>
    </dgm:pt>
    <dgm:pt modelId="{CF585575-10F5-C44D-B948-D96052FC2456}">
      <dgm:prSet/>
      <dgm:spPr/>
      <dgm:t>
        <a:bodyPr/>
        <a:lstStyle/>
        <a:p>
          <a:r>
            <a:rPr lang="en-US" dirty="0"/>
            <a:t>Load Balancing</a:t>
          </a:r>
        </a:p>
      </dgm:t>
    </dgm:pt>
    <dgm:pt modelId="{D0026985-1776-BA42-B6BA-D798FB032B9C}" type="parTrans" cxnId="{FC1C0E03-3595-E841-A590-622605964E11}">
      <dgm:prSet/>
      <dgm:spPr/>
      <dgm:t>
        <a:bodyPr/>
        <a:lstStyle/>
        <a:p>
          <a:endParaRPr lang="en-US"/>
        </a:p>
      </dgm:t>
    </dgm:pt>
    <dgm:pt modelId="{81415CE9-6D43-2642-8707-6AB6C799DE55}" type="sibTrans" cxnId="{FC1C0E03-3595-E841-A590-622605964E11}">
      <dgm:prSet/>
      <dgm:spPr/>
      <dgm:t>
        <a:bodyPr/>
        <a:lstStyle/>
        <a:p>
          <a:endParaRPr lang="en-US"/>
        </a:p>
      </dgm:t>
    </dgm:pt>
    <dgm:pt modelId="{BAB774B3-11BD-C244-BAFE-A8B0AF94A4A3}">
      <dgm:prSet/>
      <dgm:spPr/>
      <dgm:t>
        <a:bodyPr/>
        <a:lstStyle/>
        <a:p>
          <a:r>
            <a:rPr lang="en-US" dirty="0"/>
            <a:t>More VPC Connectivity Options</a:t>
          </a:r>
        </a:p>
      </dgm:t>
    </dgm:pt>
    <dgm:pt modelId="{F8A7A846-C3BA-F34F-A2D2-2498753B0C1E}" type="parTrans" cxnId="{39B356BE-3B11-DA4C-8FE0-3E0BBAF5F6C5}">
      <dgm:prSet/>
      <dgm:spPr/>
      <dgm:t>
        <a:bodyPr/>
        <a:lstStyle/>
        <a:p>
          <a:endParaRPr lang="en-US"/>
        </a:p>
      </dgm:t>
    </dgm:pt>
    <dgm:pt modelId="{165E3290-8BFD-774B-A72D-6F799A55F617}" type="sibTrans" cxnId="{39B356BE-3B11-DA4C-8FE0-3E0BBAF5F6C5}">
      <dgm:prSet/>
      <dgm:spPr/>
      <dgm:t>
        <a:bodyPr/>
        <a:lstStyle/>
        <a:p>
          <a:endParaRPr lang="en-US"/>
        </a:p>
      </dgm:t>
    </dgm:pt>
    <dgm:pt modelId="{4EA44205-F0F6-124F-9365-AF20CF95A8B6}">
      <dgm:prSet/>
      <dgm:spPr/>
      <dgm:t>
        <a:bodyPr/>
        <a:lstStyle/>
        <a:p>
          <a:r>
            <a:rPr lang="en-US" dirty="0"/>
            <a:t>Security Groups</a:t>
          </a:r>
        </a:p>
      </dgm:t>
    </dgm:pt>
    <dgm:pt modelId="{935FC958-8C2A-2A41-8EED-B2346F45E081}" type="parTrans" cxnId="{75861157-2325-9849-B71B-E38FDDF97386}">
      <dgm:prSet/>
      <dgm:spPr/>
      <dgm:t>
        <a:bodyPr/>
        <a:lstStyle/>
        <a:p>
          <a:endParaRPr lang="en-US"/>
        </a:p>
      </dgm:t>
    </dgm:pt>
    <dgm:pt modelId="{2FC00DA8-D20A-024F-B48C-CDAFFD077914}" type="sibTrans" cxnId="{75861157-2325-9849-B71B-E38FDDF97386}">
      <dgm:prSet/>
      <dgm:spPr/>
      <dgm:t>
        <a:bodyPr/>
        <a:lstStyle/>
        <a:p>
          <a:endParaRPr lang="en-US"/>
        </a:p>
      </dgm:t>
    </dgm:pt>
    <dgm:pt modelId="{B570D9C7-936F-5949-93B5-C74C4E080D84}">
      <dgm:prSet/>
      <dgm:spPr/>
      <dgm:t>
        <a:bodyPr/>
        <a:lstStyle/>
        <a:p>
          <a:r>
            <a:rPr lang="en-US" dirty="0"/>
            <a:t>VPC Design Considerations</a:t>
          </a:r>
        </a:p>
      </dgm:t>
    </dgm:pt>
    <dgm:pt modelId="{8D7462EE-7DDF-A943-BA24-27E01D0991AE}" type="parTrans" cxnId="{15884B6C-64C4-274A-9C00-D5CE5E9979FF}">
      <dgm:prSet/>
      <dgm:spPr/>
      <dgm:t>
        <a:bodyPr/>
        <a:lstStyle/>
        <a:p>
          <a:endParaRPr lang="en-US"/>
        </a:p>
      </dgm:t>
    </dgm:pt>
    <dgm:pt modelId="{E3FFEF53-56BE-FD45-BFEC-1D84F22D4F50}" type="sibTrans" cxnId="{15884B6C-64C4-274A-9C00-D5CE5E9979FF}">
      <dgm:prSet/>
      <dgm:spPr/>
      <dgm:t>
        <a:bodyPr/>
        <a:lstStyle/>
        <a:p>
          <a:endParaRPr lang="en-US"/>
        </a:p>
      </dgm:t>
    </dgm:pt>
    <dgm:pt modelId="{EE252C01-42AE-8843-BA27-2B73851A1390}">
      <dgm:prSet/>
      <dgm:spPr/>
      <dgm:t>
        <a:bodyPr/>
        <a:lstStyle/>
        <a:p>
          <a:r>
            <a:rPr lang="en-US" dirty="0"/>
            <a:t>Network Access Control Lists</a:t>
          </a:r>
        </a:p>
      </dgm:t>
    </dgm:pt>
    <dgm:pt modelId="{30CF785B-A8E2-114A-9C31-69C9E9A15D1F}" type="parTrans" cxnId="{34DCB56D-41E8-9E4B-830E-F196FA7A3908}">
      <dgm:prSet/>
      <dgm:spPr/>
      <dgm:t>
        <a:bodyPr/>
        <a:lstStyle/>
        <a:p>
          <a:endParaRPr lang="en-US"/>
        </a:p>
      </dgm:t>
    </dgm:pt>
    <dgm:pt modelId="{CF130EF3-03EC-7F4B-B971-51D64B921595}" type="sibTrans" cxnId="{34DCB56D-41E8-9E4B-830E-F196FA7A3908}">
      <dgm:prSet/>
      <dgm:spPr/>
      <dgm:t>
        <a:bodyPr/>
        <a:lstStyle/>
        <a:p>
          <a:endParaRPr lang="en-US"/>
        </a:p>
      </dgm:t>
    </dgm:pt>
    <dgm:pt modelId="{036D025C-B4C8-D247-BABB-84E3F0593D9E}">
      <dgm:prSet/>
      <dgm:spPr/>
      <dgm:t>
        <a:bodyPr/>
        <a:lstStyle/>
        <a:p>
          <a:r>
            <a:rPr lang="en-US" dirty="0"/>
            <a:t>BYOIP</a:t>
          </a:r>
        </a:p>
      </dgm:t>
    </dgm:pt>
    <dgm:pt modelId="{2F7C4B12-9D1A-8D48-9C00-46C53DD6E746}" type="parTrans" cxnId="{1E038F19-875D-7144-8AC5-0C6054E34743}">
      <dgm:prSet/>
      <dgm:spPr/>
      <dgm:t>
        <a:bodyPr/>
        <a:lstStyle/>
        <a:p>
          <a:endParaRPr lang="en-US"/>
        </a:p>
      </dgm:t>
    </dgm:pt>
    <dgm:pt modelId="{8C811FBD-F3DE-B14F-A34E-F1769A860EE4}" type="sibTrans" cxnId="{1E038F19-875D-7144-8AC5-0C6054E34743}">
      <dgm:prSet/>
      <dgm:spPr/>
      <dgm:t>
        <a:bodyPr/>
        <a:lstStyle/>
        <a:p>
          <a:endParaRPr lang="en-US"/>
        </a:p>
      </dgm:t>
    </dgm:pt>
    <dgm:pt modelId="{856D8B0D-64C9-F448-8092-4826A3CC4A45}">
      <dgm:prSet/>
      <dgm:spPr/>
      <dgm:t>
        <a:bodyPr/>
        <a:lstStyle/>
        <a:p>
          <a:r>
            <a:rPr lang="en-US" dirty="0"/>
            <a:t>Exam Topics Overview</a:t>
          </a:r>
        </a:p>
      </dgm:t>
    </dgm:pt>
    <dgm:pt modelId="{521FE564-31F0-2544-A116-8E6919F72485}" type="parTrans" cxnId="{BDB946DE-DC5B-B14D-BBA9-C1A580E3D29D}">
      <dgm:prSet/>
      <dgm:spPr/>
      <dgm:t>
        <a:bodyPr/>
        <a:lstStyle/>
        <a:p>
          <a:endParaRPr lang="en-US"/>
        </a:p>
      </dgm:t>
    </dgm:pt>
    <dgm:pt modelId="{390E45CD-AD6C-6948-B4BB-773C97A3526A}" type="sibTrans" cxnId="{BDB946DE-DC5B-B14D-BBA9-C1A580E3D29D}">
      <dgm:prSet/>
      <dgm:spPr/>
      <dgm:t>
        <a:bodyPr/>
        <a:lstStyle/>
        <a:p>
          <a:endParaRPr lang="en-US"/>
        </a:p>
      </dgm:t>
    </dgm:pt>
    <dgm:pt modelId="{FCC0633B-6C1C-7D4C-92F7-1ADD40880118}" type="pres">
      <dgm:prSet presAssocID="{B77E6BA2-C740-4D66-9F0B-9FEC71C1E34B}" presName="linear" presStyleCnt="0">
        <dgm:presLayoutVars>
          <dgm:dir/>
          <dgm:animLvl val="lvl"/>
          <dgm:resizeHandles val="exact"/>
        </dgm:presLayoutVars>
      </dgm:prSet>
      <dgm:spPr/>
    </dgm:pt>
    <dgm:pt modelId="{41B93F86-C257-6641-B5B1-4CEB9D58CF2A}" type="pres">
      <dgm:prSet presAssocID="{C52DBBDC-8DDB-6345-B309-F26AF9171050}" presName="parentLin" presStyleCnt="0"/>
      <dgm:spPr/>
    </dgm:pt>
    <dgm:pt modelId="{F450AE75-F0C3-B548-9BEF-C37ED401C648}" type="pres">
      <dgm:prSet presAssocID="{C52DBBDC-8DDB-6345-B309-F26AF9171050}" presName="parentLeftMargin" presStyleLbl="node1" presStyleIdx="0" presStyleCnt="1"/>
      <dgm:spPr/>
    </dgm:pt>
    <dgm:pt modelId="{C108615D-3B09-9942-922C-6212F8A22228}" type="pres">
      <dgm:prSet presAssocID="{C52DBBDC-8DDB-6345-B309-F26AF9171050}" presName="parentText" presStyleLbl="node1" presStyleIdx="0" presStyleCnt="1" custScaleY="53012" custLinFactNeighborX="-6806" custLinFactNeighborY="-33696">
        <dgm:presLayoutVars>
          <dgm:chMax val="0"/>
          <dgm:bulletEnabled val="1"/>
        </dgm:presLayoutVars>
      </dgm:prSet>
      <dgm:spPr/>
    </dgm:pt>
    <dgm:pt modelId="{ABA5802B-65E9-1443-8836-31910B3AF941}" type="pres">
      <dgm:prSet presAssocID="{C52DBBDC-8DDB-6345-B309-F26AF9171050}" presName="negativeSpace" presStyleCnt="0"/>
      <dgm:spPr/>
    </dgm:pt>
    <dgm:pt modelId="{6DA7C3CB-7321-6A40-B2FB-0CC087F41DB6}" type="pres">
      <dgm:prSet presAssocID="{C52DBBDC-8DDB-6345-B309-F26AF9171050}" presName="childText" presStyleLbl="conFgAcc1" presStyleIdx="0" presStyleCnt="1" custScaleY="31278">
        <dgm:presLayoutVars>
          <dgm:bulletEnabled val="1"/>
        </dgm:presLayoutVars>
      </dgm:prSet>
      <dgm:spPr/>
    </dgm:pt>
  </dgm:ptLst>
  <dgm:cxnLst>
    <dgm:cxn modelId="{FC1C0E03-3595-E841-A590-622605964E11}" srcId="{C52DBBDC-8DDB-6345-B309-F26AF9171050}" destId="{CF585575-10F5-C44D-B948-D96052FC2456}" srcOrd="0" destOrd="0" parTransId="{D0026985-1776-BA42-B6BA-D798FB032B9C}" sibTransId="{81415CE9-6D43-2642-8707-6AB6C799DE55}"/>
    <dgm:cxn modelId="{014E5E15-9D13-5A48-A3BF-03B37A54CEBB}" type="presOf" srcId="{EE252C01-42AE-8843-BA27-2B73851A1390}" destId="{6DA7C3CB-7321-6A40-B2FB-0CC087F41DB6}" srcOrd="0" destOrd="2" presId="urn:microsoft.com/office/officeart/2005/8/layout/list1"/>
    <dgm:cxn modelId="{1E038F19-875D-7144-8AC5-0C6054E34743}" srcId="{C52DBBDC-8DDB-6345-B309-F26AF9171050}" destId="{036D025C-B4C8-D247-BABB-84E3F0593D9E}" srcOrd="3" destOrd="0" parTransId="{2F7C4B12-9D1A-8D48-9C00-46C53DD6E746}" sibTransId="{8C811FBD-F3DE-B14F-A34E-F1769A860EE4}"/>
    <dgm:cxn modelId="{0D414041-9E7C-904B-84A9-BFB7D90FCE0B}" type="presOf" srcId="{BAB774B3-11BD-C244-BAFE-A8B0AF94A4A3}" destId="{6DA7C3CB-7321-6A40-B2FB-0CC087F41DB6}" srcOrd="0" destOrd="4" presId="urn:microsoft.com/office/officeart/2005/8/layout/list1"/>
    <dgm:cxn modelId="{75861157-2325-9849-B71B-E38FDDF97386}" srcId="{C52DBBDC-8DDB-6345-B309-F26AF9171050}" destId="{4EA44205-F0F6-124F-9365-AF20CF95A8B6}" srcOrd="1" destOrd="0" parTransId="{935FC958-8C2A-2A41-8EED-B2346F45E081}" sibTransId="{2FC00DA8-D20A-024F-B48C-CDAFFD077914}"/>
    <dgm:cxn modelId="{9ECC6D65-F046-8143-B535-DF8038488162}" type="presOf" srcId="{C52DBBDC-8DDB-6345-B309-F26AF9171050}" destId="{C108615D-3B09-9942-922C-6212F8A22228}" srcOrd="1" destOrd="0" presId="urn:microsoft.com/office/officeart/2005/8/layout/list1"/>
    <dgm:cxn modelId="{510E2E67-10C5-7444-AC1C-F770235DD346}" type="presOf" srcId="{B77E6BA2-C740-4D66-9F0B-9FEC71C1E34B}" destId="{FCC0633B-6C1C-7D4C-92F7-1ADD40880118}" srcOrd="0" destOrd="0" presId="urn:microsoft.com/office/officeart/2005/8/layout/list1"/>
    <dgm:cxn modelId="{15884B6C-64C4-274A-9C00-D5CE5E9979FF}" srcId="{C52DBBDC-8DDB-6345-B309-F26AF9171050}" destId="{B570D9C7-936F-5949-93B5-C74C4E080D84}" srcOrd="5" destOrd="0" parTransId="{8D7462EE-7DDF-A943-BA24-27E01D0991AE}" sibTransId="{E3FFEF53-56BE-FD45-BFEC-1D84F22D4F50}"/>
    <dgm:cxn modelId="{34DCB56D-41E8-9E4B-830E-F196FA7A3908}" srcId="{C52DBBDC-8DDB-6345-B309-F26AF9171050}" destId="{EE252C01-42AE-8843-BA27-2B73851A1390}" srcOrd="2" destOrd="0" parTransId="{30CF785B-A8E2-114A-9C31-69C9E9A15D1F}" sibTransId="{CF130EF3-03EC-7F4B-B971-51D64B921595}"/>
    <dgm:cxn modelId="{450E118B-7721-4642-A54F-02B909D7AA3E}" type="presOf" srcId="{B570D9C7-936F-5949-93B5-C74C4E080D84}" destId="{6DA7C3CB-7321-6A40-B2FB-0CC087F41DB6}" srcOrd="0" destOrd="5" presId="urn:microsoft.com/office/officeart/2005/8/layout/list1"/>
    <dgm:cxn modelId="{39B356BE-3B11-DA4C-8FE0-3E0BBAF5F6C5}" srcId="{C52DBBDC-8DDB-6345-B309-F26AF9171050}" destId="{BAB774B3-11BD-C244-BAFE-A8B0AF94A4A3}" srcOrd="4" destOrd="0" parTransId="{F8A7A846-C3BA-F34F-A2D2-2498753B0C1E}" sibTransId="{165E3290-8BFD-774B-A72D-6F799A55F617}"/>
    <dgm:cxn modelId="{97CBAEC0-C552-234F-92E1-C08B30A73FE9}" type="presOf" srcId="{4EA44205-F0F6-124F-9365-AF20CF95A8B6}" destId="{6DA7C3CB-7321-6A40-B2FB-0CC087F41DB6}" srcOrd="0" destOrd="1" presId="urn:microsoft.com/office/officeart/2005/8/layout/list1"/>
    <dgm:cxn modelId="{DA39E6CB-0918-F44D-BC78-A15AA5FA7253}" srcId="{B77E6BA2-C740-4D66-9F0B-9FEC71C1E34B}" destId="{C52DBBDC-8DDB-6345-B309-F26AF9171050}" srcOrd="0" destOrd="0" parTransId="{A9629CCE-723F-2443-8EBD-11B00140C3E6}" sibTransId="{542F0833-4C81-8848-99F7-158A7EE5BC00}"/>
    <dgm:cxn modelId="{403F79D9-6AA8-304C-BB06-6E3581A1143D}" type="presOf" srcId="{036D025C-B4C8-D247-BABB-84E3F0593D9E}" destId="{6DA7C3CB-7321-6A40-B2FB-0CC087F41DB6}" srcOrd="0" destOrd="3" presId="urn:microsoft.com/office/officeart/2005/8/layout/list1"/>
    <dgm:cxn modelId="{BDB946DE-DC5B-B14D-BBA9-C1A580E3D29D}" srcId="{C52DBBDC-8DDB-6345-B309-F26AF9171050}" destId="{856D8B0D-64C9-F448-8092-4826A3CC4A45}" srcOrd="6" destOrd="0" parTransId="{521FE564-31F0-2544-A116-8E6919F72485}" sibTransId="{390E45CD-AD6C-6948-B4BB-773C97A3526A}"/>
    <dgm:cxn modelId="{D223E5E5-4D1D-2743-B649-18668ACBB211}" type="presOf" srcId="{CF585575-10F5-C44D-B948-D96052FC2456}" destId="{6DA7C3CB-7321-6A40-B2FB-0CC087F41DB6}" srcOrd="0" destOrd="0" presId="urn:microsoft.com/office/officeart/2005/8/layout/list1"/>
    <dgm:cxn modelId="{106DE4E7-7BDF-A74B-A8C3-AEE9F5325C28}" type="presOf" srcId="{C52DBBDC-8DDB-6345-B309-F26AF9171050}" destId="{F450AE75-F0C3-B548-9BEF-C37ED401C648}" srcOrd="0" destOrd="0" presId="urn:microsoft.com/office/officeart/2005/8/layout/list1"/>
    <dgm:cxn modelId="{46D7A0E9-AD32-9542-83E8-A51C82580E65}" type="presOf" srcId="{856D8B0D-64C9-F448-8092-4826A3CC4A45}" destId="{6DA7C3CB-7321-6A40-B2FB-0CC087F41DB6}" srcOrd="0" destOrd="6" presId="urn:microsoft.com/office/officeart/2005/8/layout/list1"/>
    <dgm:cxn modelId="{D6EDC71D-FFD7-8F46-8FD1-21CB77B672F6}" type="presParOf" srcId="{FCC0633B-6C1C-7D4C-92F7-1ADD40880118}" destId="{41B93F86-C257-6641-B5B1-4CEB9D58CF2A}" srcOrd="0" destOrd="0" presId="urn:microsoft.com/office/officeart/2005/8/layout/list1"/>
    <dgm:cxn modelId="{4BFAC0E4-17DA-3C46-8F24-2818EC97A066}" type="presParOf" srcId="{41B93F86-C257-6641-B5B1-4CEB9D58CF2A}" destId="{F450AE75-F0C3-B548-9BEF-C37ED401C648}" srcOrd="0" destOrd="0" presId="urn:microsoft.com/office/officeart/2005/8/layout/list1"/>
    <dgm:cxn modelId="{7646286F-31CC-BD47-94BB-7A1521BF4039}" type="presParOf" srcId="{41B93F86-C257-6641-B5B1-4CEB9D58CF2A}" destId="{C108615D-3B09-9942-922C-6212F8A22228}" srcOrd="1" destOrd="0" presId="urn:microsoft.com/office/officeart/2005/8/layout/list1"/>
    <dgm:cxn modelId="{EBF572A0-FB7A-B64A-A56D-E9EAC8A650D8}" type="presParOf" srcId="{FCC0633B-6C1C-7D4C-92F7-1ADD40880118}" destId="{ABA5802B-65E9-1443-8836-31910B3AF941}" srcOrd="1" destOrd="0" presId="urn:microsoft.com/office/officeart/2005/8/layout/list1"/>
    <dgm:cxn modelId="{E256F9CD-DD3B-6842-A8DB-6021CEB13F35}" type="presParOf" srcId="{FCC0633B-6C1C-7D4C-92F7-1ADD40880118}" destId="{6DA7C3CB-7321-6A40-B2FB-0CC087F41DB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ECB6B6-5A4F-E94C-9FCE-505BE69629EF}"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C070A316-E1AC-1B45-91EE-6D22628BAF28}">
      <dgm:prSet/>
      <dgm:spPr/>
      <dgm:t>
        <a:bodyPr/>
        <a:lstStyle/>
        <a:p>
          <a:r>
            <a:rPr lang="en-US"/>
            <a:t>Availability</a:t>
          </a:r>
        </a:p>
      </dgm:t>
    </dgm:pt>
    <dgm:pt modelId="{9F09A417-51AB-684B-8045-E0EBFCEDC756}" type="parTrans" cxnId="{14421DFC-0028-DC46-97FB-2E8720CA0EFB}">
      <dgm:prSet/>
      <dgm:spPr/>
      <dgm:t>
        <a:bodyPr/>
        <a:lstStyle/>
        <a:p>
          <a:endParaRPr lang="en-US"/>
        </a:p>
      </dgm:t>
    </dgm:pt>
    <dgm:pt modelId="{35813640-C4ED-F34E-A8B7-71BDFF1DA3F8}" type="sibTrans" cxnId="{14421DFC-0028-DC46-97FB-2E8720CA0EFB}">
      <dgm:prSet/>
      <dgm:spPr/>
      <dgm:t>
        <a:bodyPr/>
        <a:lstStyle/>
        <a:p>
          <a:endParaRPr lang="en-US"/>
        </a:p>
      </dgm:t>
    </dgm:pt>
    <dgm:pt modelId="{1C3C4FB2-4FCB-8445-B7E7-FE0DF8CE1C85}">
      <dgm:prSet/>
      <dgm:spPr/>
      <dgm:t>
        <a:bodyPr/>
        <a:lstStyle/>
        <a:p>
          <a:r>
            <a:rPr lang="en-US"/>
            <a:t>Scalability</a:t>
          </a:r>
        </a:p>
      </dgm:t>
    </dgm:pt>
    <dgm:pt modelId="{4542BBB9-972F-6440-8869-8C8248973C09}" type="parTrans" cxnId="{BC33F879-EC37-DC4C-AA61-3D08F3D99E55}">
      <dgm:prSet/>
      <dgm:spPr/>
      <dgm:t>
        <a:bodyPr/>
        <a:lstStyle/>
        <a:p>
          <a:endParaRPr lang="en-US"/>
        </a:p>
      </dgm:t>
    </dgm:pt>
    <dgm:pt modelId="{DB620420-672A-D042-AD62-D88EFF0249BD}" type="sibTrans" cxnId="{BC33F879-EC37-DC4C-AA61-3D08F3D99E55}">
      <dgm:prSet/>
      <dgm:spPr/>
      <dgm:t>
        <a:bodyPr/>
        <a:lstStyle/>
        <a:p>
          <a:endParaRPr lang="en-US"/>
        </a:p>
      </dgm:t>
    </dgm:pt>
    <dgm:pt modelId="{FA4E76D2-3F93-1F42-B570-335078D75F54}">
      <dgm:prSet/>
      <dgm:spPr/>
      <dgm:t>
        <a:bodyPr/>
        <a:lstStyle/>
        <a:p>
          <a:r>
            <a:rPr lang="en-US"/>
            <a:t>Security</a:t>
          </a:r>
        </a:p>
      </dgm:t>
    </dgm:pt>
    <dgm:pt modelId="{F598FC5A-3509-C14D-AA10-457F05BB9A04}" type="parTrans" cxnId="{E7B573CD-DCDB-B940-A1E0-B613306958A3}">
      <dgm:prSet/>
      <dgm:spPr/>
      <dgm:t>
        <a:bodyPr/>
        <a:lstStyle/>
        <a:p>
          <a:endParaRPr lang="en-US"/>
        </a:p>
      </dgm:t>
    </dgm:pt>
    <dgm:pt modelId="{91144ADB-605B-7341-94F5-6BDBF6C73276}" type="sibTrans" cxnId="{E7B573CD-DCDB-B940-A1E0-B613306958A3}">
      <dgm:prSet/>
      <dgm:spPr/>
      <dgm:t>
        <a:bodyPr/>
        <a:lstStyle/>
        <a:p>
          <a:endParaRPr lang="en-US"/>
        </a:p>
      </dgm:t>
    </dgm:pt>
    <dgm:pt modelId="{F1946BC4-47DF-D946-9DDF-0298B57DF029}">
      <dgm:prSet/>
      <dgm:spPr/>
      <dgm:t>
        <a:bodyPr/>
        <a:lstStyle/>
        <a:p>
          <a:r>
            <a:rPr lang="en-US"/>
            <a:t>Performance</a:t>
          </a:r>
        </a:p>
      </dgm:t>
    </dgm:pt>
    <dgm:pt modelId="{7AE79C49-B275-6347-B92A-E2635D7279BD}" type="parTrans" cxnId="{AE8D2989-B338-3948-A0C7-56E253A013DF}">
      <dgm:prSet/>
      <dgm:spPr/>
      <dgm:t>
        <a:bodyPr/>
        <a:lstStyle/>
        <a:p>
          <a:endParaRPr lang="en-US"/>
        </a:p>
      </dgm:t>
    </dgm:pt>
    <dgm:pt modelId="{80881B22-E117-6842-A11D-2D83F9C378FE}" type="sibTrans" cxnId="{AE8D2989-B338-3948-A0C7-56E253A013DF}">
      <dgm:prSet/>
      <dgm:spPr/>
      <dgm:t>
        <a:bodyPr/>
        <a:lstStyle/>
        <a:p>
          <a:endParaRPr lang="en-US"/>
        </a:p>
      </dgm:t>
    </dgm:pt>
    <dgm:pt modelId="{7031FAB3-6ED8-3241-B95A-393F89AF31D1}" type="pres">
      <dgm:prSet presAssocID="{9DECB6B6-5A4F-E94C-9FCE-505BE69629EF}" presName="matrix" presStyleCnt="0">
        <dgm:presLayoutVars>
          <dgm:chMax val="1"/>
          <dgm:dir/>
          <dgm:resizeHandles val="exact"/>
        </dgm:presLayoutVars>
      </dgm:prSet>
      <dgm:spPr/>
    </dgm:pt>
    <dgm:pt modelId="{F29DB06D-C88A-BF4E-B1D6-BC447E277124}" type="pres">
      <dgm:prSet presAssocID="{9DECB6B6-5A4F-E94C-9FCE-505BE69629EF}" presName="diamond" presStyleLbl="bgShp" presStyleIdx="0" presStyleCnt="1"/>
      <dgm:spPr/>
    </dgm:pt>
    <dgm:pt modelId="{D19CC225-C02A-4B41-A504-DE09B3DC1F9F}" type="pres">
      <dgm:prSet presAssocID="{9DECB6B6-5A4F-E94C-9FCE-505BE69629EF}" presName="quad1" presStyleLbl="node1" presStyleIdx="0" presStyleCnt="4">
        <dgm:presLayoutVars>
          <dgm:chMax val="0"/>
          <dgm:chPref val="0"/>
          <dgm:bulletEnabled val="1"/>
        </dgm:presLayoutVars>
      </dgm:prSet>
      <dgm:spPr/>
    </dgm:pt>
    <dgm:pt modelId="{1AEF438F-A7DC-8E49-AE4A-2D4A412CC73C}" type="pres">
      <dgm:prSet presAssocID="{9DECB6B6-5A4F-E94C-9FCE-505BE69629EF}" presName="quad2" presStyleLbl="node1" presStyleIdx="1" presStyleCnt="4">
        <dgm:presLayoutVars>
          <dgm:chMax val="0"/>
          <dgm:chPref val="0"/>
          <dgm:bulletEnabled val="1"/>
        </dgm:presLayoutVars>
      </dgm:prSet>
      <dgm:spPr/>
    </dgm:pt>
    <dgm:pt modelId="{00738C54-BB3A-2344-8364-9B333DFC2455}" type="pres">
      <dgm:prSet presAssocID="{9DECB6B6-5A4F-E94C-9FCE-505BE69629EF}" presName="quad3" presStyleLbl="node1" presStyleIdx="2" presStyleCnt="4">
        <dgm:presLayoutVars>
          <dgm:chMax val="0"/>
          <dgm:chPref val="0"/>
          <dgm:bulletEnabled val="1"/>
        </dgm:presLayoutVars>
      </dgm:prSet>
      <dgm:spPr/>
    </dgm:pt>
    <dgm:pt modelId="{219BBBCF-4FB9-6545-B18E-093F18484D8F}" type="pres">
      <dgm:prSet presAssocID="{9DECB6B6-5A4F-E94C-9FCE-505BE69629EF}" presName="quad4" presStyleLbl="node1" presStyleIdx="3" presStyleCnt="4">
        <dgm:presLayoutVars>
          <dgm:chMax val="0"/>
          <dgm:chPref val="0"/>
          <dgm:bulletEnabled val="1"/>
        </dgm:presLayoutVars>
      </dgm:prSet>
      <dgm:spPr/>
    </dgm:pt>
  </dgm:ptLst>
  <dgm:cxnLst>
    <dgm:cxn modelId="{E12AC46B-4ED1-B044-AE91-92CD9C1D42B6}" type="presOf" srcId="{F1946BC4-47DF-D946-9DDF-0298B57DF029}" destId="{219BBBCF-4FB9-6545-B18E-093F18484D8F}" srcOrd="0" destOrd="0" presId="urn:microsoft.com/office/officeart/2005/8/layout/matrix3"/>
    <dgm:cxn modelId="{BC33F879-EC37-DC4C-AA61-3D08F3D99E55}" srcId="{9DECB6B6-5A4F-E94C-9FCE-505BE69629EF}" destId="{1C3C4FB2-4FCB-8445-B7E7-FE0DF8CE1C85}" srcOrd="1" destOrd="0" parTransId="{4542BBB9-972F-6440-8869-8C8248973C09}" sibTransId="{DB620420-672A-D042-AD62-D88EFF0249BD}"/>
    <dgm:cxn modelId="{AE8D2989-B338-3948-A0C7-56E253A013DF}" srcId="{9DECB6B6-5A4F-E94C-9FCE-505BE69629EF}" destId="{F1946BC4-47DF-D946-9DDF-0298B57DF029}" srcOrd="3" destOrd="0" parTransId="{7AE79C49-B275-6347-B92A-E2635D7279BD}" sibTransId="{80881B22-E117-6842-A11D-2D83F9C378FE}"/>
    <dgm:cxn modelId="{95034EB6-745E-3643-939E-DE783C2FA5EB}" type="presOf" srcId="{9DECB6B6-5A4F-E94C-9FCE-505BE69629EF}" destId="{7031FAB3-6ED8-3241-B95A-393F89AF31D1}" srcOrd="0" destOrd="0" presId="urn:microsoft.com/office/officeart/2005/8/layout/matrix3"/>
    <dgm:cxn modelId="{5C1FC0B9-5EA3-2243-AD95-0E81A2A43BE4}" type="presOf" srcId="{C070A316-E1AC-1B45-91EE-6D22628BAF28}" destId="{D19CC225-C02A-4B41-A504-DE09B3DC1F9F}" srcOrd="0" destOrd="0" presId="urn:microsoft.com/office/officeart/2005/8/layout/matrix3"/>
    <dgm:cxn modelId="{24C911BF-9511-CF46-9BBC-D130E997BC86}" type="presOf" srcId="{FA4E76D2-3F93-1F42-B570-335078D75F54}" destId="{00738C54-BB3A-2344-8364-9B333DFC2455}" srcOrd="0" destOrd="0" presId="urn:microsoft.com/office/officeart/2005/8/layout/matrix3"/>
    <dgm:cxn modelId="{E7B573CD-DCDB-B940-A1E0-B613306958A3}" srcId="{9DECB6B6-5A4F-E94C-9FCE-505BE69629EF}" destId="{FA4E76D2-3F93-1F42-B570-335078D75F54}" srcOrd="2" destOrd="0" parTransId="{F598FC5A-3509-C14D-AA10-457F05BB9A04}" sibTransId="{91144ADB-605B-7341-94F5-6BDBF6C73276}"/>
    <dgm:cxn modelId="{89046FEF-5178-1B4E-B0E4-C4AE5095A430}" type="presOf" srcId="{1C3C4FB2-4FCB-8445-B7E7-FE0DF8CE1C85}" destId="{1AEF438F-A7DC-8E49-AE4A-2D4A412CC73C}" srcOrd="0" destOrd="0" presId="urn:microsoft.com/office/officeart/2005/8/layout/matrix3"/>
    <dgm:cxn modelId="{14421DFC-0028-DC46-97FB-2E8720CA0EFB}" srcId="{9DECB6B6-5A4F-E94C-9FCE-505BE69629EF}" destId="{C070A316-E1AC-1B45-91EE-6D22628BAF28}" srcOrd="0" destOrd="0" parTransId="{9F09A417-51AB-684B-8045-E0EBFCEDC756}" sibTransId="{35813640-C4ED-F34E-A8B7-71BDFF1DA3F8}"/>
    <dgm:cxn modelId="{0788AE14-89F0-F744-8FE0-84923821826B}" type="presParOf" srcId="{7031FAB3-6ED8-3241-B95A-393F89AF31D1}" destId="{F29DB06D-C88A-BF4E-B1D6-BC447E277124}" srcOrd="0" destOrd="0" presId="urn:microsoft.com/office/officeart/2005/8/layout/matrix3"/>
    <dgm:cxn modelId="{80C4E4E3-E180-A341-B930-BC93774606DA}" type="presParOf" srcId="{7031FAB3-6ED8-3241-B95A-393F89AF31D1}" destId="{D19CC225-C02A-4B41-A504-DE09B3DC1F9F}" srcOrd="1" destOrd="0" presId="urn:microsoft.com/office/officeart/2005/8/layout/matrix3"/>
    <dgm:cxn modelId="{7ECA55FE-CA46-F14C-B6CA-EB803BEB2A26}" type="presParOf" srcId="{7031FAB3-6ED8-3241-B95A-393F89AF31D1}" destId="{1AEF438F-A7DC-8E49-AE4A-2D4A412CC73C}" srcOrd="2" destOrd="0" presId="urn:microsoft.com/office/officeart/2005/8/layout/matrix3"/>
    <dgm:cxn modelId="{6372AFF4-484E-DD42-88D8-80DA81502158}" type="presParOf" srcId="{7031FAB3-6ED8-3241-B95A-393F89AF31D1}" destId="{00738C54-BB3A-2344-8364-9B333DFC2455}" srcOrd="3" destOrd="0" presId="urn:microsoft.com/office/officeart/2005/8/layout/matrix3"/>
    <dgm:cxn modelId="{6BC88046-2601-D849-9451-23046C960B8B}" type="presParOf" srcId="{7031FAB3-6ED8-3241-B95A-393F89AF31D1}" destId="{219BBBCF-4FB9-6545-B18E-093F18484D8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20A847-8B95-794B-A2FA-B4EFD6312FE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DFA4CFE6-9FB4-934A-9EDB-0904DBF2F798}">
      <dgm:prSet custT="1"/>
      <dgm:spPr/>
      <dgm:t>
        <a:bodyPr/>
        <a:lstStyle/>
        <a:p>
          <a:r>
            <a:rPr lang="en-US" sz="4800" dirty="0"/>
            <a:t>Dynamic</a:t>
          </a:r>
          <a:endParaRPr lang="en-US" sz="5400" dirty="0"/>
        </a:p>
      </dgm:t>
    </dgm:pt>
    <dgm:pt modelId="{37FE0185-D107-B843-AD17-2D7F0690EAD3}" type="parTrans" cxnId="{56CDC9D9-4B3E-6F4C-8DAA-3DAAB55DC652}">
      <dgm:prSet/>
      <dgm:spPr/>
      <dgm:t>
        <a:bodyPr/>
        <a:lstStyle/>
        <a:p>
          <a:endParaRPr lang="en-US"/>
        </a:p>
      </dgm:t>
    </dgm:pt>
    <dgm:pt modelId="{CC4E6076-FC73-B14F-AA41-A9902E4957E4}" type="sibTrans" cxnId="{56CDC9D9-4B3E-6F4C-8DAA-3DAAB55DC652}">
      <dgm:prSet/>
      <dgm:spPr/>
      <dgm:t>
        <a:bodyPr/>
        <a:lstStyle/>
        <a:p>
          <a:endParaRPr lang="en-US"/>
        </a:p>
      </dgm:t>
    </dgm:pt>
    <dgm:pt modelId="{53FB047A-018E-EC42-B1CB-5B4BC1E87C59}">
      <dgm:prSet custT="1"/>
      <dgm:spPr/>
      <dgm:t>
        <a:bodyPr/>
        <a:lstStyle/>
        <a:p>
          <a:r>
            <a:rPr lang="en-US" sz="2800" dirty="0"/>
            <a:t>Considers the state of each server and distribute traffic accordingly</a:t>
          </a:r>
        </a:p>
      </dgm:t>
    </dgm:pt>
    <dgm:pt modelId="{14427AA2-10E3-3241-9074-49FF40CD5A68}" type="parTrans" cxnId="{9CE0C030-E1D0-554A-BC8B-918ADBDFC555}">
      <dgm:prSet/>
      <dgm:spPr/>
      <dgm:t>
        <a:bodyPr/>
        <a:lstStyle/>
        <a:p>
          <a:endParaRPr lang="en-US"/>
        </a:p>
      </dgm:t>
    </dgm:pt>
    <dgm:pt modelId="{85C26C08-727F-E549-AAF2-624C04EB17EC}" type="sibTrans" cxnId="{9CE0C030-E1D0-554A-BC8B-918ADBDFC555}">
      <dgm:prSet/>
      <dgm:spPr/>
      <dgm:t>
        <a:bodyPr/>
        <a:lstStyle/>
        <a:p>
          <a:endParaRPr lang="en-US"/>
        </a:p>
      </dgm:t>
    </dgm:pt>
    <dgm:pt modelId="{302D298E-5CD6-924B-9AF2-FCFBB3724BD2}">
      <dgm:prSet custT="1"/>
      <dgm:spPr/>
      <dgm:t>
        <a:bodyPr/>
        <a:lstStyle/>
        <a:p>
          <a:r>
            <a:rPr lang="en-US" sz="4800" dirty="0"/>
            <a:t>Static</a:t>
          </a:r>
          <a:endParaRPr lang="en-US" sz="6500" dirty="0"/>
        </a:p>
      </dgm:t>
    </dgm:pt>
    <dgm:pt modelId="{A8619B76-4997-8640-8869-9491EDB61099}" type="parTrans" cxnId="{D1B350DA-1CEC-AF4C-A8E4-D3610045825E}">
      <dgm:prSet/>
      <dgm:spPr/>
      <dgm:t>
        <a:bodyPr/>
        <a:lstStyle/>
        <a:p>
          <a:endParaRPr lang="en-US"/>
        </a:p>
      </dgm:t>
    </dgm:pt>
    <dgm:pt modelId="{EAFB9060-0969-FE44-8F54-E97315C4E0B5}" type="sibTrans" cxnId="{D1B350DA-1CEC-AF4C-A8E4-D3610045825E}">
      <dgm:prSet/>
      <dgm:spPr/>
      <dgm:t>
        <a:bodyPr/>
        <a:lstStyle/>
        <a:p>
          <a:endParaRPr lang="en-US"/>
        </a:p>
      </dgm:t>
    </dgm:pt>
    <dgm:pt modelId="{11F73DCF-6CD8-474D-8BCC-AAE51CD10049}">
      <dgm:prSet custT="1"/>
      <dgm:spPr/>
      <dgm:t>
        <a:bodyPr/>
        <a:lstStyle/>
        <a:p>
          <a:r>
            <a:rPr lang="en-US" sz="2800" dirty="0"/>
            <a:t>Distributes traffic using pre-defined rules</a:t>
          </a:r>
        </a:p>
      </dgm:t>
    </dgm:pt>
    <dgm:pt modelId="{2C70A394-E153-E240-BF23-3A524BFEBBB6}" type="parTrans" cxnId="{706E409F-C6D2-774E-8E09-6F5A139244F1}">
      <dgm:prSet/>
      <dgm:spPr/>
      <dgm:t>
        <a:bodyPr/>
        <a:lstStyle/>
        <a:p>
          <a:endParaRPr lang="en-US"/>
        </a:p>
      </dgm:t>
    </dgm:pt>
    <dgm:pt modelId="{879143D8-8DE1-3742-B1B1-BF1741B001FC}" type="sibTrans" cxnId="{706E409F-C6D2-774E-8E09-6F5A139244F1}">
      <dgm:prSet/>
      <dgm:spPr/>
      <dgm:t>
        <a:bodyPr/>
        <a:lstStyle/>
        <a:p>
          <a:endParaRPr lang="en-US"/>
        </a:p>
      </dgm:t>
    </dgm:pt>
    <dgm:pt modelId="{7F17FC6F-9DC9-AA4F-B53A-4F06B288DC0D}" type="pres">
      <dgm:prSet presAssocID="{9520A847-8B95-794B-A2FA-B4EFD6312FE5}" presName="Name0" presStyleCnt="0">
        <dgm:presLayoutVars>
          <dgm:dir/>
          <dgm:animLvl val="lvl"/>
          <dgm:resizeHandles val="exact"/>
        </dgm:presLayoutVars>
      </dgm:prSet>
      <dgm:spPr/>
    </dgm:pt>
    <dgm:pt modelId="{3D15079B-9DBF-A34E-8069-BE1BBE9E5206}" type="pres">
      <dgm:prSet presAssocID="{DFA4CFE6-9FB4-934A-9EDB-0904DBF2F798}" presName="linNode" presStyleCnt="0"/>
      <dgm:spPr/>
    </dgm:pt>
    <dgm:pt modelId="{9CC0F89B-E504-3642-8AF2-E33E74150EEC}" type="pres">
      <dgm:prSet presAssocID="{DFA4CFE6-9FB4-934A-9EDB-0904DBF2F798}" presName="parentText" presStyleLbl="node1" presStyleIdx="0" presStyleCnt="2" custScaleX="87137">
        <dgm:presLayoutVars>
          <dgm:chMax val="1"/>
          <dgm:bulletEnabled val="1"/>
        </dgm:presLayoutVars>
      </dgm:prSet>
      <dgm:spPr/>
    </dgm:pt>
    <dgm:pt modelId="{228D6CA7-29E8-9543-9B4E-718132DCB591}" type="pres">
      <dgm:prSet presAssocID="{DFA4CFE6-9FB4-934A-9EDB-0904DBF2F798}" presName="descendantText" presStyleLbl="alignAccFollowNode1" presStyleIdx="0" presStyleCnt="2" custScaleX="118509">
        <dgm:presLayoutVars>
          <dgm:bulletEnabled val="1"/>
        </dgm:presLayoutVars>
      </dgm:prSet>
      <dgm:spPr/>
    </dgm:pt>
    <dgm:pt modelId="{D70D8B54-6D75-3743-A877-F691C8632615}" type="pres">
      <dgm:prSet presAssocID="{CC4E6076-FC73-B14F-AA41-A9902E4957E4}" presName="sp" presStyleCnt="0"/>
      <dgm:spPr/>
    </dgm:pt>
    <dgm:pt modelId="{8769C7D9-6215-1F41-843E-DD4008F63AA9}" type="pres">
      <dgm:prSet presAssocID="{302D298E-5CD6-924B-9AF2-FCFBB3724BD2}" presName="linNode" presStyleCnt="0"/>
      <dgm:spPr/>
    </dgm:pt>
    <dgm:pt modelId="{34FD018D-B495-8741-8336-3D0DC87ACB46}" type="pres">
      <dgm:prSet presAssocID="{302D298E-5CD6-924B-9AF2-FCFBB3724BD2}" presName="parentText" presStyleLbl="node1" presStyleIdx="1" presStyleCnt="2" custScaleX="85822">
        <dgm:presLayoutVars>
          <dgm:chMax val="1"/>
          <dgm:bulletEnabled val="1"/>
        </dgm:presLayoutVars>
      </dgm:prSet>
      <dgm:spPr/>
    </dgm:pt>
    <dgm:pt modelId="{91045517-C85E-FB4C-A84C-9F0AD2C49BE3}" type="pres">
      <dgm:prSet presAssocID="{302D298E-5CD6-924B-9AF2-FCFBB3724BD2}" presName="descendantText" presStyleLbl="alignAccFollowNode1" presStyleIdx="1" presStyleCnt="2" custScaleX="110440">
        <dgm:presLayoutVars>
          <dgm:bulletEnabled val="1"/>
        </dgm:presLayoutVars>
      </dgm:prSet>
      <dgm:spPr/>
    </dgm:pt>
  </dgm:ptLst>
  <dgm:cxnLst>
    <dgm:cxn modelId="{A3933C09-9017-7649-99C1-595AB9C407F2}" type="presOf" srcId="{302D298E-5CD6-924B-9AF2-FCFBB3724BD2}" destId="{34FD018D-B495-8741-8336-3D0DC87ACB46}" srcOrd="0" destOrd="0" presId="urn:microsoft.com/office/officeart/2005/8/layout/vList5"/>
    <dgm:cxn modelId="{A88A7F2B-787C-D74D-B185-7665A7019990}" type="presOf" srcId="{DFA4CFE6-9FB4-934A-9EDB-0904DBF2F798}" destId="{9CC0F89B-E504-3642-8AF2-E33E74150EEC}" srcOrd="0" destOrd="0" presId="urn:microsoft.com/office/officeart/2005/8/layout/vList5"/>
    <dgm:cxn modelId="{9CE0C030-E1D0-554A-BC8B-918ADBDFC555}" srcId="{DFA4CFE6-9FB4-934A-9EDB-0904DBF2F798}" destId="{53FB047A-018E-EC42-B1CB-5B4BC1E87C59}" srcOrd="0" destOrd="0" parTransId="{14427AA2-10E3-3241-9074-49FF40CD5A68}" sibTransId="{85C26C08-727F-E549-AAF2-624C04EB17EC}"/>
    <dgm:cxn modelId="{4C47919E-9EDB-3D4D-A589-9AD9AD8F20D0}" type="presOf" srcId="{53FB047A-018E-EC42-B1CB-5B4BC1E87C59}" destId="{228D6CA7-29E8-9543-9B4E-718132DCB591}" srcOrd="0" destOrd="0" presId="urn:microsoft.com/office/officeart/2005/8/layout/vList5"/>
    <dgm:cxn modelId="{706E409F-C6D2-774E-8E09-6F5A139244F1}" srcId="{302D298E-5CD6-924B-9AF2-FCFBB3724BD2}" destId="{11F73DCF-6CD8-474D-8BCC-AAE51CD10049}" srcOrd="0" destOrd="0" parTransId="{2C70A394-E153-E240-BF23-3A524BFEBBB6}" sibTransId="{879143D8-8DE1-3742-B1B1-BF1741B001FC}"/>
    <dgm:cxn modelId="{5EAAFFB6-6F97-2E45-929D-F98201A28C95}" type="presOf" srcId="{11F73DCF-6CD8-474D-8BCC-AAE51CD10049}" destId="{91045517-C85E-FB4C-A84C-9F0AD2C49BE3}" srcOrd="0" destOrd="0" presId="urn:microsoft.com/office/officeart/2005/8/layout/vList5"/>
    <dgm:cxn modelId="{224492CE-18C8-9540-9FA6-CA770453932B}" type="presOf" srcId="{9520A847-8B95-794B-A2FA-B4EFD6312FE5}" destId="{7F17FC6F-9DC9-AA4F-B53A-4F06B288DC0D}" srcOrd="0" destOrd="0" presId="urn:microsoft.com/office/officeart/2005/8/layout/vList5"/>
    <dgm:cxn modelId="{56CDC9D9-4B3E-6F4C-8DAA-3DAAB55DC652}" srcId="{9520A847-8B95-794B-A2FA-B4EFD6312FE5}" destId="{DFA4CFE6-9FB4-934A-9EDB-0904DBF2F798}" srcOrd="0" destOrd="0" parTransId="{37FE0185-D107-B843-AD17-2D7F0690EAD3}" sibTransId="{CC4E6076-FC73-B14F-AA41-A9902E4957E4}"/>
    <dgm:cxn modelId="{D1B350DA-1CEC-AF4C-A8E4-D3610045825E}" srcId="{9520A847-8B95-794B-A2FA-B4EFD6312FE5}" destId="{302D298E-5CD6-924B-9AF2-FCFBB3724BD2}" srcOrd="1" destOrd="0" parTransId="{A8619B76-4997-8640-8869-9491EDB61099}" sibTransId="{EAFB9060-0969-FE44-8F54-E97315C4E0B5}"/>
    <dgm:cxn modelId="{B2932AA5-99A2-444C-B20B-4F6925DD6526}" type="presParOf" srcId="{7F17FC6F-9DC9-AA4F-B53A-4F06B288DC0D}" destId="{3D15079B-9DBF-A34E-8069-BE1BBE9E5206}" srcOrd="0" destOrd="0" presId="urn:microsoft.com/office/officeart/2005/8/layout/vList5"/>
    <dgm:cxn modelId="{766F8105-0A12-6F46-8AD2-86DF63673B04}" type="presParOf" srcId="{3D15079B-9DBF-A34E-8069-BE1BBE9E5206}" destId="{9CC0F89B-E504-3642-8AF2-E33E74150EEC}" srcOrd="0" destOrd="0" presId="urn:microsoft.com/office/officeart/2005/8/layout/vList5"/>
    <dgm:cxn modelId="{6E80EF2D-246E-B64C-BF04-1BDD80F52DB9}" type="presParOf" srcId="{3D15079B-9DBF-A34E-8069-BE1BBE9E5206}" destId="{228D6CA7-29E8-9543-9B4E-718132DCB591}" srcOrd="1" destOrd="0" presId="urn:microsoft.com/office/officeart/2005/8/layout/vList5"/>
    <dgm:cxn modelId="{68AC7D86-32C0-A344-91B9-F3576F3FF192}" type="presParOf" srcId="{7F17FC6F-9DC9-AA4F-B53A-4F06B288DC0D}" destId="{D70D8B54-6D75-3743-A877-F691C8632615}" srcOrd="1" destOrd="0" presId="urn:microsoft.com/office/officeart/2005/8/layout/vList5"/>
    <dgm:cxn modelId="{8C34305F-6D3E-8742-8C10-DC46E2BB6C48}" type="presParOf" srcId="{7F17FC6F-9DC9-AA4F-B53A-4F06B288DC0D}" destId="{8769C7D9-6215-1F41-843E-DD4008F63AA9}" srcOrd="2" destOrd="0" presId="urn:microsoft.com/office/officeart/2005/8/layout/vList5"/>
    <dgm:cxn modelId="{6C576FFA-97A4-9949-8D3E-D4E478B87E9D}" type="presParOf" srcId="{8769C7D9-6215-1F41-843E-DD4008F63AA9}" destId="{34FD018D-B495-8741-8336-3D0DC87ACB46}" srcOrd="0" destOrd="0" presId="urn:microsoft.com/office/officeart/2005/8/layout/vList5"/>
    <dgm:cxn modelId="{EC6CC984-ABB8-C344-9C98-3DF69210E99E}" type="presParOf" srcId="{8769C7D9-6215-1F41-843E-DD4008F63AA9}" destId="{91045517-C85E-FB4C-A84C-9F0AD2C49BE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D758F4-7309-3F44-97E3-8F76747D28D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2E48D2C-3B0C-5D42-933F-2ACC1FC74AD5}">
      <dgm:prSet/>
      <dgm:spPr/>
      <dgm:t>
        <a:bodyPr/>
        <a:lstStyle/>
        <a:p>
          <a:r>
            <a:rPr lang="en-US" dirty="0"/>
            <a:t>Least Connection </a:t>
          </a:r>
        </a:p>
      </dgm:t>
    </dgm:pt>
    <dgm:pt modelId="{9A52B670-0336-D044-9B6C-38B549C0EA4B}" type="parTrans" cxnId="{7CA0DF51-DA6A-984C-B943-C58E370E795C}">
      <dgm:prSet/>
      <dgm:spPr/>
      <dgm:t>
        <a:bodyPr/>
        <a:lstStyle/>
        <a:p>
          <a:endParaRPr lang="en-US"/>
        </a:p>
      </dgm:t>
    </dgm:pt>
    <dgm:pt modelId="{7A6BEFAE-FE5F-084B-87BB-DACD64E90613}" type="sibTrans" cxnId="{7CA0DF51-DA6A-984C-B943-C58E370E795C}">
      <dgm:prSet/>
      <dgm:spPr/>
      <dgm:t>
        <a:bodyPr/>
        <a:lstStyle/>
        <a:p>
          <a:endParaRPr lang="en-US"/>
        </a:p>
      </dgm:t>
    </dgm:pt>
    <dgm:pt modelId="{86F1012E-85F0-6141-9B90-4258D3AE330E}">
      <dgm:prSet/>
      <dgm:spPr/>
      <dgm:t>
        <a:bodyPr/>
        <a:lstStyle/>
        <a:p>
          <a:r>
            <a:rPr lang="en-US" dirty="0"/>
            <a:t>Checks which servers have the fewest connections open at the time and sends traffic to those servers. This assumes all connections require roughly equal processing power.</a:t>
          </a:r>
        </a:p>
      </dgm:t>
    </dgm:pt>
    <dgm:pt modelId="{CC8CED56-37A4-CD4B-AEB8-896B7E160CB1}" type="parTrans" cxnId="{E5297EE0-4B64-AE47-AB00-A6C34F686924}">
      <dgm:prSet/>
      <dgm:spPr/>
      <dgm:t>
        <a:bodyPr/>
        <a:lstStyle/>
        <a:p>
          <a:endParaRPr lang="en-US"/>
        </a:p>
      </dgm:t>
    </dgm:pt>
    <dgm:pt modelId="{C45CF3A9-544C-3D4D-954E-B9832CD098DA}" type="sibTrans" cxnId="{E5297EE0-4B64-AE47-AB00-A6C34F686924}">
      <dgm:prSet/>
      <dgm:spPr/>
      <dgm:t>
        <a:bodyPr/>
        <a:lstStyle/>
        <a:p>
          <a:endParaRPr lang="en-US"/>
        </a:p>
      </dgm:t>
    </dgm:pt>
    <dgm:pt modelId="{A9854C97-B4FD-3A47-93FB-BF31CEF7C55D}">
      <dgm:prSet/>
      <dgm:spPr/>
      <dgm:t>
        <a:bodyPr/>
        <a:lstStyle/>
        <a:p>
          <a:r>
            <a:rPr lang="en-US" dirty="0"/>
            <a:t>Weighted Least Connection</a:t>
          </a:r>
        </a:p>
      </dgm:t>
    </dgm:pt>
    <dgm:pt modelId="{4C362170-35F2-2348-A904-9D2A253A5851}" type="parTrans" cxnId="{70DDBE1E-3094-B04B-BDE9-41592F87D147}">
      <dgm:prSet/>
      <dgm:spPr/>
      <dgm:t>
        <a:bodyPr/>
        <a:lstStyle/>
        <a:p>
          <a:endParaRPr lang="en-US"/>
        </a:p>
      </dgm:t>
    </dgm:pt>
    <dgm:pt modelId="{2520F4D0-0A21-5B48-84F0-E18F6F636CE6}" type="sibTrans" cxnId="{70DDBE1E-3094-B04B-BDE9-41592F87D147}">
      <dgm:prSet/>
      <dgm:spPr/>
      <dgm:t>
        <a:bodyPr/>
        <a:lstStyle/>
        <a:p>
          <a:endParaRPr lang="en-US"/>
        </a:p>
      </dgm:t>
    </dgm:pt>
    <dgm:pt modelId="{BEE8A9FC-C8CE-734C-A8BC-163F1427DE27}">
      <dgm:prSet/>
      <dgm:spPr/>
      <dgm:t>
        <a:bodyPr/>
        <a:lstStyle/>
        <a:p>
          <a:r>
            <a:rPr lang="en-US" dirty="0"/>
            <a:t>Gives administrators the ability to assign different weights to each server, assuming that some servers can handle more connections than others.</a:t>
          </a:r>
        </a:p>
      </dgm:t>
    </dgm:pt>
    <dgm:pt modelId="{383D080C-50EC-0B4D-961D-36D3D020D932}" type="parTrans" cxnId="{7CF2749B-BA01-D543-81C7-EF812A0B76F4}">
      <dgm:prSet/>
      <dgm:spPr/>
      <dgm:t>
        <a:bodyPr/>
        <a:lstStyle/>
        <a:p>
          <a:endParaRPr lang="en-US"/>
        </a:p>
      </dgm:t>
    </dgm:pt>
    <dgm:pt modelId="{6EFB7B34-D377-8749-B1C4-D17B0CEE53F0}" type="sibTrans" cxnId="{7CF2749B-BA01-D543-81C7-EF812A0B76F4}">
      <dgm:prSet/>
      <dgm:spPr/>
      <dgm:t>
        <a:bodyPr/>
        <a:lstStyle/>
        <a:p>
          <a:endParaRPr lang="en-US"/>
        </a:p>
      </dgm:t>
    </dgm:pt>
    <dgm:pt modelId="{06807CB5-057A-524F-97B9-C93997075164}">
      <dgm:prSet/>
      <dgm:spPr/>
      <dgm:t>
        <a:bodyPr/>
        <a:lstStyle/>
        <a:p>
          <a:r>
            <a:rPr lang="en-US" dirty="0"/>
            <a:t>Weighted Response Time</a:t>
          </a:r>
        </a:p>
      </dgm:t>
    </dgm:pt>
    <dgm:pt modelId="{849C5B96-C864-2445-9564-C98950DE3992}" type="parTrans" cxnId="{ED990CC9-6476-4247-9D65-FF69C3C01521}">
      <dgm:prSet/>
      <dgm:spPr/>
      <dgm:t>
        <a:bodyPr/>
        <a:lstStyle/>
        <a:p>
          <a:endParaRPr lang="en-US"/>
        </a:p>
      </dgm:t>
    </dgm:pt>
    <dgm:pt modelId="{CD29E533-B062-6A4B-AC6F-7E9511588842}" type="sibTrans" cxnId="{ED990CC9-6476-4247-9D65-FF69C3C01521}">
      <dgm:prSet/>
      <dgm:spPr/>
      <dgm:t>
        <a:bodyPr/>
        <a:lstStyle/>
        <a:p>
          <a:endParaRPr lang="en-US"/>
        </a:p>
      </dgm:t>
    </dgm:pt>
    <dgm:pt modelId="{4584F0DE-09A7-E348-869C-E3C5C8694B19}">
      <dgm:prSet/>
      <dgm:spPr/>
      <dgm:t>
        <a:bodyPr/>
        <a:lstStyle/>
        <a:p>
          <a:r>
            <a:rPr lang="en-US"/>
            <a:t>Averages the response time of each server, and combines that with the number of connections each server has open to determine where to send traffic. By sending traffic to the servers with the quickest response time, the algorithm ensures faster service for users.</a:t>
          </a:r>
        </a:p>
      </dgm:t>
    </dgm:pt>
    <dgm:pt modelId="{51EB0E0D-D978-8B4B-A232-CE85509D05A8}" type="parTrans" cxnId="{200F2358-45BB-9041-990E-C9E531F37316}">
      <dgm:prSet/>
      <dgm:spPr/>
      <dgm:t>
        <a:bodyPr/>
        <a:lstStyle/>
        <a:p>
          <a:endParaRPr lang="en-US"/>
        </a:p>
      </dgm:t>
    </dgm:pt>
    <dgm:pt modelId="{D5905D93-1621-0742-B45A-92C22A9B4F4F}" type="sibTrans" cxnId="{200F2358-45BB-9041-990E-C9E531F37316}">
      <dgm:prSet/>
      <dgm:spPr/>
      <dgm:t>
        <a:bodyPr/>
        <a:lstStyle/>
        <a:p>
          <a:endParaRPr lang="en-US"/>
        </a:p>
      </dgm:t>
    </dgm:pt>
    <dgm:pt modelId="{FE748245-5527-2542-B87C-D239ACC4634D}">
      <dgm:prSet/>
      <dgm:spPr/>
      <dgm:t>
        <a:bodyPr/>
        <a:lstStyle/>
        <a:p>
          <a:r>
            <a:rPr lang="en-US"/>
            <a:t>Resource-based</a:t>
          </a:r>
        </a:p>
      </dgm:t>
    </dgm:pt>
    <dgm:pt modelId="{3FF7EA44-D6AE-E04C-9C8D-378E9F4E5BE4}" type="parTrans" cxnId="{2A44D3D3-988E-B745-B3E1-84E38787BEAD}">
      <dgm:prSet/>
      <dgm:spPr/>
      <dgm:t>
        <a:bodyPr/>
        <a:lstStyle/>
        <a:p>
          <a:endParaRPr lang="en-US"/>
        </a:p>
      </dgm:t>
    </dgm:pt>
    <dgm:pt modelId="{7A39CD5C-8717-F84A-B5C0-EDD822478E76}" type="sibTrans" cxnId="{2A44D3D3-988E-B745-B3E1-84E38787BEAD}">
      <dgm:prSet/>
      <dgm:spPr/>
      <dgm:t>
        <a:bodyPr/>
        <a:lstStyle/>
        <a:p>
          <a:endParaRPr lang="en-US"/>
        </a:p>
      </dgm:t>
    </dgm:pt>
    <dgm:pt modelId="{14D641DB-2C6D-2849-AC59-AF8845E7FD69}">
      <dgm:prSet/>
      <dgm:spPr/>
      <dgm:t>
        <a:bodyPr/>
        <a:lstStyle/>
        <a:p>
          <a:r>
            <a:rPr lang="en-US"/>
            <a:t>Distributes load based on what resources each server has available at the time. Specialized software (called an "agent") running on each server measures that server's available CPU and memory, and the load balancer queries the agent before distributing traffic to that server.</a:t>
          </a:r>
        </a:p>
      </dgm:t>
    </dgm:pt>
    <dgm:pt modelId="{F0A3DF84-6F52-0A4C-857D-DDA2D2AB4880}" type="parTrans" cxnId="{E714CBFD-E54B-544A-8105-1648920F4EDA}">
      <dgm:prSet/>
      <dgm:spPr/>
      <dgm:t>
        <a:bodyPr/>
        <a:lstStyle/>
        <a:p>
          <a:endParaRPr lang="en-US"/>
        </a:p>
      </dgm:t>
    </dgm:pt>
    <dgm:pt modelId="{3954686C-C772-2A44-9296-8272FFB5350F}" type="sibTrans" cxnId="{E714CBFD-E54B-544A-8105-1648920F4EDA}">
      <dgm:prSet/>
      <dgm:spPr/>
      <dgm:t>
        <a:bodyPr/>
        <a:lstStyle/>
        <a:p>
          <a:endParaRPr lang="en-US"/>
        </a:p>
      </dgm:t>
    </dgm:pt>
    <dgm:pt modelId="{3E429E32-C5D4-F346-ACD1-D44E0434B2D5}">
      <dgm:prSet/>
      <dgm:spPr/>
      <dgm:t>
        <a:bodyPr/>
        <a:lstStyle/>
        <a:p>
          <a:r>
            <a:rPr lang="en-US" dirty="0"/>
            <a:t>Least Response Time</a:t>
          </a:r>
        </a:p>
      </dgm:t>
    </dgm:pt>
    <dgm:pt modelId="{36E7BA1D-480E-7A40-A505-CF2567CC7F7D}" type="parTrans" cxnId="{4C8EC69A-210E-104F-BE5B-FDD2DBCFB56B}">
      <dgm:prSet/>
      <dgm:spPr/>
      <dgm:t>
        <a:bodyPr/>
        <a:lstStyle/>
        <a:p>
          <a:endParaRPr lang="en-US"/>
        </a:p>
      </dgm:t>
    </dgm:pt>
    <dgm:pt modelId="{F3910E15-271A-F14F-A838-7E5F79387C44}" type="sibTrans" cxnId="{4C8EC69A-210E-104F-BE5B-FDD2DBCFB56B}">
      <dgm:prSet/>
      <dgm:spPr/>
      <dgm:t>
        <a:bodyPr/>
        <a:lstStyle/>
        <a:p>
          <a:endParaRPr lang="en-US"/>
        </a:p>
      </dgm:t>
    </dgm:pt>
    <dgm:pt modelId="{43F99433-29A4-064B-BE15-B4C8CD9A56E8}">
      <dgm:prSet/>
      <dgm:spPr/>
      <dgm:t>
        <a:bodyPr/>
        <a:lstStyle/>
        <a:p>
          <a:r>
            <a:rPr lang="en-US" dirty="0"/>
            <a:t>The total time that the server takes to process the incoming requests and send a response. The least response time method combines the server response time and the active connections to determine the best server</a:t>
          </a:r>
        </a:p>
      </dgm:t>
    </dgm:pt>
    <dgm:pt modelId="{4931C0CF-B57F-FC46-80F6-66A241AF80AC}" type="parTrans" cxnId="{3FDF274B-25BE-994E-8EF8-BA820A3ABCFD}">
      <dgm:prSet/>
      <dgm:spPr/>
      <dgm:t>
        <a:bodyPr/>
        <a:lstStyle/>
        <a:p>
          <a:endParaRPr lang="en-US"/>
        </a:p>
      </dgm:t>
    </dgm:pt>
    <dgm:pt modelId="{A55E6800-B99E-1942-86FB-DAC41CADFF76}" type="sibTrans" cxnId="{3FDF274B-25BE-994E-8EF8-BA820A3ABCFD}">
      <dgm:prSet/>
      <dgm:spPr/>
      <dgm:t>
        <a:bodyPr/>
        <a:lstStyle/>
        <a:p>
          <a:endParaRPr lang="en-US"/>
        </a:p>
      </dgm:t>
    </dgm:pt>
    <dgm:pt modelId="{C33043BF-68B9-6545-BFA7-73755554F5E9}" type="pres">
      <dgm:prSet presAssocID="{CAD758F4-7309-3F44-97E3-8F76747D28D9}" presName="linear" presStyleCnt="0">
        <dgm:presLayoutVars>
          <dgm:animLvl val="lvl"/>
          <dgm:resizeHandles val="exact"/>
        </dgm:presLayoutVars>
      </dgm:prSet>
      <dgm:spPr/>
    </dgm:pt>
    <dgm:pt modelId="{8D308BC8-F5A0-094A-9854-14D27CACCFCC}" type="pres">
      <dgm:prSet presAssocID="{72E48D2C-3B0C-5D42-933F-2ACC1FC74AD5}" presName="parentText" presStyleLbl="node1" presStyleIdx="0" presStyleCnt="5">
        <dgm:presLayoutVars>
          <dgm:chMax val="0"/>
          <dgm:bulletEnabled val="1"/>
        </dgm:presLayoutVars>
      </dgm:prSet>
      <dgm:spPr/>
    </dgm:pt>
    <dgm:pt modelId="{6D08DBE2-9D92-4340-9DB1-38AD030C1D77}" type="pres">
      <dgm:prSet presAssocID="{72E48D2C-3B0C-5D42-933F-2ACC1FC74AD5}" presName="childText" presStyleLbl="revTx" presStyleIdx="0" presStyleCnt="5">
        <dgm:presLayoutVars>
          <dgm:bulletEnabled val="1"/>
        </dgm:presLayoutVars>
      </dgm:prSet>
      <dgm:spPr/>
    </dgm:pt>
    <dgm:pt modelId="{8388E1D7-753C-4843-95D7-EE76EFF9EFB9}" type="pres">
      <dgm:prSet presAssocID="{A9854C97-B4FD-3A47-93FB-BF31CEF7C55D}" presName="parentText" presStyleLbl="node1" presStyleIdx="1" presStyleCnt="5">
        <dgm:presLayoutVars>
          <dgm:chMax val="0"/>
          <dgm:bulletEnabled val="1"/>
        </dgm:presLayoutVars>
      </dgm:prSet>
      <dgm:spPr/>
    </dgm:pt>
    <dgm:pt modelId="{C4A10B98-C5FE-2E45-A501-1F4B85DF7BAF}" type="pres">
      <dgm:prSet presAssocID="{A9854C97-B4FD-3A47-93FB-BF31CEF7C55D}" presName="childText" presStyleLbl="revTx" presStyleIdx="1" presStyleCnt="5">
        <dgm:presLayoutVars>
          <dgm:bulletEnabled val="1"/>
        </dgm:presLayoutVars>
      </dgm:prSet>
      <dgm:spPr/>
    </dgm:pt>
    <dgm:pt modelId="{B4A6F1AF-7424-964C-BAC5-4AC45EA8D8C3}" type="pres">
      <dgm:prSet presAssocID="{3E429E32-C5D4-F346-ACD1-D44E0434B2D5}" presName="parentText" presStyleLbl="node1" presStyleIdx="2" presStyleCnt="5">
        <dgm:presLayoutVars>
          <dgm:chMax val="0"/>
          <dgm:bulletEnabled val="1"/>
        </dgm:presLayoutVars>
      </dgm:prSet>
      <dgm:spPr/>
    </dgm:pt>
    <dgm:pt modelId="{CB003352-0395-AB4D-A0D0-0CBB794848F1}" type="pres">
      <dgm:prSet presAssocID="{3E429E32-C5D4-F346-ACD1-D44E0434B2D5}" presName="childText" presStyleLbl="revTx" presStyleIdx="2" presStyleCnt="5">
        <dgm:presLayoutVars>
          <dgm:bulletEnabled val="1"/>
        </dgm:presLayoutVars>
      </dgm:prSet>
      <dgm:spPr/>
    </dgm:pt>
    <dgm:pt modelId="{88736C9B-A6AD-A94F-97C9-38D0E8CFBE73}" type="pres">
      <dgm:prSet presAssocID="{06807CB5-057A-524F-97B9-C93997075164}" presName="parentText" presStyleLbl="node1" presStyleIdx="3" presStyleCnt="5">
        <dgm:presLayoutVars>
          <dgm:chMax val="0"/>
          <dgm:bulletEnabled val="1"/>
        </dgm:presLayoutVars>
      </dgm:prSet>
      <dgm:spPr/>
    </dgm:pt>
    <dgm:pt modelId="{E7591EF1-CA7E-F545-8603-84CB24659DFF}" type="pres">
      <dgm:prSet presAssocID="{06807CB5-057A-524F-97B9-C93997075164}" presName="childText" presStyleLbl="revTx" presStyleIdx="3" presStyleCnt="5">
        <dgm:presLayoutVars>
          <dgm:bulletEnabled val="1"/>
        </dgm:presLayoutVars>
      </dgm:prSet>
      <dgm:spPr/>
    </dgm:pt>
    <dgm:pt modelId="{100DA834-73F7-5D4A-9CDC-214E66E01965}" type="pres">
      <dgm:prSet presAssocID="{FE748245-5527-2542-B87C-D239ACC4634D}" presName="parentText" presStyleLbl="node1" presStyleIdx="4" presStyleCnt="5">
        <dgm:presLayoutVars>
          <dgm:chMax val="0"/>
          <dgm:bulletEnabled val="1"/>
        </dgm:presLayoutVars>
      </dgm:prSet>
      <dgm:spPr/>
    </dgm:pt>
    <dgm:pt modelId="{6F6A40AD-9990-F941-B25E-163E2B63435E}" type="pres">
      <dgm:prSet presAssocID="{FE748245-5527-2542-B87C-D239ACC4634D}" presName="childText" presStyleLbl="revTx" presStyleIdx="4" presStyleCnt="5">
        <dgm:presLayoutVars>
          <dgm:bulletEnabled val="1"/>
        </dgm:presLayoutVars>
      </dgm:prSet>
      <dgm:spPr/>
    </dgm:pt>
  </dgm:ptLst>
  <dgm:cxnLst>
    <dgm:cxn modelId="{5032511D-39AD-B842-8A87-BF607EFB4BE2}" type="presOf" srcId="{06807CB5-057A-524F-97B9-C93997075164}" destId="{88736C9B-A6AD-A94F-97C9-38D0E8CFBE73}" srcOrd="0" destOrd="0" presId="urn:microsoft.com/office/officeart/2005/8/layout/vList2"/>
    <dgm:cxn modelId="{70DDBE1E-3094-B04B-BDE9-41592F87D147}" srcId="{CAD758F4-7309-3F44-97E3-8F76747D28D9}" destId="{A9854C97-B4FD-3A47-93FB-BF31CEF7C55D}" srcOrd="1" destOrd="0" parTransId="{4C362170-35F2-2348-A904-9D2A253A5851}" sibTransId="{2520F4D0-0A21-5B48-84F0-E18F6F636CE6}"/>
    <dgm:cxn modelId="{E9468E3F-BD56-884D-86FC-99CDEF875762}" type="presOf" srcId="{BEE8A9FC-C8CE-734C-A8BC-163F1427DE27}" destId="{C4A10B98-C5FE-2E45-A501-1F4B85DF7BAF}" srcOrd="0" destOrd="0" presId="urn:microsoft.com/office/officeart/2005/8/layout/vList2"/>
    <dgm:cxn modelId="{3FDF274B-25BE-994E-8EF8-BA820A3ABCFD}" srcId="{3E429E32-C5D4-F346-ACD1-D44E0434B2D5}" destId="{43F99433-29A4-064B-BE15-B4C8CD9A56E8}" srcOrd="0" destOrd="0" parTransId="{4931C0CF-B57F-FC46-80F6-66A241AF80AC}" sibTransId="{A55E6800-B99E-1942-86FB-DAC41CADFF76}"/>
    <dgm:cxn modelId="{6A3E1E4D-04C6-AC41-9ADD-4193E0BEC9E5}" type="presOf" srcId="{3E429E32-C5D4-F346-ACD1-D44E0434B2D5}" destId="{B4A6F1AF-7424-964C-BAC5-4AC45EA8D8C3}" srcOrd="0" destOrd="0" presId="urn:microsoft.com/office/officeart/2005/8/layout/vList2"/>
    <dgm:cxn modelId="{7CA0DF51-DA6A-984C-B943-C58E370E795C}" srcId="{CAD758F4-7309-3F44-97E3-8F76747D28D9}" destId="{72E48D2C-3B0C-5D42-933F-2ACC1FC74AD5}" srcOrd="0" destOrd="0" parTransId="{9A52B670-0336-D044-9B6C-38B549C0EA4B}" sibTransId="{7A6BEFAE-FE5F-084B-87BB-DACD64E90613}"/>
    <dgm:cxn modelId="{200F2358-45BB-9041-990E-C9E531F37316}" srcId="{06807CB5-057A-524F-97B9-C93997075164}" destId="{4584F0DE-09A7-E348-869C-E3C5C8694B19}" srcOrd="0" destOrd="0" parTransId="{51EB0E0D-D978-8B4B-A232-CE85509D05A8}" sibTransId="{D5905D93-1621-0742-B45A-92C22A9B4F4F}"/>
    <dgm:cxn modelId="{F20F615F-9AB6-B949-85D9-6F6743F2FF65}" type="presOf" srcId="{4584F0DE-09A7-E348-869C-E3C5C8694B19}" destId="{E7591EF1-CA7E-F545-8603-84CB24659DFF}" srcOrd="0" destOrd="0" presId="urn:microsoft.com/office/officeart/2005/8/layout/vList2"/>
    <dgm:cxn modelId="{5C22766E-FA5E-404B-B6E5-7580BA43D35B}" type="presOf" srcId="{14D641DB-2C6D-2849-AC59-AF8845E7FD69}" destId="{6F6A40AD-9990-F941-B25E-163E2B63435E}" srcOrd="0" destOrd="0" presId="urn:microsoft.com/office/officeart/2005/8/layout/vList2"/>
    <dgm:cxn modelId="{F214EC84-F81D-7C49-9611-88E134992F23}" type="presOf" srcId="{A9854C97-B4FD-3A47-93FB-BF31CEF7C55D}" destId="{8388E1D7-753C-4843-95D7-EE76EFF9EFB9}" srcOrd="0" destOrd="0" presId="urn:microsoft.com/office/officeart/2005/8/layout/vList2"/>
    <dgm:cxn modelId="{8CC3E793-47A0-FC4E-9623-6B09F66325C3}" type="presOf" srcId="{72E48D2C-3B0C-5D42-933F-2ACC1FC74AD5}" destId="{8D308BC8-F5A0-094A-9854-14D27CACCFCC}" srcOrd="0" destOrd="0" presId="urn:microsoft.com/office/officeart/2005/8/layout/vList2"/>
    <dgm:cxn modelId="{4C8EC69A-210E-104F-BE5B-FDD2DBCFB56B}" srcId="{CAD758F4-7309-3F44-97E3-8F76747D28D9}" destId="{3E429E32-C5D4-F346-ACD1-D44E0434B2D5}" srcOrd="2" destOrd="0" parTransId="{36E7BA1D-480E-7A40-A505-CF2567CC7F7D}" sibTransId="{F3910E15-271A-F14F-A838-7E5F79387C44}"/>
    <dgm:cxn modelId="{7CF2749B-BA01-D543-81C7-EF812A0B76F4}" srcId="{A9854C97-B4FD-3A47-93FB-BF31CEF7C55D}" destId="{BEE8A9FC-C8CE-734C-A8BC-163F1427DE27}" srcOrd="0" destOrd="0" parTransId="{383D080C-50EC-0B4D-961D-36D3D020D932}" sibTransId="{6EFB7B34-D377-8749-B1C4-D17B0CEE53F0}"/>
    <dgm:cxn modelId="{ED990CC9-6476-4247-9D65-FF69C3C01521}" srcId="{CAD758F4-7309-3F44-97E3-8F76747D28D9}" destId="{06807CB5-057A-524F-97B9-C93997075164}" srcOrd="3" destOrd="0" parTransId="{849C5B96-C864-2445-9564-C98950DE3992}" sibTransId="{CD29E533-B062-6A4B-AC6F-7E9511588842}"/>
    <dgm:cxn modelId="{335632D1-8CDF-D248-8604-0025796D8003}" type="presOf" srcId="{86F1012E-85F0-6141-9B90-4258D3AE330E}" destId="{6D08DBE2-9D92-4340-9DB1-38AD030C1D77}" srcOrd="0" destOrd="0" presId="urn:microsoft.com/office/officeart/2005/8/layout/vList2"/>
    <dgm:cxn modelId="{F83B88D2-02EE-1E43-AB1F-F55BF431D2A0}" type="presOf" srcId="{CAD758F4-7309-3F44-97E3-8F76747D28D9}" destId="{C33043BF-68B9-6545-BFA7-73755554F5E9}" srcOrd="0" destOrd="0" presId="urn:microsoft.com/office/officeart/2005/8/layout/vList2"/>
    <dgm:cxn modelId="{2A44D3D3-988E-B745-B3E1-84E38787BEAD}" srcId="{CAD758F4-7309-3F44-97E3-8F76747D28D9}" destId="{FE748245-5527-2542-B87C-D239ACC4634D}" srcOrd="4" destOrd="0" parTransId="{3FF7EA44-D6AE-E04C-9C8D-378E9F4E5BE4}" sibTransId="{7A39CD5C-8717-F84A-B5C0-EDD822478E76}"/>
    <dgm:cxn modelId="{8E6C78DA-371B-624F-A471-4DB55A40C0C4}" type="presOf" srcId="{43F99433-29A4-064B-BE15-B4C8CD9A56E8}" destId="{CB003352-0395-AB4D-A0D0-0CBB794848F1}" srcOrd="0" destOrd="0" presId="urn:microsoft.com/office/officeart/2005/8/layout/vList2"/>
    <dgm:cxn modelId="{CECB99DE-D355-FD4A-86CC-E7A8E7740BF3}" type="presOf" srcId="{FE748245-5527-2542-B87C-D239ACC4634D}" destId="{100DA834-73F7-5D4A-9CDC-214E66E01965}" srcOrd="0" destOrd="0" presId="urn:microsoft.com/office/officeart/2005/8/layout/vList2"/>
    <dgm:cxn modelId="{E5297EE0-4B64-AE47-AB00-A6C34F686924}" srcId="{72E48D2C-3B0C-5D42-933F-2ACC1FC74AD5}" destId="{86F1012E-85F0-6141-9B90-4258D3AE330E}" srcOrd="0" destOrd="0" parTransId="{CC8CED56-37A4-CD4B-AEB8-896B7E160CB1}" sibTransId="{C45CF3A9-544C-3D4D-954E-B9832CD098DA}"/>
    <dgm:cxn modelId="{E714CBFD-E54B-544A-8105-1648920F4EDA}" srcId="{FE748245-5527-2542-B87C-D239ACC4634D}" destId="{14D641DB-2C6D-2849-AC59-AF8845E7FD69}" srcOrd="0" destOrd="0" parTransId="{F0A3DF84-6F52-0A4C-857D-DDA2D2AB4880}" sibTransId="{3954686C-C772-2A44-9296-8272FFB5350F}"/>
    <dgm:cxn modelId="{9471B822-2D8E-E44F-AEBE-C997F28A136E}" type="presParOf" srcId="{C33043BF-68B9-6545-BFA7-73755554F5E9}" destId="{8D308BC8-F5A0-094A-9854-14D27CACCFCC}" srcOrd="0" destOrd="0" presId="urn:microsoft.com/office/officeart/2005/8/layout/vList2"/>
    <dgm:cxn modelId="{DA7C67AA-E689-B04D-8C8B-15E6CC89F435}" type="presParOf" srcId="{C33043BF-68B9-6545-BFA7-73755554F5E9}" destId="{6D08DBE2-9D92-4340-9DB1-38AD030C1D77}" srcOrd="1" destOrd="0" presId="urn:microsoft.com/office/officeart/2005/8/layout/vList2"/>
    <dgm:cxn modelId="{5B6F58E3-4F81-4F47-9206-24383C7BE4BC}" type="presParOf" srcId="{C33043BF-68B9-6545-BFA7-73755554F5E9}" destId="{8388E1D7-753C-4843-95D7-EE76EFF9EFB9}" srcOrd="2" destOrd="0" presId="urn:microsoft.com/office/officeart/2005/8/layout/vList2"/>
    <dgm:cxn modelId="{F9215783-82F8-C243-9879-6F52D29B584F}" type="presParOf" srcId="{C33043BF-68B9-6545-BFA7-73755554F5E9}" destId="{C4A10B98-C5FE-2E45-A501-1F4B85DF7BAF}" srcOrd="3" destOrd="0" presId="urn:microsoft.com/office/officeart/2005/8/layout/vList2"/>
    <dgm:cxn modelId="{F5911034-F329-524D-A0CD-B34CA1917ED7}" type="presParOf" srcId="{C33043BF-68B9-6545-BFA7-73755554F5E9}" destId="{B4A6F1AF-7424-964C-BAC5-4AC45EA8D8C3}" srcOrd="4" destOrd="0" presId="urn:microsoft.com/office/officeart/2005/8/layout/vList2"/>
    <dgm:cxn modelId="{A905CBFB-2697-AE43-AE7E-09244333EA47}" type="presParOf" srcId="{C33043BF-68B9-6545-BFA7-73755554F5E9}" destId="{CB003352-0395-AB4D-A0D0-0CBB794848F1}" srcOrd="5" destOrd="0" presId="urn:microsoft.com/office/officeart/2005/8/layout/vList2"/>
    <dgm:cxn modelId="{E6188B9F-0991-8348-A651-BBAE5C375E50}" type="presParOf" srcId="{C33043BF-68B9-6545-BFA7-73755554F5E9}" destId="{88736C9B-A6AD-A94F-97C9-38D0E8CFBE73}" srcOrd="6" destOrd="0" presId="urn:microsoft.com/office/officeart/2005/8/layout/vList2"/>
    <dgm:cxn modelId="{1136103A-84D0-1C4C-8C87-74D87B3E7AF9}" type="presParOf" srcId="{C33043BF-68B9-6545-BFA7-73755554F5E9}" destId="{E7591EF1-CA7E-F545-8603-84CB24659DFF}" srcOrd="7" destOrd="0" presId="urn:microsoft.com/office/officeart/2005/8/layout/vList2"/>
    <dgm:cxn modelId="{86E97774-D634-224D-9EAD-9FD7BAEDBBCC}" type="presParOf" srcId="{C33043BF-68B9-6545-BFA7-73755554F5E9}" destId="{100DA834-73F7-5D4A-9CDC-214E66E01965}" srcOrd="8" destOrd="0" presId="urn:microsoft.com/office/officeart/2005/8/layout/vList2"/>
    <dgm:cxn modelId="{BC0BF35E-1A6B-1E4B-990B-002391246A38}" type="presParOf" srcId="{C33043BF-68B9-6545-BFA7-73755554F5E9}" destId="{6F6A40AD-9990-F941-B25E-163E2B63435E}"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018C55-4E02-1248-B8D2-1E37C23590F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5E86586-A726-E640-9CA6-9F929A1654C6}">
      <dgm:prSet/>
      <dgm:spPr/>
      <dgm:t>
        <a:bodyPr/>
        <a:lstStyle/>
        <a:p>
          <a:r>
            <a:rPr lang="en-US" b="0"/>
            <a:t>Round Robin</a:t>
          </a:r>
          <a:endParaRPr lang="en-US"/>
        </a:p>
      </dgm:t>
    </dgm:pt>
    <dgm:pt modelId="{7FE00FE0-1CC1-FD44-92A3-D90926D947B4}" type="parTrans" cxnId="{79C3E49A-8B4D-3E41-A7F2-AFCBE738CE97}">
      <dgm:prSet/>
      <dgm:spPr/>
      <dgm:t>
        <a:bodyPr/>
        <a:lstStyle/>
        <a:p>
          <a:endParaRPr lang="en-US"/>
        </a:p>
      </dgm:t>
    </dgm:pt>
    <dgm:pt modelId="{E1A757B3-3D8D-2B47-BCC2-9EB2CFE24E86}" type="sibTrans" cxnId="{79C3E49A-8B4D-3E41-A7F2-AFCBE738CE97}">
      <dgm:prSet/>
      <dgm:spPr/>
      <dgm:t>
        <a:bodyPr/>
        <a:lstStyle/>
        <a:p>
          <a:endParaRPr lang="en-US"/>
        </a:p>
      </dgm:t>
    </dgm:pt>
    <dgm:pt modelId="{C8F4B649-1483-114A-8CE7-2BA621A52D03}">
      <dgm:prSet/>
      <dgm:spPr/>
      <dgm:t>
        <a:bodyPr/>
        <a:lstStyle/>
        <a:p>
          <a:r>
            <a:rPr lang="en-US" dirty="0"/>
            <a:t>D</a:t>
          </a:r>
          <a:r>
            <a:rPr lang="en-US" b="0" i="0" dirty="0"/>
            <a:t>istributes traffic to a list of servers in rotation using </a:t>
          </a:r>
          <a:r>
            <a:rPr lang="en-US" dirty="0"/>
            <a:t>DNS. </a:t>
          </a:r>
          <a:r>
            <a:rPr lang="en-US" b="0" i="0" dirty="0"/>
            <a:t>An authoritative nameserver will have a list of different A records for a domain and provides a different one in response to each DNS query.</a:t>
          </a:r>
          <a:endParaRPr lang="en-US" dirty="0"/>
        </a:p>
      </dgm:t>
    </dgm:pt>
    <dgm:pt modelId="{18A2EE4D-9FC3-F944-8B68-232B46B8B979}" type="parTrans" cxnId="{BA8E5E80-BBC8-C943-8150-0AA82B97B7DE}">
      <dgm:prSet/>
      <dgm:spPr/>
      <dgm:t>
        <a:bodyPr/>
        <a:lstStyle/>
        <a:p>
          <a:endParaRPr lang="en-US"/>
        </a:p>
      </dgm:t>
    </dgm:pt>
    <dgm:pt modelId="{A5287ECE-8B3C-5D40-B769-D90CA8E0AD99}" type="sibTrans" cxnId="{BA8E5E80-BBC8-C943-8150-0AA82B97B7DE}">
      <dgm:prSet/>
      <dgm:spPr/>
      <dgm:t>
        <a:bodyPr/>
        <a:lstStyle/>
        <a:p>
          <a:endParaRPr lang="en-US"/>
        </a:p>
      </dgm:t>
    </dgm:pt>
    <dgm:pt modelId="{88CA4C12-5F4C-0D46-B2C6-20DC1BB77B92}">
      <dgm:prSet/>
      <dgm:spPr/>
      <dgm:t>
        <a:bodyPr/>
        <a:lstStyle/>
        <a:p>
          <a:r>
            <a:rPr lang="en-US" b="0"/>
            <a:t>Weighted Round Robin</a:t>
          </a:r>
          <a:endParaRPr lang="en-US"/>
        </a:p>
      </dgm:t>
    </dgm:pt>
    <dgm:pt modelId="{FDD79973-9D91-284D-ABB8-E99FD78BD6C0}" type="parTrans" cxnId="{BF248DEA-9D7B-CE40-9C01-EECCC1A4C31D}">
      <dgm:prSet/>
      <dgm:spPr/>
      <dgm:t>
        <a:bodyPr/>
        <a:lstStyle/>
        <a:p>
          <a:endParaRPr lang="en-US"/>
        </a:p>
      </dgm:t>
    </dgm:pt>
    <dgm:pt modelId="{621E45E5-BFDA-364F-AE3C-E4C250F5B0E7}" type="sibTrans" cxnId="{BF248DEA-9D7B-CE40-9C01-EECCC1A4C31D}">
      <dgm:prSet/>
      <dgm:spPr/>
      <dgm:t>
        <a:bodyPr/>
        <a:lstStyle/>
        <a:p>
          <a:endParaRPr lang="en-US"/>
        </a:p>
      </dgm:t>
    </dgm:pt>
    <dgm:pt modelId="{C4F8DF3B-9F9E-E749-A598-B852B4AD7544}">
      <dgm:prSet/>
      <dgm:spPr/>
      <dgm:t>
        <a:bodyPr/>
        <a:lstStyle/>
        <a:p>
          <a:r>
            <a:rPr lang="en-US" b="0" i="0"/>
            <a:t>Allows an administrator to assign different weights to each server. Servers deemed able to handle more traffic will receive slightly more. Weighting can be configured within DNS records</a:t>
          </a:r>
          <a:endParaRPr lang="en-US"/>
        </a:p>
      </dgm:t>
    </dgm:pt>
    <dgm:pt modelId="{CC647B88-1C22-BC47-8B63-DA5B29F5EF62}" type="parTrans" cxnId="{275086F1-5E74-3B4C-996B-8D2B177D3B11}">
      <dgm:prSet/>
      <dgm:spPr/>
      <dgm:t>
        <a:bodyPr/>
        <a:lstStyle/>
        <a:p>
          <a:endParaRPr lang="en-US"/>
        </a:p>
      </dgm:t>
    </dgm:pt>
    <dgm:pt modelId="{D3B87AE9-57F2-AA44-B842-E366754B175D}" type="sibTrans" cxnId="{275086F1-5E74-3B4C-996B-8D2B177D3B11}">
      <dgm:prSet/>
      <dgm:spPr/>
      <dgm:t>
        <a:bodyPr/>
        <a:lstStyle/>
        <a:p>
          <a:endParaRPr lang="en-US"/>
        </a:p>
      </dgm:t>
    </dgm:pt>
    <dgm:pt modelId="{ECFF2BDE-5396-414B-85BD-1B08C0B01841}">
      <dgm:prSet/>
      <dgm:spPr/>
      <dgm:t>
        <a:bodyPr/>
        <a:lstStyle/>
        <a:p>
          <a:r>
            <a:rPr lang="en-US" b="0"/>
            <a:t>IP hash</a:t>
          </a:r>
          <a:endParaRPr lang="en-US"/>
        </a:p>
      </dgm:t>
    </dgm:pt>
    <dgm:pt modelId="{D6F1BA04-1FAF-4145-98A2-1C33D3A3C568}" type="parTrans" cxnId="{76D01E0B-CA60-0142-8FF6-F4164AAEF9E4}">
      <dgm:prSet/>
      <dgm:spPr/>
      <dgm:t>
        <a:bodyPr/>
        <a:lstStyle/>
        <a:p>
          <a:endParaRPr lang="en-US"/>
        </a:p>
      </dgm:t>
    </dgm:pt>
    <dgm:pt modelId="{124766AF-CE0E-B04B-B5BD-091E76F4EAF8}" type="sibTrans" cxnId="{76D01E0B-CA60-0142-8FF6-F4164AAEF9E4}">
      <dgm:prSet/>
      <dgm:spPr/>
      <dgm:t>
        <a:bodyPr/>
        <a:lstStyle/>
        <a:p>
          <a:endParaRPr lang="en-US"/>
        </a:p>
      </dgm:t>
    </dgm:pt>
    <dgm:pt modelId="{630259E3-301B-EF48-AF87-5FF5F3A38E9B}">
      <dgm:prSet/>
      <dgm:spPr/>
      <dgm:t>
        <a:bodyPr/>
        <a:lstStyle/>
        <a:p>
          <a:r>
            <a:rPr lang="en-US" b="0" i="0"/>
            <a:t>Combines incoming traffic's source and destination IP addresses and uses a mathematical function to convert it into a hash. Based on the hash, the connection is assigned to a specific server.</a:t>
          </a:r>
          <a:endParaRPr lang="en-US"/>
        </a:p>
      </dgm:t>
    </dgm:pt>
    <dgm:pt modelId="{7F3B2D0C-C853-9D41-B94D-2EBFB5C4A8FE}" type="parTrans" cxnId="{01AAD183-276B-814D-94DC-D3298795E526}">
      <dgm:prSet/>
      <dgm:spPr/>
      <dgm:t>
        <a:bodyPr/>
        <a:lstStyle/>
        <a:p>
          <a:endParaRPr lang="en-US"/>
        </a:p>
      </dgm:t>
    </dgm:pt>
    <dgm:pt modelId="{7C0BB4C3-8852-404D-BC58-2A9C0F312B75}" type="sibTrans" cxnId="{01AAD183-276B-814D-94DC-D3298795E526}">
      <dgm:prSet/>
      <dgm:spPr/>
      <dgm:t>
        <a:bodyPr/>
        <a:lstStyle/>
        <a:p>
          <a:endParaRPr lang="en-US"/>
        </a:p>
      </dgm:t>
    </dgm:pt>
    <dgm:pt modelId="{233FE469-8F8C-2240-80A5-6D0953654FB2}" type="pres">
      <dgm:prSet presAssocID="{81018C55-4E02-1248-B8D2-1E37C23590F0}" presName="linear" presStyleCnt="0">
        <dgm:presLayoutVars>
          <dgm:animLvl val="lvl"/>
          <dgm:resizeHandles val="exact"/>
        </dgm:presLayoutVars>
      </dgm:prSet>
      <dgm:spPr/>
    </dgm:pt>
    <dgm:pt modelId="{D522369B-E292-FC4B-8567-C4D0D3C84FBE}" type="pres">
      <dgm:prSet presAssocID="{E5E86586-A726-E640-9CA6-9F929A1654C6}" presName="parentText" presStyleLbl="node1" presStyleIdx="0" presStyleCnt="3">
        <dgm:presLayoutVars>
          <dgm:chMax val="0"/>
          <dgm:bulletEnabled val="1"/>
        </dgm:presLayoutVars>
      </dgm:prSet>
      <dgm:spPr/>
    </dgm:pt>
    <dgm:pt modelId="{F26CFE55-7315-E44D-BC25-D6C991874CAC}" type="pres">
      <dgm:prSet presAssocID="{E5E86586-A726-E640-9CA6-9F929A1654C6}" presName="childText" presStyleLbl="revTx" presStyleIdx="0" presStyleCnt="3">
        <dgm:presLayoutVars>
          <dgm:bulletEnabled val="1"/>
        </dgm:presLayoutVars>
      </dgm:prSet>
      <dgm:spPr/>
    </dgm:pt>
    <dgm:pt modelId="{47083677-7480-794B-8BB7-F9BB624A116F}" type="pres">
      <dgm:prSet presAssocID="{88CA4C12-5F4C-0D46-B2C6-20DC1BB77B92}" presName="parentText" presStyleLbl="node1" presStyleIdx="1" presStyleCnt="3">
        <dgm:presLayoutVars>
          <dgm:chMax val="0"/>
          <dgm:bulletEnabled val="1"/>
        </dgm:presLayoutVars>
      </dgm:prSet>
      <dgm:spPr/>
    </dgm:pt>
    <dgm:pt modelId="{7C1D3DB9-6B4E-E443-A2C9-FC461487075B}" type="pres">
      <dgm:prSet presAssocID="{88CA4C12-5F4C-0D46-B2C6-20DC1BB77B92}" presName="childText" presStyleLbl="revTx" presStyleIdx="1" presStyleCnt="3">
        <dgm:presLayoutVars>
          <dgm:bulletEnabled val="1"/>
        </dgm:presLayoutVars>
      </dgm:prSet>
      <dgm:spPr/>
    </dgm:pt>
    <dgm:pt modelId="{C6F689E5-2425-6F4F-BB82-A2B60AB0268E}" type="pres">
      <dgm:prSet presAssocID="{ECFF2BDE-5396-414B-85BD-1B08C0B01841}" presName="parentText" presStyleLbl="node1" presStyleIdx="2" presStyleCnt="3">
        <dgm:presLayoutVars>
          <dgm:chMax val="0"/>
          <dgm:bulletEnabled val="1"/>
        </dgm:presLayoutVars>
      </dgm:prSet>
      <dgm:spPr/>
    </dgm:pt>
    <dgm:pt modelId="{9405C40C-3677-D94C-BDBD-3815C4CB2B2C}" type="pres">
      <dgm:prSet presAssocID="{ECFF2BDE-5396-414B-85BD-1B08C0B01841}" presName="childText" presStyleLbl="revTx" presStyleIdx="2" presStyleCnt="3">
        <dgm:presLayoutVars>
          <dgm:bulletEnabled val="1"/>
        </dgm:presLayoutVars>
      </dgm:prSet>
      <dgm:spPr/>
    </dgm:pt>
  </dgm:ptLst>
  <dgm:cxnLst>
    <dgm:cxn modelId="{76D01E0B-CA60-0142-8FF6-F4164AAEF9E4}" srcId="{81018C55-4E02-1248-B8D2-1E37C23590F0}" destId="{ECFF2BDE-5396-414B-85BD-1B08C0B01841}" srcOrd="2" destOrd="0" parTransId="{D6F1BA04-1FAF-4145-98A2-1C33D3A3C568}" sibTransId="{124766AF-CE0E-B04B-B5BD-091E76F4EAF8}"/>
    <dgm:cxn modelId="{F9696731-FACB-0D4D-888D-0917663C1939}" type="presOf" srcId="{E5E86586-A726-E640-9CA6-9F929A1654C6}" destId="{D522369B-E292-FC4B-8567-C4D0D3C84FBE}" srcOrd="0" destOrd="0" presId="urn:microsoft.com/office/officeart/2005/8/layout/vList2"/>
    <dgm:cxn modelId="{9989EF4C-BEC8-9E43-838A-09B7A647E93F}" type="presOf" srcId="{630259E3-301B-EF48-AF87-5FF5F3A38E9B}" destId="{9405C40C-3677-D94C-BDBD-3815C4CB2B2C}" srcOrd="0" destOrd="0" presId="urn:microsoft.com/office/officeart/2005/8/layout/vList2"/>
    <dgm:cxn modelId="{7F0C2654-BC83-2F4E-82B6-BD60D26B3FE1}" type="presOf" srcId="{C4F8DF3B-9F9E-E749-A598-B852B4AD7544}" destId="{7C1D3DB9-6B4E-E443-A2C9-FC461487075B}" srcOrd="0" destOrd="0" presId="urn:microsoft.com/office/officeart/2005/8/layout/vList2"/>
    <dgm:cxn modelId="{6EE79B69-B1E1-2445-A0E0-47AF0013F8F9}" type="presOf" srcId="{C8F4B649-1483-114A-8CE7-2BA621A52D03}" destId="{F26CFE55-7315-E44D-BC25-D6C991874CAC}" srcOrd="0" destOrd="0" presId="urn:microsoft.com/office/officeart/2005/8/layout/vList2"/>
    <dgm:cxn modelId="{2C407C6C-8937-364E-B702-F60A221D85D6}" type="presOf" srcId="{81018C55-4E02-1248-B8D2-1E37C23590F0}" destId="{233FE469-8F8C-2240-80A5-6D0953654FB2}" srcOrd="0" destOrd="0" presId="urn:microsoft.com/office/officeart/2005/8/layout/vList2"/>
    <dgm:cxn modelId="{BA8E5E80-BBC8-C943-8150-0AA82B97B7DE}" srcId="{E5E86586-A726-E640-9CA6-9F929A1654C6}" destId="{C8F4B649-1483-114A-8CE7-2BA621A52D03}" srcOrd="0" destOrd="0" parTransId="{18A2EE4D-9FC3-F944-8B68-232B46B8B979}" sibTransId="{A5287ECE-8B3C-5D40-B769-D90CA8E0AD99}"/>
    <dgm:cxn modelId="{01AAD183-276B-814D-94DC-D3298795E526}" srcId="{ECFF2BDE-5396-414B-85BD-1B08C0B01841}" destId="{630259E3-301B-EF48-AF87-5FF5F3A38E9B}" srcOrd="0" destOrd="0" parTransId="{7F3B2D0C-C853-9D41-B94D-2EBFB5C4A8FE}" sibTransId="{7C0BB4C3-8852-404D-BC58-2A9C0F312B75}"/>
    <dgm:cxn modelId="{79C3E49A-8B4D-3E41-A7F2-AFCBE738CE97}" srcId="{81018C55-4E02-1248-B8D2-1E37C23590F0}" destId="{E5E86586-A726-E640-9CA6-9F929A1654C6}" srcOrd="0" destOrd="0" parTransId="{7FE00FE0-1CC1-FD44-92A3-D90926D947B4}" sibTransId="{E1A757B3-3D8D-2B47-BCC2-9EB2CFE24E86}"/>
    <dgm:cxn modelId="{908CF5AF-3316-9145-99EC-479CE7CF32B9}" type="presOf" srcId="{88CA4C12-5F4C-0D46-B2C6-20DC1BB77B92}" destId="{47083677-7480-794B-8BB7-F9BB624A116F}" srcOrd="0" destOrd="0" presId="urn:microsoft.com/office/officeart/2005/8/layout/vList2"/>
    <dgm:cxn modelId="{BF248DEA-9D7B-CE40-9C01-EECCC1A4C31D}" srcId="{81018C55-4E02-1248-B8D2-1E37C23590F0}" destId="{88CA4C12-5F4C-0D46-B2C6-20DC1BB77B92}" srcOrd="1" destOrd="0" parTransId="{FDD79973-9D91-284D-ABB8-E99FD78BD6C0}" sibTransId="{621E45E5-BFDA-364F-AE3C-E4C250F5B0E7}"/>
    <dgm:cxn modelId="{275086F1-5E74-3B4C-996B-8D2B177D3B11}" srcId="{88CA4C12-5F4C-0D46-B2C6-20DC1BB77B92}" destId="{C4F8DF3B-9F9E-E749-A598-B852B4AD7544}" srcOrd="0" destOrd="0" parTransId="{CC647B88-1C22-BC47-8B63-DA5B29F5EF62}" sibTransId="{D3B87AE9-57F2-AA44-B842-E366754B175D}"/>
    <dgm:cxn modelId="{B5C3DCF3-35F0-294A-818E-7128345641C6}" type="presOf" srcId="{ECFF2BDE-5396-414B-85BD-1B08C0B01841}" destId="{C6F689E5-2425-6F4F-BB82-A2B60AB0268E}" srcOrd="0" destOrd="0" presId="urn:microsoft.com/office/officeart/2005/8/layout/vList2"/>
    <dgm:cxn modelId="{20B57E93-BB3A-FA45-B6E4-304648868992}" type="presParOf" srcId="{233FE469-8F8C-2240-80A5-6D0953654FB2}" destId="{D522369B-E292-FC4B-8567-C4D0D3C84FBE}" srcOrd="0" destOrd="0" presId="urn:microsoft.com/office/officeart/2005/8/layout/vList2"/>
    <dgm:cxn modelId="{9ED90AF0-EFF7-A648-A9BC-3854E7B9B136}" type="presParOf" srcId="{233FE469-8F8C-2240-80A5-6D0953654FB2}" destId="{F26CFE55-7315-E44D-BC25-D6C991874CAC}" srcOrd="1" destOrd="0" presId="urn:microsoft.com/office/officeart/2005/8/layout/vList2"/>
    <dgm:cxn modelId="{FD961256-34D0-A74A-8C0B-286429E20517}" type="presParOf" srcId="{233FE469-8F8C-2240-80A5-6D0953654FB2}" destId="{47083677-7480-794B-8BB7-F9BB624A116F}" srcOrd="2" destOrd="0" presId="urn:microsoft.com/office/officeart/2005/8/layout/vList2"/>
    <dgm:cxn modelId="{30F6956A-B4A7-7341-9F2B-02A314A5AB67}" type="presParOf" srcId="{233FE469-8F8C-2240-80A5-6D0953654FB2}" destId="{7C1D3DB9-6B4E-E443-A2C9-FC461487075B}" srcOrd="3" destOrd="0" presId="urn:microsoft.com/office/officeart/2005/8/layout/vList2"/>
    <dgm:cxn modelId="{FA4B76A3-1152-974D-8185-B1E3598E31AF}" type="presParOf" srcId="{233FE469-8F8C-2240-80A5-6D0953654FB2}" destId="{C6F689E5-2425-6F4F-BB82-A2B60AB0268E}" srcOrd="4" destOrd="0" presId="urn:microsoft.com/office/officeart/2005/8/layout/vList2"/>
    <dgm:cxn modelId="{542B95D7-FBC5-EC40-BDFA-B23D5863D242}" type="presParOf" srcId="{233FE469-8F8C-2240-80A5-6D0953654FB2}" destId="{9405C40C-3677-D94C-BDBD-3815C4CB2B2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BDB61-1629-46D0-98D5-8148E37C91A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086A48-9129-44E0-8F9D-8B29E9CB215A}">
      <dgm:prSet/>
      <dgm:spPr/>
      <dgm:t>
        <a:bodyPr/>
        <a:lstStyle/>
        <a:p>
          <a:pPr>
            <a:defRPr b="1"/>
          </a:pPr>
          <a:r>
            <a:rPr lang="en-US" b="0" dirty="0"/>
            <a:t>External load balancing</a:t>
          </a:r>
        </a:p>
      </dgm:t>
    </dgm:pt>
    <dgm:pt modelId="{9C627412-D2F7-4218-A7FC-368DEAA7F181}" type="parTrans" cxnId="{11E3F475-EB03-4B20-B78D-2B0A6DE45A32}">
      <dgm:prSet/>
      <dgm:spPr/>
      <dgm:t>
        <a:bodyPr/>
        <a:lstStyle/>
        <a:p>
          <a:endParaRPr lang="en-US"/>
        </a:p>
      </dgm:t>
    </dgm:pt>
    <dgm:pt modelId="{C856328B-C832-4B3F-85FC-6B45932504A8}" type="sibTrans" cxnId="{11E3F475-EB03-4B20-B78D-2B0A6DE45A32}">
      <dgm:prSet/>
      <dgm:spPr/>
      <dgm:t>
        <a:bodyPr/>
        <a:lstStyle/>
        <a:p>
          <a:endParaRPr lang="en-US"/>
        </a:p>
      </dgm:t>
    </dgm:pt>
    <dgm:pt modelId="{5817E3B8-AB94-42A3-BA4A-350D597A2278}">
      <dgm:prSet/>
      <dgm:spPr/>
      <dgm:t>
        <a:bodyPr/>
        <a:lstStyle/>
        <a:p>
          <a:r>
            <a:rPr lang="en-US" dirty="0"/>
            <a:t>Handles requests coming from outside your network (e.g., from the internet)</a:t>
          </a:r>
        </a:p>
      </dgm:t>
    </dgm:pt>
    <dgm:pt modelId="{FDBCC360-B19D-47AE-96A2-FD9AC0C717E5}" type="parTrans" cxnId="{18C15C88-0A79-47AA-9607-D17B26A35E4D}">
      <dgm:prSet/>
      <dgm:spPr/>
      <dgm:t>
        <a:bodyPr/>
        <a:lstStyle/>
        <a:p>
          <a:endParaRPr lang="en-US"/>
        </a:p>
      </dgm:t>
    </dgm:pt>
    <dgm:pt modelId="{1A5526C8-4761-4AAB-9CB7-C93744678C5C}" type="sibTrans" cxnId="{18C15C88-0A79-47AA-9607-D17B26A35E4D}">
      <dgm:prSet/>
      <dgm:spPr/>
      <dgm:t>
        <a:bodyPr/>
        <a:lstStyle/>
        <a:p>
          <a:endParaRPr lang="en-US"/>
        </a:p>
      </dgm:t>
    </dgm:pt>
    <dgm:pt modelId="{D3A0EF04-C9B7-407F-A5B1-C38F8675E36F}">
      <dgm:prSet/>
      <dgm:spPr/>
      <dgm:t>
        <a:bodyPr/>
        <a:lstStyle/>
        <a:p>
          <a:pPr>
            <a:defRPr b="1"/>
          </a:pPr>
          <a:r>
            <a:rPr lang="en-US" b="0" dirty="0"/>
            <a:t>Internal load balancing</a:t>
          </a:r>
        </a:p>
      </dgm:t>
    </dgm:pt>
    <dgm:pt modelId="{3E6F0CC0-03E7-4540-824E-07F50B4D0F30}" type="parTrans" cxnId="{94BF28C7-C41A-43CB-A52A-69FE9434BEDC}">
      <dgm:prSet/>
      <dgm:spPr/>
      <dgm:t>
        <a:bodyPr/>
        <a:lstStyle/>
        <a:p>
          <a:endParaRPr lang="en-US"/>
        </a:p>
      </dgm:t>
    </dgm:pt>
    <dgm:pt modelId="{696AAB13-0E91-4EA2-A7CF-93C939093EA1}" type="sibTrans" cxnId="{94BF28C7-C41A-43CB-A52A-69FE9434BEDC}">
      <dgm:prSet/>
      <dgm:spPr/>
      <dgm:t>
        <a:bodyPr/>
        <a:lstStyle/>
        <a:p>
          <a:endParaRPr lang="en-US"/>
        </a:p>
      </dgm:t>
    </dgm:pt>
    <dgm:pt modelId="{528F4227-8331-4871-8D39-98C740333A1E}">
      <dgm:prSet/>
      <dgm:spPr/>
      <dgm:t>
        <a:bodyPr/>
        <a:lstStyle/>
        <a:p>
          <a:r>
            <a:rPr lang="en-US"/>
            <a:t>Handles traffic coming from clients in the same VPC network as the load balancer</a:t>
          </a:r>
        </a:p>
      </dgm:t>
    </dgm:pt>
    <dgm:pt modelId="{301948BF-6904-4C20-8071-B649561061F8}" type="parTrans" cxnId="{DFA9D51C-CF4D-40D2-9BAB-03274AE38C88}">
      <dgm:prSet/>
      <dgm:spPr/>
      <dgm:t>
        <a:bodyPr/>
        <a:lstStyle/>
        <a:p>
          <a:endParaRPr lang="en-US"/>
        </a:p>
      </dgm:t>
    </dgm:pt>
    <dgm:pt modelId="{A2B9D5B2-1901-4A28-8131-D6F8C03862F9}" type="sibTrans" cxnId="{DFA9D51C-CF4D-40D2-9BAB-03274AE38C88}">
      <dgm:prSet/>
      <dgm:spPr/>
      <dgm:t>
        <a:bodyPr/>
        <a:lstStyle/>
        <a:p>
          <a:endParaRPr lang="en-US"/>
        </a:p>
      </dgm:t>
    </dgm:pt>
    <dgm:pt modelId="{9FCBFC56-4AA4-479E-A18C-BD1EB9CE3DE9}">
      <dgm:prSet/>
      <dgm:spPr/>
      <dgm:t>
        <a:bodyPr/>
        <a:lstStyle/>
        <a:p>
          <a:r>
            <a:rPr lang="en-US"/>
            <a:t>Assigned to a private subnet and does not have a public IP address</a:t>
          </a:r>
        </a:p>
      </dgm:t>
    </dgm:pt>
    <dgm:pt modelId="{1D0A2A5A-8122-4E4F-9F12-DEEAC862B539}" type="parTrans" cxnId="{9A216B40-D3FF-4A91-A85D-CCB6E2A97FAC}">
      <dgm:prSet/>
      <dgm:spPr/>
      <dgm:t>
        <a:bodyPr/>
        <a:lstStyle/>
        <a:p>
          <a:endParaRPr lang="en-US"/>
        </a:p>
      </dgm:t>
    </dgm:pt>
    <dgm:pt modelId="{82C9FD3C-DC1F-4880-A1FB-C749D6A3C55F}" type="sibTrans" cxnId="{9A216B40-D3FF-4A91-A85D-CCB6E2A97FAC}">
      <dgm:prSet/>
      <dgm:spPr/>
      <dgm:t>
        <a:bodyPr/>
        <a:lstStyle/>
        <a:p>
          <a:endParaRPr lang="en-US"/>
        </a:p>
      </dgm:t>
    </dgm:pt>
    <dgm:pt modelId="{63A287F5-A5F0-4A31-9EAB-6277574BF05C}" type="pres">
      <dgm:prSet presAssocID="{C34BDB61-1629-46D0-98D5-8148E37C91AE}" presName="root" presStyleCnt="0">
        <dgm:presLayoutVars>
          <dgm:dir/>
          <dgm:resizeHandles val="exact"/>
        </dgm:presLayoutVars>
      </dgm:prSet>
      <dgm:spPr/>
    </dgm:pt>
    <dgm:pt modelId="{877C7649-2B75-4476-B31D-8B0F46708F3D}" type="pres">
      <dgm:prSet presAssocID="{9F086A48-9129-44E0-8F9D-8B29E9CB215A}" presName="compNode" presStyleCnt="0"/>
      <dgm:spPr/>
    </dgm:pt>
    <dgm:pt modelId="{CE99B9EA-1112-4C61-8167-DF781E4111D1}" type="pres">
      <dgm:prSet presAssocID="{9F086A48-9129-44E0-8F9D-8B29E9CB21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3C1BB04B-D52D-460A-BED6-93505E29964A}" type="pres">
      <dgm:prSet presAssocID="{9F086A48-9129-44E0-8F9D-8B29E9CB215A}" presName="iconSpace" presStyleCnt="0"/>
      <dgm:spPr/>
    </dgm:pt>
    <dgm:pt modelId="{C81DDB7F-A265-4A3B-8BEE-C6EF6F269C4C}" type="pres">
      <dgm:prSet presAssocID="{9F086A48-9129-44E0-8F9D-8B29E9CB215A}" presName="parTx" presStyleLbl="revTx" presStyleIdx="0" presStyleCnt="4">
        <dgm:presLayoutVars>
          <dgm:chMax val="0"/>
          <dgm:chPref val="0"/>
        </dgm:presLayoutVars>
      </dgm:prSet>
      <dgm:spPr/>
    </dgm:pt>
    <dgm:pt modelId="{71B34C6C-7D5E-47D0-B786-3762DAF200A5}" type="pres">
      <dgm:prSet presAssocID="{9F086A48-9129-44E0-8F9D-8B29E9CB215A}" presName="txSpace" presStyleCnt="0"/>
      <dgm:spPr/>
    </dgm:pt>
    <dgm:pt modelId="{B165068F-EA55-4A35-AFCD-B44F5686BBE6}" type="pres">
      <dgm:prSet presAssocID="{9F086A48-9129-44E0-8F9D-8B29E9CB215A}" presName="desTx" presStyleLbl="revTx" presStyleIdx="1" presStyleCnt="4">
        <dgm:presLayoutVars/>
      </dgm:prSet>
      <dgm:spPr/>
    </dgm:pt>
    <dgm:pt modelId="{D74B21B1-C759-4F8C-B659-30D48F2E760D}" type="pres">
      <dgm:prSet presAssocID="{C856328B-C832-4B3F-85FC-6B45932504A8}" presName="sibTrans" presStyleCnt="0"/>
      <dgm:spPr/>
    </dgm:pt>
    <dgm:pt modelId="{86333DEF-48B1-4D32-9761-86BC5CE5564E}" type="pres">
      <dgm:prSet presAssocID="{D3A0EF04-C9B7-407F-A5B1-C38F8675E36F}" presName="compNode" presStyleCnt="0"/>
      <dgm:spPr/>
    </dgm:pt>
    <dgm:pt modelId="{2A86E93F-87C1-4726-9789-D76655AF5CBD}" type="pres">
      <dgm:prSet presAssocID="{D3A0EF04-C9B7-407F-A5B1-C38F8675E36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6A73EA0-F1A1-41AE-B580-3AE2552EB434}" type="pres">
      <dgm:prSet presAssocID="{D3A0EF04-C9B7-407F-A5B1-C38F8675E36F}" presName="iconSpace" presStyleCnt="0"/>
      <dgm:spPr/>
    </dgm:pt>
    <dgm:pt modelId="{23BFE9BD-94B3-4C24-860E-2EF26AF671CE}" type="pres">
      <dgm:prSet presAssocID="{D3A0EF04-C9B7-407F-A5B1-C38F8675E36F}" presName="parTx" presStyleLbl="revTx" presStyleIdx="2" presStyleCnt="4">
        <dgm:presLayoutVars>
          <dgm:chMax val="0"/>
          <dgm:chPref val="0"/>
        </dgm:presLayoutVars>
      </dgm:prSet>
      <dgm:spPr/>
    </dgm:pt>
    <dgm:pt modelId="{131030AC-52E5-467E-B96F-7B1679E09FD2}" type="pres">
      <dgm:prSet presAssocID="{D3A0EF04-C9B7-407F-A5B1-C38F8675E36F}" presName="txSpace" presStyleCnt="0"/>
      <dgm:spPr/>
    </dgm:pt>
    <dgm:pt modelId="{5A72852F-FCFD-4954-A77D-47D35D481E23}" type="pres">
      <dgm:prSet presAssocID="{D3A0EF04-C9B7-407F-A5B1-C38F8675E36F}" presName="desTx" presStyleLbl="revTx" presStyleIdx="3" presStyleCnt="4">
        <dgm:presLayoutVars/>
      </dgm:prSet>
      <dgm:spPr/>
    </dgm:pt>
  </dgm:ptLst>
  <dgm:cxnLst>
    <dgm:cxn modelId="{56A0C80B-2FF5-4D86-B427-BC660A1EEFAD}" type="presOf" srcId="{D3A0EF04-C9B7-407F-A5B1-C38F8675E36F}" destId="{23BFE9BD-94B3-4C24-860E-2EF26AF671CE}" srcOrd="0" destOrd="0" presId="urn:microsoft.com/office/officeart/2018/2/layout/IconLabelDescriptionList"/>
    <dgm:cxn modelId="{DFA9D51C-CF4D-40D2-9BAB-03274AE38C88}" srcId="{D3A0EF04-C9B7-407F-A5B1-C38F8675E36F}" destId="{528F4227-8331-4871-8D39-98C740333A1E}" srcOrd="0" destOrd="0" parTransId="{301948BF-6904-4C20-8071-B649561061F8}" sibTransId="{A2B9D5B2-1901-4A28-8131-D6F8C03862F9}"/>
    <dgm:cxn modelId="{EB01F82A-1691-4186-B4B7-BEE69188CF46}" type="presOf" srcId="{C34BDB61-1629-46D0-98D5-8148E37C91AE}" destId="{63A287F5-A5F0-4A31-9EAB-6277574BF05C}" srcOrd="0" destOrd="0" presId="urn:microsoft.com/office/officeart/2018/2/layout/IconLabelDescriptionList"/>
    <dgm:cxn modelId="{9A216B40-D3FF-4A91-A85D-CCB6E2A97FAC}" srcId="{D3A0EF04-C9B7-407F-A5B1-C38F8675E36F}" destId="{9FCBFC56-4AA4-479E-A18C-BD1EB9CE3DE9}" srcOrd="1" destOrd="0" parTransId="{1D0A2A5A-8122-4E4F-9F12-DEEAC862B539}" sibTransId="{82C9FD3C-DC1F-4880-A1FB-C749D6A3C55F}"/>
    <dgm:cxn modelId="{289B7866-9929-4F7A-BA9D-9052DA669CA0}" type="presOf" srcId="{9F086A48-9129-44E0-8F9D-8B29E9CB215A}" destId="{C81DDB7F-A265-4A3B-8BEE-C6EF6F269C4C}" srcOrd="0" destOrd="0" presId="urn:microsoft.com/office/officeart/2018/2/layout/IconLabelDescriptionList"/>
    <dgm:cxn modelId="{11E3F475-EB03-4B20-B78D-2B0A6DE45A32}" srcId="{C34BDB61-1629-46D0-98D5-8148E37C91AE}" destId="{9F086A48-9129-44E0-8F9D-8B29E9CB215A}" srcOrd="0" destOrd="0" parTransId="{9C627412-D2F7-4218-A7FC-368DEAA7F181}" sibTransId="{C856328B-C832-4B3F-85FC-6B45932504A8}"/>
    <dgm:cxn modelId="{18C15C88-0A79-47AA-9607-D17B26A35E4D}" srcId="{9F086A48-9129-44E0-8F9D-8B29E9CB215A}" destId="{5817E3B8-AB94-42A3-BA4A-350D597A2278}" srcOrd="0" destOrd="0" parTransId="{FDBCC360-B19D-47AE-96A2-FD9AC0C717E5}" sibTransId="{1A5526C8-4761-4AAB-9CB7-C93744678C5C}"/>
    <dgm:cxn modelId="{8B752696-5207-4977-9E87-9D5BC92E37C5}" type="presOf" srcId="{5817E3B8-AB94-42A3-BA4A-350D597A2278}" destId="{B165068F-EA55-4A35-AFCD-B44F5686BBE6}" srcOrd="0" destOrd="0" presId="urn:microsoft.com/office/officeart/2018/2/layout/IconLabelDescriptionList"/>
    <dgm:cxn modelId="{5EFC80AC-85B3-454D-B0BB-CB632F312B9A}" type="presOf" srcId="{528F4227-8331-4871-8D39-98C740333A1E}" destId="{5A72852F-FCFD-4954-A77D-47D35D481E23}" srcOrd="0" destOrd="0" presId="urn:microsoft.com/office/officeart/2018/2/layout/IconLabelDescriptionList"/>
    <dgm:cxn modelId="{A24650B2-B652-4215-B51C-15D02A3CDA76}" type="presOf" srcId="{9FCBFC56-4AA4-479E-A18C-BD1EB9CE3DE9}" destId="{5A72852F-FCFD-4954-A77D-47D35D481E23}" srcOrd="0" destOrd="1" presId="urn:microsoft.com/office/officeart/2018/2/layout/IconLabelDescriptionList"/>
    <dgm:cxn modelId="{94BF28C7-C41A-43CB-A52A-69FE9434BEDC}" srcId="{C34BDB61-1629-46D0-98D5-8148E37C91AE}" destId="{D3A0EF04-C9B7-407F-A5B1-C38F8675E36F}" srcOrd="1" destOrd="0" parTransId="{3E6F0CC0-03E7-4540-824E-07F50B4D0F30}" sibTransId="{696AAB13-0E91-4EA2-A7CF-93C939093EA1}"/>
    <dgm:cxn modelId="{8C5A8233-0547-42CF-9043-50A96287C7EF}" type="presParOf" srcId="{63A287F5-A5F0-4A31-9EAB-6277574BF05C}" destId="{877C7649-2B75-4476-B31D-8B0F46708F3D}" srcOrd="0" destOrd="0" presId="urn:microsoft.com/office/officeart/2018/2/layout/IconLabelDescriptionList"/>
    <dgm:cxn modelId="{45768965-7F60-4B00-8C84-79C64D1C3884}" type="presParOf" srcId="{877C7649-2B75-4476-B31D-8B0F46708F3D}" destId="{CE99B9EA-1112-4C61-8167-DF781E4111D1}" srcOrd="0" destOrd="0" presId="urn:microsoft.com/office/officeart/2018/2/layout/IconLabelDescriptionList"/>
    <dgm:cxn modelId="{3E3189AE-6320-452E-B683-DB2B26E84F7A}" type="presParOf" srcId="{877C7649-2B75-4476-B31D-8B0F46708F3D}" destId="{3C1BB04B-D52D-460A-BED6-93505E29964A}" srcOrd="1" destOrd="0" presId="urn:microsoft.com/office/officeart/2018/2/layout/IconLabelDescriptionList"/>
    <dgm:cxn modelId="{7B57DF87-08CD-472A-9A43-1BF4867294E3}" type="presParOf" srcId="{877C7649-2B75-4476-B31D-8B0F46708F3D}" destId="{C81DDB7F-A265-4A3B-8BEE-C6EF6F269C4C}" srcOrd="2" destOrd="0" presId="urn:microsoft.com/office/officeart/2018/2/layout/IconLabelDescriptionList"/>
    <dgm:cxn modelId="{B427E755-1FD6-4D6C-B52D-A1812C2C91D7}" type="presParOf" srcId="{877C7649-2B75-4476-B31D-8B0F46708F3D}" destId="{71B34C6C-7D5E-47D0-B786-3762DAF200A5}" srcOrd="3" destOrd="0" presId="urn:microsoft.com/office/officeart/2018/2/layout/IconLabelDescriptionList"/>
    <dgm:cxn modelId="{17107BB5-643F-4A50-B886-4BD3100E25E1}" type="presParOf" srcId="{877C7649-2B75-4476-B31D-8B0F46708F3D}" destId="{B165068F-EA55-4A35-AFCD-B44F5686BBE6}" srcOrd="4" destOrd="0" presId="urn:microsoft.com/office/officeart/2018/2/layout/IconLabelDescriptionList"/>
    <dgm:cxn modelId="{3980AB80-4D1D-407D-A6B0-CB662AF4B221}" type="presParOf" srcId="{63A287F5-A5F0-4A31-9EAB-6277574BF05C}" destId="{D74B21B1-C759-4F8C-B659-30D48F2E760D}" srcOrd="1" destOrd="0" presId="urn:microsoft.com/office/officeart/2018/2/layout/IconLabelDescriptionList"/>
    <dgm:cxn modelId="{44943A5A-C673-4D0C-B462-D5679BBE1693}" type="presParOf" srcId="{63A287F5-A5F0-4A31-9EAB-6277574BF05C}" destId="{86333DEF-48B1-4D32-9761-86BC5CE5564E}" srcOrd="2" destOrd="0" presId="urn:microsoft.com/office/officeart/2018/2/layout/IconLabelDescriptionList"/>
    <dgm:cxn modelId="{E47614DB-F786-4ED6-B44D-6C7A1C2E4833}" type="presParOf" srcId="{86333DEF-48B1-4D32-9761-86BC5CE5564E}" destId="{2A86E93F-87C1-4726-9789-D76655AF5CBD}" srcOrd="0" destOrd="0" presId="urn:microsoft.com/office/officeart/2018/2/layout/IconLabelDescriptionList"/>
    <dgm:cxn modelId="{524220C1-1DAF-440C-B0F4-9DB59033946F}" type="presParOf" srcId="{86333DEF-48B1-4D32-9761-86BC5CE5564E}" destId="{86A73EA0-F1A1-41AE-B580-3AE2552EB434}" srcOrd="1" destOrd="0" presId="urn:microsoft.com/office/officeart/2018/2/layout/IconLabelDescriptionList"/>
    <dgm:cxn modelId="{40BF62D9-9CD1-441F-84D8-548D38F39B0F}" type="presParOf" srcId="{86333DEF-48B1-4D32-9761-86BC5CE5564E}" destId="{23BFE9BD-94B3-4C24-860E-2EF26AF671CE}" srcOrd="2" destOrd="0" presId="urn:microsoft.com/office/officeart/2018/2/layout/IconLabelDescriptionList"/>
    <dgm:cxn modelId="{A57FE75F-3845-4338-8100-5BBC969CBD2D}" type="presParOf" srcId="{86333DEF-48B1-4D32-9761-86BC5CE5564E}" destId="{131030AC-52E5-467E-B96F-7B1679E09FD2}" srcOrd="3" destOrd="0" presId="urn:microsoft.com/office/officeart/2018/2/layout/IconLabelDescriptionList"/>
    <dgm:cxn modelId="{DD86A5A6-C10E-4FD9-96DA-2C7AD711F253}" type="presParOf" srcId="{86333DEF-48B1-4D32-9761-86BC5CE5564E}" destId="{5A72852F-FCFD-4954-A77D-47D35D481E2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E16D4A-AE86-804D-8C28-07FC7A941B3F}"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BAE3C2E-2528-124C-B7D8-C55C55A89F18}">
      <dgm:prSet/>
      <dgm:spPr/>
      <dgm:t>
        <a:bodyPr/>
        <a:lstStyle/>
        <a:p>
          <a:r>
            <a:rPr lang="en-US"/>
            <a:t>Application load balancer (ALB)</a:t>
          </a:r>
        </a:p>
      </dgm:t>
    </dgm:pt>
    <dgm:pt modelId="{38A50193-A93E-7D4D-8CE1-0DB37C92EBFE}" type="parTrans" cxnId="{17CAD19E-DB52-2047-9094-F5D7655B3A8D}">
      <dgm:prSet/>
      <dgm:spPr/>
      <dgm:t>
        <a:bodyPr/>
        <a:lstStyle/>
        <a:p>
          <a:endParaRPr lang="en-US"/>
        </a:p>
      </dgm:t>
    </dgm:pt>
    <dgm:pt modelId="{BFB245B2-CEBE-214E-9606-AEDEE1F2CD0A}" type="sibTrans" cxnId="{17CAD19E-DB52-2047-9094-F5D7655B3A8D}">
      <dgm:prSet/>
      <dgm:spPr/>
      <dgm:t>
        <a:bodyPr/>
        <a:lstStyle/>
        <a:p>
          <a:endParaRPr lang="en-US"/>
        </a:p>
      </dgm:t>
    </dgm:pt>
    <dgm:pt modelId="{E49CB554-0A86-194C-9F2F-6555FF0F55C3}">
      <dgm:prSet/>
      <dgm:spPr/>
      <dgm:t>
        <a:bodyPr/>
        <a:lstStyle/>
        <a:p>
          <a:r>
            <a:rPr lang="en-US"/>
            <a:t>Network load balancer (NLB)</a:t>
          </a:r>
        </a:p>
      </dgm:t>
    </dgm:pt>
    <dgm:pt modelId="{2B6CEC9C-0EE0-1A47-9BA3-406CDADC784B}" type="parTrans" cxnId="{1A45110C-A0CC-E246-BEB4-05C2A6F90219}">
      <dgm:prSet/>
      <dgm:spPr/>
      <dgm:t>
        <a:bodyPr/>
        <a:lstStyle/>
        <a:p>
          <a:endParaRPr lang="en-US"/>
        </a:p>
      </dgm:t>
    </dgm:pt>
    <dgm:pt modelId="{7F62CB93-6364-6046-8ECA-42539935B8EE}" type="sibTrans" cxnId="{1A45110C-A0CC-E246-BEB4-05C2A6F90219}">
      <dgm:prSet/>
      <dgm:spPr/>
      <dgm:t>
        <a:bodyPr/>
        <a:lstStyle/>
        <a:p>
          <a:endParaRPr lang="en-US"/>
        </a:p>
      </dgm:t>
    </dgm:pt>
    <dgm:pt modelId="{5553E989-B771-CC42-B46C-5F1E59548B88}">
      <dgm:prSet/>
      <dgm:spPr/>
      <dgm:t>
        <a:bodyPr/>
        <a:lstStyle/>
        <a:p>
          <a:r>
            <a:rPr lang="en-US"/>
            <a:t>Gateway load balancer (GLB)</a:t>
          </a:r>
        </a:p>
      </dgm:t>
    </dgm:pt>
    <dgm:pt modelId="{DD05C6DE-06BF-5444-9DA0-5709FFCC754B}" type="parTrans" cxnId="{E483E7EA-D1F5-014D-A594-91D7690D809B}">
      <dgm:prSet/>
      <dgm:spPr/>
      <dgm:t>
        <a:bodyPr/>
        <a:lstStyle/>
        <a:p>
          <a:endParaRPr lang="en-US"/>
        </a:p>
      </dgm:t>
    </dgm:pt>
    <dgm:pt modelId="{2B9A30A7-0DE0-0244-9E55-A5F051247BCB}" type="sibTrans" cxnId="{E483E7EA-D1F5-014D-A594-91D7690D809B}">
      <dgm:prSet/>
      <dgm:spPr/>
      <dgm:t>
        <a:bodyPr/>
        <a:lstStyle/>
        <a:p>
          <a:endParaRPr lang="en-US"/>
        </a:p>
      </dgm:t>
    </dgm:pt>
    <dgm:pt modelId="{A80D8A0B-00AD-1846-9A9C-9ECFD8495E91}" type="pres">
      <dgm:prSet presAssocID="{F8E16D4A-AE86-804D-8C28-07FC7A941B3F}" presName="diagram" presStyleCnt="0">
        <dgm:presLayoutVars>
          <dgm:dir/>
          <dgm:resizeHandles val="exact"/>
        </dgm:presLayoutVars>
      </dgm:prSet>
      <dgm:spPr/>
    </dgm:pt>
    <dgm:pt modelId="{47E25323-6C21-1E45-80EE-FF3C78131A6E}" type="pres">
      <dgm:prSet presAssocID="{6BAE3C2E-2528-124C-B7D8-C55C55A89F18}" presName="node" presStyleLbl="node1" presStyleIdx="0" presStyleCnt="3">
        <dgm:presLayoutVars>
          <dgm:bulletEnabled val="1"/>
        </dgm:presLayoutVars>
      </dgm:prSet>
      <dgm:spPr/>
    </dgm:pt>
    <dgm:pt modelId="{B53378B8-D83F-FE4F-AE3D-0E1BEE8CA521}" type="pres">
      <dgm:prSet presAssocID="{BFB245B2-CEBE-214E-9606-AEDEE1F2CD0A}" presName="sibTrans" presStyleCnt="0"/>
      <dgm:spPr/>
    </dgm:pt>
    <dgm:pt modelId="{E353E62C-75A7-554B-AF8F-1BE5E76FBBAD}" type="pres">
      <dgm:prSet presAssocID="{E49CB554-0A86-194C-9F2F-6555FF0F55C3}" presName="node" presStyleLbl="node1" presStyleIdx="1" presStyleCnt="3">
        <dgm:presLayoutVars>
          <dgm:bulletEnabled val="1"/>
        </dgm:presLayoutVars>
      </dgm:prSet>
      <dgm:spPr/>
    </dgm:pt>
    <dgm:pt modelId="{AC96F567-0B99-1D4E-8628-C112DD1D1B57}" type="pres">
      <dgm:prSet presAssocID="{7F62CB93-6364-6046-8ECA-42539935B8EE}" presName="sibTrans" presStyleCnt="0"/>
      <dgm:spPr/>
    </dgm:pt>
    <dgm:pt modelId="{F152B1D9-013F-B343-A942-82119D674FE8}" type="pres">
      <dgm:prSet presAssocID="{5553E989-B771-CC42-B46C-5F1E59548B88}" presName="node" presStyleLbl="node1" presStyleIdx="2" presStyleCnt="3">
        <dgm:presLayoutVars>
          <dgm:bulletEnabled val="1"/>
        </dgm:presLayoutVars>
      </dgm:prSet>
      <dgm:spPr/>
    </dgm:pt>
  </dgm:ptLst>
  <dgm:cxnLst>
    <dgm:cxn modelId="{1A45110C-A0CC-E246-BEB4-05C2A6F90219}" srcId="{F8E16D4A-AE86-804D-8C28-07FC7A941B3F}" destId="{E49CB554-0A86-194C-9F2F-6555FF0F55C3}" srcOrd="1" destOrd="0" parTransId="{2B6CEC9C-0EE0-1A47-9BA3-406CDADC784B}" sibTransId="{7F62CB93-6364-6046-8ECA-42539935B8EE}"/>
    <dgm:cxn modelId="{2C9BC121-05A3-F54D-B5E7-DB86E32065E5}" type="presOf" srcId="{F8E16D4A-AE86-804D-8C28-07FC7A941B3F}" destId="{A80D8A0B-00AD-1846-9A9C-9ECFD8495E91}" srcOrd="0" destOrd="0" presId="urn:microsoft.com/office/officeart/2005/8/layout/default"/>
    <dgm:cxn modelId="{7C24E24C-9775-7E42-B5C0-50E094C10FED}" type="presOf" srcId="{5553E989-B771-CC42-B46C-5F1E59548B88}" destId="{F152B1D9-013F-B343-A942-82119D674FE8}" srcOrd="0" destOrd="0" presId="urn:microsoft.com/office/officeart/2005/8/layout/default"/>
    <dgm:cxn modelId="{6F51EC79-9606-174F-B0F4-39360C557C4D}" type="presOf" srcId="{E49CB554-0A86-194C-9F2F-6555FF0F55C3}" destId="{E353E62C-75A7-554B-AF8F-1BE5E76FBBAD}" srcOrd="0" destOrd="0" presId="urn:microsoft.com/office/officeart/2005/8/layout/default"/>
    <dgm:cxn modelId="{41A28D81-145E-D24E-87E2-4CBFC47A40B6}" type="presOf" srcId="{6BAE3C2E-2528-124C-B7D8-C55C55A89F18}" destId="{47E25323-6C21-1E45-80EE-FF3C78131A6E}" srcOrd="0" destOrd="0" presId="urn:microsoft.com/office/officeart/2005/8/layout/default"/>
    <dgm:cxn modelId="{17CAD19E-DB52-2047-9094-F5D7655B3A8D}" srcId="{F8E16D4A-AE86-804D-8C28-07FC7A941B3F}" destId="{6BAE3C2E-2528-124C-B7D8-C55C55A89F18}" srcOrd="0" destOrd="0" parTransId="{38A50193-A93E-7D4D-8CE1-0DB37C92EBFE}" sibTransId="{BFB245B2-CEBE-214E-9606-AEDEE1F2CD0A}"/>
    <dgm:cxn modelId="{E483E7EA-D1F5-014D-A594-91D7690D809B}" srcId="{F8E16D4A-AE86-804D-8C28-07FC7A941B3F}" destId="{5553E989-B771-CC42-B46C-5F1E59548B88}" srcOrd="2" destOrd="0" parTransId="{DD05C6DE-06BF-5444-9DA0-5709FFCC754B}" sibTransId="{2B9A30A7-0DE0-0244-9E55-A5F051247BCB}"/>
    <dgm:cxn modelId="{B695B3BD-42E5-5F43-8450-4935C27D0659}" type="presParOf" srcId="{A80D8A0B-00AD-1846-9A9C-9ECFD8495E91}" destId="{47E25323-6C21-1E45-80EE-FF3C78131A6E}" srcOrd="0" destOrd="0" presId="urn:microsoft.com/office/officeart/2005/8/layout/default"/>
    <dgm:cxn modelId="{C65FFCDA-0A97-A74F-A88A-429F56C52E6A}" type="presParOf" srcId="{A80D8A0B-00AD-1846-9A9C-9ECFD8495E91}" destId="{B53378B8-D83F-FE4F-AE3D-0E1BEE8CA521}" srcOrd="1" destOrd="0" presId="urn:microsoft.com/office/officeart/2005/8/layout/default"/>
    <dgm:cxn modelId="{1AD0AA61-D83F-224B-AD3E-92CA6D372E3C}" type="presParOf" srcId="{A80D8A0B-00AD-1846-9A9C-9ECFD8495E91}" destId="{E353E62C-75A7-554B-AF8F-1BE5E76FBBAD}" srcOrd="2" destOrd="0" presId="urn:microsoft.com/office/officeart/2005/8/layout/default"/>
    <dgm:cxn modelId="{B18178CD-35FF-7D4C-AE43-F32A86711B47}" type="presParOf" srcId="{A80D8A0B-00AD-1846-9A9C-9ECFD8495E91}" destId="{AC96F567-0B99-1D4E-8628-C112DD1D1B57}" srcOrd="3" destOrd="0" presId="urn:microsoft.com/office/officeart/2005/8/layout/default"/>
    <dgm:cxn modelId="{8FF1915C-774B-5348-831D-FE53BD8C98DF}" type="presParOf" srcId="{A80D8A0B-00AD-1846-9A9C-9ECFD8495E91}" destId="{F152B1D9-013F-B343-A942-82119D674FE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EA49B8-EDA7-4747-8953-0C698A5429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7E32A433-F357-944A-925A-24DEE97A5E2D}">
      <dgm:prSet/>
      <dgm:spPr/>
      <dgm:t>
        <a:bodyPr/>
        <a:lstStyle/>
        <a:p>
          <a:r>
            <a:rPr lang="en-US" dirty="0"/>
            <a:t>The NLB receives a connection request and selects a target from the target group for the default route</a:t>
          </a:r>
        </a:p>
      </dgm:t>
    </dgm:pt>
    <dgm:pt modelId="{D28940B2-1DBE-FD45-8920-C1766B3502BF}" type="parTrans" cxnId="{103CEF03-5EDF-E94C-A898-140306325371}">
      <dgm:prSet/>
      <dgm:spPr/>
      <dgm:t>
        <a:bodyPr/>
        <a:lstStyle/>
        <a:p>
          <a:endParaRPr lang="en-US"/>
        </a:p>
      </dgm:t>
    </dgm:pt>
    <dgm:pt modelId="{C9DF78EA-F37D-4247-8B08-22CC420ED4AE}" type="sibTrans" cxnId="{103CEF03-5EDF-E94C-A898-140306325371}">
      <dgm:prSet/>
      <dgm:spPr/>
      <dgm:t>
        <a:bodyPr/>
        <a:lstStyle/>
        <a:p>
          <a:endParaRPr lang="en-US"/>
        </a:p>
      </dgm:t>
    </dgm:pt>
    <dgm:pt modelId="{6502F537-777C-0843-B2DF-0589E6BE2497}">
      <dgm:prSet/>
      <dgm:spPr/>
      <dgm:t>
        <a:bodyPr/>
        <a:lstStyle/>
        <a:p>
          <a:r>
            <a:rPr lang="en-US" dirty="0"/>
            <a:t>NLB attempts to open a TCP connection to the selected target</a:t>
          </a:r>
        </a:p>
      </dgm:t>
    </dgm:pt>
    <dgm:pt modelId="{D714157B-2C3C-9F43-B9A5-372A15ECFC97}" type="parTrans" cxnId="{3BFEE8C2-A894-9343-8644-C8E1D1FF89E1}">
      <dgm:prSet/>
      <dgm:spPr/>
      <dgm:t>
        <a:bodyPr/>
        <a:lstStyle/>
        <a:p>
          <a:endParaRPr lang="en-US"/>
        </a:p>
      </dgm:t>
    </dgm:pt>
    <dgm:pt modelId="{35348CF7-3DD1-5F48-9EC0-CD629DA68C71}" type="sibTrans" cxnId="{3BFEE8C2-A894-9343-8644-C8E1D1FF89E1}">
      <dgm:prSet/>
      <dgm:spPr/>
      <dgm:t>
        <a:bodyPr/>
        <a:lstStyle/>
        <a:p>
          <a:endParaRPr lang="en-US"/>
        </a:p>
      </dgm:t>
    </dgm:pt>
    <dgm:pt modelId="{F9F49865-A568-944A-8BB5-DFA490FAE29F}">
      <dgm:prSet/>
      <dgm:spPr/>
      <dgm:t>
        <a:bodyPr/>
        <a:lstStyle/>
        <a:p>
          <a:r>
            <a:rPr lang="en-US" dirty="0"/>
            <a:t>Each individual TCP connection is routed to a single target for the life of the connection</a:t>
          </a:r>
        </a:p>
      </dgm:t>
    </dgm:pt>
    <dgm:pt modelId="{58827B0D-B84E-B24B-9FA4-B077A4348661}" type="parTrans" cxnId="{46B2AC58-EA8B-F143-9C6E-E4418FF26EFD}">
      <dgm:prSet/>
      <dgm:spPr/>
      <dgm:t>
        <a:bodyPr/>
        <a:lstStyle/>
        <a:p>
          <a:endParaRPr lang="en-US"/>
        </a:p>
      </dgm:t>
    </dgm:pt>
    <dgm:pt modelId="{CF5910B9-48AF-A549-AFCD-83C4F75AAB73}" type="sibTrans" cxnId="{46B2AC58-EA8B-F143-9C6E-E4418FF26EFD}">
      <dgm:prSet/>
      <dgm:spPr/>
      <dgm:t>
        <a:bodyPr/>
        <a:lstStyle/>
        <a:p>
          <a:endParaRPr lang="en-US"/>
        </a:p>
      </dgm:t>
    </dgm:pt>
    <dgm:pt modelId="{CE2CD577-7B62-7541-B527-1D41159E3105}" type="pres">
      <dgm:prSet presAssocID="{55EA49B8-EDA7-4747-8953-0C698A5429EC}" presName="CompostProcess" presStyleCnt="0">
        <dgm:presLayoutVars>
          <dgm:dir/>
          <dgm:resizeHandles val="exact"/>
        </dgm:presLayoutVars>
      </dgm:prSet>
      <dgm:spPr/>
    </dgm:pt>
    <dgm:pt modelId="{6B0B027A-BECC-D34E-90E3-3724380180C7}" type="pres">
      <dgm:prSet presAssocID="{55EA49B8-EDA7-4747-8953-0C698A5429EC}" presName="arrow" presStyleLbl="bgShp" presStyleIdx="0" presStyleCnt="1"/>
      <dgm:spPr/>
    </dgm:pt>
    <dgm:pt modelId="{55417020-858E-1D4C-9397-E42C7F30CF32}" type="pres">
      <dgm:prSet presAssocID="{55EA49B8-EDA7-4747-8953-0C698A5429EC}" presName="linearProcess" presStyleCnt="0"/>
      <dgm:spPr/>
    </dgm:pt>
    <dgm:pt modelId="{F0CB8731-EBB7-0C41-98DA-3E26034B26F0}" type="pres">
      <dgm:prSet presAssocID="{7E32A433-F357-944A-925A-24DEE97A5E2D}" presName="textNode" presStyleLbl="node1" presStyleIdx="0" presStyleCnt="3">
        <dgm:presLayoutVars>
          <dgm:bulletEnabled val="1"/>
        </dgm:presLayoutVars>
      </dgm:prSet>
      <dgm:spPr/>
    </dgm:pt>
    <dgm:pt modelId="{BF805AF6-2874-1C4A-B748-8A62628CE719}" type="pres">
      <dgm:prSet presAssocID="{C9DF78EA-F37D-4247-8B08-22CC420ED4AE}" presName="sibTrans" presStyleCnt="0"/>
      <dgm:spPr/>
    </dgm:pt>
    <dgm:pt modelId="{714BD7B7-940A-E44B-B6B7-3C2A4D3F0B31}" type="pres">
      <dgm:prSet presAssocID="{6502F537-777C-0843-B2DF-0589E6BE2497}" presName="textNode" presStyleLbl="node1" presStyleIdx="1" presStyleCnt="3">
        <dgm:presLayoutVars>
          <dgm:bulletEnabled val="1"/>
        </dgm:presLayoutVars>
      </dgm:prSet>
      <dgm:spPr/>
    </dgm:pt>
    <dgm:pt modelId="{AA429369-10C5-2046-A274-43C44BFE4C48}" type="pres">
      <dgm:prSet presAssocID="{35348CF7-3DD1-5F48-9EC0-CD629DA68C71}" presName="sibTrans" presStyleCnt="0"/>
      <dgm:spPr/>
    </dgm:pt>
    <dgm:pt modelId="{ECF677D3-3BB4-6E4A-BFC3-072EC5734DB1}" type="pres">
      <dgm:prSet presAssocID="{F9F49865-A568-944A-8BB5-DFA490FAE29F}" presName="textNode" presStyleLbl="node1" presStyleIdx="2" presStyleCnt="3">
        <dgm:presLayoutVars>
          <dgm:bulletEnabled val="1"/>
        </dgm:presLayoutVars>
      </dgm:prSet>
      <dgm:spPr/>
    </dgm:pt>
  </dgm:ptLst>
  <dgm:cxnLst>
    <dgm:cxn modelId="{103CEF03-5EDF-E94C-A898-140306325371}" srcId="{55EA49B8-EDA7-4747-8953-0C698A5429EC}" destId="{7E32A433-F357-944A-925A-24DEE97A5E2D}" srcOrd="0" destOrd="0" parTransId="{D28940B2-1DBE-FD45-8920-C1766B3502BF}" sibTransId="{C9DF78EA-F37D-4247-8B08-22CC420ED4AE}"/>
    <dgm:cxn modelId="{99444D20-9AA9-B94B-97A0-98077F616A70}" type="presOf" srcId="{7E32A433-F357-944A-925A-24DEE97A5E2D}" destId="{F0CB8731-EBB7-0C41-98DA-3E26034B26F0}" srcOrd="0" destOrd="0" presId="urn:microsoft.com/office/officeart/2005/8/layout/hProcess9"/>
    <dgm:cxn modelId="{A3A79546-0314-6145-B5EF-81F91BBBED09}" type="presOf" srcId="{6502F537-777C-0843-B2DF-0589E6BE2497}" destId="{714BD7B7-940A-E44B-B6B7-3C2A4D3F0B31}" srcOrd="0" destOrd="0" presId="urn:microsoft.com/office/officeart/2005/8/layout/hProcess9"/>
    <dgm:cxn modelId="{F3965D49-79E0-3740-82DE-51A095D55F2F}" type="presOf" srcId="{F9F49865-A568-944A-8BB5-DFA490FAE29F}" destId="{ECF677D3-3BB4-6E4A-BFC3-072EC5734DB1}" srcOrd="0" destOrd="0" presId="urn:microsoft.com/office/officeart/2005/8/layout/hProcess9"/>
    <dgm:cxn modelId="{46B2AC58-EA8B-F143-9C6E-E4418FF26EFD}" srcId="{55EA49B8-EDA7-4747-8953-0C698A5429EC}" destId="{F9F49865-A568-944A-8BB5-DFA490FAE29F}" srcOrd="2" destOrd="0" parTransId="{58827B0D-B84E-B24B-9FA4-B077A4348661}" sibTransId="{CF5910B9-48AF-A549-AFCD-83C4F75AAB73}"/>
    <dgm:cxn modelId="{B05E9F5B-D183-2C47-B69E-81D7FD3734DE}" type="presOf" srcId="{55EA49B8-EDA7-4747-8953-0C698A5429EC}" destId="{CE2CD577-7B62-7541-B527-1D41159E3105}" srcOrd="0" destOrd="0" presId="urn:microsoft.com/office/officeart/2005/8/layout/hProcess9"/>
    <dgm:cxn modelId="{3BFEE8C2-A894-9343-8644-C8E1D1FF89E1}" srcId="{55EA49B8-EDA7-4747-8953-0C698A5429EC}" destId="{6502F537-777C-0843-B2DF-0589E6BE2497}" srcOrd="1" destOrd="0" parTransId="{D714157B-2C3C-9F43-B9A5-372A15ECFC97}" sibTransId="{35348CF7-3DD1-5F48-9EC0-CD629DA68C71}"/>
    <dgm:cxn modelId="{2F3584D8-4D07-2C43-BA35-65A31BA301A9}" type="presParOf" srcId="{CE2CD577-7B62-7541-B527-1D41159E3105}" destId="{6B0B027A-BECC-D34E-90E3-3724380180C7}" srcOrd="0" destOrd="0" presId="urn:microsoft.com/office/officeart/2005/8/layout/hProcess9"/>
    <dgm:cxn modelId="{A2AEC8D0-0612-0F4F-84CB-77FAD9904E6D}" type="presParOf" srcId="{CE2CD577-7B62-7541-B527-1D41159E3105}" destId="{55417020-858E-1D4C-9397-E42C7F30CF32}" srcOrd="1" destOrd="0" presId="urn:microsoft.com/office/officeart/2005/8/layout/hProcess9"/>
    <dgm:cxn modelId="{0F082190-6A7C-DA4C-A787-6079CAB2E499}" type="presParOf" srcId="{55417020-858E-1D4C-9397-E42C7F30CF32}" destId="{F0CB8731-EBB7-0C41-98DA-3E26034B26F0}" srcOrd="0" destOrd="0" presId="urn:microsoft.com/office/officeart/2005/8/layout/hProcess9"/>
    <dgm:cxn modelId="{F3839D97-130D-A346-AC8A-820949E8ED03}" type="presParOf" srcId="{55417020-858E-1D4C-9397-E42C7F30CF32}" destId="{BF805AF6-2874-1C4A-B748-8A62628CE719}" srcOrd="1" destOrd="0" presId="urn:microsoft.com/office/officeart/2005/8/layout/hProcess9"/>
    <dgm:cxn modelId="{1483D0AB-E67F-B543-A31D-E849DDF004A1}" type="presParOf" srcId="{55417020-858E-1D4C-9397-E42C7F30CF32}" destId="{714BD7B7-940A-E44B-B6B7-3C2A4D3F0B31}" srcOrd="2" destOrd="0" presId="urn:microsoft.com/office/officeart/2005/8/layout/hProcess9"/>
    <dgm:cxn modelId="{AE1C657B-A0AE-354E-9AF3-16C009933C8A}" type="presParOf" srcId="{55417020-858E-1D4C-9397-E42C7F30CF32}" destId="{AA429369-10C5-2046-A274-43C44BFE4C48}" srcOrd="3" destOrd="0" presId="urn:microsoft.com/office/officeart/2005/8/layout/hProcess9"/>
    <dgm:cxn modelId="{38B9C27C-5508-8642-BDCC-F082E9A177F2}" type="presParOf" srcId="{55417020-858E-1D4C-9397-E42C7F30CF32}" destId="{ECF677D3-3BB4-6E4A-BFC3-072EC5734DB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B7334-CE28-444C-AA3A-DB55432C204C}">
      <dsp:nvSpPr>
        <dsp:cNvPr id="0" name=""/>
        <dsp:cNvSpPr/>
      </dsp:nvSpPr>
      <dsp:spPr>
        <a:xfrm>
          <a:off x="193" y="169622"/>
          <a:ext cx="2336229" cy="2803475"/>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Reminders</a:t>
          </a:r>
        </a:p>
        <a:p>
          <a:pPr marL="228600" lvl="1" indent="-228600" algn="l" defTabSz="889000">
            <a:lnSpc>
              <a:spcPct val="90000"/>
            </a:lnSpc>
            <a:spcBef>
              <a:spcPct val="0"/>
            </a:spcBef>
            <a:spcAft>
              <a:spcPct val="15000"/>
            </a:spcAft>
            <a:buChar char="•"/>
          </a:pPr>
          <a:r>
            <a:rPr lang="en-US" sz="2000" kern="1200" dirty="0"/>
            <a:t>Back in person next week</a:t>
          </a:r>
        </a:p>
      </dsp:txBody>
      <dsp:txXfrm>
        <a:off x="193" y="1291012"/>
        <a:ext cx="2336229" cy="1682085"/>
      </dsp:txXfrm>
    </dsp:sp>
    <dsp:sp modelId="{C4F032C2-E593-5542-9242-2B938B1BF7EE}">
      <dsp:nvSpPr>
        <dsp:cNvPr id="0" name=""/>
        <dsp:cNvSpPr/>
      </dsp:nvSpPr>
      <dsp:spPr>
        <a:xfrm>
          <a:off x="193"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193" y="169622"/>
        <a:ext cx="2336229" cy="1121390"/>
      </dsp:txXfrm>
    </dsp:sp>
    <dsp:sp modelId="{CE967CA0-7818-A245-87A4-C69CCA60CDB1}">
      <dsp:nvSpPr>
        <dsp:cNvPr id="0" name=""/>
        <dsp:cNvSpPr/>
      </dsp:nvSpPr>
      <dsp:spPr>
        <a:xfrm>
          <a:off x="2523321" y="169622"/>
          <a:ext cx="2336229" cy="2803475"/>
        </a:xfrm>
        <a:prstGeom prst="rect">
          <a:avLst/>
        </a:prstGeom>
        <a:gradFill rotWithShape="0">
          <a:gsLst>
            <a:gs pos="0">
              <a:schemeClr val="accent5">
                <a:hueOff val="1420348"/>
                <a:satOff val="-9402"/>
                <a:lumOff val="-1634"/>
                <a:alphaOff val="0"/>
                <a:tint val="94000"/>
                <a:satMod val="105000"/>
                <a:lumMod val="102000"/>
              </a:schemeClr>
            </a:gs>
            <a:gs pos="100000">
              <a:schemeClr val="accent5">
                <a:hueOff val="1420348"/>
                <a:satOff val="-9402"/>
                <a:lumOff val="-1634"/>
                <a:alphaOff val="0"/>
                <a:shade val="74000"/>
                <a:satMod val="128000"/>
                <a:lumMod val="100000"/>
              </a:schemeClr>
            </a:gs>
          </a:gsLst>
          <a:lin ang="5400000" scaled="0"/>
        </a:gradFill>
        <a:ln w="9525" cap="flat" cmpd="sng" algn="ctr">
          <a:solidFill>
            <a:schemeClr val="accent5">
              <a:hueOff val="1420348"/>
              <a:satOff val="-9402"/>
              <a:lumOff val="-163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Assignment 4 Due Sunday @ midnight</a:t>
          </a:r>
        </a:p>
      </dsp:txBody>
      <dsp:txXfrm>
        <a:off x="2523321" y="1291012"/>
        <a:ext cx="2336229" cy="1682085"/>
      </dsp:txXfrm>
    </dsp:sp>
    <dsp:sp modelId="{15753A13-55F6-1F45-9332-8D16252D27A3}">
      <dsp:nvSpPr>
        <dsp:cNvPr id="0" name=""/>
        <dsp:cNvSpPr/>
      </dsp:nvSpPr>
      <dsp:spPr>
        <a:xfrm>
          <a:off x="2523321"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523321" y="169622"/>
        <a:ext cx="2336229" cy="1121390"/>
      </dsp:txXfrm>
    </dsp:sp>
    <dsp:sp modelId="{68A80ED8-0F64-A94C-B13A-4D8AA35FAA6D}">
      <dsp:nvSpPr>
        <dsp:cNvPr id="0" name=""/>
        <dsp:cNvSpPr/>
      </dsp:nvSpPr>
      <dsp:spPr>
        <a:xfrm>
          <a:off x="5046449" y="169622"/>
          <a:ext cx="2336229" cy="2803475"/>
        </a:xfrm>
        <a:prstGeom prst="rect">
          <a:avLst/>
        </a:prstGeom>
        <a:gradFill rotWithShape="0">
          <a:gsLst>
            <a:gs pos="0">
              <a:schemeClr val="accent5">
                <a:hueOff val="2840696"/>
                <a:satOff val="-18805"/>
                <a:lumOff val="-3268"/>
                <a:alphaOff val="0"/>
                <a:tint val="94000"/>
                <a:satMod val="105000"/>
                <a:lumMod val="102000"/>
              </a:schemeClr>
            </a:gs>
            <a:gs pos="100000">
              <a:schemeClr val="accent5">
                <a:hueOff val="2840696"/>
                <a:satOff val="-18805"/>
                <a:lumOff val="-3268"/>
                <a:alphaOff val="0"/>
                <a:shade val="74000"/>
                <a:satMod val="128000"/>
                <a:lumMod val="100000"/>
              </a:schemeClr>
            </a:gs>
          </a:gsLst>
          <a:lin ang="5400000" scaled="0"/>
        </a:gradFill>
        <a:ln w="9525" cap="flat" cmpd="sng" algn="ctr">
          <a:solidFill>
            <a:schemeClr val="accent5">
              <a:hueOff val="2840696"/>
              <a:satOff val="-18805"/>
              <a:lumOff val="-326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Quiz 4 Due Sunday @ midnight</a:t>
          </a:r>
        </a:p>
      </dsp:txBody>
      <dsp:txXfrm>
        <a:off x="5046449" y="1291012"/>
        <a:ext cx="2336229" cy="1682085"/>
      </dsp:txXfrm>
    </dsp:sp>
    <dsp:sp modelId="{EFE99814-8782-F148-AD6F-7610BD535340}">
      <dsp:nvSpPr>
        <dsp:cNvPr id="0" name=""/>
        <dsp:cNvSpPr/>
      </dsp:nvSpPr>
      <dsp:spPr>
        <a:xfrm>
          <a:off x="5046449"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046449" y="169622"/>
        <a:ext cx="2336229" cy="1121390"/>
      </dsp:txXfrm>
    </dsp:sp>
    <dsp:sp modelId="{D79D3AC4-995C-2B4F-9B68-D991BF724BF6}">
      <dsp:nvSpPr>
        <dsp:cNvPr id="0" name=""/>
        <dsp:cNvSpPr/>
      </dsp:nvSpPr>
      <dsp:spPr>
        <a:xfrm>
          <a:off x="7569577" y="169622"/>
          <a:ext cx="2336229" cy="2803475"/>
        </a:xfrm>
        <a:prstGeom prst="rect">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w="9525" cap="flat" cmpd="sng" algn="ctr">
          <a:solidFill>
            <a:schemeClr val="accent5">
              <a:hueOff val="4261045"/>
              <a:satOff val="-28207"/>
              <a:lumOff val="-4902"/>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Office hours</a:t>
          </a:r>
        </a:p>
        <a:p>
          <a:pPr marL="228600" lvl="1" indent="-228600" algn="l" defTabSz="889000">
            <a:lnSpc>
              <a:spcPct val="90000"/>
            </a:lnSpc>
            <a:spcBef>
              <a:spcPct val="0"/>
            </a:spcBef>
            <a:spcAft>
              <a:spcPct val="15000"/>
            </a:spcAft>
            <a:buChar char="•"/>
          </a:pPr>
          <a:r>
            <a:rPr lang="en-US" sz="2000" kern="1200" dirty="0"/>
            <a:t>By appointment, please schedule in advance!</a:t>
          </a:r>
        </a:p>
      </dsp:txBody>
      <dsp:txXfrm>
        <a:off x="7569577" y="1291012"/>
        <a:ext cx="2336229" cy="1682085"/>
      </dsp:txXfrm>
    </dsp:sp>
    <dsp:sp modelId="{BD87D1A1-866A-2548-9EA8-F26414B70A40}">
      <dsp:nvSpPr>
        <dsp:cNvPr id="0" name=""/>
        <dsp:cNvSpPr/>
      </dsp:nvSpPr>
      <dsp:spPr>
        <a:xfrm>
          <a:off x="7569577"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569577" y="169622"/>
        <a:ext cx="2336229" cy="11213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C0058-5B3A-A94A-AFD4-EAF761B2E920}">
      <dsp:nvSpPr>
        <dsp:cNvPr id="0" name=""/>
        <dsp:cNvSpPr/>
      </dsp:nvSpPr>
      <dsp:spPr>
        <a:xfrm>
          <a:off x="0" y="105603"/>
          <a:ext cx="9905999" cy="7616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Deploy, manage, scale virtual appliances like intrusion detection and prevention, firewalls, and deep packet inspection systems</a:t>
          </a:r>
        </a:p>
      </dsp:txBody>
      <dsp:txXfrm>
        <a:off x="37182" y="142785"/>
        <a:ext cx="9831635" cy="687306"/>
      </dsp:txXfrm>
    </dsp:sp>
    <dsp:sp modelId="{AE77BAF0-512D-F34B-B116-5818185A77B8}">
      <dsp:nvSpPr>
        <dsp:cNvPr id="0" name=""/>
        <dsp:cNvSpPr/>
      </dsp:nvSpPr>
      <dsp:spPr>
        <a:xfrm>
          <a:off x="0" y="927753"/>
          <a:ext cx="9905999" cy="761670"/>
        </a:xfrm>
        <a:prstGeom prst="roundRect">
          <a:avLst/>
        </a:prstGeom>
        <a:solidFill>
          <a:schemeClr val="accent2">
            <a:hueOff val="957616"/>
            <a:satOff val="-2910"/>
            <a:lumOff val="-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Single entry and exit point for all appliance traffic</a:t>
          </a:r>
        </a:p>
      </dsp:txBody>
      <dsp:txXfrm>
        <a:off x="37182" y="964935"/>
        <a:ext cx="9831635" cy="687306"/>
      </dsp:txXfrm>
    </dsp:sp>
    <dsp:sp modelId="{CD5F8DB3-583B-3E44-9F3A-1C9AF94F013C}">
      <dsp:nvSpPr>
        <dsp:cNvPr id="0" name=""/>
        <dsp:cNvSpPr/>
      </dsp:nvSpPr>
      <dsp:spPr>
        <a:xfrm>
          <a:off x="0" y="1749903"/>
          <a:ext cx="9905999" cy="761670"/>
        </a:xfrm>
        <a:prstGeom prst="roundRect">
          <a:avLst/>
        </a:prstGeom>
        <a:solidFill>
          <a:schemeClr val="accent2">
            <a:hueOff val="1915233"/>
            <a:satOff val="-5820"/>
            <a:lumOff val="-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Scales your virtual appliances with demand</a:t>
          </a:r>
        </a:p>
      </dsp:txBody>
      <dsp:txXfrm>
        <a:off x="37182" y="1787085"/>
        <a:ext cx="9831635" cy="687306"/>
      </dsp:txXfrm>
    </dsp:sp>
    <dsp:sp modelId="{8FC8861A-8DE8-C442-87EF-38A9080D93A4}">
      <dsp:nvSpPr>
        <dsp:cNvPr id="0" name=""/>
        <dsp:cNvSpPr/>
      </dsp:nvSpPr>
      <dsp:spPr>
        <a:xfrm>
          <a:off x="0" y="2572053"/>
          <a:ext cx="9905999" cy="761670"/>
        </a:xfrm>
        <a:prstGeom prst="roundRect">
          <a:avLst/>
        </a:prstGeom>
        <a:solidFill>
          <a:schemeClr val="accent2">
            <a:hueOff val="2872849"/>
            <a:satOff val="-8731"/>
            <a:lumOff val="-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Exchange traffic across VPC boundaries</a:t>
          </a:r>
        </a:p>
      </dsp:txBody>
      <dsp:txXfrm>
        <a:off x="37182" y="2609235"/>
        <a:ext cx="9831635" cy="687306"/>
      </dsp:txXfrm>
    </dsp:sp>
    <dsp:sp modelId="{15115E1D-61BE-CF4F-ABC2-8CAC0DB6E571}">
      <dsp:nvSpPr>
        <dsp:cNvPr id="0" name=""/>
        <dsp:cNvSpPr/>
      </dsp:nvSpPr>
      <dsp:spPr>
        <a:xfrm>
          <a:off x="0" y="3394204"/>
          <a:ext cx="9905999" cy="761670"/>
        </a:xfrm>
        <a:prstGeom prst="roundRect">
          <a:avLst/>
        </a:prstGeom>
        <a:solidFill>
          <a:schemeClr val="accent2">
            <a:hueOff val="3830465"/>
            <a:satOff val="-11641"/>
            <a:lumOff val="-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Establish rules using route tables; depending on the rules that you set up, it selects different target groups to forward traffic to. </a:t>
          </a:r>
        </a:p>
      </dsp:txBody>
      <dsp:txXfrm>
        <a:off x="37182" y="3431386"/>
        <a:ext cx="9831635" cy="687306"/>
      </dsp:txXfrm>
    </dsp:sp>
    <dsp:sp modelId="{C9758BDF-F8C1-D747-BEB7-B0724F6046B4}">
      <dsp:nvSpPr>
        <dsp:cNvPr id="0" name=""/>
        <dsp:cNvSpPr/>
      </dsp:nvSpPr>
      <dsp:spPr>
        <a:xfrm>
          <a:off x="0" y="4216354"/>
          <a:ext cx="9905999" cy="761670"/>
        </a:xfrm>
        <a:prstGeom prst="round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Receives IP packets and forwards traffic to specific target groups</a:t>
          </a:r>
        </a:p>
      </dsp:txBody>
      <dsp:txXfrm>
        <a:off x="37182" y="4253536"/>
        <a:ext cx="9831635" cy="6873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B5C1-F5F4-0945-B364-9A7988274E4B}">
      <dsp:nvSpPr>
        <dsp:cNvPr id="0" name=""/>
        <dsp:cNvSpPr/>
      </dsp:nvSpPr>
      <dsp:spPr>
        <a:xfrm>
          <a:off x="0" y="115341"/>
          <a:ext cx="2090397" cy="1254238"/>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IP</a:t>
          </a:r>
        </a:p>
      </dsp:txBody>
      <dsp:txXfrm>
        <a:off x="0" y="115341"/>
        <a:ext cx="2090397" cy="1254238"/>
      </dsp:txXfrm>
    </dsp:sp>
    <dsp:sp modelId="{1F84D47E-CF12-004A-96F7-188C2FB16E40}">
      <dsp:nvSpPr>
        <dsp:cNvPr id="0" name=""/>
        <dsp:cNvSpPr/>
      </dsp:nvSpPr>
      <dsp:spPr>
        <a:xfrm>
          <a:off x="2299436" y="115341"/>
          <a:ext cx="2090397" cy="1254238"/>
        </a:xfrm>
        <a:prstGeom prst="rect">
          <a:avLst/>
        </a:prstGeom>
        <a:solidFill>
          <a:schemeClr val="accent3">
            <a:hueOff val="2007263"/>
            <a:satOff val="4171"/>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Instance (VM, VSI) </a:t>
          </a:r>
        </a:p>
      </dsp:txBody>
      <dsp:txXfrm>
        <a:off x="2299436" y="115341"/>
        <a:ext cx="2090397" cy="1254238"/>
      </dsp:txXfrm>
    </dsp:sp>
    <dsp:sp modelId="{26FDC2FA-CD2E-674C-AFC8-4C1E38ECD6F6}">
      <dsp:nvSpPr>
        <dsp:cNvPr id="0" name=""/>
        <dsp:cNvSpPr/>
      </dsp:nvSpPr>
      <dsp:spPr>
        <a:xfrm>
          <a:off x="4598873" y="115341"/>
          <a:ext cx="2090397" cy="1254238"/>
        </a:xfrm>
        <a:prstGeom prst="rect">
          <a:avLst/>
        </a:prstGeom>
        <a:solidFill>
          <a:schemeClr val="accent3">
            <a:hueOff val="4014525"/>
            <a:satOff val="8342"/>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Other load balancers </a:t>
          </a:r>
        </a:p>
      </dsp:txBody>
      <dsp:txXfrm>
        <a:off x="4598873" y="115341"/>
        <a:ext cx="2090397" cy="1254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8EB4E-FA42-1E48-A117-88893B2A9BB5}">
      <dsp:nvSpPr>
        <dsp:cNvPr id="0" name=""/>
        <dsp:cNvSpPr/>
      </dsp:nvSpPr>
      <dsp:spPr>
        <a:xfrm>
          <a:off x="0" y="338731"/>
          <a:ext cx="9905999" cy="9067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Configure your domain to route network requests across a pool of resources on your domain. </a:t>
          </a:r>
        </a:p>
      </dsp:txBody>
      <dsp:txXfrm>
        <a:off x="44264" y="382995"/>
        <a:ext cx="9817471" cy="818222"/>
      </dsp:txXfrm>
    </dsp:sp>
    <dsp:sp modelId="{D45D7027-8136-474F-B2DE-23AC370D2992}">
      <dsp:nvSpPr>
        <dsp:cNvPr id="0" name=""/>
        <dsp:cNvSpPr/>
      </dsp:nvSpPr>
      <dsp:spPr>
        <a:xfrm>
          <a:off x="0" y="1317481"/>
          <a:ext cx="9905999" cy="906750"/>
        </a:xfrm>
        <a:prstGeom prst="roundRect">
          <a:avLst/>
        </a:prstGeom>
        <a:solidFill>
          <a:schemeClr val="accent2">
            <a:hueOff val="2394041"/>
            <a:satOff val="-7276"/>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Domain can correspond to a website, a mail system, etc. that is made accessible through the internet. </a:t>
          </a:r>
        </a:p>
      </dsp:txBody>
      <dsp:txXfrm>
        <a:off x="44264" y="1361745"/>
        <a:ext cx="9817471" cy="818222"/>
      </dsp:txXfrm>
    </dsp:sp>
    <dsp:sp modelId="{136344CD-89AF-584B-A0E0-F5BE5E53F752}">
      <dsp:nvSpPr>
        <dsp:cNvPr id="0" name=""/>
        <dsp:cNvSpPr/>
      </dsp:nvSpPr>
      <dsp:spPr>
        <a:xfrm>
          <a:off x="0" y="2296232"/>
          <a:ext cx="9905999" cy="906750"/>
        </a:xfrm>
        <a:prstGeom prst="round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DNS load balancing is helpful for maintaining application availability and balancing network traffic across globally distributed pool of resources.</a:t>
          </a:r>
        </a:p>
      </dsp:txBody>
      <dsp:txXfrm>
        <a:off x="44264" y="2340496"/>
        <a:ext cx="9817471" cy="8182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ED7B8-4521-A64F-87E2-EE484F8FB1E9}">
      <dsp:nvSpPr>
        <dsp:cNvPr id="0" name=""/>
        <dsp:cNvSpPr/>
      </dsp:nvSpPr>
      <dsp:spPr>
        <a:xfrm>
          <a:off x="0" y="36515"/>
          <a:ext cx="9905999" cy="727228"/>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Plan your security groups with names that make sense</a:t>
          </a:r>
        </a:p>
      </dsp:txBody>
      <dsp:txXfrm>
        <a:off x="35500" y="72015"/>
        <a:ext cx="9834999" cy="656228"/>
      </dsp:txXfrm>
    </dsp:sp>
    <dsp:sp modelId="{0D87E96B-AFDC-CF4A-A181-5F1D96289123}">
      <dsp:nvSpPr>
        <dsp:cNvPr id="0" name=""/>
        <dsp:cNvSpPr/>
      </dsp:nvSpPr>
      <dsp:spPr>
        <a:xfrm>
          <a:off x="0" y="821343"/>
          <a:ext cx="9905999" cy="727228"/>
        </a:xfrm>
        <a:prstGeom prst="roundRect">
          <a:avLst/>
        </a:prstGeom>
        <a:solidFill>
          <a:schemeClr val="accent3">
            <a:hueOff val="802905"/>
            <a:satOff val="1668"/>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security groups for administrative tasks</a:t>
          </a:r>
        </a:p>
      </dsp:txBody>
      <dsp:txXfrm>
        <a:off x="35500" y="856843"/>
        <a:ext cx="9834999" cy="656228"/>
      </dsp:txXfrm>
    </dsp:sp>
    <dsp:sp modelId="{188CEE83-3E54-9F4E-8BFD-EA9E58E8C814}">
      <dsp:nvSpPr>
        <dsp:cNvPr id="0" name=""/>
        <dsp:cNvSpPr/>
      </dsp:nvSpPr>
      <dsp:spPr>
        <a:xfrm>
          <a:off x="0" y="1606171"/>
          <a:ext cx="9905999" cy="727228"/>
        </a:xfrm>
        <a:prstGeom prst="roundRect">
          <a:avLst/>
        </a:prstGeom>
        <a:solidFill>
          <a:schemeClr val="accent3">
            <a:hueOff val="1605810"/>
            <a:satOff val="3337"/>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a security group for your public-facing load balancer that sends traffic to your web tier security group</a:t>
          </a:r>
        </a:p>
      </dsp:txBody>
      <dsp:txXfrm>
        <a:off x="35500" y="1641671"/>
        <a:ext cx="9834999" cy="656228"/>
      </dsp:txXfrm>
    </dsp:sp>
    <dsp:sp modelId="{58D8649B-2EAD-CB4F-B987-CD20574CD53D}">
      <dsp:nvSpPr>
        <dsp:cNvPr id="0" name=""/>
        <dsp:cNvSpPr/>
      </dsp:nvSpPr>
      <dsp:spPr>
        <a:xfrm>
          <a:off x="0" y="2390999"/>
          <a:ext cx="9905999" cy="727228"/>
        </a:xfrm>
        <a:prstGeom prst="roundRect">
          <a:avLst/>
        </a:prstGeom>
        <a:solidFill>
          <a:schemeClr val="accent3">
            <a:hueOff val="2408715"/>
            <a:satOff val="5005"/>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a security group for your Web tier that sends traffic to your app tier or app tier load balancer security group</a:t>
          </a:r>
        </a:p>
      </dsp:txBody>
      <dsp:txXfrm>
        <a:off x="35500" y="2426499"/>
        <a:ext cx="9834999" cy="656228"/>
      </dsp:txXfrm>
    </dsp:sp>
    <dsp:sp modelId="{C4F2CBCB-5FE1-B042-9851-68CC8D7511E7}">
      <dsp:nvSpPr>
        <dsp:cNvPr id="0" name=""/>
        <dsp:cNvSpPr/>
      </dsp:nvSpPr>
      <dsp:spPr>
        <a:xfrm>
          <a:off x="0" y="3175827"/>
          <a:ext cx="9905999" cy="727228"/>
        </a:xfrm>
        <a:prstGeom prst="roundRect">
          <a:avLst/>
        </a:prstGeom>
        <a:solidFill>
          <a:schemeClr val="accent3">
            <a:hueOff val="3211620"/>
            <a:satOff val="6674"/>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Create a security group for your app tier that sends traffic to your DB tier security group. </a:t>
          </a:r>
        </a:p>
      </dsp:txBody>
      <dsp:txXfrm>
        <a:off x="35500" y="3211327"/>
        <a:ext cx="9834999" cy="656228"/>
      </dsp:txXfrm>
    </dsp:sp>
    <dsp:sp modelId="{711F00E3-FCED-1641-A553-504C59A3538D}">
      <dsp:nvSpPr>
        <dsp:cNvPr id="0" name=""/>
        <dsp:cNvSpPr/>
      </dsp:nvSpPr>
      <dsp:spPr>
        <a:xfrm>
          <a:off x="0" y="3960655"/>
          <a:ext cx="9905999" cy="727228"/>
        </a:xfrm>
        <a:prstGeom prst="roundRect">
          <a:avLst/>
        </a:prstGeom>
        <a:solidFill>
          <a:schemeClr val="accent3">
            <a:hueOff val="4014525"/>
            <a:satOff val="8342"/>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Deploy and test everything on a test VPC before deploying anything in production</a:t>
          </a:r>
          <a:endParaRPr lang="en-US" sz="2000" kern="1200"/>
        </a:p>
      </dsp:txBody>
      <dsp:txXfrm>
        <a:off x="35500" y="3996155"/>
        <a:ext cx="9834999" cy="656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7C3CB-7321-6A40-B2FB-0CC087F41DB6}">
      <dsp:nvSpPr>
        <dsp:cNvPr id="0" name=""/>
        <dsp:cNvSpPr/>
      </dsp:nvSpPr>
      <dsp:spPr>
        <a:xfrm>
          <a:off x="0" y="1372305"/>
          <a:ext cx="6801987" cy="384644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910" tIns="624840" rIns="527910"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Load Balancing</a:t>
          </a:r>
        </a:p>
        <a:p>
          <a:pPr marL="285750" lvl="1" indent="-285750" algn="l" defTabSz="1333500">
            <a:lnSpc>
              <a:spcPct val="90000"/>
            </a:lnSpc>
            <a:spcBef>
              <a:spcPct val="0"/>
            </a:spcBef>
            <a:spcAft>
              <a:spcPct val="15000"/>
            </a:spcAft>
            <a:buChar char="•"/>
          </a:pPr>
          <a:r>
            <a:rPr lang="en-US" sz="3000" kern="1200" dirty="0"/>
            <a:t>Security Groups</a:t>
          </a:r>
        </a:p>
        <a:p>
          <a:pPr marL="285750" lvl="1" indent="-285750" algn="l" defTabSz="1333500">
            <a:lnSpc>
              <a:spcPct val="90000"/>
            </a:lnSpc>
            <a:spcBef>
              <a:spcPct val="0"/>
            </a:spcBef>
            <a:spcAft>
              <a:spcPct val="15000"/>
            </a:spcAft>
            <a:buChar char="•"/>
          </a:pPr>
          <a:r>
            <a:rPr lang="en-US" sz="3000" kern="1200" dirty="0"/>
            <a:t>Network Access Control Lists</a:t>
          </a:r>
        </a:p>
        <a:p>
          <a:pPr marL="285750" lvl="1" indent="-285750" algn="l" defTabSz="1333500">
            <a:lnSpc>
              <a:spcPct val="90000"/>
            </a:lnSpc>
            <a:spcBef>
              <a:spcPct val="0"/>
            </a:spcBef>
            <a:spcAft>
              <a:spcPct val="15000"/>
            </a:spcAft>
            <a:buChar char="•"/>
          </a:pPr>
          <a:r>
            <a:rPr lang="en-US" sz="3000" kern="1200" dirty="0"/>
            <a:t>BYOIP</a:t>
          </a:r>
        </a:p>
        <a:p>
          <a:pPr marL="285750" lvl="1" indent="-285750" algn="l" defTabSz="1333500">
            <a:lnSpc>
              <a:spcPct val="90000"/>
            </a:lnSpc>
            <a:spcBef>
              <a:spcPct val="0"/>
            </a:spcBef>
            <a:spcAft>
              <a:spcPct val="15000"/>
            </a:spcAft>
            <a:buChar char="•"/>
          </a:pPr>
          <a:r>
            <a:rPr lang="en-US" sz="3000" kern="1200" dirty="0"/>
            <a:t>More VPC Connectivity Options</a:t>
          </a:r>
        </a:p>
        <a:p>
          <a:pPr marL="285750" lvl="1" indent="-285750" algn="l" defTabSz="1333500">
            <a:lnSpc>
              <a:spcPct val="90000"/>
            </a:lnSpc>
            <a:spcBef>
              <a:spcPct val="0"/>
            </a:spcBef>
            <a:spcAft>
              <a:spcPct val="15000"/>
            </a:spcAft>
            <a:buChar char="•"/>
          </a:pPr>
          <a:r>
            <a:rPr lang="en-US" sz="3000" kern="1200" dirty="0"/>
            <a:t>VPC Design Considerations</a:t>
          </a:r>
        </a:p>
        <a:p>
          <a:pPr marL="285750" lvl="1" indent="-285750" algn="l" defTabSz="1333500">
            <a:lnSpc>
              <a:spcPct val="90000"/>
            </a:lnSpc>
            <a:spcBef>
              <a:spcPct val="0"/>
            </a:spcBef>
            <a:spcAft>
              <a:spcPct val="15000"/>
            </a:spcAft>
            <a:buChar char="•"/>
          </a:pPr>
          <a:r>
            <a:rPr lang="en-US" sz="3000" kern="1200" dirty="0"/>
            <a:t>Exam Topics Overview</a:t>
          </a:r>
        </a:p>
      </dsp:txBody>
      <dsp:txXfrm>
        <a:off x="0" y="1372305"/>
        <a:ext cx="6801987" cy="3846443"/>
      </dsp:txXfrm>
    </dsp:sp>
    <dsp:sp modelId="{C108615D-3B09-9942-922C-6212F8A22228}">
      <dsp:nvSpPr>
        <dsp:cNvPr id="0" name=""/>
        <dsp:cNvSpPr/>
      </dsp:nvSpPr>
      <dsp:spPr>
        <a:xfrm>
          <a:off x="316952" y="678788"/>
          <a:ext cx="4761390" cy="100154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969" tIns="0" rIns="179969" bIns="0" numCol="1" spcCol="1270" anchor="ctr" anchorCtr="0">
          <a:noAutofit/>
        </a:bodyPr>
        <a:lstStyle/>
        <a:p>
          <a:pPr marL="0" lvl="0" indent="0" algn="l" defTabSz="1333500">
            <a:lnSpc>
              <a:spcPct val="90000"/>
            </a:lnSpc>
            <a:spcBef>
              <a:spcPct val="0"/>
            </a:spcBef>
            <a:spcAft>
              <a:spcPct val="35000"/>
            </a:spcAft>
            <a:buNone/>
          </a:pPr>
          <a:r>
            <a:rPr lang="en-US" sz="3000" kern="1200" dirty="0"/>
            <a:t>Agenda:</a:t>
          </a:r>
        </a:p>
      </dsp:txBody>
      <dsp:txXfrm>
        <a:off x="365843" y="727679"/>
        <a:ext cx="4663608" cy="903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DB06D-C88A-BF4E-B1D6-BC447E277124}">
      <dsp:nvSpPr>
        <dsp:cNvPr id="0" name=""/>
        <dsp:cNvSpPr/>
      </dsp:nvSpPr>
      <dsp:spPr>
        <a:xfrm>
          <a:off x="3117962" y="0"/>
          <a:ext cx="4452258" cy="445225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CC225-C02A-4B41-A504-DE09B3DC1F9F}">
      <dsp:nvSpPr>
        <dsp:cNvPr id="0" name=""/>
        <dsp:cNvSpPr/>
      </dsp:nvSpPr>
      <dsp:spPr>
        <a:xfrm>
          <a:off x="3540926" y="422964"/>
          <a:ext cx="1736380" cy="17363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Availability</a:t>
          </a:r>
        </a:p>
      </dsp:txBody>
      <dsp:txXfrm>
        <a:off x="3625689" y="507727"/>
        <a:ext cx="1566854" cy="1566854"/>
      </dsp:txXfrm>
    </dsp:sp>
    <dsp:sp modelId="{1AEF438F-A7DC-8E49-AE4A-2D4A412CC73C}">
      <dsp:nvSpPr>
        <dsp:cNvPr id="0" name=""/>
        <dsp:cNvSpPr/>
      </dsp:nvSpPr>
      <dsp:spPr>
        <a:xfrm>
          <a:off x="5410874" y="422964"/>
          <a:ext cx="1736380" cy="1736380"/>
        </a:xfrm>
        <a:prstGeom prst="roundRect">
          <a:avLst/>
        </a:prstGeom>
        <a:solidFill>
          <a:schemeClr val="accent2">
            <a:hueOff val="1596027"/>
            <a:satOff val="-4850"/>
            <a:lumOff val="-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Scalability</a:t>
          </a:r>
        </a:p>
      </dsp:txBody>
      <dsp:txXfrm>
        <a:off x="5495637" y="507727"/>
        <a:ext cx="1566854" cy="1566854"/>
      </dsp:txXfrm>
    </dsp:sp>
    <dsp:sp modelId="{00738C54-BB3A-2344-8364-9B333DFC2455}">
      <dsp:nvSpPr>
        <dsp:cNvPr id="0" name=""/>
        <dsp:cNvSpPr/>
      </dsp:nvSpPr>
      <dsp:spPr>
        <a:xfrm>
          <a:off x="3540926" y="2292912"/>
          <a:ext cx="1736380" cy="1736380"/>
        </a:xfrm>
        <a:prstGeom prst="roundRect">
          <a:avLst/>
        </a:prstGeom>
        <a:solidFill>
          <a:schemeClr val="accent2">
            <a:hueOff val="3192055"/>
            <a:satOff val="-9701"/>
            <a:lumOff val="-1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Security</a:t>
          </a:r>
        </a:p>
      </dsp:txBody>
      <dsp:txXfrm>
        <a:off x="3625689" y="2377675"/>
        <a:ext cx="1566854" cy="1566854"/>
      </dsp:txXfrm>
    </dsp:sp>
    <dsp:sp modelId="{219BBBCF-4FB9-6545-B18E-093F18484D8F}">
      <dsp:nvSpPr>
        <dsp:cNvPr id="0" name=""/>
        <dsp:cNvSpPr/>
      </dsp:nvSpPr>
      <dsp:spPr>
        <a:xfrm>
          <a:off x="5410874" y="2292912"/>
          <a:ext cx="1736380" cy="1736380"/>
        </a:xfrm>
        <a:prstGeom prst="round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Performance</a:t>
          </a:r>
        </a:p>
      </dsp:txBody>
      <dsp:txXfrm>
        <a:off x="5495637" y="2377675"/>
        <a:ext cx="1566854" cy="1566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6CA7-29E8-9543-9B4E-718132DCB591}">
      <dsp:nvSpPr>
        <dsp:cNvPr id="0" name=""/>
        <dsp:cNvSpPr/>
      </dsp:nvSpPr>
      <dsp:spPr>
        <a:xfrm rot="5400000">
          <a:off x="5832798" y="-2791934"/>
          <a:ext cx="1138458" cy="7007014"/>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Considers the state of each server and distribute traffic accordingly</a:t>
          </a:r>
        </a:p>
      </dsp:txBody>
      <dsp:txXfrm rot="-5400000">
        <a:off x="2898521" y="197918"/>
        <a:ext cx="6951439" cy="1027308"/>
      </dsp:txXfrm>
    </dsp:sp>
    <dsp:sp modelId="{9CC0F89B-E504-3642-8AF2-E33E74150EEC}">
      <dsp:nvSpPr>
        <dsp:cNvPr id="0" name=""/>
        <dsp:cNvSpPr/>
      </dsp:nvSpPr>
      <dsp:spPr>
        <a:xfrm>
          <a:off x="464" y="35"/>
          <a:ext cx="2898056" cy="142307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a:t>Dynamic</a:t>
          </a:r>
          <a:endParaRPr lang="en-US" sz="5400" kern="1200" dirty="0"/>
        </a:p>
      </dsp:txBody>
      <dsp:txXfrm>
        <a:off x="69933" y="69504"/>
        <a:ext cx="2759118" cy="1284135"/>
      </dsp:txXfrm>
    </dsp:sp>
    <dsp:sp modelId="{91045517-C85E-FB4C-A84C-9F0AD2C49BE3}">
      <dsp:nvSpPr>
        <dsp:cNvPr id="0" name=""/>
        <dsp:cNvSpPr/>
      </dsp:nvSpPr>
      <dsp:spPr>
        <a:xfrm rot="5400000">
          <a:off x="5890121" y="-1240358"/>
          <a:ext cx="1138458" cy="6892316"/>
        </a:xfrm>
        <a:prstGeom prst="round2SameRect">
          <a:avLst/>
        </a:prstGeom>
        <a:solidFill>
          <a:schemeClr val="accent2">
            <a:tint val="40000"/>
            <a:alpha val="90000"/>
            <a:hueOff val="4141917"/>
            <a:satOff val="-14661"/>
            <a:lumOff val="-638"/>
            <a:alphaOff val="0"/>
          </a:schemeClr>
        </a:solidFill>
        <a:ln w="15875" cap="flat" cmpd="sng" algn="ctr">
          <a:solidFill>
            <a:schemeClr val="accent2">
              <a:tint val="40000"/>
              <a:alpha val="90000"/>
              <a:hueOff val="4141917"/>
              <a:satOff val="-14661"/>
              <a:lumOff val="-6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Distributes traffic using pre-defined rules</a:t>
          </a:r>
        </a:p>
      </dsp:txBody>
      <dsp:txXfrm rot="-5400000">
        <a:off x="3013193" y="1692145"/>
        <a:ext cx="6836741" cy="1027308"/>
      </dsp:txXfrm>
    </dsp:sp>
    <dsp:sp modelId="{34FD018D-B495-8741-8336-3D0DC87ACB46}">
      <dsp:nvSpPr>
        <dsp:cNvPr id="0" name=""/>
        <dsp:cNvSpPr/>
      </dsp:nvSpPr>
      <dsp:spPr>
        <a:xfrm>
          <a:off x="464" y="1494262"/>
          <a:ext cx="3012728" cy="1423073"/>
        </a:xfrm>
        <a:prstGeom prst="round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a:t>Static</a:t>
          </a:r>
          <a:endParaRPr lang="en-US" sz="6500" kern="1200" dirty="0"/>
        </a:p>
      </dsp:txBody>
      <dsp:txXfrm>
        <a:off x="69933" y="1563731"/>
        <a:ext cx="2873790" cy="12841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08BC8-F5A0-094A-9854-14D27CACCFCC}">
      <dsp:nvSpPr>
        <dsp:cNvPr id="0" name=""/>
        <dsp:cNvSpPr/>
      </dsp:nvSpPr>
      <dsp:spPr>
        <a:xfrm>
          <a:off x="0" y="57746"/>
          <a:ext cx="10581665" cy="43348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Least Connection </a:t>
          </a:r>
        </a:p>
      </dsp:txBody>
      <dsp:txXfrm>
        <a:off x="21161" y="78907"/>
        <a:ext cx="10539343" cy="391163"/>
      </dsp:txXfrm>
    </dsp:sp>
    <dsp:sp modelId="{6D08DBE2-9D92-4340-9DB1-38AD030C1D77}">
      <dsp:nvSpPr>
        <dsp:cNvPr id="0" name=""/>
        <dsp:cNvSpPr/>
      </dsp:nvSpPr>
      <dsp:spPr>
        <a:xfrm>
          <a:off x="0" y="491231"/>
          <a:ext cx="10581665" cy="42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6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Checks which servers have the fewest connections open at the time and sends traffic to those servers. This assumes all connections require roughly equal processing power.</a:t>
          </a:r>
        </a:p>
      </dsp:txBody>
      <dsp:txXfrm>
        <a:off x="0" y="491231"/>
        <a:ext cx="10581665" cy="422797"/>
      </dsp:txXfrm>
    </dsp:sp>
    <dsp:sp modelId="{8388E1D7-753C-4843-95D7-EE76EFF9EFB9}">
      <dsp:nvSpPr>
        <dsp:cNvPr id="0" name=""/>
        <dsp:cNvSpPr/>
      </dsp:nvSpPr>
      <dsp:spPr>
        <a:xfrm>
          <a:off x="0" y="914028"/>
          <a:ext cx="10581665" cy="433485"/>
        </a:xfrm>
        <a:prstGeom prst="roundRect">
          <a:avLst/>
        </a:prstGeom>
        <a:solidFill>
          <a:schemeClr val="accent2">
            <a:hueOff val="1197020"/>
            <a:satOff val="-3638"/>
            <a:lumOff val="-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Weighted Least Connection</a:t>
          </a:r>
        </a:p>
      </dsp:txBody>
      <dsp:txXfrm>
        <a:off x="21161" y="935189"/>
        <a:ext cx="10539343" cy="391163"/>
      </dsp:txXfrm>
    </dsp:sp>
    <dsp:sp modelId="{C4A10B98-C5FE-2E45-A501-1F4B85DF7BAF}">
      <dsp:nvSpPr>
        <dsp:cNvPr id="0" name=""/>
        <dsp:cNvSpPr/>
      </dsp:nvSpPr>
      <dsp:spPr>
        <a:xfrm>
          <a:off x="0" y="1347513"/>
          <a:ext cx="10581665" cy="42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6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Gives administrators the ability to assign different weights to each server, assuming that some servers can handle more connections than others.</a:t>
          </a:r>
        </a:p>
      </dsp:txBody>
      <dsp:txXfrm>
        <a:off x="0" y="1347513"/>
        <a:ext cx="10581665" cy="422797"/>
      </dsp:txXfrm>
    </dsp:sp>
    <dsp:sp modelId="{B4A6F1AF-7424-964C-BAC5-4AC45EA8D8C3}">
      <dsp:nvSpPr>
        <dsp:cNvPr id="0" name=""/>
        <dsp:cNvSpPr/>
      </dsp:nvSpPr>
      <dsp:spPr>
        <a:xfrm>
          <a:off x="0" y="1770311"/>
          <a:ext cx="10581665" cy="433485"/>
        </a:xfrm>
        <a:prstGeom prst="roundRect">
          <a:avLst/>
        </a:prstGeom>
        <a:solidFill>
          <a:schemeClr val="accent2">
            <a:hueOff val="2394041"/>
            <a:satOff val="-7276"/>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Least Response Time</a:t>
          </a:r>
        </a:p>
      </dsp:txBody>
      <dsp:txXfrm>
        <a:off x="21161" y="1791472"/>
        <a:ext cx="10539343" cy="391163"/>
      </dsp:txXfrm>
    </dsp:sp>
    <dsp:sp modelId="{CB003352-0395-AB4D-A0D0-0CBB794848F1}">
      <dsp:nvSpPr>
        <dsp:cNvPr id="0" name=""/>
        <dsp:cNvSpPr/>
      </dsp:nvSpPr>
      <dsp:spPr>
        <a:xfrm>
          <a:off x="0" y="2203796"/>
          <a:ext cx="10581665" cy="42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6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The total time that the server takes to process the incoming requests and send a response. The least response time method combines the server response time and the active connections to determine the best server</a:t>
          </a:r>
        </a:p>
      </dsp:txBody>
      <dsp:txXfrm>
        <a:off x="0" y="2203796"/>
        <a:ext cx="10581665" cy="422797"/>
      </dsp:txXfrm>
    </dsp:sp>
    <dsp:sp modelId="{88736C9B-A6AD-A94F-97C9-38D0E8CFBE73}">
      <dsp:nvSpPr>
        <dsp:cNvPr id="0" name=""/>
        <dsp:cNvSpPr/>
      </dsp:nvSpPr>
      <dsp:spPr>
        <a:xfrm>
          <a:off x="0" y="2626593"/>
          <a:ext cx="10581665" cy="433485"/>
        </a:xfrm>
        <a:prstGeom prst="roundRect">
          <a:avLst/>
        </a:prstGeom>
        <a:solidFill>
          <a:schemeClr val="accent2">
            <a:hueOff val="3591061"/>
            <a:satOff val="-10913"/>
            <a:lumOff val="-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Weighted Response Time</a:t>
          </a:r>
        </a:p>
      </dsp:txBody>
      <dsp:txXfrm>
        <a:off x="21161" y="2647754"/>
        <a:ext cx="10539343" cy="391163"/>
      </dsp:txXfrm>
    </dsp:sp>
    <dsp:sp modelId="{E7591EF1-CA7E-F545-8603-84CB24659DFF}">
      <dsp:nvSpPr>
        <dsp:cNvPr id="0" name=""/>
        <dsp:cNvSpPr/>
      </dsp:nvSpPr>
      <dsp:spPr>
        <a:xfrm>
          <a:off x="0" y="3060078"/>
          <a:ext cx="10581665" cy="42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6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Averages the response time of each server, and combines that with the number of connections each server has open to determine where to send traffic. By sending traffic to the servers with the quickest response time, the algorithm ensures faster service for users.</a:t>
          </a:r>
        </a:p>
      </dsp:txBody>
      <dsp:txXfrm>
        <a:off x="0" y="3060078"/>
        <a:ext cx="10581665" cy="422797"/>
      </dsp:txXfrm>
    </dsp:sp>
    <dsp:sp modelId="{100DA834-73F7-5D4A-9CDC-214E66E01965}">
      <dsp:nvSpPr>
        <dsp:cNvPr id="0" name=""/>
        <dsp:cNvSpPr/>
      </dsp:nvSpPr>
      <dsp:spPr>
        <a:xfrm>
          <a:off x="0" y="3482876"/>
          <a:ext cx="10581665" cy="433485"/>
        </a:xfrm>
        <a:prstGeom prst="round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Resource-based</a:t>
          </a:r>
        </a:p>
      </dsp:txBody>
      <dsp:txXfrm>
        <a:off x="21161" y="3504037"/>
        <a:ext cx="10539343" cy="391163"/>
      </dsp:txXfrm>
    </dsp:sp>
    <dsp:sp modelId="{6F6A40AD-9990-F941-B25E-163E2B63435E}">
      <dsp:nvSpPr>
        <dsp:cNvPr id="0" name=""/>
        <dsp:cNvSpPr/>
      </dsp:nvSpPr>
      <dsp:spPr>
        <a:xfrm>
          <a:off x="0" y="3916361"/>
          <a:ext cx="10581665" cy="609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6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Distributes load based on what resources each server has available at the time. Specialized software (called an "agent") running on each server measures that server's available CPU and memory, and the load balancer queries the agent before distributing traffic to that server.</a:t>
          </a:r>
        </a:p>
      </dsp:txBody>
      <dsp:txXfrm>
        <a:off x="0" y="3916361"/>
        <a:ext cx="10581665" cy="6096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2369B-E292-FC4B-8567-C4D0D3C84FBE}">
      <dsp:nvSpPr>
        <dsp:cNvPr id="0" name=""/>
        <dsp:cNvSpPr/>
      </dsp:nvSpPr>
      <dsp:spPr>
        <a:xfrm>
          <a:off x="0" y="216028"/>
          <a:ext cx="9905999" cy="5247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a:t>Round Robin</a:t>
          </a:r>
          <a:endParaRPr lang="en-US" sz="2300" kern="1200"/>
        </a:p>
      </dsp:txBody>
      <dsp:txXfrm>
        <a:off x="25616" y="241644"/>
        <a:ext cx="9854767" cy="473513"/>
      </dsp:txXfrm>
    </dsp:sp>
    <dsp:sp modelId="{F26CFE55-7315-E44D-BC25-D6C991874CAC}">
      <dsp:nvSpPr>
        <dsp:cNvPr id="0" name=""/>
        <dsp:cNvSpPr/>
      </dsp:nvSpPr>
      <dsp:spPr>
        <a:xfrm>
          <a:off x="0" y="740773"/>
          <a:ext cx="9905999" cy="511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D</a:t>
          </a:r>
          <a:r>
            <a:rPr lang="en-US" sz="1800" b="0" i="0" kern="1200" dirty="0"/>
            <a:t>istributes traffic to a list of servers in rotation using </a:t>
          </a:r>
          <a:r>
            <a:rPr lang="en-US" sz="1800" kern="1200" dirty="0"/>
            <a:t>DNS. </a:t>
          </a:r>
          <a:r>
            <a:rPr lang="en-US" sz="1800" b="0" i="0" kern="1200" dirty="0"/>
            <a:t>An authoritative nameserver will have a list of different A records for a domain and provides a different one in response to each DNS query.</a:t>
          </a:r>
          <a:endParaRPr lang="en-US" sz="1800" kern="1200" dirty="0"/>
        </a:p>
      </dsp:txBody>
      <dsp:txXfrm>
        <a:off x="0" y="740773"/>
        <a:ext cx="9905999" cy="511807"/>
      </dsp:txXfrm>
    </dsp:sp>
    <dsp:sp modelId="{47083677-7480-794B-8BB7-F9BB624A116F}">
      <dsp:nvSpPr>
        <dsp:cNvPr id="0" name=""/>
        <dsp:cNvSpPr/>
      </dsp:nvSpPr>
      <dsp:spPr>
        <a:xfrm>
          <a:off x="0" y="1252580"/>
          <a:ext cx="9905999" cy="52474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a:t>Weighted Round Robin</a:t>
          </a:r>
          <a:endParaRPr lang="en-US" sz="2300" kern="1200"/>
        </a:p>
      </dsp:txBody>
      <dsp:txXfrm>
        <a:off x="25616" y="1278196"/>
        <a:ext cx="9854767" cy="473513"/>
      </dsp:txXfrm>
    </dsp:sp>
    <dsp:sp modelId="{7C1D3DB9-6B4E-E443-A2C9-FC461487075B}">
      <dsp:nvSpPr>
        <dsp:cNvPr id="0" name=""/>
        <dsp:cNvSpPr/>
      </dsp:nvSpPr>
      <dsp:spPr>
        <a:xfrm>
          <a:off x="0" y="1777325"/>
          <a:ext cx="9905999" cy="511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Allows an administrator to assign different weights to each server. Servers deemed able to handle more traffic will receive slightly more. Weighting can be configured within DNS records</a:t>
          </a:r>
          <a:endParaRPr lang="en-US" sz="1800" kern="1200"/>
        </a:p>
      </dsp:txBody>
      <dsp:txXfrm>
        <a:off x="0" y="1777325"/>
        <a:ext cx="9905999" cy="511807"/>
      </dsp:txXfrm>
    </dsp:sp>
    <dsp:sp modelId="{C6F689E5-2425-6F4F-BB82-A2B60AB0268E}">
      <dsp:nvSpPr>
        <dsp:cNvPr id="0" name=""/>
        <dsp:cNvSpPr/>
      </dsp:nvSpPr>
      <dsp:spPr>
        <a:xfrm>
          <a:off x="0" y="2289133"/>
          <a:ext cx="9905999" cy="52474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a:t>IP hash</a:t>
          </a:r>
          <a:endParaRPr lang="en-US" sz="2300" kern="1200"/>
        </a:p>
      </dsp:txBody>
      <dsp:txXfrm>
        <a:off x="25616" y="2314749"/>
        <a:ext cx="9854767" cy="473513"/>
      </dsp:txXfrm>
    </dsp:sp>
    <dsp:sp modelId="{9405C40C-3677-D94C-BDBD-3815C4CB2B2C}">
      <dsp:nvSpPr>
        <dsp:cNvPr id="0" name=""/>
        <dsp:cNvSpPr/>
      </dsp:nvSpPr>
      <dsp:spPr>
        <a:xfrm>
          <a:off x="0" y="2813878"/>
          <a:ext cx="9905999" cy="511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Combines incoming traffic's source and destination IP addresses and uses a mathematical function to convert it into a hash. Based on the hash, the connection is assigned to a specific server.</a:t>
          </a:r>
          <a:endParaRPr lang="en-US" sz="1800" kern="1200"/>
        </a:p>
      </dsp:txBody>
      <dsp:txXfrm>
        <a:off x="0" y="2813878"/>
        <a:ext cx="9905999" cy="5118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9B9EA-1112-4C61-8167-DF781E4111D1}">
      <dsp:nvSpPr>
        <dsp:cNvPr id="0" name=""/>
        <dsp:cNvSpPr/>
      </dsp:nvSpPr>
      <dsp:spPr>
        <a:xfrm>
          <a:off x="255000" y="11702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1DDB7F-A265-4A3B-8BEE-C6EF6F269C4C}">
      <dsp:nvSpPr>
        <dsp:cNvPr id="0" name=""/>
        <dsp:cNvSpPr/>
      </dsp:nvSpPr>
      <dsp:spPr>
        <a:xfrm>
          <a:off x="255000" y="177125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b="0" kern="1200" dirty="0"/>
            <a:t>External load balancing</a:t>
          </a:r>
        </a:p>
      </dsp:txBody>
      <dsp:txXfrm>
        <a:off x="255000" y="1771252"/>
        <a:ext cx="4320000" cy="648000"/>
      </dsp:txXfrm>
    </dsp:sp>
    <dsp:sp modelId="{B165068F-EA55-4A35-AFCD-B44F5686BBE6}">
      <dsp:nvSpPr>
        <dsp:cNvPr id="0" name=""/>
        <dsp:cNvSpPr/>
      </dsp:nvSpPr>
      <dsp:spPr>
        <a:xfrm>
          <a:off x="255000" y="2485406"/>
          <a:ext cx="4320000" cy="93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Handles requests coming from outside your network (e.g., from the internet)</a:t>
          </a:r>
        </a:p>
      </dsp:txBody>
      <dsp:txXfrm>
        <a:off x="255000" y="2485406"/>
        <a:ext cx="4320000" cy="939282"/>
      </dsp:txXfrm>
    </dsp:sp>
    <dsp:sp modelId="{2A86E93F-87C1-4726-9789-D76655AF5CBD}">
      <dsp:nvSpPr>
        <dsp:cNvPr id="0" name=""/>
        <dsp:cNvSpPr/>
      </dsp:nvSpPr>
      <dsp:spPr>
        <a:xfrm>
          <a:off x="5331000" y="11702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BFE9BD-94B3-4C24-860E-2EF26AF671CE}">
      <dsp:nvSpPr>
        <dsp:cNvPr id="0" name=""/>
        <dsp:cNvSpPr/>
      </dsp:nvSpPr>
      <dsp:spPr>
        <a:xfrm>
          <a:off x="5331000" y="177125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b="0" kern="1200" dirty="0"/>
            <a:t>Internal load balancing</a:t>
          </a:r>
        </a:p>
      </dsp:txBody>
      <dsp:txXfrm>
        <a:off x="5331000" y="1771252"/>
        <a:ext cx="4320000" cy="648000"/>
      </dsp:txXfrm>
    </dsp:sp>
    <dsp:sp modelId="{5A72852F-FCFD-4954-A77D-47D35D481E23}">
      <dsp:nvSpPr>
        <dsp:cNvPr id="0" name=""/>
        <dsp:cNvSpPr/>
      </dsp:nvSpPr>
      <dsp:spPr>
        <a:xfrm>
          <a:off x="5331000" y="2485406"/>
          <a:ext cx="4320000" cy="93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Handles traffic coming from clients in the same VPC network as the load balancer</a:t>
          </a:r>
        </a:p>
        <a:p>
          <a:pPr marL="0" lvl="0" indent="0" algn="l" defTabSz="755650">
            <a:lnSpc>
              <a:spcPct val="90000"/>
            </a:lnSpc>
            <a:spcBef>
              <a:spcPct val="0"/>
            </a:spcBef>
            <a:spcAft>
              <a:spcPct val="35000"/>
            </a:spcAft>
            <a:buNone/>
          </a:pPr>
          <a:r>
            <a:rPr lang="en-US" sz="1700" kern="1200"/>
            <a:t>Assigned to a private subnet and does not have a public IP address</a:t>
          </a:r>
        </a:p>
      </dsp:txBody>
      <dsp:txXfrm>
        <a:off x="5331000" y="2485406"/>
        <a:ext cx="4320000" cy="9392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25323-6C21-1E45-80EE-FF3C78131A6E}">
      <dsp:nvSpPr>
        <dsp:cNvPr id="0" name=""/>
        <dsp:cNvSpPr/>
      </dsp:nvSpPr>
      <dsp:spPr>
        <a:xfrm>
          <a:off x="0" y="842169"/>
          <a:ext cx="3095624" cy="185737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Application load balancer (ALB)</a:t>
          </a:r>
        </a:p>
      </dsp:txBody>
      <dsp:txXfrm>
        <a:off x="0" y="842169"/>
        <a:ext cx="3095624" cy="1857374"/>
      </dsp:txXfrm>
    </dsp:sp>
    <dsp:sp modelId="{E353E62C-75A7-554B-AF8F-1BE5E76FBBAD}">
      <dsp:nvSpPr>
        <dsp:cNvPr id="0" name=""/>
        <dsp:cNvSpPr/>
      </dsp:nvSpPr>
      <dsp:spPr>
        <a:xfrm>
          <a:off x="3405187" y="842169"/>
          <a:ext cx="3095624" cy="1857374"/>
        </a:xfrm>
        <a:prstGeom prst="rect">
          <a:avLst/>
        </a:prstGeom>
        <a:solidFill>
          <a:schemeClr val="accent2">
            <a:hueOff val="2394041"/>
            <a:satOff val="-7276"/>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Network load balancer (NLB)</a:t>
          </a:r>
        </a:p>
      </dsp:txBody>
      <dsp:txXfrm>
        <a:off x="3405187" y="842169"/>
        <a:ext cx="3095624" cy="1857374"/>
      </dsp:txXfrm>
    </dsp:sp>
    <dsp:sp modelId="{F152B1D9-013F-B343-A942-82119D674FE8}">
      <dsp:nvSpPr>
        <dsp:cNvPr id="0" name=""/>
        <dsp:cNvSpPr/>
      </dsp:nvSpPr>
      <dsp:spPr>
        <a:xfrm>
          <a:off x="6810374" y="842169"/>
          <a:ext cx="3095624" cy="1857374"/>
        </a:xfrm>
        <a:prstGeom prst="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Gateway load balancer (GLB)</a:t>
          </a:r>
        </a:p>
      </dsp:txBody>
      <dsp:txXfrm>
        <a:off x="6810374" y="842169"/>
        <a:ext cx="3095624" cy="1857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B027A-BECC-D34E-90E3-3724380180C7}">
      <dsp:nvSpPr>
        <dsp:cNvPr id="0" name=""/>
        <dsp:cNvSpPr/>
      </dsp:nvSpPr>
      <dsp:spPr>
        <a:xfrm>
          <a:off x="742949" y="0"/>
          <a:ext cx="8420099" cy="354171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B8731-EBB7-0C41-98DA-3E26034B26F0}">
      <dsp:nvSpPr>
        <dsp:cNvPr id="0" name=""/>
        <dsp:cNvSpPr/>
      </dsp:nvSpPr>
      <dsp:spPr>
        <a:xfrm>
          <a:off x="10641" y="1062514"/>
          <a:ext cx="3188493" cy="1416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NLB receives a connection request and selects a target from the target group for the default route</a:t>
          </a:r>
        </a:p>
      </dsp:txBody>
      <dsp:txXfrm>
        <a:off x="79798" y="1131671"/>
        <a:ext cx="3050179" cy="1278371"/>
      </dsp:txXfrm>
    </dsp:sp>
    <dsp:sp modelId="{714BD7B7-940A-E44B-B6B7-3C2A4D3F0B31}">
      <dsp:nvSpPr>
        <dsp:cNvPr id="0" name=""/>
        <dsp:cNvSpPr/>
      </dsp:nvSpPr>
      <dsp:spPr>
        <a:xfrm>
          <a:off x="3358752" y="1062514"/>
          <a:ext cx="3188493" cy="1416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NLB attempts to open a TCP connection to the selected target</a:t>
          </a:r>
        </a:p>
      </dsp:txBody>
      <dsp:txXfrm>
        <a:off x="3427909" y="1131671"/>
        <a:ext cx="3050179" cy="1278371"/>
      </dsp:txXfrm>
    </dsp:sp>
    <dsp:sp modelId="{ECF677D3-3BB4-6E4A-BFC3-072EC5734DB1}">
      <dsp:nvSpPr>
        <dsp:cNvPr id="0" name=""/>
        <dsp:cNvSpPr/>
      </dsp:nvSpPr>
      <dsp:spPr>
        <a:xfrm>
          <a:off x="6706864" y="1062514"/>
          <a:ext cx="3188493" cy="1416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Each individual TCP connection is routed to a single target for the life of the connection</a:t>
          </a:r>
        </a:p>
      </dsp:txBody>
      <dsp:txXfrm>
        <a:off x="6776021" y="1131671"/>
        <a:ext cx="3050179" cy="127837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831C3-1D41-9D48-B43F-3C904B3329B9}" type="datetimeFigureOut">
              <a:rPr lang="en-US" smtClean="0"/>
              <a:t>9/18/24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B1ACB-5554-BA46-9B02-41A3A8373123}" type="slidenum">
              <a:rPr lang="en-US" smtClean="0"/>
              <a:t>‹#›</a:t>
            </a:fld>
            <a:endParaRPr lang="en-US"/>
          </a:p>
        </p:txBody>
      </p:sp>
    </p:spTree>
    <p:extLst>
      <p:ext uri="{BB962C8B-B14F-4D97-AF65-F5344CB8AC3E}">
        <p14:creationId xmlns:p14="http://schemas.microsoft.com/office/powerpoint/2010/main" val="921668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93939"/>
              </a:solidFill>
              <a:effectLst/>
              <a:latin typeface="EB Garamond"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576A2-7C12-5D46-82D1-8A836AC17B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427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576A2-7C12-5D46-82D1-8A836AC17B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50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576A2-7C12-5D46-82D1-8A836AC17B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14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576A2-7C12-5D46-82D1-8A836AC17B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839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protocol is used to automatically assign an IP address to network devices from a configuration server</a:t>
            </a:r>
          </a:p>
          <a:p>
            <a:r>
              <a:rPr lang="en-US" dirty="0"/>
              <a:t>Parts of BOOTP are used to provide service to the DHCP protocol.</a:t>
            </a:r>
          </a:p>
          <a:p>
            <a:endParaRPr lang="en-US" dirty="0"/>
          </a:p>
          <a:p>
            <a:r>
              <a:rPr lang="en-US" dirty="0"/>
              <a:t>*Kerberos is a protocol for authenticating service requests between trusted hosts across an untrusted network. Kerberos support is built in to all major computer OS.</a:t>
            </a:r>
          </a:p>
          <a:p>
            <a:r>
              <a:rPr lang="en-US" dirty="0"/>
              <a:t>Uses shared secret cryptography to prevent packets traveling across the network from being read or changed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576A2-7C12-5D46-82D1-8A836AC17B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56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576A2-7C12-5D46-82D1-8A836AC17B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42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576A2-7C12-5D46-82D1-8A836AC17B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978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78</a:t>
            </a:fld>
            <a:endParaRPr lang="en-US"/>
          </a:p>
        </p:txBody>
      </p:sp>
    </p:spTree>
    <p:extLst>
      <p:ext uri="{BB962C8B-B14F-4D97-AF65-F5344CB8AC3E}">
        <p14:creationId xmlns:p14="http://schemas.microsoft.com/office/powerpoint/2010/main" val="455271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131878-877B-CC4D-941C-154C37B5FC49}" type="datetimeFigureOut">
              <a:rPr lang="en-US" smtClean="0"/>
              <a:t>9/18/24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10397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22742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6317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661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145171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9/18/24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72137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9/18/24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99934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588635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86623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55403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31878-877B-CC4D-941C-154C37B5FC49}"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10671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31878-877B-CC4D-941C-154C37B5FC49}"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18253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31878-877B-CC4D-941C-154C37B5FC49}" type="datetimeFigureOut">
              <a:rPr lang="en-US" smtClean="0"/>
              <a:t>9/18/24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17540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31878-877B-CC4D-941C-154C37B5FC49}" type="datetimeFigureOut">
              <a:rPr lang="en-US" smtClean="0"/>
              <a:t>9/18/24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0162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31878-877B-CC4D-941C-154C37B5FC49}" type="datetimeFigureOut">
              <a:rPr lang="en-US" smtClean="0"/>
              <a:t>9/18/24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24897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6536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44828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131878-877B-CC4D-941C-154C37B5FC49}" type="datetimeFigureOut">
              <a:rPr lang="en-US" smtClean="0"/>
              <a:t>9/18/24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4E1087-390E-644C-9E4B-B1801D4279C9}" type="slidenum">
              <a:rPr lang="en-US" smtClean="0"/>
              <a:t>‹#›</a:t>
            </a:fld>
            <a:endParaRPr lang="en-US"/>
          </a:p>
        </p:txBody>
      </p:sp>
    </p:spTree>
    <p:extLst>
      <p:ext uri="{BB962C8B-B14F-4D97-AF65-F5344CB8AC3E}">
        <p14:creationId xmlns:p14="http://schemas.microsoft.com/office/powerpoint/2010/main" val="7689022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image" Target="../media/image19.svg"/><Relationship Id="rId2" Type="http://schemas.openxmlformats.org/officeDocument/2006/relationships/image" Target="../media/image8.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4.svg"/><Relationship Id="rId5" Type="http://schemas.openxmlformats.org/officeDocument/2006/relationships/image" Target="../media/image11.svg"/><Relationship Id="rId15" Type="http://schemas.openxmlformats.org/officeDocument/2006/relationships/image" Target="../media/image6.svg"/><Relationship Id="rId10"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ADD6-8D40-9B49-9390-124F86742595}"/>
              </a:ext>
            </a:extLst>
          </p:cNvPr>
          <p:cNvSpPr>
            <a:spLocks noGrp="1"/>
          </p:cNvSpPr>
          <p:nvPr>
            <p:ph type="ctrTitle"/>
          </p:nvPr>
        </p:nvSpPr>
        <p:spPr>
          <a:xfrm>
            <a:off x="2667000" y="2328334"/>
            <a:ext cx="6858000" cy="1367896"/>
          </a:xfrm>
        </p:spPr>
        <p:txBody>
          <a:bodyPr>
            <a:normAutofit/>
          </a:bodyPr>
          <a:lstStyle/>
          <a:p>
            <a:pPr algn="ctr"/>
            <a:r>
              <a:rPr lang="en-US" sz="6000" dirty="0">
                <a:solidFill>
                  <a:srgbClr val="FFFFFF"/>
                </a:solidFill>
              </a:rPr>
              <a:t>MIS 547</a:t>
            </a:r>
          </a:p>
        </p:txBody>
      </p:sp>
      <p:sp>
        <p:nvSpPr>
          <p:cNvPr id="3" name="Subtitle 2">
            <a:extLst>
              <a:ext uri="{FF2B5EF4-FFF2-40B4-BE49-F238E27FC236}">
                <a16:creationId xmlns:a16="http://schemas.microsoft.com/office/drawing/2014/main" id="{3C3D316C-B9A1-353B-C296-C9C9E3DC8B7E}"/>
              </a:ext>
            </a:extLst>
          </p:cNvPr>
          <p:cNvSpPr>
            <a:spLocks noGrp="1"/>
          </p:cNvSpPr>
          <p:nvPr>
            <p:ph type="subTitle" idx="1"/>
          </p:nvPr>
        </p:nvSpPr>
        <p:spPr>
          <a:xfrm>
            <a:off x="2667001" y="3602038"/>
            <a:ext cx="6857999" cy="953029"/>
          </a:xfrm>
        </p:spPr>
        <p:txBody>
          <a:bodyPr>
            <a:normAutofit/>
          </a:bodyPr>
          <a:lstStyle/>
          <a:p>
            <a:pPr algn="ctr"/>
            <a:r>
              <a:rPr lang="en-US" sz="3600" dirty="0">
                <a:solidFill>
                  <a:schemeClr val="bg2"/>
                </a:solidFill>
              </a:rPr>
              <a:t>Cloud Computing</a:t>
            </a:r>
          </a:p>
        </p:txBody>
      </p:sp>
    </p:spTree>
    <p:extLst>
      <p:ext uri="{BB962C8B-B14F-4D97-AF65-F5344CB8AC3E}">
        <p14:creationId xmlns:p14="http://schemas.microsoft.com/office/powerpoint/2010/main" val="12373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1318-17A3-69CB-7EB1-12815ADB3136}"/>
              </a:ext>
            </a:extLst>
          </p:cNvPr>
          <p:cNvSpPr>
            <a:spLocks noGrp="1"/>
          </p:cNvSpPr>
          <p:nvPr>
            <p:ph type="title"/>
          </p:nvPr>
        </p:nvSpPr>
        <p:spPr>
          <a:xfrm>
            <a:off x="1141413" y="618518"/>
            <a:ext cx="6752558" cy="1478570"/>
          </a:xfrm>
        </p:spPr>
        <p:txBody>
          <a:bodyPr/>
          <a:lstStyle/>
          <a:p>
            <a:r>
              <a:rPr lang="en-US" dirty="0"/>
              <a:t>Load Balancing Benefits</a:t>
            </a:r>
          </a:p>
        </p:txBody>
      </p:sp>
      <p:grpSp>
        <p:nvGrpSpPr>
          <p:cNvPr id="26" name="Group 25">
            <a:extLst>
              <a:ext uri="{FF2B5EF4-FFF2-40B4-BE49-F238E27FC236}">
                <a16:creationId xmlns:a16="http://schemas.microsoft.com/office/drawing/2014/main" id="{F57A0912-DDA5-1184-8A81-D2509029AA36}"/>
              </a:ext>
            </a:extLst>
          </p:cNvPr>
          <p:cNvGrpSpPr/>
          <p:nvPr/>
        </p:nvGrpSpPr>
        <p:grpSpPr>
          <a:xfrm>
            <a:off x="1451715" y="2679525"/>
            <a:ext cx="5687166" cy="3538774"/>
            <a:chOff x="1451715" y="2679525"/>
            <a:chExt cx="5687166" cy="3538774"/>
          </a:xfrm>
        </p:grpSpPr>
        <p:sp>
          <p:nvSpPr>
            <p:cNvPr id="29" name="Rectangle 28" descr="Processor">
              <a:extLst>
                <a:ext uri="{FF2B5EF4-FFF2-40B4-BE49-F238E27FC236}">
                  <a16:creationId xmlns:a16="http://schemas.microsoft.com/office/drawing/2014/main" id="{BF383421-CD7E-8909-27B7-F8B4E5E1CDD9}"/>
                </a:ext>
              </a:extLst>
            </p:cNvPr>
            <p:cNvSpPr/>
            <p:nvPr/>
          </p:nvSpPr>
          <p:spPr>
            <a:xfrm>
              <a:off x="1451715" y="2847152"/>
              <a:ext cx="409752" cy="40975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0" name="Freeform 29">
              <a:extLst>
                <a:ext uri="{FF2B5EF4-FFF2-40B4-BE49-F238E27FC236}">
                  <a16:creationId xmlns:a16="http://schemas.microsoft.com/office/drawing/2014/main" id="{786CF032-65E8-48FB-849B-CEA61EFBD47E}"/>
                </a:ext>
              </a:extLst>
            </p:cNvPr>
            <p:cNvSpPr/>
            <p:nvPr/>
          </p:nvSpPr>
          <p:spPr>
            <a:xfrm>
              <a:off x="2086831" y="2679525"/>
              <a:ext cx="5052050" cy="745005"/>
            </a:xfrm>
            <a:custGeom>
              <a:avLst/>
              <a:gdLst>
                <a:gd name="connsiteX0" fmla="*/ 0 w 5052050"/>
                <a:gd name="connsiteY0" fmla="*/ 0 h 745005"/>
                <a:gd name="connsiteX1" fmla="*/ 5052050 w 5052050"/>
                <a:gd name="connsiteY1" fmla="*/ 0 h 745005"/>
                <a:gd name="connsiteX2" fmla="*/ 5052050 w 5052050"/>
                <a:gd name="connsiteY2" fmla="*/ 745005 h 745005"/>
                <a:gd name="connsiteX3" fmla="*/ 0 w 5052050"/>
                <a:gd name="connsiteY3" fmla="*/ 745005 h 745005"/>
                <a:gd name="connsiteX4" fmla="*/ 0 w 5052050"/>
                <a:gd name="connsiteY4" fmla="*/ 0 h 7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2050" h="745005">
                  <a:moveTo>
                    <a:pt x="0" y="0"/>
                  </a:moveTo>
                  <a:lnTo>
                    <a:pt x="5052050" y="0"/>
                  </a:lnTo>
                  <a:lnTo>
                    <a:pt x="5052050" y="745005"/>
                  </a:lnTo>
                  <a:lnTo>
                    <a:pt x="0" y="7450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846" tIns="78846" rIns="78846" bIns="78846" numCol="1" spcCol="1270" anchor="ctr" anchorCtr="0">
              <a:noAutofit/>
            </a:bodyPr>
            <a:lstStyle/>
            <a:p>
              <a:pPr marL="0" lvl="0" indent="0" algn="l" defTabSz="622300">
                <a:lnSpc>
                  <a:spcPct val="100000"/>
                </a:lnSpc>
                <a:spcBef>
                  <a:spcPct val="0"/>
                </a:spcBef>
                <a:spcAft>
                  <a:spcPct val="35000"/>
                </a:spcAft>
                <a:buNone/>
              </a:pPr>
              <a:r>
                <a:rPr lang="en-US" sz="1600" kern="1200" dirty="0"/>
                <a:t>Increase fault tolerance of systems by automatically detecting server problems and redirecting client traffic to available servers</a:t>
              </a:r>
            </a:p>
          </p:txBody>
        </p:sp>
        <p:sp>
          <p:nvSpPr>
            <p:cNvPr id="32" name="Rectangle 31" descr="Computer">
              <a:extLst>
                <a:ext uri="{FF2B5EF4-FFF2-40B4-BE49-F238E27FC236}">
                  <a16:creationId xmlns:a16="http://schemas.microsoft.com/office/drawing/2014/main" id="{64C5479F-C2F5-F77A-56B9-16BBDE64DBFC}"/>
                </a:ext>
              </a:extLst>
            </p:cNvPr>
            <p:cNvSpPr/>
            <p:nvPr/>
          </p:nvSpPr>
          <p:spPr>
            <a:xfrm>
              <a:off x="1451715" y="3778408"/>
              <a:ext cx="409752" cy="40975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3" name="Freeform 32">
              <a:extLst>
                <a:ext uri="{FF2B5EF4-FFF2-40B4-BE49-F238E27FC236}">
                  <a16:creationId xmlns:a16="http://schemas.microsoft.com/office/drawing/2014/main" id="{0F77663E-1BAB-2E38-F4D1-68E554B6EE78}"/>
                </a:ext>
              </a:extLst>
            </p:cNvPr>
            <p:cNvSpPr/>
            <p:nvPr/>
          </p:nvSpPr>
          <p:spPr>
            <a:xfrm>
              <a:off x="2086831" y="3610782"/>
              <a:ext cx="5052050" cy="745005"/>
            </a:xfrm>
            <a:custGeom>
              <a:avLst/>
              <a:gdLst>
                <a:gd name="connsiteX0" fmla="*/ 0 w 5052050"/>
                <a:gd name="connsiteY0" fmla="*/ 0 h 745005"/>
                <a:gd name="connsiteX1" fmla="*/ 5052050 w 5052050"/>
                <a:gd name="connsiteY1" fmla="*/ 0 h 745005"/>
                <a:gd name="connsiteX2" fmla="*/ 5052050 w 5052050"/>
                <a:gd name="connsiteY2" fmla="*/ 745005 h 745005"/>
                <a:gd name="connsiteX3" fmla="*/ 0 w 5052050"/>
                <a:gd name="connsiteY3" fmla="*/ 745005 h 745005"/>
                <a:gd name="connsiteX4" fmla="*/ 0 w 5052050"/>
                <a:gd name="connsiteY4" fmla="*/ 0 h 7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2050" h="745005">
                  <a:moveTo>
                    <a:pt x="0" y="0"/>
                  </a:moveTo>
                  <a:lnTo>
                    <a:pt x="5052050" y="0"/>
                  </a:lnTo>
                  <a:lnTo>
                    <a:pt x="5052050" y="745005"/>
                  </a:lnTo>
                  <a:lnTo>
                    <a:pt x="0" y="7450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846" tIns="78846" rIns="78846" bIns="78846" numCol="1" spcCol="1270" anchor="ctr" anchorCtr="0">
              <a:noAutofit/>
            </a:bodyPr>
            <a:lstStyle/>
            <a:p>
              <a:pPr marL="0" lvl="0" indent="0" algn="l" defTabSz="622300">
                <a:lnSpc>
                  <a:spcPct val="100000"/>
                </a:lnSpc>
                <a:spcBef>
                  <a:spcPct val="0"/>
                </a:spcBef>
                <a:spcAft>
                  <a:spcPct val="35000"/>
                </a:spcAft>
                <a:buNone/>
              </a:pPr>
              <a:r>
                <a:rPr lang="en-US" sz="1600" kern="1200" dirty="0"/>
                <a:t>Run application server maintenance or upgrades without application downtime</a:t>
              </a:r>
            </a:p>
          </p:txBody>
        </p:sp>
        <p:sp>
          <p:nvSpPr>
            <p:cNvPr id="35" name="Rectangle 34" descr="Database">
              <a:extLst>
                <a:ext uri="{FF2B5EF4-FFF2-40B4-BE49-F238E27FC236}">
                  <a16:creationId xmlns:a16="http://schemas.microsoft.com/office/drawing/2014/main" id="{4A417B85-6179-D1C9-BBCD-211C960EC858}"/>
                </a:ext>
              </a:extLst>
            </p:cNvPr>
            <p:cNvSpPr/>
            <p:nvPr/>
          </p:nvSpPr>
          <p:spPr>
            <a:xfrm>
              <a:off x="1451715" y="4709664"/>
              <a:ext cx="409752" cy="40975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6" name="Freeform 35">
              <a:extLst>
                <a:ext uri="{FF2B5EF4-FFF2-40B4-BE49-F238E27FC236}">
                  <a16:creationId xmlns:a16="http://schemas.microsoft.com/office/drawing/2014/main" id="{BCE43E78-B9D8-B6F3-6FE5-532DC0686A23}"/>
                </a:ext>
              </a:extLst>
            </p:cNvPr>
            <p:cNvSpPr/>
            <p:nvPr/>
          </p:nvSpPr>
          <p:spPr>
            <a:xfrm>
              <a:off x="2086831" y="4542038"/>
              <a:ext cx="5052050" cy="745005"/>
            </a:xfrm>
            <a:custGeom>
              <a:avLst/>
              <a:gdLst>
                <a:gd name="connsiteX0" fmla="*/ 0 w 5052050"/>
                <a:gd name="connsiteY0" fmla="*/ 0 h 745005"/>
                <a:gd name="connsiteX1" fmla="*/ 5052050 w 5052050"/>
                <a:gd name="connsiteY1" fmla="*/ 0 h 745005"/>
                <a:gd name="connsiteX2" fmla="*/ 5052050 w 5052050"/>
                <a:gd name="connsiteY2" fmla="*/ 745005 h 745005"/>
                <a:gd name="connsiteX3" fmla="*/ 0 w 5052050"/>
                <a:gd name="connsiteY3" fmla="*/ 745005 h 745005"/>
                <a:gd name="connsiteX4" fmla="*/ 0 w 5052050"/>
                <a:gd name="connsiteY4" fmla="*/ 0 h 7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2050" h="745005">
                  <a:moveTo>
                    <a:pt x="0" y="0"/>
                  </a:moveTo>
                  <a:lnTo>
                    <a:pt x="5052050" y="0"/>
                  </a:lnTo>
                  <a:lnTo>
                    <a:pt x="5052050" y="745005"/>
                  </a:lnTo>
                  <a:lnTo>
                    <a:pt x="0" y="7450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846" tIns="78846" rIns="78846" bIns="78846" numCol="1" spcCol="1270" anchor="ctr" anchorCtr="0">
              <a:noAutofit/>
            </a:bodyPr>
            <a:lstStyle/>
            <a:p>
              <a:pPr marL="0" lvl="0" indent="0" algn="l" defTabSz="622300">
                <a:lnSpc>
                  <a:spcPct val="100000"/>
                </a:lnSpc>
                <a:spcBef>
                  <a:spcPct val="0"/>
                </a:spcBef>
                <a:spcAft>
                  <a:spcPct val="35000"/>
                </a:spcAft>
                <a:buNone/>
              </a:pPr>
              <a:r>
                <a:rPr lang="en-US" kern="1200" dirty="0"/>
                <a:t>Provide automatic disaster recovery to backup sites</a:t>
              </a:r>
            </a:p>
          </p:txBody>
        </p:sp>
        <p:sp>
          <p:nvSpPr>
            <p:cNvPr id="38" name="Rectangle 37" descr="Medical">
              <a:extLst>
                <a:ext uri="{FF2B5EF4-FFF2-40B4-BE49-F238E27FC236}">
                  <a16:creationId xmlns:a16="http://schemas.microsoft.com/office/drawing/2014/main" id="{E6BC8546-2719-DB1C-8441-7F20BC28CB77}"/>
                </a:ext>
              </a:extLst>
            </p:cNvPr>
            <p:cNvSpPr/>
            <p:nvPr/>
          </p:nvSpPr>
          <p:spPr>
            <a:xfrm>
              <a:off x="1451715" y="5640921"/>
              <a:ext cx="409752" cy="40975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9" name="Freeform 38">
              <a:extLst>
                <a:ext uri="{FF2B5EF4-FFF2-40B4-BE49-F238E27FC236}">
                  <a16:creationId xmlns:a16="http://schemas.microsoft.com/office/drawing/2014/main" id="{D9599689-61B7-9C01-BA6D-E08F0BFA8C0E}"/>
                </a:ext>
              </a:extLst>
            </p:cNvPr>
            <p:cNvSpPr/>
            <p:nvPr/>
          </p:nvSpPr>
          <p:spPr>
            <a:xfrm>
              <a:off x="2086831" y="5473294"/>
              <a:ext cx="5052050" cy="745005"/>
            </a:xfrm>
            <a:custGeom>
              <a:avLst/>
              <a:gdLst>
                <a:gd name="connsiteX0" fmla="*/ 0 w 5052050"/>
                <a:gd name="connsiteY0" fmla="*/ 0 h 745005"/>
                <a:gd name="connsiteX1" fmla="*/ 5052050 w 5052050"/>
                <a:gd name="connsiteY1" fmla="*/ 0 h 745005"/>
                <a:gd name="connsiteX2" fmla="*/ 5052050 w 5052050"/>
                <a:gd name="connsiteY2" fmla="*/ 745005 h 745005"/>
                <a:gd name="connsiteX3" fmla="*/ 0 w 5052050"/>
                <a:gd name="connsiteY3" fmla="*/ 745005 h 745005"/>
                <a:gd name="connsiteX4" fmla="*/ 0 w 5052050"/>
                <a:gd name="connsiteY4" fmla="*/ 0 h 7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2050" h="745005">
                  <a:moveTo>
                    <a:pt x="0" y="0"/>
                  </a:moveTo>
                  <a:lnTo>
                    <a:pt x="5052050" y="0"/>
                  </a:lnTo>
                  <a:lnTo>
                    <a:pt x="5052050" y="745005"/>
                  </a:lnTo>
                  <a:lnTo>
                    <a:pt x="0" y="7450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846" tIns="78846" rIns="78846" bIns="78846" numCol="1" spcCol="1270" anchor="ctr" anchorCtr="0">
              <a:noAutofit/>
            </a:bodyPr>
            <a:lstStyle/>
            <a:p>
              <a:pPr marL="0" lvl="0" indent="0" algn="l" defTabSz="622300">
                <a:lnSpc>
                  <a:spcPct val="100000"/>
                </a:lnSpc>
                <a:spcBef>
                  <a:spcPct val="0"/>
                </a:spcBef>
                <a:spcAft>
                  <a:spcPct val="35000"/>
                </a:spcAft>
                <a:buNone/>
              </a:pPr>
              <a:r>
                <a:rPr lang="en-US" sz="1600" kern="1200" dirty="0"/>
                <a:t>Perform health checks and prevent issues that can cause downtime		</a:t>
              </a:r>
            </a:p>
          </p:txBody>
        </p:sp>
      </p:grpSp>
      <p:sp>
        <p:nvSpPr>
          <p:cNvPr id="4" name="Rectangle 3">
            <a:extLst>
              <a:ext uri="{FF2B5EF4-FFF2-40B4-BE49-F238E27FC236}">
                <a16:creationId xmlns:a16="http://schemas.microsoft.com/office/drawing/2014/main" id="{7027F49D-7D3B-84D2-39E8-1082E8545ADB}"/>
              </a:ext>
            </a:extLst>
          </p:cNvPr>
          <p:cNvSpPr/>
          <p:nvPr/>
        </p:nvSpPr>
        <p:spPr>
          <a:xfrm>
            <a:off x="7893971" y="2518285"/>
            <a:ext cx="3829942" cy="312788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Graphic 4" descr="Server outline">
            <a:extLst>
              <a:ext uri="{FF2B5EF4-FFF2-40B4-BE49-F238E27FC236}">
                <a16:creationId xmlns:a16="http://schemas.microsoft.com/office/drawing/2014/main" id="{D3F39CD1-B84F-5656-F61C-645B718B1A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07857" y="4048013"/>
            <a:ext cx="914400" cy="914400"/>
          </a:xfrm>
          <a:prstGeom prst="rect">
            <a:avLst/>
          </a:prstGeom>
        </p:spPr>
      </p:pic>
      <p:pic>
        <p:nvPicPr>
          <p:cNvPr id="6" name="Graphic 5" descr="Server outline">
            <a:extLst>
              <a:ext uri="{FF2B5EF4-FFF2-40B4-BE49-F238E27FC236}">
                <a16:creationId xmlns:a16="http://schemas.microsoft.com/office/drawing/2014/main" id="{A10EA6A8-97FC-DFB2-0CED-145640C8B2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88743" y="3846513"/>
            <a:ext cx="914400" cy="914400"/>
          </a:xfrm>
          <a:prstGeom prst="rect">
            <a:avLst/>
          </a:prstGeom>
        </p:spPr>
      </p:pic>
      <p:pic>
        <p:nvPicPr>
          <p:cNvPr id="7" name="Graphic 6" descr="Server outline">
            <a:extLst>
              <a:ext uri="{FF2B5EF4-FFF2-40B4-BE49-F238E27FC236}">
                <a16:creationId xmlns:a16="http://schemas.microsoft.com/office/drawing/2014/main" id="{4BDB1449-AD58-00A7-7041-93B196BAC1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76038" y="3846513"/>
            <a:ext cx="914400" cy="914400"/>
          </a:xfrm>
          <a:prstGeom prst="rect">
            <a:avLst/>
          </a:prstGeom>
        </p:spPr>
      </p:pic>
      <p:sp>
        <p:nvSpPr>
          <p:cNvPr id="8" name="Rectangle 7">
            <a:extLst>
              <a:ext uri="{FF2B5EF4-FFF2-40B4-BE49-F238E27FC236}">
                <a16:creationId xmlns:a16="http://schemas.microsoft.com/office/drawing/2014/main" id="{B52D492D-C912-6199-0002-AACBD839ACF3}"/>
              </a:ext>
            </a:extLst>
          </p:cNvPr>
          <p:cNvSpPr/>
          <p:nvPr/>
        </p:nvSpPr>
        <p:spPr>
          <a:xfrm>
            <a:off x="8350723" y="3171939"/>
            <a:ext cx="3001695" cy="283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sp>
        <p:nvSpPr>
          <p:cNvPr id="9" name="Rectangle 8">
            <a:extLst>
              <a:ext uri="{FF2B5EF4-FFF2-40B4-BE49-F238E27FC236}">
                <a16:creationId xmlns:a16="http://schemas.microsoft.com/office/drawing/2014/main" id="{83F21A49-E869-FC49-2965-805E0BDB4CFB}"/>
              </a:ext>
            </a:extLst>
          </p:cNvPr>
          <p:cNvSpPr/>
          <p:nvPr/>
        </p:nvSpPr>
        <p:spPr>
          <a:xfrm>
            <a:off x="9128971" y="2358515"/>
            <a:ext cx="1445200" cy="3195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myapp.com</a:t>
            </a:r>
            <a:endParaRPr lang="en-US" dirty="0"/>
          </a:p>
        </p:txBody>
      </p:sp>
      <p:cxnSp>
        <p:nvCxnSpPr>
          <p:cNvPr id="10" name="Elbow Connector 9">
            <a:extLst>
              <a:ext uri="{FF2B5EF4-FFF2-40B4-BE49-F238E27FC236}">
                <a16:creationId xmlns:a16="http://schemas.microsoft.com/office/drawing/2014/main" id="{5C7F7322-64BF-6EB9-3ADE-98C5377921F6}"/>
              </a:ext>
            </a:extLst>
          </p:cNvPr>
          <p:cNvCxnSpPr>
            <a:cxnSpLocks/>
          </p:cNvCxnSpPr>
          <p:nvPr/>
        </p:nvCxnSpPr>
        <p:spPr>
          <a:xfrm rot="10800000" flipV="1">
            <a:off x="9303143" y="1258887"/>
            <a:ext cx="104714" cy="10622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2656226A-1FB7-3523-F2A8-E1BE5316F732}"/>
              </a:ext>
            </a:extLst>
          </p:cNvPr>
          <p:cNvCxnSpPr>
            <a:cxnSpLocks/>
          </p:cNvCxnSpPr>
          <p:nvPr/>
        </p:nvCxnSpPr>
        <p:spPr>
          <a:xfrm>
            <a:off x="10322257" y="1258888"/>
            <a:ext cx="104714" cy="1062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CB0002-BACB-4D96-A0D0-D06199CDA6FB}"/>
              </a:ext>
            </a:extLst>
          </p:cNvPr>
          <p:cNvCxnSpPr>
            <a:cxnSpLocks/>
            <a:endCxn id="9" idx="0"/>
          </p:cNvCxnSpPr>
          <p:nvPr/>
        </p:nvCxnSpPr>
        <p:spPr>
          <a:xfrm>
            <a:off x="9851570" y="1567542"/>
            <a:ext cx="1" cy="79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0CFE5B-0C6C-FC47-C5AD-ECDAB9DE9E22}"/>
              </a:ext>
            </a:extLst>
          </p:cNvPr>
          <p:cNvCxnSpPr>
            <a:stCxn id="9" idx="2"/>
            <a:endCxn id="8" idx="0"/>
          </p:cNvCxnSpPr>
          <p:nvPr/>
        </p:nvCxnSpPr>
        <p:spPr>
          <a:xfrm>
            <a:off x="9851571" y="2678056"/>
            <a:ext cx="0" cy="49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929818-AB94-587F-0635-2674F8323358}"/>
              </a:ext>
            </a:extLst>
          </p:cNvPr>
          <p:cNvCxnSpPr>
            <a:stCxn id="8" idx="2"/>
            <a:endCxn id="7" idx="0"/>
          </p:cNvCxnSpPr>
          <p:nvPr/>
        </p:nvCxnSpPr>
        <p:spPr>
          <a:xfrm>
            <a:off x="9851571" y="3454968"/>
            <a:ext cx="1081667" cy="391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E0400638-C1CF-D67B-5B2C-D0BFD602270B}"/>
              </a:ext>
            </a:extLst>
          </p:cNvPr>
          <p:cNvCxnSpPr>
            <a:stCxn id="8" idx="2"/>
            <a:endCxn id="5" idx="0"/>
          </p:cNvCxnSpPr>
          <p:nvPr/>
        </p:nvCxnSpPr>
        <p:spPr>
          <a:xfrm>
            <a:off x="9851571" y="3454968"/>
            <a:ext cx="13486" cy="5930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4A58714E-1D2A-3EB7-C21A-940662AA70B1}"/>
              </a:ext>
            </a:extLst>
          </p:cNvPr>
          <p:cNvSpPr txBox="1"/>
          <p:nvPr/>
        </p:nvSpPr>
        <p:spPr>
          <a:xfrm>
            <a:off x="8234512" y="4607616"/>
            <a:ext cx="1331510" cy="338554"/>
          </a:xfrm>
          <a:prstGeom prst="rect">
            <a:avLst/>
          </a:prstGeom>
          <a:noFill/>
        </p:spPr>
        <p:txBody>
          <a:bodyPr wrap="square" rtlCol="0">
            <a:spAutoFit/>
          </a:bodyPr>
          <a:lstStyle/>
          <a:p>
            <a:r>
              <a:rPr lang="en-US" sz="1600" dirty="0">
                <a:solidFill>
                  <a:schemeClr val="accent4"/>
                </a:solidFill>
              </a:rPr>
              <a:t>App Server 1</a:t>
            </a:r>
          </a:p>
        </p:txBody>
      </p:sp>
      <p:sp>
        <p:nvSpPr>
          <p:cNvPr id="18" name="TextBox 17">
            <a:extLst>
              <a:ext uri="{FF2B5EF4-FFF2-40B4-BE49-F238E27FC236}">
                <a16:creationId xmlns:a16="http://schemas.microsoft.com/office/drawing/2014/main" id="{BE23BB72-83E5-DF99-67C8-37AA1534AF5A}"/>
              </a:ext>
            </a:extLst>
          </p:cNvPr>
          <p:cNvSpPr txBox="1"/>
          <p:nvPr/>
        </p:nvSpPr>
        <p:spPr>
          <a:xfrm>
            <a:off x="9243232" y="4843556"/>
            <a:ext cx="1330939" cy="338554"/>
          </a:xfrm>
          <a:prstGeom prst="rect">
            <a:avLst/>
          </a:prstGeom>
          <a:noFill/>
        </p:spPr>
        <p:txBody>
          <a:bodyPr wrap="square" rtlCol="0">
            <a:spAutoFit/>
          </a:bodyPr>
          <a:lstStyle/>
          <a:p>
            <a:r>
              <a:rPr lang="en-US" sz="1600" dirty="0"/>
              <a:t>App Server 2</a:t>
            </a:r>
          </a:p>
        </p:txBody>
      </p:sp>
      <p:sp>
        <p:nvSpPr>
          <p:cNvPr id="19" name="TextBox 18">
            <a:extLst>
              <a:ext uri="{FF2B5EF4-FFF2-40B4-BE49-F238E27FC236}">
                <a16:creationId xmlns:a16="http://schemas.microsoft.com/office/drawing/2014/main" id="{94854054-E6DB-40F7-2B38-E42F529A9B53}"/>
              </a:ext>
            </a:extLst>
          </p:cNvPr>
          <p:cNvSpPr txBox="1"/>
          <p:nvPr/>
        </p:nvSpPr>
        <p:spPr>
          <a:xfrm>
            <a:off x="10381656" y="4632601"/>
            <a:ext cx="1331510" cy="338554"/>
          </a:xfrm>
          <a:prstGeom prst="rect">
            <a:avLst/>
          </a:prstGeom>
          <a:noFill/>
        </p:spPr>
        <p:txBody>
          <a:bodyPr wrap="square" rtlCol="0">
            <a:spAutoFit/>
          </a:bodyPr>
          <a:lstStyle/>
          <a:p>
            <a:r>
              <a:rPr lang="en-US" sz="1600" dirty="0"/>
              <a:t>App Server 3</a:t>
            </a:r>
          </a:p>
        </p:txBody>
      </p:sp>
      <p:pic>
        <p:nvPicPr>
          <p:cNvPr id="20" name="Graphic 19" descr="Users outline">
            <a:extLst>
              <a:ext uri="{FF2B5EF4-FFF2-40B4-BE49-F238E27FC236}">
                <a16:creationId xmlns:a16="http://schemas.microsoft.com/office/drawing/2014/main" id="{EBE4267F-3E6D-5528-5908-7A5D1648D8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07857" y="801688"/>
            <a:ext cx="914400" cy="914400"/>
          </a:xfrm>
          <a:prstGeom prst="rect">
            <a:avLst/>
          </a:prstGeom>
        </p:spPr>
      </p:pic>
      <p:pic>
        <p:nvPicPr>
          <p:cNvPr id="22" name="Graphic 21" descr="Checkmark with solid fill">
            <a:extLst>
              <a:ext uri="{FF2B5EF4-FFF2-40B4-BE49-F238E27FC236}">
                <a16:creationId xmlns:a16="http://schemas.microsoft.com/office/drawing/2014/main" id="{528637B3-B6D1-337E-086D-14EB6937B9D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622213" y="5128519"/>
            <a:ext cx="510181" cy="510181"/>
          </a:xfrm>
          <a:prstGeom prst="rect">
            <a:avLst/>
          </a:prstGeom>
        </p:spPr>
      </p:pic>
      <p:pic>
        <p:nvPicPr>
          <p:cNvPr id="23" name="Graphic 22" descr="Checkmark with solid fill">
            <a:extLst>
              <a:ext uri="{FF2B5EF4-FFF2-40B4-BE49-F238E27FC236}">
                <a16:creationId xmlns:a16="http://schemas.microsoft.com/office/drawing/2014/main" id="{1AC9916B-9BF9-69C0-893C-D29D82D546D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17331" y="5068274"/>
            <a:ext cx="510181" cy="510181"/>
          </a:xfrm>
          <a:prstGeom prst="rect">
            <a:avLst/>
          </a:prstGeom>
        </p:spPr>
      </p:pic>
      <p:sp>
        <p:nvSpPr>
          <p:cNvPr id="24" name="Multiply 23">
            <a:extLst>
              <a:ext uri="{FF2B5EF4-FFF2-40B4-BE49-F238E27FC236}">
                <a16:creationId xmlns:a16="http://schemas.microsoft.com/office/drawing/2014/main" id="{CBE9EF84-1616-4AC5-9AF9-78BD2E8FD1BC}"/>
              </a:ext>
            </a:extLst>
          </p:cNvPr>
          <p:cNvSpPr/>
          <p:nvPr/>
        </p:nvSpPr>
        <p:spPr>
          <a:xfrm>
            <a:off x="8467361" y="4873021"/>
            <a:ext cx="757164" cy="689200"/>
          </a:xfrm>
          <a:prstGeom prst="mathMultiply">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D8B6059-1C09-7346-674F-31C40727E56B}"/>
              </a:ext>
            </a:extLst>
          </p:cNvPr>
          <p:cNvSpPr txBox="1"/>
          <p:nvPr/>
        </p:nvSpPr>
        <p:spPr>
          <a:xfrm>
            <a:off x="1286179" y="2064821"/>
            <a:ext cx="2108499" cy="400110"/>
          </a:xfrm>
          <a:prstGeom prst="rect">
            <a:avLst/>
          </a:prstGeom>
          <a:noFill/>
        </p:spPr>
        <p:txBody>
          <a:bodyPr wrap="square" rtlCol="0">
            <a:spAutoFit/>
          </a:bodyPr>
          <a:lstStyle/>
          <a:p>
            <a:r>
              <a:rPr lang="en-US" sz="2000" dirty="0"/>
              <a:t>Availability</a:t>
            </a:r>
          </a:p>
        </p:txBody>
      </p:sp>
    </p:spTree>
    <p:extLst>
      <p:ext uri="{BB962C8B-B14F-4D97-AF65-F5344CB8AC3E}">
        <p14:creationId xmlns:p14="http://schemas.microsoft.com/office/powerpoint/2010/main" val="291896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050F-0629-B93F-8585-E322F2B10ABC}"/>
              </a:ext>
            </a:extLst>
          </p:cNvPr>
          <p:cNvSpPr>
            <a:spLocks noGrp="1"/>
          </p:cNvSpPr>
          <p:nvPr>
            <p:ph type="title"/>
          </p:nvPr>
        </p:nvSpPr>
        <p:spPr/>
        <p:txBody>
          <a:bodyPr/>
          <a:lstStyle/>
          <a:p>
            <a:r>
              <a:rPr lang="en-US" dirty="0"/>
              <a:t>Load Balancing Benefits</a:t>
            </a:r>
          </a:p>
        </p:txBody>
      </p:sp>
      <p:grpSp>
        <p:nvGrpSpPr>
          <p:cNvPr id="8" name="Group 7">
            <a:extLst>
              <a:ext uri="{FF2B5EF4-FFF2-40B4-BE49-F238E27FC236}">
                <a16:creationId xmlns:a16="http://schemas.microsoft.com/office/drawing/2014/main" id="{47DDFD10-40AD-3C19-9E99-3653C09580C9}"/>
              </a:ext>
            </a:extLst>
          </p:cNvPr>
          <p:cNvGrpSpPr/>
          <p:nvPr/>
        </p:nvGrpSpPr>
        <p:grpSpPr>
          <a:xfrm>
            <a:off x="1217592" y="2997507"/>
            <a:ext cx="9396000" cy="3134245"/>
            <a:chOff x="1217592" y="2997507"/>
            <a:chExt cx="9396000" cy="3134245"/>
          </a:xfrm>
        </p:grpSpPr>
        <p:sp>
          <p:nvSpPr>
            <p:cNvPr id="9" name="Rectangle 8">
              <a:extLst>
                <a:ext uri="{FF2B5EF4-FFF2-40B4-BE49-F238E27FC236}">
                  <a16:creationId xmlns:a16="http://schemas.microsoft.com/office/drawing/2014/main" id="{BE3DB98D-6BD3-9A12-0987-2D4F51EBBB3B}"/>
                </a:ext>
              </a:extLst>
            </p:cNvPr>
            <p:cNvSpPr/>
            <p:nvPr/>
          </p:nvSpPr>
          <p:spPr>
            <a:xfrm>
              <a:off x="2405592" y="2997507"/>
              <a:ext cx="1944000" cy="19440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10" name="Freeform 9">
              <a:extLst>
                <a:ext uri="{FF2B5EF4-FFF2-40B4-BE49-F238E27FC236}">
                  <a16:creationId xmlns:a16="http://schemas.microsoft.com/office/drawing/2014/main" id="{E35987DA-F216-0DCE-803E-B20EEFEBC542}"/>
                </a:ext>
              </a:extLst>
            </p:cNvPr>
            <p:cNvSpPr/>
            <p:nvPr/>
          </p:nvSpPr>
          <p:spPr>
            <a:xfrm>
              <a:off x="1217592" y="5411752"/>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Prevent traffic bottlenecks at any one server</a:t>
              </a:r>
            </a:p>
          </p:txBody>
        </p:sp>
        <p:sp>
          <p:nvSpPr>
            <p:cNvPr id="11" name="Rectangle 10" descr="Gauge">
              <a:extLst>
                <a:ext uri="{FF2B5EF4-FFF2-40B4-BE49-F238E27FC236}">
                  <a16:creationId xmlns:a16="http://schemas.microsoft.com/office/drawing/2014/main" id="{DB0FFB3A-9FC4-9195-3ECF-47D0FDC7C85F}"/>
                </a:ext>
              </a:extLst>
            </p:cNvPr>
            <p:cNvSpPr/>
            <p:nvPr/>
          </p:nvSpPr>
          <p:spPr>
            <a:xfrm>
              <a:off x="7481592" y="2997507"/>
              <a:ext cx="1944000" cy="1944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2" name="Freeform 11">
              <a:extLst>
                <a:ext uri="{FF2B5EF4-FFF2-40B4-BE49-F238E27FC236}">
                  <a16:creationId xmlns:a16="http://schemas.microsoft.com/office/drawing/2014/main" id="{9DF1C499-DCB6-6026-B061-BB73617ADEE8}"/>
                </a:ext>
              </a:extLst>
            </p:cNvPr>
            <p:cNvSpPr/>
            <p:nvPr/>
          </p:nvSpPr>
          <p:spPr>
            <a:xfrm>
              <a:off x="6293592" y="5411752"/>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Add redundancy to your system so that you can scale with confidence </a:t>
              </a:r>
            </a:p>
          </p:txBody>
        </p:sp>
      </p:grpSp>
      <p:sp>
        <p:nvSpPr>
          <p:cNvPr id="4" name="TextBox 3">
            <a:extLst>
              <a:ext uri="{FF2B5EF4-FFF2-40B4-BE49-F238E27FC236}">
                <a16:creationId xmlns:a16="http://schemas.microsoft.com/office/drawing/2014/main" id="{98E20A38-F6C8-8DB7-3BA1-F2C89741C64E}"/>
              </a:ext>
            </a:extLst>
          </p:cNvPr>
          <p:cNvSpPr txBox="1"/>
          <p:nvPr/>
        </p:nvSpPr>
        <p:spPr>
          <a:xfrm>
            <a:off x="1251858" y="2045321"/>
            <a:ext cx="1689886" cy="800219"/>
          </a:xfrm>
          <a:prstGeom prst="rect">
            <a:avLst/>
          </a:prstGeom>
          <a:noFill/>
        </p:spPr>
        <p:txBody>
          <a:bodyPr wrap="none" rtlCol="0">
            <a:spAutoFit/>
          </a:bodyPr>
          <a:lstStyle/>
          <a:p>
            <a:r>
              <a:rPr lang="en-US" sz="2800" dirty="0"/>
              <a:t>Scalability</a:t>
            </a:r>
          </a:p>
          <a:p>
            <a:endParaRPr lang="en-US" dirty="0"/>
          </a:p>
        </p:txBody>
      </p:sp>
      <p:pic>
        <p:nvPicPr>
          <p:cNvPr id="7" name="Graphic 6" descr="Bottle outline">
            <a:extLst>
              <a:ext uri="{FF2B5EF4-FFF2-40B4-BE49-F238E27FC236}">
                <a16:creationId xmlns:a16="http://schemas.microsoft.com/office/drawing/2014/main" id="{8396476E-3D1B-9420-C9FE-9629F7D0C7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6112" y="2997507"/>
            <a:ext cx="1944000" cy="1944000"/>
          </a:xfrm>
          <a:prstGeom prst="rect">
            <a:avLst/>
          </a:prstGeom>
        </p:spPr>
      </p:pic>
    </p:spTree>
    <p:extLst>
      <p:ext uri="{BB962C8B-B14F-4D97-AF65-F5344CB8AC3E}">
        <p14:creationId xmlns:p14="http://schemas.microsoft.com/office/powerpoint/2010/main" val="46452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459E-948E-679D-ED7A-953AA0829820}"/>
              </a:ext>
            </a:extLst>
          </p:cNvPr>
          <p:cNvSpPr>
            <a:spLocks noGrp="1"/>
          </p:cNvSpPr>
          <p:nvPr>
            <p:ph type="title"/>
          </p:nvPr>
        </p:nvSpPr>
        <p:spPr/>
        <p:txBody>
          <a:bodyPr/>
          <a:lstStyle/>
          <a:p>
            <a:r>
              <a:rPr lang="en-US" dirty="0"/>
              <a:t>Load Balancing Benefits</a:t>
            </a:r>
          </a:p>
        </p:txBody>
      </p:sp>
      <p:grpSp>
        <p:nvGrpSpPr>
          <p:cNvPr id="5" name="Group 4">
            <a:extLst>
              <a:ext uri="{FF2B5EF4-FFF2-40B4-BE49-F238E27FC236}">
                <a16:creationId xmlns:a16="http://schemas.microsoft.com/office/drawing/2014/main" id="{A682B302-EB54-8B1B-2A7A-3FBECCE969B1}"/>
              </a:ext>
            </a:extLst>
          </p:cNvPr>
          <p:cNvGrpSpPr/>
          <p:nvPr/>
        </p:nvGrpSpPr>
        <p:grpSpPr>
          <a:xfrm>
            <a:off x="1250400" y="2885004"/>
            <a:ext cx="9688021" cy="3167240"/>
            <a:chOff x="1250400" y="2885004"/>
            <a:chExt cx="9688021" cy="3167240"/>
          </a:xfrm>
        </p:grpSpPr>
        <p:sp>
          <p:nvSpPr>
            <p:cNvPr id="7" name="Oval 6">
              <a:extLst>
                <a:ext uri="{FF2B5EF4-FFF2-40B4-BE49-F238E27FC236}">
                  <a16:creationId xmlns:a16="http://schemas.microsoft.com/office/drawing/2014/main" id="{E8063599-A3E1-18DE-7448-61015A612B88}"/>
                </a:ext>
              </a:extLst>
            </p:cNvPr>
            <p:cNvSpPr/>
            <p:nvPr/>
          </p:nvSpPr>
          <p:spPr>
            <a:xfrm>
              <a:off x="1250400" y="2885004"/>
              <a:ext cx="1282574" cy="1282574"/>
            </a:xfrm>
            <a:prstGeom prst="ellipse">
              <a:avLst/>
            </a:prstGeom>
          </p:spPr>
          <p:style>
            <a:lnRef idx="0">
              <a:schemeClr val="dk1">
                <a:hueOff val="0"/>
                <a:satOff val="0"/>
                <a:lumOff val="0"/>
                <a:alphaOff val="0"/>
              </a:schemeClr>
            </a:lnRef>
            <a:fillRef idx="1">
              <a:schemeClr val="accent2">
                <a:tint val="55000"/>
                <a:hueOff val="0"/>
                <a:satOff val="0"/>
                <a:lumOff val="0"/>
                <a:alphaOff val="0"/>
              </a:schemeClr>
            </a:fillRef>
            <a:effectRef idx="0">
              <a:schemeClr val="accent2">
                <a:tint val="5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 name="Rectangle 7" descr="Computer">
              <a:extLst>
                <a:ext uri="{FF2B5EF4-FFF2-40B4-BE49-F238E27FC236}">
                  <a16:creationId xmlns:a16="http://schemas.microsoft.com/office/drawing/2014/main" id="{7D8C289E-FB17-AC1F-8895-BB408B2928C8}"/>
                </a:ext>
              </a:extLst>
            </p:cNvPr>
            <p:cNvSpPr/>
            <p:nvPr/>
          </p:nvSpPr>
          <p:spPr>
            <a:xfrm>
              <a:off x="1519741" y="3154345"/>
              <a:ext cx="743893" cy="74389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2">
                <a:shade val="50000"/>
                <a:hueOff val="0"/>
                <a:satOff val="0"/>
                <a:lumOff val="0"/>
                <a:alphaOff val="0"/>
              </a:schemeClr>
            </a:effectRef>
            <a:fontRef idx="minor">
              <a:schemeClr val="lt1"/>
            </a:fontRef>
          </p:style>
          <p:txBody>
            <a:bodyPr/>
            <a:lstStyle/>
            <a:p>
              <a:endParaRPr lang="en-US"/>
            </a:p>
          </p:txBody>
        </p:sp>
        <p:sp>
          <p:nvSpPr>
            <p:cNvPr id="9" name="Freeform 8">
              <a:extLst>
                <a:ext uri="{FF2B5EF4-FFF2-40B4-BE49-F238E27FC236}">
                  <a16:creationId xmlns:a16="http://schemas.microsoft.com/office/drawing/2014/main" id="{3B58753D-EEE6-9977-2695-D4ECF7916709}"/>
                </a:ext>
              </a:extLst>
            </p:cNvPr>
            <p:cNvSpPr/>
            <p:nvPr/>
          </p:nvSpPr>
          <p:spPr>
            <a:xfrm>
              <a:off x="2807813" y="2885004"/>
              <a:ext cx="3023212" cy="1282574"/>
            </a:xfrm>
            <a:custGeom>
              <a:avLst/>
              <a:gdLst>
                <a:gd name="connsiteX0" fmla="*/ 0 w 3023212"/>
                <a:gd name="connsiteY0" fmla="*/ 0 h 1282574"/>
                <a:gd name="connsiteX1" fmla="*/ 3023212 w 3023212"/>
                <a:gd name="connsiteY1" fmla="*/ 0 h 1282574"/>
                <a:gd name="connsiteX2" fmla="*/ 3023212 w 3023212"/>
                <a:gd name="connsiteY2" fmla="*/ 1282574 h 1282574"/>
                <a:gd name="connsiteX3" fmla="*/ 0 w 3023212"/>
                <a:gd name="connsiteY3" fmla="*/ 1282574 h 1282574"/>
                <a:gd name="connsiteX4" fmla="*/ 0 w 3023212"/>
                <a:gd name="connsiteY4" fmla="*/ 0 h 128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3212" h="1282574">
                  <a:moveTo>
                    <a:pt x="0" y="0"/>
                  </a:moveTo>
                  <a:lnTo>
                    <a:pt x="3023212" y="0"/>
                  </a:lnTo>
                  <a:lnTo>
                    <a:pt x="3023212" y="1282574"/>
                  </a:lnTo>
                  <a:lnTo>
                    <a:pt x="0" y="12825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Handle distributed denial of service attacks</a:t>
              </a:r>
            </a:p>
          </p:txBody>
        </p:sp>
        <p:sp>
          <p:nvSpPr>
            <p:cNvPr id="10" name="Oval 9">
              <a:extLst>
                <a:ext uri="{FF2B5EF4-FFF2-40B4-BE49-F238E27FC236}">
                  <a16:creationId xmlns:a16="http://schemas.microsoft.com/office/drawing/2014/main" id="{E42D6B01-C4A6-296F-8EF0-BA3A74C1DE59}"/>
                </a:ext>
              </a:extLst>
            </p:cNvPr>
            <p:cNvSpPr/>
            <p:nvPr/>
          </p:nvSpPr>
          <p:spPr>
            <a:xfrm>
              <a:off x="6357797" y="2885004"/>
              <a:ext cx="1282574" cy="1282574"/>
            </a:xfrm>
            <a:prstGeom prst="ellipse">
              <a:avLst/>
            </a:prstGeom>
          </p:spPr>
          <p:style>
            <a:lnRef idx="0">
              <a:schemeClr val="dk1">
                <a:hueOff val="0"/>
                <a:satOff val="0"/>
                <a:lumOff val="0"/>
                <a:alphaOff val="0"/>
              </a:schemeClr>
            </a:lnRef>
            <a:fillRef idx="1">
              <a:schemeClr val="accent2">
                <a:tint val="55000"/>
                <a:hueOff val="0"/>
                <a:satOff val="0"/>
                <a:lumOff val="0"/>
                <a:alphaOff val="0"/>
              </a:schemeClr>
            </a:fillRef>
            <a:effectRef idx="0">
              <a:schemeClr val="accent2">
                <a:tint val="5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Rectangle 10" descr="Warning">
              <a:extLst>
                <a:ext uri="{FF2B5EF4-FFF2-40B4-BE49-F238E27FC236}">
                  <a16:creationId xmlns:a16="http://schemas.microsoft.com/office/drawing/2014/main" id="{9DB41005-24FB-6699-2D17-249A909546D2}"/>
                </a:ext>
              </a:extLst>
            </p:cNvPr>
            <p:cNvSpPr/>
            <p:nvPr/>
          </p:nvSpPr>
          <p:spPr>
            <a:xfrm>
              <a:off x="6627138" y="3154345"/>
              <a:ext cx="743893" cy="74389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2">
                <a:shade val="50000"/>
                <a:hueOff val="151211"/>
                <a:satOff val="6134"/>
                <a:lumOff val="21591"/>
                <a:alphaOff val="0"/>
              </a:schemeClr>
            </a:effectRef>
            <a:fontRef idx="minor">
              <a:schemeClr val="lt1"/>
            </a:fontRef>
          </p:style>
          <p:txBody>
            <a:bodyPr/>
            <a:lstStyle/>
            <a:p>
              <a:endParaRPr lang="en-US"/>
            </a:p>
          </p:txBody>
        </p:sp>
        <p:sp>
          <p:nvSpPr>
            <p:cNvPr id="12" name="Freeform 11">
              <a:extLst>
                <a:ext uri="{FF2B5EF4-FFF2-40B4-BE49-F238E27FC236}">
                  <a16:creationId xmlns:a16="http://schemas.microsoft.com/office/drawing/2014/main" id="{B951322A-7F97-1D84-BE4C-15A73E5CB69E}"/>
                </a:ext>
              </a:extLst>
            </p:cNvPr>
            <p:cNvSpPr/>
            <p:nvPr/>
          </p:nvSpPr>
          <p:spPr>
            <a:xfrm>
              <a:off x="7915209" y="2885004"/>
              <a:ext cx="3023212" cy="1282574"/>
            </a:xfrm>
            <a:custGeom>
              <a:avLst/>
              <a:gdLst>
                <a:gd name="connsiteX0" fmla="*/ 0 w 3023212"/>
                <a:gd name="connsiteY0" fmla="*/ 0 h 1282574"/>
                <a:gd name="connsiteX1" fmla="*/ 3023212 w 3023212"/>
                <a:gd name="connsiteY1" fmla="*/ 0 h 1282574"/>
                <a:gd name="connsiteX2" fmla="*/ 3023212 w 3023212"/>
                <a:gd name="connsiteY2" fmla="*/ 1282574 h 1282574"/>
                <a:gd name="connsiteX3" fmla="*/ 0 w 3023212"/>
                <a:gd name="connsiteY3" fmla="*/ 1282574 h 1282574"/>
                <a:gd name="connsiteX4" fmla="*/ 0 w 3023212"/>
                <a:gd name="connsiteY4" fmla="*/ 0 h 128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3212" h="1282574">
                  <a:moveTo>
                    <a:pt x="0" y="0"/>
                  </a:moveTo>
                  <a:lnTo>
                    <a:pt x="3023212" y="0"/>
                  </a:lnTo>
                  <a:lnTo>
                    <a:pt x="3023212" y="1282574"/>
                  </a:lnTo>
                  <a:lnTo>
                    <a:pt x="0" y="12825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Mirror traffic and block malicious content</a:t>
              </a:r>
            </a:p>
          </p:txBody>
        </p:sp>
        <p:sp>
          <p:nvSpPr>
            <p:cNvPr id="13" name="Oval 12">
              <a:extLst>
                <a:ext uri="{FF2B5EF4-FFF2-40B4-BE49-F238E27FC236}">
                  <a16:creationId xmlns:a16="http://schemas.microsoft.com/office/drawing/2014/main" id="{F02E688C-4C34-9231-EF06-16D92F59B67D}"/>
                </a:ext>
              </a:extLst>
            </p:cNvPr>
            <p:cNvSpPr/>
            <p:nvPr/>
          </p:nvSpPr>
          <p:spPr>
            <a:xfrm>
              <a:off x="1250400" y="4769670"/>
              <a:ext cx="1282574" cy="1282574"/>
            </a:xfrm>
            <a:prstGeom prst="ellipse">
              <a:avLst/>
            </a:prstGeom>
          </p:spPr>
          <p:style>
            <a:lnRef idx="0">
              <a:schemeClr val="dk1">
                <a:hueOff val="0"/>
                <a:satOff val="0"/>
                <a:lumOff val="0"/>
                <a:alphaOff val="0"/>
              </a:schemeClr>
            </a:lnRef>
            <a:fillRef idx="1">
              <a:schemeClr val="accent2">
                <a:tint val="55000"/>
                <a:hueOff val="0"/>
                <a:satOff val="0"/>
                <a:lumOff val="0"/>
                <a:alphaOff val="0"/>
              </a:schemeClr>
            </a:fillRef>
            <a:effectRef idx="0">
              <a:schemeClr val="accent2">
                <a:tint val="5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5" name="Freeform 14">
              <a:extLst>
                <a:ext uri="{FF2B5EF4-FFF2-40B4-BE49-F238E27FC236}">
                  <a16:creationId xmlns:a16="http://schemas.microsoft.com/office/drawing/2014/main" id="{EEA3A043-A57B-B825-F21B-04FDD31C4EC5}"/>
                </a:ext>
              </a:extLst>
            </p:cNvPr>
            <p:cNvSpPr/>
            <p:nvPr/>
          </p:nvSpPr>
          <p:spPr>
            <a:xfrm>
              <a:off x="2807813" y="4769670"/>
              <a:ext cx="3023212" cy="1282574"/>
            </a:xfrm>
            <a:custGeom>
              <a:avLst/>
              <a:gdLst>
                <a:gd name="connsiteX0" fmla="*/ 0 w 3023212"/>
                <a:gd name="connsiteY0" fmla="*/ 0 h 1282574"/>
                <a:gd name="connsiteX1" fmla="*/ 3023212 w 3023212"/>
                <a:gd name="connsiteY1" fmla="*/ 0 h 1282574"/>
                <a:gd name="connsiteX2" fmla="*/ 3023212 w 3023212"/>
                <a:gd name="connsiteY2" fmla="*/ 1282574 h 1282574"/>
                <a:gd name="connsiteX3" fmla="*/ 0 w 3023212"/>
                <a:gd name="connsiteY3" fmla="*/ 1282574 h 1282574"/>
                <a:gd name="connsiteX4" fmla="*/ 0 w 3023212"/>
                <a:gd name="connsiteY4" fmla="*/ 0 h 128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3212" h="1282574">
                  <a:moveTo>
                    <a:pt x="0" y="0"/>
                  </a:moveTo>
                  <a:lnTo>
                    <a:pt x="3023212" y="0"/>
                  </a:lnTo>
                  <a:lnTo>
                    <a:pt x="3023212" y="1282574"/>
                  </a:lnTo>
                  <a:lnTo>
                    <a:pt x="0" y="12825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Automatically redirect attack traffic to multiple backend servers to minimize impact</a:t>
              </a:r>
            </a:p>
          </p:txBody>
        </p:sp>
        <p:sp>
          <p:nvSpPr>
            <p:cNvPr id="16" name="Oval 15">
              <a:extLst>
                <a:ext uri="{FF2B5EF4-FFF2-40B4-BE49-F238E27FC236}">
                  <a16:creationId xmlns:a16="http://schemas.microsoft.com/office/drawing/2014/main" id="{4EA8DCFD-B489-CA3F-4CA2-28416BBB494A}"/>
                </a:ext>
              </a:extLst>
            </p:cNvPr>
            <p:cNvSpPr/>
            <p:nvPr/>
          </p:nvSpPr>
          <p:spPr>
            <a:xfrm>
              <a:off x="6357797" y="4769670"/>
              <a:ext cx="1282574" cy="1282574"/>
            </a:xfrm>
            <a:prstGeom prst="ellipse">
              <a:avLst/>
            </a:prstGeom>
          </p:spPr>
          <p:style>
            <a:lnRef idx="0">
              <a:schemeClr val="dk1">
                <a:hueOff val="0"/>
                <a:satOff val="0"/>
                <a:lumOff val="0"/>
                <a:alphaOff val="0"/>
              </a:schemeClr>
            </a:lnRef>
            <a:fillRef idx="1">
              <a:schemeClr val="accent2">
                <a:tint val="55000"/>
                <a:hueOff val="0"/>
                <a:satOff val="0"/>
                <a:lumOff val="0"/>
                <a:alphaOff val="0"/>
              </a:schemeClr>
            </a:fillRef>
            <a:effectRef idx="0">
              <a:schemeClr val="accent2">
                <a:tint val="5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Rectangle 16" descr="Wireless router">
              <a:extLst>
                <a:ext uri="{FF2B5EF4-FFF2-40B4-BE49-F238E27FC236}">
                  <a16:creationId xmlns:a16="http://schemas.microsoft.com/office/drawing/2014/main" id="{D4CB1C04-B3A1-6FC5-5C40-9BBA42464C07}"/>
                </a:ext>
              </a:extLst>
            </p:cNvPr>
            <p:cNvSpPr/>
            <p:nvPr/>
          </p:nvSpPr>
          <p:spPr>
            <a:xfrm>
              <a:off x="6627138" y="5039011"/>
              <a:ext cx="743893" cy="743893"/>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2">
                <a:shade val="50000"/>
                <a:hueOff val="151211"/>
                <a:satOff val="6134"/>
                <a:lumOff val="21591"/>
                <a:alphaOff val="0"/>
              </a:schemeClr>
            </a:effectRef>
            <a:fontRef idx="minor">
              <a:schemeClr val="lt1"/>
            </a:fontRef>
          </p:style>
          <p:txBody>
            <a:bodyPr/>
            <a:lstStyle/>
            <a:p>
              <a:endParaRPr lang="en-US"/>
            </a:p>
          </p:txBody>
        </p:sp>
        <p:sp>
          <p:nvSpPr>
            <p:cNvPr id="18" name="Freeform 17">
              <a:extLst>
                <a:ext uri="{FF2B5EF4-FFF2-40B4-BE49-F238E27FC236}">
                  <a16:creationId xmlns:a16="http://schemas.microsoft.com/office/drawing/2014/main" id="{DA6EA574-98D8-1FC3-2A23-CEFFF24C98A6}"/>
                </a:ext>
              </a:extLst>
            </p:cNvPr>
            <p:cNvSpPr/>
            <p:nvPr/>
          </p:nvSpPr>
          <p:spPr>
            <a:xfrm>
              <a:off x="7915209" y="4769670"/>
              <a:ext cx="3023212" cy="1282574"/>
            </a:xfrm>
            <a:custGeom>
              <a:avLst/>
              <a:gdLst>
                <a:gd name="connsiteX0" fmla="*/ 0 w 3023212"/>
                <a:gd name="connsiteY0" fmla="*/ 0 h 1282574"/>
                <a:gd name="connsiteX1" fmla="*/ 3023212 w 3023212"/>
                <a:gd name="connsiteY1" fmla="*/ 0 h 1282574"/>
                <a:gd name="connsiteX2" fmla="*/ 3023212 w 3023212"/>
                <a:gd name="connsiteY2" fmla="*/ 1282574 h 1282574"/>
                <a:gd name="connsiteX3" fmla="*/ 0 w 3023212"/>
                <a:gd name="connsiteY3" fmla="*/ 1282574 h 1282574"/>
                <a:gd name="connsiteX4" fmla="*/ 0 w 3023212"/>
                <a:gd name="connsiteY4" fmla="*/ 0 h 128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3212" h="1282574">
                  <a:moveTo>
                    <a:pt x="0" y="0"/>
                  </a:moveTo>
                  <a:lnTo>
                    <a:pt x="3023212" y="0"/>
                  </a:lnTo>
                  <a:lnTo>
                    <a:pt x="3023212" y="1282574"/>
                  </a:lnTo>
                  <a:lnTo>
                    <a:pt x="0" y="128257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Route trafic through a group of network firewalls for additional security</a:t>
              </a:r>
            </a:p>
          </p:txBody>
        </p:sp>
      </p:grpSp>
      <p:sp>
        <p:nvSpPr>
          <p:cNvPr id="4" name="TextBox 3">
            <a:extLst>
              <a:ext uri="{FF2B5EF4-FFF2-40B4-BE49-F238E27FC236}">
                <a16:creationId xmlns:a16="http://schemas.microsoft.com/office/drawing/2014/main" id="{9C974B2E-EC23-D2BE-DCBF-6CD9D3D38415}"/>
              </a:ext>
            </a:extLst>
          </p:cNvPr>
          <p:cNvSpPr txBox="1"/>
          <p:nvPr/>
        </p:nvSpPr>
        <p:spPr>
          <a:xfrm>
            <a:off x="1295400" y="1992085"/>
            <a:ext cx="2090057" cy="584775"/>
          </a:xfrm>
          <a:prstGeom prst="rect">
            <a:avLst/>
          </a:prstGeom>
          <a:noFill/>
        </p:spPr>
        <p:txBody>
          <a:bodyPr wrap="square" rtlCol="0">
            <a:spAutoFit/>
          </a:bodyPr>
          <a:lstStyle/>
          <a:p>
            <a:r>
              <a:rPr lang="en-US" sz="3200" dirty="0"/>
              <a:t>Security</a:t>
            </a:r>
            <a:endParaRPr lang="en-US" dirty="0"/>
          </a:p>
        </p:txBody>
      </p:sp>
      <p:pic>
        <p:nvPicPr>
          <p:cNvPr id="19" name="Graphic 18" descr="Share outline">
            <a:extLst>
              <a:ext uri="{FF2B5EF4-FFF2-40B4-BE49-F238E27FC236}">
                <a16:creationId xmlns:a16="http://schemas.microsoft.com/office/drawing/2014/main" id="{45081074-574E-17D2-EC84-486C545B2E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34487" y="4953757"/>
            <a:ext cx="914400" cy="914400"/>
          </a:xfrm>
          <a:prstGeom prst="rect">
            <a:avLst/>
          </a:prstGeom>
        </p:spPr>
      </p:pic>
      <p:sp>
        <p:nvSpPr>
          <p:cNvPr id="6" name="Rectangle 5">
            <a:extLst>
              <a:ext uri="{FF2B5EF4-FFF2-40B4-BE49-F238E27FC236}">
                <a16:creationId xmlns:a16="http://schemas.microsoft.com/office/drawing/2014/main" id="{7626E5C9-E35C-7D09-2D14-E4E59F84CA01}"/>
              </a:ext>
            </a:extLst>
          </p:cNvPr>
          <p:cNvSpPr/>
          <p:nvPr/>
        </p:nvSpPr>
        <p:spPr>
          <a:xfrm>
            <a:off x="1460354" y="4996384"/>
            <a:ext cx="820687" cy="82914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43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320C-9B02-4AAA-544A-161393B4936C}"/>
              </a:ext>
            </a:extLst>
          </p:cNvPr>
          <p:cNvSpPr>
            <a:spLocks noGrp="1"/>
          </p:cNvSpPr>
          <p:nvPr>
            <p:ph type="title"/>
          </p:nvPr>
        </p:nvSpPr>
        <p:spPr>
          <a:xfrm>
            <a:off x="1141413" y="618518"/>
            <a:ext cx="9905998" cy="1006004"/>
          </a:xfrm>
        </p:spPr>
        <p:txBody>
          <a:bodyPr/>
          <a:lstStyle/>
          <a:p>
            <a:r>
              <a:rPr lang="en-US" dirty="0"/>
              <a:t>Load Balancing Benefits</a:t>
            </a:r>
          </a:p>
        </p:txBody>
      </p:sp>
      <p:grpSp>
        <p:nvGrpSpPr>
          <p:cNvPr id="16" name="Group 15">
            <a:extLst>
              <a:ext uri="{FF2B5EF4-FFF2-40B4-BE49-F238E27FC236}">
                <a16:creationId xmlns:a16="http://schemas.microsoft.com/office/drawing/2014/main" id="{2257B6A2-E6E8-882E-13EA-85FD6F6E428C}"/>
              </a:ext>
            </a:extLst>
          </p:cNvPr>
          <p:cNvGrpSpPr/>
          <p:nvPr/>
        </p:nvGrpSpPr>
        <p:grpSpPr>
          <a:xfrm>
            <a:off x="2568303" y="2642511"/>
            <a:ext cx="6759890" cy="3539435"/>
            <a:chOff x="2568303" y="2250625"/>
            <a:chExt cx="6759890" cy="3539435"/>
          </a:xfrm>
        </p:grpSpPr>
        <p:sp>
          <p:nvSpPr>
            <p:cNvPr id="17" name="Freeform 16">
              <a:extLst>
                <a:ext uri="{FF2B5EF4-FFF2-40B4-BE49-F238E27FC236}">
                  <a16:creationId xmlns:a16="http://schemas.microsoft.com/office/drawing/2014/main" id="{55965C3A-3CA4-5D86-3623-46D0C4AD16DE}"/>
                </a:ext>
              </a:extLst>
            </p:cNvPr>
            <p:cNvSpPr/>
            <p:nvPr/>
          </p:nvSpPr>
          <p:spPr>
            <a:xfrm rot="21600000">
              <a:off x="2935100" y="2250625"/>
              <a:ext cx="6393093" cy="733596"/>
            </a:xfrm>
            <a:custGeom>
              <a:avLst/>
              <a:gdLst>
                <a:gd name="connsiteX0" fmla="*/ 0 w 6393093"/>
                <a:gd name="connsiteY0" fmla="*/ 0 h 733594"/>
                <a:gd name="connsiteX1" fmla="*/ 6026296 w 6393093"/>
                <a:gd name="connsiteY1" fmla="*/ 0 h 733594"/>
                <a:gd name="connsiteX2" fmla="*/ 6393093 w 6393093"/>
                <a:gd name="connsiteY2" fmla="*/ 366797 h 733594"/>
                <a:gd name="connsiteX3" fmla="*/ 6026296 w 6393093"/>
                <a:gd name="connsiteY3" fmla="*/ 733594 h 733594"/>
                <a:gd name="connsiteX4" fmla="*/ 0 w 6393093"/>
                <a:gd name="connsiteY4" fmla="*/ 733594 h 733594"/>
                <a:gd name="connsiteX5" fmla="*/ 0 w 6393093"/>
                <a:gd name="connsiteY5" fmla="*/ 0 h 73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3093" h="733594">
                  <a:moveTo>
                    <a:pt x="6393093" y="733593"/>
                  </a:moveTo>
                  <a:lnTo>
                    <a:pt x="366797" y="733593"/>
                  </a:lnTo>
                  <a:lnTo>
                    <a:pt x="0" y="366797"/>
                  </a:lnTo>
                  <a:lnTo>
                    <a:pt x="366797" y="1"/>
                  </a:lnTo>
                  <a:lnTo>
                    <a:pt x="6393093" y="1"/>
                  </a:lnTo>
                  <a:lnTo>
                    <a:pt x="6393093" y="7335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6893" tIns="83821" rIns="156464" bIns="83821" numCol="1" spcCol="1270" anchor="ctr" anchorCtr="0">
              <a:noAutofit/>
            </a:bodyPr>
            <a:lstStyle/>
            <a:p>
              <a:pPr marL="0" lvl="0" indent="0" algn="ctr" defTabSz="977900">
                <a:lnSpc>
                  <a:spcPct val="90000"/>
                </a:lnSpc>
                <a:spcBef>
                  <a:spcPct val="0"/>
                </a:spcBef>
                <a:spcAft>
                  <a:spcPct val="35000"/>
                </a:spcAft>
                <a:buNone/>
              </a:pPr>
              <a:r>
                <a:rPr lang="en-US" sz="2200" kern="1200"/>
                <a:t>Increase response time and reduce network latency</a:t>
              </a:r>
            </a:p>
          </p:txBody>
        </p:sp>
        <p:sp>
          <p:nvSpPr>
            <p:cNvPr id="18" name="Oval 17">
              <a:extLst>
                <a:ext uri="{FF2B5EF4-FFF2-40B4-BE49-F238E27FC236}">
                  <a16:creationId xmlns:a16="http://schemas.microsoft.com/office/drawing/2014/main" id="{737CE736-B12D-9310-3499-D782556D485B}"/>
                </a:ext>
              </a:extLst>
            </p:cNvPr>
            <p:cNvSpPr/>
            <p:nvPr/>
          </p:nvSpPr>
          <p:spPr>
            <a:xfrm>
              <a:off x="2568303" y="2250626"/>
              <a:ext cx="733594" cy="73359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9" name="Freeform 18">
              <a:extLst>
                <a:ext uri="{FF2B5EF4-FFF2-40B4-BE49-F238E27FC236}">
                  <a16:creationId xmlns:a16="http://schemas.microsoft.com/office/drawing/2014/main" id="{2C82756F-E258-18BC-E555-C7D11D4A082D}"/>
                </a:ext>
              </a:extLst>
            </p:cNvPr>
            <p:cNvSpPr/>
            <p:nvPr/>
          </p:nvSpPr>
          <p:spPr>
            <a:xfrm rot="21600000">
              <a:off x="2935100" y="3185906"/>
              <a:ext cx="6393093" cy="733595"/>
            </a:xfrm>
            <a:custGeom>
              <a:avLst/>
              <a:gdLst>
                <a:gd name="connsiteX0" fmla="*/ 0 w 6393093"/>
                <a:gd name="connsiteY0" fmla="*/ 0 h 733594"/>
                <a:gd name="connsiteX1" fmla="*/ 6026296 w 6393093"/>
                <a:gd name="connsiteY1" fmla="*/ 0 h 733594"/>
                <a:gd name="connsiteX2" fmla="*/ 6393093 w 6393093"/>
                <a:gd name="connsiteY2" fmla="*/ 366797 h 733594"/>
                <a:gd name="connsiteX3" fmla="*/ 6026296 w 6393093"/>
                <a:gd name="connsiteY3" fmla="*/ 733594 h 733594"/>
                <a:gd name="connsiteX4" fmla="*/ 0 w 6393093"/>
                <a:gd name="connsiteY4" fmla="*/ 733594 h 733594"/>
                <a:gd name="connsiteX5" fmla="*/ 0 w 6393093"/>
                <a:gd name="connsiteY5" fmla="*/ 0 h 73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3093" h="733594">
                  <a:moveTo>
                    <a:pt x="6393093" y="733593"/>
                  </a:moveTo>
                  <a:lnTo>
                    <a:pt x="366797" y="733593"/>
                  </a:lnTo>
                  <a:lnTo>
                    <a:pt x="0" y="366797"/>
                  </a:lnTo>
                  <a:lnTo>
                    <a:pt x="366797" y="1"/>
                  </a:lnTo>
                  <a:lnTo>
                    <a:pt x="6393093" y="1"/>
                  </a:lnTo>
                  <a:lnTo>
                    <a:pt x="6393093" y="7335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6893" tIns="83820" rIns="156464" bIns="83821" numCol="1" spcCol="1270" anchor="ctr" anchorCtr="0">
              <a:noAutofit/>
            </a:bodyPr>
            <a:lstStyle/>
            <a:p>
              <a:pPr marL="0" lvl="0" indent="0" algn="ctr" defTabSz="977900">
                <a:lnSpc>
                  <a:spcPct val="90000"/>
                </a:lnSpc>
                <a:spcBef>
                  <a:spcPct val="0"/>
                </a:spcBef>
                <a:spcAft>
                  <a:spcPct val="35000"/>
                </a:spcAft>
                <a:buNone/>
              </a:pPr>
              <a:r>
                <a:rPr lang="en-US" sz="2200" kern="1200"/>
                <a:t>Distribute load evenly between servers to improve application performance</a:t>
              </a:r>
            </a:p>
          </p:txBody>
        </p:sp>
        <p:sp>
          <p:nvSpPr>
            <p:cNvPr id="20" name="Oval 19">
              <a:extLst>
                <a:ext uri="{FF2B5EF4-FFF2-40B4-BE49-F238E27FC236}">
                  <a16:creationId xmlns:a16="http://schemas.microsoft.com/office/drawing/2014/main" id="{FC11A0BB-32EC-4DFC-066E-747D8F80F671}"/>
                </a:ext>
              </a:extLst>
            </p:cNvPr>
            <p:cNvSpPr/>
            <p:nvPr/>
          </p:nvSpPr>
          <p:spPr>
            <a:xfrm>
              <a:off x="2568303" y="3185906"/>
              <a:ext cx="733594" cy="73359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1" name="Freeform 20">
              <a:extLst>
                <a:ext uri="{FF2B5EF4-FFF2-40B4-BE49-F238E27FC236}">
                  <a16:creationId xmlns:a16="http://schemas.microsoft.com/office/drawing/2014/main" id="{6FA4CECA-FA77-CE6E-B47C-0C41426678D6}"/>
                </a:ext>
              </a:extLst>
            </p:cNvPr>
            <p:cNvSpPr/>
            <p:nvPr/>
          </p:nvSpPr>
          <p:spPr>
            <a:xfrm rot="21600000">
              <a:off x="2935100" y="4121185"/>
              <a:ext cx="6393093" cy="733595"/>
            </a:xfrm>
            <a:custGeom>
              <a:avLst/>
              <a:gdLst>
                <a:gd name="connsiteX0" fmla="*/ 0 w 6393093"/>
                <a:gd name="connsiteY0" fmla="*/ 0 h 733594"/>
                <a:gd name="connsiteX1" fmla="*/ 6026296 w 6393093"/>
                <a:gd name="connsiteY1" fmla="*/ 0 h 733594"/>
                <a:gd name="connsiteX2" fmla="*/ 6393093 w 6393093"/>
                <a:gd name="connsiteY2" fmla="*/ 366797 h 733594"/>
                <a:gd name="connsiteX3" fmla="*/ 6026296 w 6393093"/>
                <a:gd name="connsiteY3" fmla="*/ 733594 h 733594"/>
                <a:gd name="connsiteX4" fmla="*/ 0 w 6393093"/>
                <a:gd name="connsiteY4" fmla="*/ 733594 h 733594"/>
                <a:gd name="connsiteX5" fmla="*/ 0 w 6393093"/>
                <a:gd name="connsiteY5" fmla="*/ 0 h 73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3093" h="733594">
                  <a:moveTo>
                    <a:pt x="6393093" y="733593"/>
                  </a:moveTo>
                  <a:lnTo>
                    <a:pt x="366797" y="733593"/>
                  </a:lnTo>
                  <a:lnTo>
                    <a:pt x="0" y="366797"/>
                  </a:lnTo>
                  <a:lnTo>
                    <a:pt x="366797" y="1"/>
                  </a:lnTo>
                  <a:lnTo>
                    <a:pt x="6393093" y="1"/>
                  </a:lnTo>
                  <a:lnTo>
                    <a:pt x="6393093" y="7335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6893" tIns="83821"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Redirect client requests to a geographically closer server to reduce latency </a:t>
              </a:r>
            </a:p>
          </p:txBody>
        </p:sp>
        <p:sp>
          <p:nvSpPr>
            <p:cNvPr id="22" name="Oval 21">
              <a:extLst>
                <a:ext uri="{FF2B5EF4-FFF2-40B4-BE49-F238E27FC236}">
                  <a16:creationId xmlns:a16="http://schemas.microsoft.com/office/drawing/2014/main" id="{35A3B42A-C2A4-C594-513D-4F2D7B574F9E}"/>
                </a:ext>
              </a:extLst>
            </p:cNvPr>
            <p:cNvSpPr/>
            <p:nvPr/>
          </p:nvSpPr>
          <p:spPr>
            <a:xfrm>
              <a:off x="2568303" y="4121186"/>
              <a:ext cx="733594" cy="73359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3" name="Freeform 22">
              <a:extLst>
                <a:ext uri="{FF2B5EF4-FFF2-40B4-BE49-F238E27FC236}">
                  <a16:creationId xmlns:a16="http://schemas.microsoft.com/office/drawing/2014/main" id="{C2410DB0-6EA5-AC29-E5FB-CA397DE73C20}"/>
                </a:ext>
              </a:extLst>
            </p:cNvPr>
            <p:cNvSpPr/>
            <p:nvPr/>
          </p:nvSpPr>
          <p:spPr>
            <a:xfrm rot="21600000">
              <a:off x="2935100" y="5056465"/>
              <a:ext cx="6393093" cy="733595"/>
            </a:xfrm>
            <a:custGeom>
              <a:avLst/>
              <a:gdLst>
                <a:gd name="connsiteX0" fmla="*/ 0 w 6393093"/>
                <a:gd name="connsiteY0" fmla="*/ 0 h 733594"/>
                <a:gd name="connsiteX1" fmla="*/ 6026296 w 6393093"/>
                <a:gd name="connsiteY1" fmla="*/ 0 h 733594"/>
                <a:gd name="connsiteX2" fmla="*/ 6393093 w 6393093"/>
                <a:gd name="connsiteY2" fmla="*/ 366797 h 733594"/>
                <a:gd name="connsiteX3" fmla="*/ 6026296 w 6393093"/>
                <a:gd name="connsiteY3" fmla="*/ 733594 h 733594"/>
                <a:gd name="connsiteX4" fmla="*/ 0 w 6393093"/>
                <a:gd name="connsiteY4" fmla="*/ 733594 h 733594"/>
                <a:gd name="connsiteX5" fmla="*/ 0 w 6393093"/>
                <a:gd name="connsiteY5" fmla="*/ 0 h 73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3093" h="733594">
                  <a:moveTo>
                    <a:pt x="6393093" y="733593"/>
                  </a:moveTo>
                  <a:lnTo>
                    <a:pt x="366797" y="733593"/>
                  </a:lnTo>
                  <a:lnTo>
                    <a:pt x="0" y="366797"/>
                  </a:lnTo>
                  <a:lnTo>
                    <a:pt x="366797" y="1"/>
                  </a:lnTo>
                  <a:lnTo>
                    <a:pt x="6393093" y="1"/>
                  </a:lnTo>
                  <a:lnTo>
                    <a:pt x="6393093" y="7335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6893" tIns="83821"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Ensure the reliability and performance of physical and virtual computing resources</a:t>
              </a:r>
            </a:p>
          </p:txBody>
        </p:sp>
        <p:sp>
          <p:nvSpPr>
            <p:cNvPr id="24" name="Oval 23">
              <a:extLst>
                <a:ext uri="{FF2B5EF4-FFF2-40B4-BE49-F238E27FC236}">
                  <a16:creationId xmlns:a16="http://schemas.microsoft.com/office/drawing/2014/main" id="{0CF20F43-2DBD-58E5-B9AB-C49CC6C291CD}"/>
                </a:ext>
              </a:extLst>
            </p:cNvPr>
            <p:cNvSpPr/>
            <p:nvPr/>
          </p:nvSpPr>
          <p:spPr>
            <a:xfrm>
              <a:off x="2568303" y="5056466"/>
              <a:ext cx="733594" cy="73359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pic>
        <p:nvPicPr>
          <p:cNvPr id="5" name="Graphic 4" descr="Stopwatch 75% outline">
            <a:extLst>
              <a:ext uri="{FF2B5EF4-FFF2-40B4-BE49-F238E27FC236}">
                <a16:creationId xmlns:a16="http://schemas.microsoft.com/office/drawing/2014/main" id="{7EDE8F03-1BA2-651E-4576-C372A6BD13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77900" y="2562549"/>
            <a:ext cx="914400" cy="914400"/>
          </a:xfrm>
          <a:prstGeom prst="rect">
            <a:avLst/>
          </a:prstGeom>
        </p:spPr>
      </p:pic>
      <p:pic>
        <p:nvPicPr>
          <p:cNvPr id="7" name="Graphic 6" descr="Share outline">
            <a:extLst>
              <a:ext uri="{FF2B5EF4-FFF2-40B4-BE49-F238E27FC236}">
                <a16:creationId xmlns:a16="http://schemas.microsoft.com/office/drawing/2014/main" id="{BEAFC7D3-6022-EC6C-CBCB-1128D49D85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8852" y="3476949"/>
            <a:ext cx="914400" cy="914400"/>
          </a:xfrm>
          <a:prstGeom prst="rect">
            <a:avLst/>
          </a:prstGeom>
        </p:spPr>
      </p:pic>
      <p:pic>
        <p:nvPicPr>
          <p:cNvPr id="9" name="Graphic 8" descr="Earth globe: Americas with solid fill">
            <a:extLst>
              <a:ext uri="{FF2B5EF4-FFF2-40B4-BE49-F238E27FC236}">
                <a16:creationId xmlns:a16="http://schemas.microsoft.com/office/drawing/2014/main" id="{95E0FE6C-60DF-C2CB-9508-5F479433B9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7900" y="4422668"/>
            <a:ext cx="914400" cy="914400"/>
          </a:xfrm>
          <a:prstGeom prst="rect">
            <a:avLst/>
          </a:prstGeom>
        </p:spPr>
      </p:pic>
      <p:pic>
        <p:nvPicPr>
          <p:cNvPr id="13" name="Graphic 12" descr="Checklist outline">
            <a:extLst>
              <a:ext uri="{FF2B5EF4-FFF2-40B4-BE49-F238E27FC236}">
                <a16:creationId xmlns:a16="http://schemas.microsoft.com/office/drawing/2014/main" id="{EC394688-C8DE-1B6D-C9F3-1F2EEA81C1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26047" y="5501594"/>
            <a:ext cx="617898" cy="617898"/>
          </a:xfrm>
          <a:prstGeom prst="rect">
            <a:avLst/>
          </a:prstGeom>
        </p:spPr>
      </p:pic>
      <p:sp>
        <p:nvSpPr>
          <p:cNvPr id="14" name="TextBox 13">
            <a:extLst>
              <a:ext uri="{FF2B5EF4-FFF2-40B4-BE49-F238E27FC236}">
                <a16:creationId xmlns:a16="http://schemas.microsoft.com/office/drawing/2014/main" id="{A0B06964-0E8C-CD25-0A01-0D7FD3813B6B}"/>
              </a:ext>
            </a:extLst>
          </p:cNvPr>
          <p:cNvSpPr txBox="1"/>
          <p:nvPr/>
        </p:nvSpPr>
        <p:spPr>
          <a:xfrm>
            <a:off x="1222036" y="1657177"/>
            <a:ext cx="2227918" cy="861774"/>
          </a:xfrm>
          <a:prstGeom prst="rect">
            <a:avLst/>
          </a:prstGeom>
          <a:noFill/>
        </p:spPr>
        <p:txBody>
          <a:bodyPr wrap="none" rtlCol="0">
            <a:spAutoFit/>
          </a:bodyPr>
          <a:lstStyle/>
          <a:p>
            <a:r>
              <a:rPr lang="en-US" sz="3200" dirty="0"/>
              <a:t>Performance</a:t>
            </a:r>
          </a:p>
          <a:p>
            <a:endParaRPr lang="en-US" dirty="0"/>
          </a:p>
        </p:txBody>
      </p:sp>
    </p:spTree>
    <p:extLst>
      <p:ext uri="{BB962C8B-B14F-4D97-AF65-F5344CB8AC3E}">
        <p14:creationId xmlns:p14="http://schemas.microsoft.com/office/powerpoint/2010/main" val="292757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2905-C5A1-FA70-B48E-E2FE568871A1}"/>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B24B6B5C-17A0-10A6-AD53-5FB9C932FB76}"/>
              </a:ext>
            </a:extLst>
          </p:cNvPr>
          <p:cNvSpPr>
            <a:spLocks noGrp="1"/>
          </p:cNvSpPr>
          <p:nvPr>
            <p:ph idx="1"/>
          </p:nvPr>
        </p:nvSpPr>
        <p:spPr>
          <a:xfrm>
            <a:off x="1141413" y="2249487"/>
            <a:ext cx="5868988" cy="3541714"/>
          </a:xfrm>
        </p:spPr>
        <p:txBody>
          <a:bodyPr>
            <a:normAutofit/>
          </a:bodyPr>
          <a:lstStyle/>
          <a:p>
            <a:r>
              <a:rPr lang="en-US" dirty="0"/>
              <a:t>Both internet facing and private load balancers route requests to your targets using private IP addresses</a:t>
            </a:r>
          </a:p>
          <a:p>
            <a:r>
              <a:rPr lang="en-US" dirty="0"/>
              <a:t>Therefore, your resources don’t need public IP addresses</a:t>
            </a:r>
          </a:p>
        </p:txBody>
      </p:sp>
      <p:sp>
        <p:nvSpPr>
          <p:cNvPr id="4" name="Rectangle 3">
            <a:extLst>
              <a:ext uri="{FF2B5EF4-FFF2-40B4-BE49-F238E27FC236}">
                <a16:creationId xmlns:a16="http://schemas.microsoft.com/office/drawing/2014/main" id="{91230691-EC29-C255-3584-7A934F56D90C}"/>
              </a:ext>
            </a:extLst>
          </p:cNvPr>
          <p:cNvSpPr/>
          <p:nvPr/>
        </p:nvSpPr>
        <p:spPr>
          <a:xfrm>
            <a:off x="7893971" y="2518285"/>
            <a:ext cx="3829942" cy="312788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Graphic 4" descr="Server outline">
            <a:extLst>
              <a:ext uri="{FF2B5EF4-FFF2-40B4-BE49-F238E27FC236}">
                <a16:creationId xmlns:a16="http://schemas.microsoft.com/office/drawing/2014/main" id="{DB4E352D-72B6-0196-43A2-B8397204F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7857" y="4048013"/>
            <a:ext cx="914400" cy="914400"/>
          </a:xfrm>
          <a:prstGeom prst="rect">
            <a:avLst/>
          </a:prstGeom>
        </p:spPr>
      </p:pic>
      <p:pic>
        <p:nvPicPr>
          <p:cNvPr id="6" name="Graphic 5" descr="Server outline">
            <a:extLst>
              <a:ext uri="{FF2B5EF4-FFF2-40B4-BE49-F238E27FC236}">
                <a16:creationId xmlns:a16="http://schemas.microsoft.com/office/drawing/2014/main" id="{10C635D2-DA83-3BA0-3C73-63888E5BE0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8743" y="3846513"/>
            <a:ext cx="914400" cy="914400"/>
          </a:xfrm>
          <a:prstGeom prst="rect">
            <a:avLst/>
          </a:prstGeom>
        </p:spPr>
      </p:pic>
      <p:pic>
        <p:nvPicPr>
          <p:cNvPr id="7" name="Graphic 6" descr="Server outline">
            <a:extLst>
              <a:ext uri="{FF2B5EF4-FFF2-40B4-BE49-F238E27FC236}">
                <a16:creationId xmlns:a16="http://schemas.microsoft.com/office/drawing/2014/main" id="{950B8E31-184E-91AB-7799-0334628FC0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76038" y="3846513"/>
            <a:ext cx="914400" cy="914400"/>
          </a:xfrm>
          <a:prstGeom prst="rect">
            <a:avLst/>
          </a:prstGeom>
        </p:spPr>
      </p:pic>
      <p:sp>
        <p:nvSpPr>
          <p:cNvPr id="8" name="Rectangle 7">
            <a:extLst>
              <a:ext uri="{FF2B5EF4-FFF2-40B4-BE49-F238E27FC236}">
                <a16:creationId xmlns:a16="http://schemas.microsoft.com/office/drawing/2014/main" id="{ED6EA381-C11D-4C9F-0664-A0473D2187FE}"/>
              </a:ext>
            </a:extLst>
          </p:cNvPr>
          <p:cNvSpPr/>
          <p:nvPr/>
        </p:nvSpPr>
        <p:spPr>
          <a:xfrm>
            <a:off x="8350723" y="3171939"/>
            <a:ext cx="3001695" cy="283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sp>
        <p:nvSpPr>
          <p:cNvPr id="9" name="Rectangle 8">
            <a:extLst>
              <a:ext uri="{FF2B5EF4-FFF2-40B4-BE49-F238E27FC236}">
                <a16:creationId xmlns:a16="http://schemas.microsoft.com/office/drawing/2014/main" id="{EA94BE7C-A5BE-CD25-026A-B1E06F53B1C0}"/>
              </a:ext>
            </a:extLst>
          </p:cNvPr>
          <p:cNvSpPr/>
          <p:nvPr/>
        </p:nvSpPr>
        <p:spPr>
          <a:xfrm>
            <a:off x="9128971" y="2358515"/>
            <a:ext cx="1445200" cy="3195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myapp.com</a:t>
            </a:r>
            <a:endParaRPr lang="en-US" dirty="0"/>
          </a:p>
        </p:txBody>
      </p:sp>
      <p:cxnSp>
        <p:nvCxnSpPr>
          <p:cNvPr id="10" name="Elbow Connector 9">
            <a:extLst>
              <a:ext uri="{FF2B5EF4-FFF2-40B4-BE49-F238E27FC236}">
                <a16:creationId xmlns:a16="http://schemas.microsoft.com/office/drawing/2014/main" id="{13BF054F-1C20-A6F0-EA80-9AF12EC4A9CB}"/>
              </a:ext>
            </a:extLst>
          </p:cNvPr>
          <p:cNvCxnSpPr>
            <a:cxnSpLocks/>
          </p:cNvCxnSpPr>
          <p:nvPr/>
        </p:nvCxnSpPr>
        <p:spPr>
          <a:xfrm rot="10800000" flipV="1">
            <a:off x="9303143" y="1258887"/>
            <a:ext cx="104714" cy="10622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523213E3-F4CB-A1FB-4ECC-CA1DE5DF4999}"/>
              </a:ext>
            </a:extLst>
          </p:cNvPr>
          <p:cNvCxnSpPr>
            <a:cxnSpLocks/>
          </p:cNvCxnSpPr>
          <p:nvPr/>
        </p:nvCxnSpPr>
        <p:spPr>
          <a:xfrm>
            <a:off x="10322257" y="1258888"/>
            <a:ext cx="104714" cy="1062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29E4B9-49E4-EFEB-39AA-97345392B440}"/>
              </a:ext>
            </a:extLst>
          </p:cNvPr>
          <p:cNvCxnSpPr>
            <a:cxnSpLocks/>
            <a:endCxn id="9" idx="0"/>
          </p:cNvCxnSpPr>
          <p:nvPr/>
        </p:nvCxnSpPr>
        <p:spPr>
          <a:xfrm>
            <a:off x="9851570" y="1567542"/>
            <a:ext cx="1" cy="79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8EE664-E146-4D6B-85B4-559A922FC0CB}"/>
              </a:ext>
            </a:extLst>
          </p:cNvPr>
          <p:cNvCxnSpPr>
            <a:stCxn id="9" idx="2"/>
            <a:endCxn id="8" idx="0"/>
          </p:cNvCxnSpPr>
          <p:nvPr/>
        </p:nvCxnSpPr>
        <p:spPr>
          <a:xfrm>
            <a:off x="9851571" y="2678056"/>
            <a:ext cx="0" cy="49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253E-61E1-D908-DCF1-9510169A1929}"/>
              </a:ext>
            </a:extLst>
          </p:cNvPr>
          <p:cNvCxnSpPr>
            <a:stCxn id="8" idx="2"/>
          </p:cNvCxnSpPr>
          <p:nvPr/>
        </p:nvCxnSpPr>
        <p:spPr>
          <a:xfrm flipH="1">
            <a:off x="8845943" y="3454968"/>
            <a:ext cx="1005628" cy="391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058CD142-70B7-3F2B-4CBA-9FAB0AE1B51A}"/>
              </a:ext>
            </a:extLst>
          </p:cNvPr>
          <p:cNvCxnSpPr>
            <a:stCxn id="8" idx="2"/>
            <a:endCxn id="7" idx="0"/>
          </p:cNvCxnSpPr>
          <p:nvPr/>
        </p:nvCxnSpPr>
        <p:spPr>
          <a:xfrm>
            <a:off x="9851571" y="3454968"/>
            <a:ext cx="1081667" cy="391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9DC16604-BD87-A422-2C4F-5E05DF60C36A}"/>
              </a:ext>
            </a:extLst>
          </p:cNvPr>
          <p:cNvCxnSpPr>
            <a:stCxn id="8" idx="2"/>
            <a:endCxn id="5" idx="0"/>
          </p:cNvCxnSpPr>
          <p:nvPr/>
        </p:nvCxnSpPr>
        <p:spPr>
          <a:xfrm>
            <a:off x="9851571" y="3454968"/>
            <a:ext cx="13486" cy="5930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406BDA38-5DC7-4537-44E2-4318F210CF1E}"/>
              </a:ext>
            </a:extLst>
          </p:cNvPr>
          <p:cNvSpPr txBox="1"/>
          <p:nvPr/>
        </p:nvSpPr>
        <p:spPr>
          <a:xfrm>
            <a:off x="8300317" y="4649159"/>
            <a:ext cx="1331510" cy="307777"/>
          </a:xfrm>
          <a:prstGeom prst="rect">
            <a:avLst/>
          </a:prstGeom>
          <a:noFill/>
        </p:spPr>
        <p:txBody>
          <a:bodyPr wrap="square" rtlCol="0">
            <a:spAutoFit/>
          </a:bodyPr>
          <a:lstStyle/>
          <a:p>
            <a:r>
              <a:rPr lang="en-US" sz="1400" dirty="0"/>
              <a:t>App Server 1</a:t>
            </a:r>
          </a:p>
        </p:txBody>
      </p:sp>
      <p:sp>
        <p:nvSpPr>
          <p:cNvPr id="18" name="TextBox 17">
            <a:extLst>
              <a:ext uri="{FF2B5EF4-FFF2-40B4-BE49-F238E27FC236}">
                <a16:creationId xmlns:a16="http://schemas.microsoft.com/office/drawing/2014/main" id="{93717C31-2EBB-3245-AD71-BB00D67FCD4D}"/>
              </a:ext>
            </a:extLst>
          </p:cNvPr>
          <p:cNvSpPr txBox="1"/>
          <p:nvPr/>
        </p:nvSpPr>
        <p:spPr>
          <a:xfrm>
            <a:off x="9407857" y="4899111"/>
            <a:ext cx="1330939" cy="307777"/>
          </a:xfrm>
          <a:prstGeom prst="rect">
            <a:avLst/>
          </a:prstGeom>
          <a:noFill/>
        </p:spPr>
        <p:txBody>
          <a:bodyPr wrap="square" rtlCol="0">
            <a:spAutoFit/>
          </a:bodyPr>
          <a:lstStyle/>
          <a:p>
            <a:r>
              <a:rPr lang="en-US" sz="1400" dirty="0"/>
              <a:t>App Server 2</a:t>
            </a:r>
          </a:p>
        </p:txBody>
      </p:sp>
      <p:sp>
        <p:nvSpPr>
          <p:cNvPr id="19" name="TextBox 18">
            <a:extLst>
              <a:ext uri="{FF2B5EF4-FFF2-40B4-BE49-F238E27FC236}">
                <a16:creationId xmlns:a16="http://schemas.microsoft.com/office/drawing/2014/main" id="{6649453A-9021-99B3-38CB-CC3DF1331E6F}"/>
              </a:ext>
            </a:extLst>
          </p:cNvPr>
          <p:cNvSpPr txBox="1"/>
          <p:nvPr/>
        </p:nvSpPr>
        <p:spPr>
          <a:xfrm>
            <a:off x="10398434" y="4612906"/>
            <a:ext cx="1331510" cy="307777"/>
          </a:xfrm>
          <a:prstGeom prst="rect">
            <a:avLst/>
          </a:prstGeom>
          <a:noFill/>
        </p:spPr>
        <p:txBody>
          <a:bodyPr wrap="square" rtlCol="0">
            <a:spAutoFit/>
          </a:bodyPr>
          <a:lstStyle/>
          <a:p>
            <a:r>
              <a:rPr lang="en-US" sz="1400" dirty="0"/>
              <a:t>App Server 3</a:t>
            </a:r>
          </a:p>
        </p:txBody>
      </p:sp>
      <p:pic>
        <p:nvPicPr>
          <p:cNvPr id="20" name="Graphic 19" descr="Users outline">
            <a:extLst>
              <a:ext uri="{FF2B5EF4-FFF2-40B4-BE49-F238E27FC236}">
                <a16:creationId xmlns:a16="http://schemas.microsoft.com/office/drawing/2014/main" id="{DB211917-CBAF-AD56-423A-9AD5304B9B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07857" y="801688"/>
            <a:ext cx="914400" cy="914400"/>
          </a:xfrm>
          <a:prstGeom prst="rect">
            <a:avLst/>
          </a:prstGeom>
        </p:spPr>
      </p:pic>
      <p:sp>
        <p:nvSpPr>
          <p:cNvPr id="21" name="TextBox 20">
            <a:extLst>
              <a:ext uri="{FF2B5EF4-FFF2-40B4-BE49-F238E27FC236}">
                <a16:creationId xmlns:a16="http://schemas.microsoft.com/office/drawing/2014/main" id="{75FF0A4F-944B-2E4F-36B4-6CA47E86D315}"/>
              </a:ext>
            </a:extLst>
          </p:cNvPr>
          <p:cNvSpPr txBox="1"/>
          <p:nvPr/>
        </p:nvSpPr>
        <p:spPr>
          <a:xfrm>
            <a:off x="8331402" y="4956936"/>
            <a:ext cx="971741" cy="369332"/>
          </a:xfrm>
          <a:prstGeom prst="rect">
            <a:avLst/>
          </a:prstGeom>
          <a:noFill/>
        </p:spPr>
        <p:txBody>
          <a:bodyPr wrap="none" rtlCol="0">
            <a:spAutoFit/>
          </a:bodyPr>
          <a:lstStyle/>
          <a:p>
            <a:r>
              <a:rPr lang="en-US" dirty="0"/>
              <a:t>10.0.0.7</a:t>
            </a:r>
          </a:p>
        </p:txBody>
      </p:sp>
      <p:sp>
        <p:nvSpPr>
          <p:cNvPr id="22" name="TextBox 21">
            <a:extLst>
              <a:ext uri="{FF2B5EF4-FFF2-40B4-BE49-F238E27FC236}">
                <a16:creationId xmlns:a16="http://schemas.microsoft.com/office/drawing/2014/main" id="{248B7DC7-5B34-E6E3-06F4-C16DBD84380D}"/>
              </a:ext>
            </a:extLst>
          </p:cNvPr>
          <p:cNvSpPr txBox="1"/>
          <p:nvPr/>
        </p:nvSpPr>
        <p:spPr>
          <a:xfrm>
            <a:off x="9455230" y="5130025"/>
            <a:ext cx="971741" cy="369332"/>
          </a:xfrm>
          <a:prstGeom prst="rect">
            <a:avLst/>
          </a:prstGeom>
          <a:noFill/>
        </p:spPr>
        <p:txBody>
          <a:bodyPr wrap="none" rtlCol="0">
            <a:spAutoFit/>
          </a:bodyPr>
          <a:lstStyle/>
          <a:p>
            <a:r>
              <a:rPr lang="en-US" dirty="0"/>
              <a:t>10.0.0.8</a:t>
            </a:r>
          </a:p>
        </p:txBody>
      </p:sp>
      <p:sp>
        <p:nvSpPr>
          <p:cNvPr id="23" name="TextBox 22">
            <a:extLst>
              <a:ext uri="{FF2B5EF4-FFF2-40B4-BE49-F238E27FC236}">
                <a16:creationId xmlns:a16="http://schemas.microsoft.com/office/drawing/2014/main" id="{0A2BEABF-126C-3738-0375-8D6CCEFFAC91}"/>
              </a:ext>
            </a:extLst>
          </p:cNvPr>
          <p:cNvSpPr txBox="1"/>
          <p:nvPr/>
        </p:nvSpPr>
        <p:spPr>
          <a:xfrm>
            <a:off x="10535231" y="4840688"/>
            <a:ext cx="971741" cy="369332"/>
          </a:xfrm>
          <a:prstGeom prst="rect">
            <a:avLst/>
          </a:prstGeom>
          <a:noFill/>
        </p:spPr>
        <p:txBody>
          <a:bodyPr wrap="none" rtlCol="0">
            <a:spAutoFit/>
          </a:bodyPr>
          <a:lstStyle/>
          <a:p>
            <a:r>
              <a:rPr lang="en-US" dirty="0"/>
              <a:t>10.0.0.9</a:t>
            </a:r>
          </a:p>
        </p:txBody>
      </p:sp>
    </p:spTree>
    <p:extLst>
      <p:ext uri="{BB962C8B-B14F-4D97-AF65-F5344CB8AC3E}">
        <p14:creationId xmlns:p14="http://schemas.microsoft.com/office/powerpoint/2010/main" val="423236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AA79-8153-CC57-D0F6-48BB54C3CF45}"/>
              </a:ext>
            </a:extLst>
          </p:cNvPr>
          <p:cNvSpPr>
            <a:spLocks noGrp="1"/>
          </p:cNvSpPr>
          <p:nvPr>
            <p:ph type="title"/>
          </p:nvPr>
        </p:nvSpPr>
        <p:spPr/>
        <p:txBody>
          <a:bodyPr/>
          <a:lstStyle/>
          <a:p>
            <a:r>
              <a:rPr lang="en-US" dirty="0"/>
              <a:t>Load Balancing Algorithms</a:t>
            </a:r>
          </a:p>
        </p:txBody>
      </p:sp>
      <p:graphicFrame>
        <p:nvGraphicFramePr>
          <p:cNvPr id="6" name="Content Placeholder 5">
            <a:extLst>
              <a:ext uri="{FF2B5EF4-FFF2-40B4-BE49-F238E27FC236}">
                <a16:creationId xmlns:a16="http://schemas.microsoft.com/office/drawing/2014/main" id="{8E0862B9-5230-7BC7-1819-49FDCC769A25}"/>
              </a:ext>
            </a:extLst>
          </p:cNvPr>
          <p:cNvGraphicFramePr>
            <a:graphicFrameLocks noGrp="1"/>
          </p:cNvGraphicFramePr>
          <p:nvPr>
            <p:ph idx="1"/>
            <p:extLst>
              <p:ext uri="{D42A27DB-BD31-4B8C-83A1-F6EECF244321}">
                <p14:modId xmlns:p14="http://schemas.microsoft.com/office/powerpoint/2010/main" val="800781668"/>
              </p:ext>
            </p:extLst>
          </p:nvPr>
        </p:nvGraphicFramePr>
        <p:xfrm>
          <a:off x="1141411" y="2634343"/>
          <a:ext cx="9905999" cy="2917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40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FA53-B191-B42F-0E6C-E9DF16AAFCDA}"/>
              </a:ext>
            </a:extLst>
          </p:cNvPr>
          <p:cNvSpPr>
            <a:spLocks noGrp="1"/>
          </p:cNvSpPr>
          <p:nvPr>
            <p:ph type="title"/>
          </p:nvPr>
        </p:nvSpPr>
        <p:spPr/>
        <p:txBody>
          <a:bodyPr/>
          <a:lstStyle/>
          <a:p>
            <a:r>
              <a:rPr lang="en-US" dirty="0"/>
              <a:t>Load Balancing: Dynamic Algorithms</a:t>
            </a:r>
          </a:p>
        </p:txBody>
      </p:sp>
      <p:graphicFrame>
        <p:nvGraphicFramePr>
          <p:cNvPr id="4" name="Content Placeholder 3">
            <a:extLst>
              <a:ext uri="{FF2B5EF4-FFF2-40B4-BE49-F238E27FC236}">
                <a16:creationId xmlns:a16="http://schemas.microsoft.com/office/drawing/2014/main" id="{E403F03B-243F-9518-B555-509908E001C6}"/>
              </a:ext>
            </a:extLst>
          </p:cNvPr>
          <p:cNvGraphicFramePr>
            <a:graphicFrameLocks noGrp="1"/>
          </p:cNvGraphicFramePr>
          <p:nvPr>
            <p:ph idx="1"/>
            <p:extLst>
              <p:ext uri="{D42A27DB-BD31-4B8C-83A1-F6EECF244321}">
                <p14:modId xmlns:p14="http://schemas.microsoft.com/office/powerpoint/2010/main" val="2773757951"/>
              </p:ext>
            </p:extLst>
          </p:nvPr>
        </p:nvGraphicFramePr>
        <p:xfrm>
          <a:off x="1141412" y="1840524"/>
          <a:ext cx="10581665" cy="4583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86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FA53-B191-B42F-0E6C-E9DF16AAFCDA}"/>
              </a:ext>
            </a:extLst>
          </p:cNvPr>
          <p:cNvSpPr>
            <a:spLocks noGrp="1"/>
          </p:cNvSpPr>
          <p:nvPr>
            <p:ph type="title"/>
          </p:nvPr>
        </p:nvSpPr>
        <p:spPr/>
        <p:txBody>
          <a:bodyPr/>
          <a:lstStyle/>
          <a:p>
            <a:r>
              <a:rPr lang="en-US" dirty="0"/>
              <a:t>Load Balancing: Static Algorithms</a:t>
            </a:r>
          </a:p>
        </p:txBody>
      </p:sp>
      <p:graphicFrame>
        <p:nvGraphicFramePr>
          <p:cNvPr id="4" name="Content Placeholder 3">
            <a:extLst>
              <a:ext uri="{FF2B5EF4-FFF2-40B4-BE49-F238E27FC236}">
                <a16:creationId xmlns:a16="http://schemas.microsoft.com/office/drawing/2014/main" id="{D57C71F5-0A1D-D6EB-0027-70DC95630EC1}"/>
              </a:ext>
            </a:extLst>
          </p:cNvPr>
          <p:cNvGraphicFramePr>
            <a:graphicFrameLocks noGrp="1"/>
          </p:cNvGraphicFramePr>
          <p:nvPr>
            <p:ph idx="1"/>
            <p:extLst>
              <p:ext uri="{D42A27DB-BD31-4B8C-83A1-F6EECF244321}">
                <p14:modId xmlns:p14="http://schemas.microsoft.com/office/powerpoint/2010/main" val="159738023"/>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85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925A1-923F-71F0-94F5-9705162D9F64}"/>
              </a:ext>
            </a:extLst>
          </p:cNvPr>
          <p:cNvSpPr>
            <a:spLocks noGrp="1"/>
          </p:cNvSpPr>
          <p:nvPr>
            <p:ph type="title"/>
          </p:nvPr>
        </p:nvSpPr>
        <p:spPr>
          <a:xfrm>
            <a:off x="1141413" y="618518"/>
            <a:ext cx="9905998" cy="1478570"/>
          </a:xfrm>
        </p:spPr>
        <p:txBody>
          <a:bodyPr>
            <a:normAutofit/>
          </a:bodyPr>
          <a:lstStyle/>
          <a:p>
            <a:r>
              <a:rPr lang="en-US" dirty="0"/>
              <a:t>Load balancing</a:t>
            </a:r>
          </a:p>
        </p:txBody>
      </p:sp>
      <p:graphicFrame>
        <p:nvGraphicFramePr>
          <p:cNvPr id="5" name="Content Placeholder 2">
            <a:extLst>
              <a:ext uri="{FF2B5EF4-FFF2-40B4-BE49-F238E27FC236}">
                <a16:creationId xmlns:a16="http://schemas.microsoft.com/office/drawing/2014/main" id="{40E50B71-104D-C737-AD5B-8488734B5697}"/>
              </a:ext>
            </a:extLst>
          </p:cNvPr>
          <p:cNvGraphicFramePr>
            <a:graphicFrameLocks noGrp="1"/>
          </p:cNvGraphicFramePr>
          <p:nvPr>
            <p:ph idx="1"/>
            <p:extLst>
              <p:ext uri="{D42A27DB-BD31-4B8C-83A1-F6EECF244321}">
                <p14:modId xmlns:p14="http://schemas.microsoft.com/office/powerpoint/2010/main" val="98128240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0592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20EE-A0AB-64D3-568A-C9B16DE1E149}"/>
              </a:ext>
            </a:extLst>
          </p:cNvPr>
          <p:cNvSpPr>
            <a:spLocks noGrp="1"/>
          </p:cNvSpPr>
          <p:nvPr>
            <p:ph type="title"/>
          </p:nvPr>
        </p:nvSpPr>
        <p:spPr/>
        <p:txBody>
          <a:bodyPr/>
          <a:lstStyle/>
          <a:p>
            <a:r>
              <a:rPr lang="en-US" dirty="0"/>
              <a:t>Load Balancing types</a:t>
            </a:r>
          </a:p>
        </p:txBody>
      </p:sp>
      <p:graphicFrame>
        <p:nvGraphicFramePr>
          <p:cNvPr id="4" name="Content Placeholder 3">
            <a:extLst>
              <a:ext uri="{FF2B5EF4-FFF2-40B4-BE49-F238E27FC236}">
                <a16:creationId xmlns:a16="http://schemas.microsoft.com/office/drawing/2014/main" id="{1C31AC31-4C91-AC84-D453-90AFC00F9C0F}"/>
              </a:ext>
            </a:extLst>
          </p:cNvPr>
          <p:cNvGraphicFramePr>
            <a:graphicFrameLocks noGrp="1"/>
          </p:cNvGraphicFramePr>
          <p:nvPr>
            <p:ph idx="1"/>
            <p:extLst>
              <p:ext uri="{D42A27DB-BD31-4B8C-83A1-F6EECF244321}">
                <p14:modId xmlns:p14="http://schemas.microsoft.com/office/powerpoint/2010/main" val="3367588362"/>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07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A384-C361-8E2C-A89A-D2E444186750}"/>
              </a:ext>
            </a:extLst>
          </p:cNvPr>
          <p:cNvSpPr>
            <a:spLocks noGrp="1"/>
          </p:cNvSpPr>
          <p:nvPr>
            <p:ph type="title"/>
          </p:nvPr>
        </p:nvSpPr>
        <p:spPr>
          <a:xfrm>
            <a:off x="1141413" y="618518"/>
            <a:ext cx="9905998" cy="1478570"/>
          </a:xfrm>
        </p:spPr>
        <p:txBody>
          <a:bodyPr>
            <a:normAutofit/>
          </a:bodyPr>
          <a:lstStyle/>
          <a:p>
            <a:r>
              <a:rPr lang="en-US" dirty="0"/>
              <a:t>Admin</a:t>
            </a:r>
          </a:p>
        </p:txBody>
      </p:sp>
      <p:graphicFrame>
        <p:nvGraphicFramePr>
          <p:cNvPr id="5" name="Content Placeholder 2">
            <a:extLst>
              <a:ext uri="{FF2B5EF4-FFF2-40B4-BE49-F238E27FC236}">
                <a16:creationId xmlns:a16="http://schemas.microsoft.com/office/drawing/2014/main" id="{FA22D8A0-E4F3-C968-A03C-C2B199314BBF}"/>
              </a:ext>
            </a:extLst>
          </p:cNvPr>
          <p:cNvGraphicFramePr>
            <a:graphicFrameLocks noGrp="1"/>
          </p:cNvGraphicFramePr>
          <p:nvPr>
            <p:ph idx="1"/>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4087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19DE-0397-F186-5380-0FFEE4498202}"/>
              </a:ext>
            </a:extLst>
          </p:cNvPr>
          <p:cNvSpPr>
            <a:spLocks noGrp="1"/>
          </p:cNvSpPr>
          <p:nvPr>
            <p:ph type="title"/>
          </p:nvPr>
        </p:nvSpPr>
        <p:spPr>
          <a:xfrm>
            <a:off x="1029835" y="655030"/>
            <a:ext cx="6054044" cy="1478570"/>
          </a:xfrm>
        </p:spPr>
        <p:txBody>
          <a:bodyPr/>
          <a:lstStyle/>
          <a:p>
            <a:r>
              <a:rPr lang="en-US" dirty="0"/>
              <a:t>Application Load Balancing</a:t>
            </a:r>
          </a:p>
        </p:txBody>
      </p:sp>
      <p:pic>
        <p:nvPicPr>
          <p:cNvPr id="10242" name="Picture 2" descr="How to use Multiple load balancer Target Group Support for Amazon ECS to  access internal and external service endpoint using the same DNS name |  Containers">
            <a:extLst>
              <a:ext uri="{FF2B5EF4-FFF2-40B4-BE49-F238E27FC236}">
                <a16:creationId xmlns:a16="http://schemas.microsoft.com/office/drawing/2014/main" id="{BC8F2430-2BC0-6CCF-C072-E2A5BCC54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450" y="0"/>
            <a:ext cx="55435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5D9444-0CC6-E711-D3F5-3805F149A24E}"/>
              </a:ext>
            </a:extLst>
          </p:cNvPr>
          <p:cNvSpPr txBox="1"/>
          <p:nvPr/>
        </p:nvSpPr>
        <p:spPr>
          <a:xfrm>
            <a:off x="881742" y="2623457"/>
            <a:ext cx="5061857"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Several server clusters (e.g. autoscaling group) with multiple servers dedicated to a single application function. </a:t>
            </a:r>
          </a:p>
          <a:p>
            <a:pPr marL="285750" indent="-285750">
              <a:buFont typeface="Arial" panose="020B0604020202020204" pitchFamily="34" charset="0"/>
              <a:buChar char="•"/>
            </a:pPr>
            <a:r>
              <a:rPr lang="en-US" sz="2800" dirty="0"/>
              <a:t>ALBs look at the request content (HTTP headers or SSL Session IDs) to redirect traffic.</a:t>
            </a:r>
          </a:p>
        </p:txBody>
      </p:sp>
    </p:spTree>
    <p:extLst>
      <p:ext uri="{BB962C8B-B14F-4D97-AF65-F5344CB8AC3E}">
        <p14:creationId xmlns:p14="http://schemas.microsoft.com/office/powerpoint/2010/main" val="359889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9C0F-5EB5-44EC-A8EA-2A00948629E1}"/>
              </a:ext>
            </a:extLst>
          </p:cNvPr>
          <p:cNvSpPr>
            <a:spLocks noGrp="1"/>
          </p:cNvSpPr>
          <p:nvPr>
            <p:ph type="title"/>
          </p:nvPr>
        </p:nvSpPr>
        <p:spPr/>
        <p:txBody>
          <a:bodyPr/>
          <a:lstStyle/>
          <a:p>
            <a:r>
              <a:rPr lang="en-US" dirty="0"/>
              <a:t>Network Load Balancing</a:t>
            </a:r>
          </a:p>
        </p:txBody>
      </p:sp>
      <p:graphicFrame>
        <p:nvGraphicFramePr>
          <p:cNvPr id="5" name="Content Placeholder 4">
            <a:extLst>
              <a:ext uri="{FF2B5EF4-FFF2-40B4-BE49-F238E27FC236}">
                <a16:creationId xmlns:a16="http://schemas.microsoft.com/office/drawing/2014/main" id="{AC9242B6-9363-9FAC-30FE-54BAA110A384}"/>
              </a:ext>
            </a:extLst>
          </p:cNvPr>
          <p:cNvGraphicFramePr>
            <a:graphicFrameLocks noGrp="1"/>
          </p:cNvGraphicFramePr>
          <p:nvPr>
            <p:ph idx="1"/>
            <p:extLst>
              <p:ext uri="{D42A27DB-BD31-4B8C-83A1-F6EECF244321}">
                <p14:modId xmlns:p14="http://schemas.microsoft.com/office/powerpoint/2010/main" val="11734295"/>
              </p:ext>
            </p:extLst>
          </p:nvPr>
        </p:nvGraphicFramePr>
        <p:xfrm>
          <a:off x="1141413" y="309857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C790AC5-44B3-9039-09A8-22FA14E71C3F}"/>
              </a:ext>
            </a:extLst>
          </p:cNvPr>
          <p:cNvSpPr txBox="1"/>
          <p:nvPr/>
        </p:nvSpPr>
        <p:spPr>
          <a:xfrm>
            <a:off x="900092" y="1898244"/>
            <a:ext cx="1038863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Distributes traffic based on network conditions, predetermined server IP addresses or server availability. </a:t>
            </a:r>
          </a:p>
          <a:p>
            <a:pPr marL="285750" indent="-285750">
              <a:buFont typeface="Arial" panose="020B0604020202020204" pitchFamily="34" charset="0"/>
              <a:buChar char="•"/>
            </a:pPr>
            <a:r>
              <a:rPr lang="en-US" sz="2400" dirty="0"/>
              <a:t>Monitors the health of targets and routes traffic only to healthy targets</a:t>
            </a:r>
          </a:p>
        </p:txBody>
      </p:sp>
    </p:spTree>
    <p:extLst>
      <p:ext uri="{BB962C8B-B14F-4D97-AF65-F5344CB8AC3E}">
        <p14:creationId xmlns:p14="http://schemas.microsoft.com/office/powerpoint/2010/main" val="29157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DD55-249C-CA80-DD1F-E6D9C287F72C}"/>
              </a:ext>
            </a:extLst>
          </p:cNvPr>
          <p:cNvSpPr>
            <a:spLocks noGrp="1"/>
          </p:cNvSpPr>
          <p:nvPr>
            <p:ph type="title"/>
          </p:nvPr>
        </p:nvSpPr>
        <p:spPr/>
        <p:txBody>
          <a:bodyPr/>
          <a:lstStyle/>
          <a:p>
            <a:r>
              <a:rPr lang="en-US" dirty="0"/>
              <a:t>Gateway Load Balancer</a:t>
            </a:r>
          </a:p>
        </p:txBody>
      </p:sp>
      <p:graphicFrame>
        <p:nvGraphicFramePr>
          <p:cNvPr id="4" name="Content Placeholder 3">
            <a:extLst>
              <a:ext uri="{FF2B5EF4-FFF2-40B4-BE49-F238E27FC236}">
                <a16:creationId xmlns:a16="http://schemas.microsoft.com/office/drawing/2014/main" id="{961FF9D0-C2C6-3FF7-865C-AAFDBEA4744E}"/>
              </a:ext>
            </a:extLst>
          </p:cNvPr>
          <p:cNvGraphicFramePr>
            <a:graphicFrameLocks noGrp="1"/>
          </p:cNvGraphicFramePr>
          <p:nvPr>
            <p:ph idx="1"/>
            <p:extLst>
              <p:ext uri="{D42A27DB-BD31-4B8C-83A1-F6EECF244321}">
                <p14:modId xmlns:p14="http://schemas.microsoft.com/office/powerpoint/2010/main" val="918102575"/>
              </p:ext>
            </p:extLst>
          </p:nvPr>
        </p:nvGraphicFramePr>
        <p:xfrm>
          <a:off x="1141412" y="1654629"/>
          <a:ext cx="9905999" cy="5083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28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FA35-320D-7AAA-8A0F-AB5F120B67ED}"/>
              </a:ext>
            </a:extLst>
          </p:cNvPr>
          <p:cNvSpPr>
            <a:spLocks noGrp="1"/>
          </p:cNvSpPr>
          <p:nvPr>
            <p:ph type="title"/>
          </p:nvPr>
        </p:nvSpPr>
        <p:spPr/>
        <p:txBody>
          <a:bodyPr/>
          <a:lstStyle/>
          <a:p>
            <a:r>
              <a:rPr lang="en-US" dirty="0"/>
              <a:t>Target Types</a:t>
            </a:r>
          </a:p>
        </p:txBody>
      </p:sp>
      <p:sp>
        <p:nvSpPr>
          <p:cNvPr id="3" name="Content Placeholder 2">
            <a:extLst>
              <a:ext uri="{FF2B5EF4-FFF2-40B4-BE49-F238E27FC236}">
                <a16:creationId xmlns:a16="http://schemas.microsoft.com/office/drawing/2014/main" id="{40C7CE80-A4F4-842A-DF67-9B0374C2F2FB}"/>
              </a:ext>
            </a:extLst>
          </p:cNvPr>
          <p:cNvSpPr>
            <a:spLocks noGrp="1"/>
          </p:cNvSpPr>
          <p:nvPr>
            <p:ph idx="1"/>
          </p:nvPr>
        </p:nvSpPr>
        <p:spPr>
          <a:xfrm>
            <a:off x="1141412" y="2249487"/>
            <a:ext cx="9905999" cy="754970"/>
          </a:xfrm>
        </p:spPr>
        <p:txBody>
          <a:bodyPr/>
          <a:lstStyle/>
          <a:p>
            <a:pPr marL="0" indent="0">
              <a:buNone/>
            </a:pPr>
            <a:r>
              <a:rPr lang="en-US" dirty="0"/>
              <a:t>The endpoint that each of the load balancers route traffic to. </a:t>
            </a:r>
          </a:p>
        </p:txBody>
      </p:sp>
      <p:graphicFrame>
        <p:nvGraphicFramePr>
          <p:cNvPr id="6" name="Diagram 5">
            <a:extLst>
              <a:ext uri="{FF2B5EF4-FFF2-40B4-BE49-F238E27FC236}">
                <a16:creationId xmlns:a16="http://schemas.microsoft.com/office/drawing/2014/main" id="{2FE82183-1346-9F91-A26F-A1B9F864BDA9}"/>
              </a:ext>
            </a:extLst>
          </p:cNvPr>
          <p:cNvGraphicFramePr/>
          <p:nvPr>
            <p:extLst>
              <p:ext uri="{D42A27DB-BD31-4B8C-83A1-F6EECF244321}">
                <p14:modId xmlns:p14="http://schemas.microsoft.com/office/powerpoint/2010/main" val="3776695688"/>
              </p:ext>
            </p:extLst>
          </p:nvPr>
        </p:nvGraphicFramePr>
        <p:xfrm>
          <a:off x="1899558" y="3391878"/>
          <a:ext cx="6689271" cy="1484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85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611C-8AEC-D7A5-8425-27409BC36761}"/>
              </a:ext>
            </a:extLst>
          </p:cNvPr>
          <p:cNvSpPr>
            <a:spLocks noGrp="1"/>
          </p:cNvSpPr>
          <p:nvPr>
            <p:ph type="title"/>
          </p:nvPr>
        </p:nvSpPr>
        <p:spPr/>
        <p:txBody>
          <a:bodyPr/>
          <a:lstStyle/>
          <a:p>
            <a:r>
              <a:rPr lang="en-US" dirty="0"/>
              <a:t>ALB vs NLB vs GLB</a:t>
            </a:r>
          </a:p>
        </p:txBody>
      </p:sp>
      <p:graphicFrame>
        <p:nvGraphicFramePr>
          <p:cNvPr id="4" name="Content Placeholder 3">
            <a:extLst>
              <a:ext uri="{FF2B5EF4-FFF2-40B4-BE49-F238E27FC236}">
                <a16:creationId xmlns:a16="http://schemas.microsoft.com/office/drawing/2014/main" id="{83B451FE-C4A4-043D-3264-AB70E90F3F5E}"/>
              </a:ext>
            </a:extLst>
          </p:cNvPr>
          <p:cNvGraphicFramePr>
            <a:graphicFrameLocks noGrp="1"/>
          </p:cNvGraphicFramePr>
          <p:nvPr>
            <p:ph idx="1"/>
            <p:extLst>
              <p:ext uri="{D42A27DB-BD31-4B8C-83A1-F6EECF244321}">
                <p14:modId xmlns:p14="http://schemas.microsoft.com/office/powerpoint/2010/main" val="725112406"/>
              </p:ext>
            </p:extLst>
          </p:nvPr>
        </p:nvGraphicFramePr>
        <p:xfrm>
          <a:off x="1141413" y="2249488"/>
          <a:ext cx="9906000" cy="2511426"/>
        </p:xfrm>
        <a:graphic>
          <a:graphicData uri="http://schemas.openxmlformats.org/drawingml/2006/table">
            <a:tbl>
              <a:tblPr firstRow="1" bandRow="1">
                <a:tableStyleId>{5C22544A-7EE6-4342-B048-85BDC9FD1C3A}</a:tableStyleId>
              </a:tblPr>
              <a:tblGrid>
                <a:gridCol w="1982787">
                  <a:extLst>
                    <a:ext uri="{9D8B030D-6E8A-4147-A177-3AD203B41FA5}">
                      <a16:colId xmlns:a16="http://schemas.microsoft.com/office/drawing/2014/main" val="3289213138"/>
                    </a:ext>
                  </a:extLst>
                </a:gridCol>
                <a:gridCol w="2970213">
                  <a:extLst>
                    <a:ext uri="{9D8B030D-6E8A-4147-A177-3AD203B41FA5}">
                      <a16:colId xmlns:a16="http://schemas.microsoft.com/office/drawing/2014/main" val="2194203847"/>
                    </a:ext>
                  </a:extLst>
                </a:gridCol>
                <a:gridCol w="2476500">
                  <a:extLst>
                    <a:ext uri="{9D8B030D-6E8A-4147-A177-3AD203B41FA5}">
                      <a16:colId xmlns:a16="http://schemas.microsoft.com/office/drawing/2014/main" val="3827566154"/>
                    </a:ext>
                  </a:extLst>
                </a:gridCol>
                <a:gridCol w="2476500">
                  <a:extLst>
                    <a:ext uri="{9D8B030D-6E8A-4147-A177-3AD203B41FA5}">
                      <a16:colId xmlns:a16="http://schemas.microsoft.com/office/drawing/2014/main" val="2008179688"/>
                    </a:ext>
                  </a:extLst>
                </a:gridCol>
              </a:tblGrid>
              <a:tr h="418571">
                <a:tc>
                  <a:txBody>
                    <a:bodyPr/>
                    <a:lstStyle/>
                    <a:p>
                      <a:endParaRPr lang="en-US"/>
                    </a:p>
                  </a:txBody>
                  <a:tcPr/>
                </a:tc>
                <a:tc>
                  <a:txBody>
                    <a:bodyPr/>
                    <a:lstStyle/>
                    <a:p>
                      <a:r>
                        <a:rPr lang="en-US" dirty="0"/>
                        <a:t>ALB</a:t>
                      </a:r>
                    </a:p>
                  </a:txBody>
                  <a:tcPr/>
                </a:tc>
                <a:tc>
                  <a:txBody>
                    <a:bodyPr/>
                    <a:lstStyle/>
                    <a:p>
                      <a:r>
                        <a:rPr lang="en-US" dirty="0"/>
                        <a:t>NLB</a:t>
                      </a:r>
                    </a:p>
                  </a:txBody>
                  <a:tcPr/>
                </a:tc>
                <a:tc>
                  <a:txBody>
                    <a:bodyPr/>
                    <a:lstStyle/>
                    <a:p>
                      <a:r>
                        <a:rPr lang="en-US" dirty="0"/>
                        <a:t>GLB</a:t>
                      </a:r>
                    </a:p>
                  </a:txBody>
                  <a:tcPr/>
                </a:tc>
                <a:extLst>
                  <a:ext uri="{0D108BD9-81ED-4DB2-BD59-A6C34878D82A}">
                    <a16:rowId xmlns:a16="http://schemas.microsoft.com/office/drawing/2014/main" val="1176190156"/>
                  </a:ext>
                </a:extLst>
              </a:tr>
              <a:tr h="418571">
                <a:tc>
                  <a:txBody>
                    <a:bodyPr/>
                    <a:lstStyle/>
                    <a:p>
                      <a:r>
                        <a:rPr lang="en-US" dirty="0"/>
                        <a:t>OSI layer</a:t>
                      </a:r>
                    </a:p>
                  </a:txBody>
                  <a:tcPr/>
                </a:tc>
                <a:tc>
                  <a:txBody>
                    <a:bodyPr/>
                    <a:lstStyle/>
                    <a:p>
                      <a:r>
                        <a:rPr lang="en-US" dirty="0"/>
                        <a:t>Layer 7 (application)</a:t>
                      </a:r>
                    </a:p>
                  </a:txBody>
                  <a:tcPr/>
                </a:tc>
                <a:tc>
                  <a:txBody>
                    <a:bodyPr/>
                    <a:lstStyle/>
                    <a:p>
                      <a:r>
                        <a:rPr lang="en-US" dirty="0"/>
                        <a:t>Layer 4 (transport)</a:t>
                      </a:r>
                    </a:p>
                  </a:txBody>
                  <a:tcPr/>
                </a:tc>
                <a:tc>
                  <a:txBody>
                    <a:bodyPr/>
                    <a:lstStyle/>
                    <a:p>
                      <a:r>
                        <a:rPr lang="en-US" dirty="0"/>
                        <a:t>Layer 3, Layer 7</a:t>
                      </a:r>
                    </a:p>
                  </a:txBody>
                  <a:tcPr/>
                </a:tc>
                <a:extLst>
                  <a:ext uri="{0D108BD9-81ED-4DB2-BD59-A6C34878D82A}">
                    <a16:rowId xmlns:a16="http://schemas.microsoft.com/office/drawing/2014/main" val="3278590320"/>
                  </a:ext>
                </a:extLst>
              </a:tr>
              <a:tr h="418571">
                <a:tc>
                  <a:txBody>
                    <a:bodyPr/>
                    <a:lstStyle/>
                    <a:p>
                      <a:r>
                        <a:rPr lang="en-US" dirty="0"/>
                        <a:t>Target types</a:t>
                      </a:r>
                    </a:p>
                  </a:txBody>
                  <a:tcPr/>
                </a:tc>
                <a:tc>
                  <a:txBody>
                    <a:bodyPr/>
                    <a:lstStyle/>
                    <a:p>
                      <a:r>
                        <a:rPr lang="en-US" dirty="0"/>
                        <a:t>IP, instances, serverless targets</a:t>
                      </a:r>
                    </a:p>
                  </a:txBody>
                  <a:tcPr/>
                </a:tc>
                <a:tc>
                  <a:txBody>
                    <a:bodyPr/>
                    <a:lstStyle/>
                    <a:p>
                      <a:r>
                        <a:rPr lang="en-US" dirty="0"/>
                        <a:t>IP, instance, ALB targets</a:t>
                      </a:r>
                    </a:p>
                  </a:txBody>
                  <a:tcPr/>
                </a:tc>
                <a:tc>
                  <a:txBody>
                    <a:bodyPr/>
                    <a:lstStyle/>
                    <a:p>
                      <a:r>
                        <a:rPr lang="en-US" dirty="0"/>
                        <a:t>IP, instance targets</a:t>
                      </a:r>
                    </a:p>
                  </a:txBody>
                  <a:tcPr/>
                </a:tc>
                <a:extLst>
                  <a:ext uri="{0D108BD9-81ED-4DB2-BD59-A6C34878D82A}">
                    <a16:rowId xmlns:a16="http://schemas.microsoft.com/office/drawing/2014/main" val="3629518823"/>
                  </a:ext>
                </a:extLst>
              </a:tr>
              <a:tr h="418571">
                <a:tc>
                  <a:txBody>
                    <a:bodyPr/>
                    <a:lstStyle/>
                    <a:p>
                      <a:r>
                        <a:rPr lang="en-US" dirty="0"/>
                        <a:t>Proxy behavior</a:t>
                      </a:r>
                    </a:p>
                  </a:txBody>
                  <a:tcPr/>
                </a:tc>
                <a:tc>
                  <a:txBody>
                    <a:bodyPr/>
                    <a:lstStyle/>
                    <a:p>
                      <a:r>
                        <a:rPr lang="en-US" dirty="0"/>
                        <a:t>Ends connection</a:t>
                      </a:r>
                    </a:p>
                  </a:txBody>
                  <a:tcPr/>
                </a:tc>
                <a:tc>
                  <a:txBody>
                    <a:bodyPr/>
                    <a:lstStyle/>
                    <a:p>
                      <a:r>
                        <a:rPr lang="en-US" dirty="0"/>
                        <a:t>Ends connection</a:t>
                      </a:r>
                    </a:p>
                  </a:txBody>
                  <a:tcPr/>
                </a:tc>
                <a:tc>
                  <a:txBody>
                    <a:bodyPr/>
                    <a:lstStyle/>
                    <a:p>
                      <a:r>
                        <a:rPr lang="en-US" dirty="0"/>
                        <a:t>Doesn’t terminate flow</a:t>
                      </a:r>
                    </a:p>
                  </a:txBody>
                  <a:tcPr/>
                </a:tc>
                <a:extLst>
                  <a:ext uri="{0D108BD9-81ED-4DB2-BD59-A6C34878D82A}">
                    <a16:rowId xmlns:a16="http://schemas.microsoft.com/office/drawing/2014/main" val="1824073858"/>
                  </a:ext>
                </a:extLst>
              </a:tr>
              <a:tr h="418571">
                <a:tc>
                  <a:txBody>
                    <a:bodyPr/>
                    <a:lstStyle/>
                    <a:p>
                      <a:r>
                        <a:rPr lang="en-US" dirty="0"/>
                        <a:t>Protocols</a:t>
                      </a:r>
                    </a:p>
                  </a:txBody>
                  <a:tcPr/>
                </a:tc>
                <a:tc>
                  <a:txBody>
                    <a:bodyPr/>
                    <a:lstStyle/>
                    <a:p>
                      <a:r>
                        <a:rPr lang="en-US" dirty="0"/>
                        <a:t>HTTP, HTTPS, </a:t>
                      </a:r>
                      <a:r>
                        <a:rPr lang="en-US" dirty="0" err="1"/>
                        <a:t>gRPC</a:t>
                      </a:r>
                      <a:endParaRPr lang="en-US" dirty="0"/>
                    </a:p>
                  </a:txBody>
                  <a:tcPr/>
                </a:tc>
                <a:tc>
                  <a:txBody>
                    <a:bodyPr/>
                    <a:lstStyle/>
                    <a:p>
                      <a:r>
                        <a:rPr lang="en-US" dirty="0"/>
                        <a:t>TCP, UDP, TLS</a:t>
                      </a:r>
                    </a:p>
                  </a:txBody>
                  <a:tcPr/>
                </a:tc>
                <a:tc>
                  <a:txBody>
                    <a:bodyPr/>
                    <a:lstStyle/>
                    <a:p>
                      <a:r>
                        <a:rPr lang="en-US" dirty="0"/>
                        <a:t>IP-based routing</a:t>
                      </a:r>
                    </a:p>
                  </a:txBody>
                  <a:tcPr/>
                </a:tc>
                <a:extLst>
                  <a:ext uri="{0D108BD9-81ED-4DB2-BD59-A6C34878D82A}">
                    <a16:rowId xmlns:a16="http://schemas.microsoft.com/office/drawing/2014/main" val="443385390"/>
                  </a:ext>
                </a:extLst>
              </a:tr>
              <a:tr h="418571">
                <a:tc>
                  <a:txBody>
                    <a:bodyPr/>
                    <a:lstStyle/>
                    <a:p>
                      <a:r>
                        <a:rPr lang="en-US" dirty="0"/>
                        <a:t>Algorithms</a:t>
                      </a:r>
                    </a:p>
                  </a:txBody>
                  <a:tcPr/>
                </a:tc>
                <a:tc>
                  <a:txBody>
                    <a:bodyPr/>
                    <a:lstStyle/>
                    <a:p>
                      <a:r>
                        <a:rPr lang="en-US" dirty="0"/>
                        <a:t>Round-robin</a:t>
                      </a:r>
                    </a:p>
                  </a:txBody>
                  <a:tcPr/>
                </a:tc>
                <a:tc>
                  <a:txBody>
                    <a:bodyPr/>
                    <a:lstStyle/>
                    <a:p>
                      <a:r>
                        <a:rPr lang="en-US" dirty="0"/>
                        <a:t>Flow hash</a:t>
                      </a:r>
                    </a:p>
                  </a:txBody>
                  <a:tcPr/>
                </a:tc>
                <a:tc>
                  <a:txBody>
                    <a:bodyPr/>
                    <a:lstStyle/>
                    <a:p>
                      <a:r>
                        <a:rPr lang="en-US" dirty="0"/>
                        <a:t>Routing table lookup</a:t>
                      </a:r>
                    </a:p>
                  </a:txBody>
                  <a:tcPr/>
                </a:tc>
                <a:extLst>
                  <a:ext uri="{0D108BD9-81ED-4DB2-BD59-A6C34878D82A}">
                    <a16:rowId xmlns:a16="http://schemas.microsoft.com/office/drawing/2014/main" val="2120466191"/>
                  </a:ext>
                </a:extLst>
              </a:tr>
            </a:tbl>
          </a:graphicData>
        </a:graphic>
      </p:graphicFrame>
    </p:spTree>
    <p:extLst>
      <p:ext uri="{BB962C8B-B14F-4D97-AF65-F5344CB8AC3E}">
        <p14:creationId xmlns:p14="http://schemas.microsoft.com/office/powerpoint/2010/main" val="926993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E5F2-09A2-D404-FD74-245B51F080B7}"/>
              </a:ext>
            </a:extLst>
          </p:cNvPr>
          <p:cNvSpPr>
            <a:spLocks noGrp="1"/>
          </p:cNvSpPr>
          <p:nvPr>
            <p:ph type="title"/>
          </p:nvPr>
        </p:nvSpPr>
        <p:spPr/>
        <p:txBody>
          <a:bodyPr/>
          <a:lstStyle/>
          <a:p>
            <a:r>
              <a:rPr lang="en-US" dirty="0"/>
              <a:t>DNS Load Balancing</a:t>
            </a:r>
          </a:p>
        </p:txBody>
      </p:sp>
      <p:graphicFrame>
        <p:nvGraphicFramePr>
          <p:cNvPr id="4" name="Content Placeholder 3">
            <a:extLst>
              <a:ext uri="{FF2B5EF4-FFF2-40B4-BE49-F238E27FC236}">
                <a16:creationId xmlns:a16="http://schemas.microsoft.com/office/drawing/2014/main" id="{FBA9D2CA-97FB-9414-5831-CFC0BE8E4E1D}"/>
              </a:ext>
            </a:extLst>
          </p:cNvPr>
          <p:cNvGraphicFramePr>
            <a:graphicFrameLocks noGrp="1"/>
          </p:cNvGraphicFramePr>
          <p:nvPr>
            <p:ph idx="1"/>
            <p:extLst>
              <p:ext uri="{D42A27DB-BD31-4B8C-83A1-F6EECF244321}">
                <p14:modId xmlns:p14="http://schemas.microsoft.com/office/powerpoint/2010/main" val="1466962349"/>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436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E40E-9B31-469B-6D79-8B9BAB96C7BE}"/>
              </a:ext>
            </a:extLst>
          </p:cNvPr>
          <p:cNvSpPr>
            <a:spLocks noGrp="1"/>
          </p:cNvSpPr>
          <p:nvPr>
            <p:ph type="title"/>
          </p:nvPr>
        </p:nvSpPr>
        <p:spPr/>
        <p:txBody>
          <a:bodyPr/>
          <a:lstStyle/>
          <a:p>
            <a:r>
              <a:rPr lang="en-US" dirty="0"/>
              <a:t>Global Server Load Balancing</a:t>
            </a:r>
          </a:p>
        </p:txBody>
      </p:sp>
      <p:sp>
        <p:nvSpPr>
          <p:cNvPr id="3" name="Content Placeholder 2">
            <a:extLst>
              <a:ext uri="{FF2B5EF4-FFF2-40B4-BE49-F238E27FC236}">
                <a16:creationId xmlns:a16="http://schemas.microsoft.com/office/drawing/2014/main" id="{1453F76C-63F8-1E2B-6A8C-137F429142B8}"/>
              </a:ext>
            </a:extLst>
          </p:cNvPr>
          <p:cNvSpPr>
            <a:spLocks noGrp="1"/>
          </p:cNvSpPr>
          <p:nvPr>
            <p:ph idx="1"/>
          </p:nvPr>
        </p:nvSpPr>
        <p:spPr/>
        <p:txBody>
          <a:bodyPr/>
          <a:lstStyle/>
          <a:p>
            <a:r>
              <a:rPr lang="en-US" dirty="0"/>
              <a:t>Occurs across several geographically distributed servers. </a:t>
            </a:r>
          </a:p>
          <a:p>
            <a:r>
              <a:rPr lang="en-US" dirty="0"/>
              <a:t>Servers in multiple data centers, in different countries, in third-party cloud providers</a:t>
            </a:r>
          </a:p>
          <a:p>
            <a:r>
              <a:rPr lang="en-US" dirty="0">
                <a:solidFill>
                  <a:schemeClr val="accent1"/>
                </a:solidFill>
              </a:rPr>
              <a:t>Global Load Balancing:</a:t>
            </a:r>
          </a:p>
          <a:p>
            <a:pPr lvl="1"/>
            <a:r>
              <a:rPr lang="en-US" dirty="0"/>
              <a:t>Enables administrators to customize where regional traffic is handled to reduce the amount of distance that traffic travels</a:t>
            </a:r>
          </a:p>
          <a:p>
            <a:endParaRPr lang="en-US" dirty="0"/>
          </a:p>
          <a:p>
            <a:endParaRPr lang="en-US" dirty="0"/>
          </a:p>
        </p:txBody>
      </p:sp>
    </p:spTree>
    <p:extLst>
      <p:ext uri="{BB962C8B-B14F-4D97-AF65-F5344CB8AC3E}">
        <p14:creationId xmlns:p14="http://schemas.microsoft.com/office/powerpoint/2010/main" val="405234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CBD5-0754-1643-9321-0839C359244F}"/>
              </a:ext>
            </a:extLst>
          </p:cNvPr>
          <p:cNvSpPr>
            <a:spLocks noGrp="1"/>
          </p:cNvSpPr>
          <p:nvPr>
            <p:ph type="title"/>
          </p:nvPr>
        </p:nvSpPr>
        <p:spPr/>
        <p:txBody>
          <a:bodyPr/>
          <a:lstStyle/>
          <a:p>
            <a:r>
              <a:rPr lang="en-US" dirty="0"/>
              <a:t>Security Groups</a:t>
            </a:r>
          </a:p>
        </p:txBody>
      </p:sp>
      <p:sp>
        <p:nvSpPr>
          <p:cNvPr id="3" name="Text Placeholder 2">
            <a:extLst>
              <a:ext uri="{FF2B5EF4-FFF2-40B4-BE49-F238E27FC236}">
                <a16:creationId xmlns:a16="http://schemas.microsoft.com/office/drawing/2014/main" id="{CA8F15F1-67FD-C6F6-49E2-1B94331CE0AA}"/>
              </a:ext>
            </a:extLst>
          </p:cNvPr>
          <p:cNvSpPr>
            <a:spLocks noGrp="1"/>
          </p:cNvSpPr>
          <p:nvPr>
            <p:ph type="body" idx="1"/>
          </p:nvPr>
        </p:nvSpPr>
        <p:spPr/>
        <p:txBody>
          <a:bodyPr/>
          <a:lstStyle/>
          <a:p>
            <a:r>
              <a:rPr lang="en-US" dirty="0"/>
              <a:t>Controlling Instance Network Traffic</a:t>
            </a:r>
          </a:p>
        </p:txBody>
      </p:sp>
    </p:spTree>
    <p:extLst>
      <p:ext uri="{BB962C8B-B14F-4D97-AF65-F5344CB8AC3E}">
        <p14:creationId xmlns:p14="http://schemas.microsoft.com/office/powerpoint/2010/main" val="1671243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A88A-001C-9310-057B-6DA99817AE3B}"/>
              </a:ext>
            </a:extLst>
          </p:cNvPr>
          <p:cNvSpPr>
            <a:spLocks noGrp="1"/>
          </p:cNvSpPr>
          <p:nvPr>
            <p:ph type="title"/>
          </p:nvPr>
        </p:nvSpPr>
        <p:spPr/>
        <p:txBody>
          <a:bodyPr/>
          <a:lstStyle/>
          <a:p>
            <a:r>
              <a:rPr lang="en-US" dirty="0"/>
              <a:t>Security Groups</a:t>
            </a:r>
          </a:p>
        </p:txBody>
      </p:sp>
      <p:sp>
        <p:nvSpPr>
          <p:cNvPr id="3" name="Content Placeholder 2">
            <a:extLst>
              <a:ext uri="{FF2B5EF4-FFF2-40B4-BE49-F238E27FC236}">
                <a16:creationId xmlns:a16="http://schemas.microsoft.com/office/drawing/2014/main" id="{EEF82390-A67A-9DB0-FCD3-A6681045B2A6}"/>
              </a:ext>
            </a:extLst>
          </p:cNvPr>
          <p:cNvSpPr>
            <a:spLocks noGrp="1"/>
          </p:cNvSpPr>
          <p:nvPr>
            <p:ph idx="1"/>
          </p:nvPr>
        </p:nvSpPr>
        <p:spPr>
          <a:xfrm>
            <a:off x="510042" y="1870455"/>
            <a:ext cx="7969930" cy="4369027"/>
          </a:xfrm>
        </p:spPr>
        <p:txBody>
          <a:bodyPr>
            <a:normAutofit fontScale="92500"/>
          </a:bodyPr>
          <a:lstStyle/>
          <a:p>
            <a:r>
              <a:rPr lang="en-US" dirty="0"/>
              <a:t>Security groups are a software firewall placed around each attached network interface (NIC)</a:t>
            </a:r>
          </a:p>
          <a:p>
            <a:r>
              <a:rPr lang="en-US" dirty="0"/>
              <a:t>A security group is a collection of inbound and outbound rules that designate the port and protocols allowed into and out of each NIC</a:t>
            </a:r>
          </a:p>
          <a:p>
            <a:r>
              <a:rPr lang="en-US" dirty="0"/>
              <a:t>Operate at the EC2 instance level</a:t>
            </a:r>
          </a:p>
          <a:p>
            <a:pPr lvl="1"/>
            <a:r>
              <a:rPr lang="en-US" dirty="0"/>
              <a:t>Security groups are attached to a VM’s NIC</a:t>
            </a:r>
          </a:p>
          <a:p>
            <a:pPr lvl="1"/>
            <a:r>
              <a:rPr lang="en-US" dirty="0"/>
              <a:t>Primary EC2 NIC is eth0 (can have multiple)</a:t>
            </a:r>
          </a:p>
          <a:p>
            <a:r>
              <a:rPr lang="en-US" dirty="0"/>
              <a:t>Each NIC can be associated with up to 5 security groups</a:t>
            </a:r>
          </a:p>
          <a:p>
            <a:r>
              <a:rPr lang="en-US" dirty="0"/>
              <a:t>Security groups are associated with a VPC</a:t>
            </a:r>
          </a:p>
        </p:txBody>
      </p:sp>
      <p:sp>
        <p:nvSpPr>
          <p:cNvPr id="4" name="Rectangle 3">
            <a:extLst>
              <a:ext uri="{FF2B5EF4-FFF2-40B4-BE49-F238E27FC236}">
                <a16:creationId xmlns:a16="http://schemas.microsoft.com/office/drawing/2014/main" id="{725EFD02-8622-46CF-0B37-3990116D2414}"/>
              </a:ext>
            </a:extLst>
          </p:cNvPr>
          <p:cNvSpPr/>
          <p:nvPr/>
        </p:nvSpPr>
        <p:spPr>
          <a:xfrm>
            <a:off x="10234158" y="3099342"/>
            <a:ext cx="1447800" cy="133894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EC2</a:t>
            </a:r>
          </a:p>
        </p:txBody>
      </p:sp>
      <p:pic>
        <p:nvPicPr>
          <p:cNvPr id="6" name="Graphic 5" descr="Network diagram with solid fill">
            <a:extLst>
              <a:ext uri="{FF2B5EF4-FFF2-40B4-BE49-F238E27FC236}">
                <a16:creationId xmlns:a16="http://schemas.microsoft.com/office/drawing/2014/main" id="{4C740556-7964-B2DF-5AE4-E1E69F7233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192" y="3311613"/>
            <a:ext cx="914400" cy="914400"/>
          </a:xfrm>
          <a:prstGeom prst="rect">
            <a:avLst/>
          </a:prstGeom>
        </p:spPr>
      </p:pic>
      <p:sp>
        <p:nvSpPr>
          <p:cNvPr id="7" name="TextBox 6">
            <a:extLst>
              <a:ext uri="{FF2B5EF4-FFF2-40B4-BE49-F238E27FC236}">
                <a16:creationId xmlns:a16="http://schemas.microsoft.com/office/drawing/2014/main" id="{B1B959E6-42A0-B033-E35D-9C6B85DB4432}"/>
              </a:ext>
            </a:extLst>
          </p:cNvPr>
          <p:cNvSpPr txBox="1"/>
          <p:nvPr/>
        </p:nvSpPr>
        <p:spPr>
          <a:xfrm>
            <a:off x="9606080" y="2942281"/>
            <a:ext cx="529312" cy="369332"/>
          </a:xfrm>
          <a:prstGeom prst="rect">
            <a:avLst/>
          </a:prstGeom>
          <a:noFill/>
        </p:spPr>
        <p:txBody>
          <a:bodyPr wrap="none" rtlCol="0">
            <a:spAutoFit/>
          </a:bodyPr>
          <a:lstStyle/>
          <a:p>
            <a:r>
              <a:rPr lang="en-US" dirty="0"/>
              <a:t>NIC</a:t>
            </a:r>
          </a:p>
        </p:txBody>
      </p:sp>
      <p:sp>
        <p:nvSpPr>
          <p:cNvPr id="8" name="Heptagon 7">
            <a:extLst>
              <a:ext uri="{FF2B5EF4-FFF2-40B4-BE49-F238E27FC236}">
                <a16:creationId xmlns:a16="http://schemas.microsoft.com/office/drawing/2014/main" id="{69B7E3FF-7B19-3F13-D0A7-52C2A0F80DCE}"/>
              </a:ext>
            </a:extLst>
          </p:cNvPr>
          <p:cNvSpPr/>
          <p:nvPr/>
        </p:nvSpPr>
        <p:spPr>
          <a:xfrm>
            <a:off x="8424749" y="4431255"/>
            <a:ext cx="914400" cy="85997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Security group</a:t>
            </a:r>
          </a:p>
        </p:txBody>
      </p:sp>
      <p:cxnSp>
        <p:nvCxnSpPr>
          <p:cNvPr id="12" name="Elbow Connector 11">
            <a:extLst>
              <a:ext uri="{FF2B5EF4-FFF2-40B4-BE49-F238E27FC236}">
                <a16:creationId xmlns:a16="http://schemas.microsoft.com/office/drawing/2014/main" id="{27C3F2CC-7E52-ECEE-C4C4-30A761ACE35B}"/>
              </a:ext>
            </a:extLst>
          </p:cNvPr>
          <p:cNvCxnSpPr>
            <a:stCxn id="8" idx="1"/>
          </p:cNvCxnSpPr>
          <p:nvPr/>
        </p:nvCxnSpPr>
        <p:spPr>
          <a:xfrm flipV="1">
            <a:off x="9339151" y="4136571"/>
            <a:ext cx="531585" cy="847737"/>
          </a:xfrm>
          <a:prstGeom prst="bentConnector2">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FA9A4F59-0B26-549E-74E0-FA9EE2410C1A}"/>
              </a:ext>
            </a:extLst>
          </p:cNvPr>
          <p:cNvCxnSpPr>
            <a:stCxn id="8" idx="2"/>
          </p:cNvCxnSpPr>
          <p:nvPr/>
        </p:nvCxnSpPr>
        <p:spPr>
          <a:xfrm rot="5400000" flipH="1" flipV="1">
            <a:off x="8953778" y="4186610"/>
            <a:ext cx="1236263" cy="972979"/>
          </a:xfrm>
          <a:prstGeom prst="bentConnector3">
            <a:avLst>
              <a:gd name="adj1" fmla="val -18491"/>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76D9BC60-5971-2C4D-A9EA-6B0488968F76}"/>
              </a:ext>
            </a:extLst>
          </p:cNvPr>
          <p:cNvCxnSpPr>
            <a:stCxn id="8" idx="6"/>
          </p:cNvCxnSpPr>
          <p:nvPr/>
        </p:nvCxnSpPr>
        <p:spPr>
          <a:xfrm rot="5400000" flipH="1" flipV="1">
            <a:off x="9045121" y="3605641"/>
            <a:ext cx="662442" cy="988787"/>
          </a:xfrm>
          <a:prstGeom prst="bentConnector2">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58A9A79F-AC8B-7321-0BD6-05B0D6530F9F}"/>
              </a:ext>
            </a:extLst>
          </p:cNvPr>
          <p:cNvSpPr txBox="1"/>
          <p:nvPr/>
        </p:nvSpPr>
        <p:spPr>
          <a:xfrm>
            <a:off x="9384193" y="5266620"/>
            <a:ext cx="629162" cy="307777"/>
          </a:xfrm>
          <a:prstGeom prst="rect">
            <a:avLst/>
          </a:prstGeom>
          <a:noFill/>
        </p:spPr>
        <p:txBody>
          <a:bodyPr wrap="square" rtlCol="0">
            <a:spAutoFit/>
          </a:bodyPr>
          <a:lstStyle/>
          <a:p>
            <a:r>
              <a:rPr lang="en-US" sz="1400" dirty="0">
                <a:solidFill>
                  <a:schemeClr val="accent1"/>
                </a:solidFill>
              </a:rPr>
              <a:t>SSH</a:t>
            </a:r>
            <a:endParaRPr lang="en-US" dirty="0">
              <a:solidFill>
                <a:schemeClr val="accent1"/>
              </a:solidFill>
            </a:endParaRPr>
          </a:p>
        </p:txBody>
      </p:sp>
      <p:sp>
        <p:nvSpPr>
          <p:cNvPr id="18" name="TextBox 17">
            <a:extLst>
              <a:ext uri="{FF2B5EF4-FFF2-40B4-BE49-F238E27FC236}">
                <a16:creationId xmlns:a16="http://schemas.microsoft.com/office/drawing/2014/main" id="{6307033B-F4B9-A868-C5D1-25A90AABFD6C}"/>
              </a:ext>
            </a:extLst>
          </p:cNvPr>
          <p:cNvSpPr txBox="1"/>
          <p:nvPr/>
        </p:nvSpPr>
        <p:spPr>
          <a:xfrm>
            <a:off x="9315435" y="4569868"/>
            <a:ext cx="629162" cy="461665"/>
          </a:xfrm>
          <a:prstGeom prst="rect">
            <a:avLst/>
          </a:prstGeom>
          <a:noFill/>
        </p:spPr>
        <p:txBody>
          <a:bodyPr wrap="square" rtlCol="0">
            <a:spAutoFit/>
          </a:bodyPr>
          <a:lstStyle/>
          <a:p>
            <a:r>
              <a:rPr lang="en-US" sz="1200" dirty="0">
                <a:solidFill>
                  <a:schemeClr val="accent1"/>
                </a:solidFill>
              </a:rPr>
              <a:t>Subnet traffic</a:t>
            </a:r>
          </a:p>
        </p:txBody>
      </p:sp>
      <p:sp>
        <p:nvSpPr>
          <p:cNvPr id="19" name="TextBox 18">
            <a:extLst>
              <a:ext uri="{FF2B5EF4-FFF2-40B4-BE49-F238E27FC236}">
                <a16:creationId xmlns:a16="http://schemas.microsoft.com/office/drawing/2014/main" id="{3473C3A2-F718-03B4-59AA-320DE793CDE7}"/>
              </a:ext>
            </a:extLst>
          </p:cNvPr>
          <p:cNvSpPr txBox="1"/>
          <p:nvPr/>
        </p:nvSpPr>
        <p:spPr>
          <a:xfrm>
            <a:off x="8971474" y="3515389"/>
            <a:ext cx="686592" cy="307777"/>
          </a:xfrm>
          <a:prstGeom prst="rect">
            <a:avLst/>
          </a:prstGeom>
          <a:noFill/>
        </p:spPr>
        <p:txBody>
          <a:bodyPr wrap="square" rtlCol="0">
            <a:spAutoFit/>
          </a:bodyPr>
          <a:lstStyle/>
          <a:p>
            <a:r>
              <a:rPr lang="en-US" sz="1400" dirty="0">
                <a:solidFill>
                  <a:schemeClr val="accent4"/>
                </a:solidFill>
              </a:rPr>
              <a:t>HTTP</a:t>
            </a:r>
            <a:endParaRPr lang="en-US" dirty="0">
              <a:solidFill>
                <a:schemeClr val="accent4"/>
              </a:solidFill>
            </a:endParaRPr>
          </a:p>
        </p:txBody>
      </p:sp>
    </p:spTree>
    <p:extLst>
      <p:ext uri="{BB962C8B-B14F-4D97-AF65-F5344CB8AC3E}">
        <p14:creationId xmlns:p14="http://schemas.microsoft.com/office/powerpoint/2010/main" val="2569283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DBC7-5E9F-3DCD-2353-E9F6C182CB88}"/>
              </a:ext>
            </a:extLst>
          </p:cNvPr>
          <p:cNvSpPr>
            <a:spLocks noGrp="1"/>
          </p:cNvSpPr>
          <p:nvPr>
            <p:ph type="title"/>
          </p:nvPr>
        </p:nvSpPr>
        <p:spPr>
          <a:xfrm>
            <a:off x="1141413" y="324604"/>
            <a:ext cx="9905998" cy="1478570"/>
          </a:xfrm>
        </p:spPr>
        <p:txBody>
          <a:bodyPr/>
          <a:lstStyle/>
          <a:p>
            <a:r>
              <a:rPr lang="en-US" dirty="0"/>
              <a:t>Security Groups</a:t>
            </a:r>
          </a:p>
        </p:txBody>
      </p:sp>
      <p:sp>
        <p:nvSpPr>
          <p:cNvPr id="3" name="Content Placeholder 2">
            <a:extLst>
              <a:ext uri="{FF2B5EF4-FFF2-40B4-BE49-F238E27FC236}">
                <a16:creationId xmlns:a16="http://schemas.microsoft.com/office/drawing/2014/main" id="{1717AD66-3C78-D29C-B489-2647266B41DF}"/>
              </a:ext>
            </a:extLst>
          </p:cNvPr>
          <p:cNvSpPr>
            <a:spLocks noGrp="1"/>
          </p:cNvSpPr>
          <p:nvPr>
            <p:ph idx="1"/>
          </p:nvPr>
        </p:nvSpPr>
        <p:spPr>
          <a:xfrm>
            <a:off x="1141412" y="1451427"/>
            <a:ext cx="9905999" cy="3062742"/>
          </a:xfrm>
        </p:spPr>
        <p:txBody>
          <a:bodyPr/>
          <a:lstStyle/>
          <a:p>
            <a:r>
              <a:rPr lang="en-US" dirty="0">
                <a:solidFill>
                  <a:schemeClr val="accent2"/>
                </a:solidFill>
              </a:rPr>
              <a:t>Inbound traffic</a:t>
            </a:r>
            <a:r>
              <a:rPr lang="en-US" dirty="0"/>
              <a:t> is DENY by default </a:t>
            </a:r>
          </a:p>
          <a:p>
            <a:pPr lvl="1"/>
            <a:r>
              <a:rPr lang="en-US" dirty="0"/>
              <a:t>We set security group rules to ALLOW specified traffic</a:t>
            </a:r>
          </a:p>
          <a:p>
            <a:pPr lvl="1"/>
            <a:r>
              <a:rPr lang="en-US" dirty="0"/>
              <a:t>If access is not specifically allowed, it is implicitly denied</a:t>
            </a:r>
          </a:p>
          <a:p>
            <a:r>
              <a:rPr lang="en-US" dirty="0">
                <a:solidFill>
                  <a:schemeClr val="accent2"/>
                </a:solidFill>
              </a:rPr>
              <a:t>Outbound traffic </a:t>
            </a:r>
            <a:r>
              <a:rPr lang="en-US" dirty="0"/>
              <a:t>is allowed by default when creating a new security group</a:t>
            </a:r>
          </a:p>
          <a:p>
            <a:r>
              <a:rPr lang="en-US" dirty="0"/>
              <a:t>Create the rules using the protocol, the port or port range, and the source inbound rules or destination outbound rules for the traffic</a:t>
            </a:r>
          </a:p>
          <a:p>
            <a:pPr marL="0" indent="0">
              <a:buNone/>
            </a:pPr>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8A196383-109E-6EEA-8500-2E88979DA0A5}"/>
              </a:ext>
            </a:extLst>
          </p:cNvPr>
          <p:cNvPicPr>
            <a:picLocks noChangeAspect="1"/>
          </p:cNvPicPr>
          <p:nvPr/>
        </p:nvPicPr>
        <p:blipFill>
          <a:blip r:embed="rId2"/>
          <a:stretch>
            <a:fillRect/>
          </a:stretch>
        </p:blipFill>
        <p:spPr>
          <a:xfrm>
            <a:off x="1951263" y="4615283"/>
            <a:ext cx="7772400" cy="2051418"/>
          </a:xfrm>
          <a:prstGeom prst="rect">
            <a:avLst/>
          </a:prstGeom>
        </p:spPr>
      </p:pic>
    </p:spTree>
    <p:extLst>
      <p:ext uri="{BB962C8B-B14F-4D97-AF65-F5344CB8AC3E}">
        <p14:creationId xmlns:p14="http://schemas.microsoft.com/office/powerpoint/2010/main" val="371602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58C5-FF6A-2B00-0AA0-B2E5954BDCCE}"/>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5B1E2F99-FDAB-1E53-1870-922FB26E3D23}"/>
              </a:ext>
            </a:extLst>
          </p:cNvPr>
          <p:cNvSpPr>
            <a:spLocks noGrp="1"/>
          </p:cNvSpPr>
          <p:nvPr>
            <p:ph idx="1"/>
          </p:nvPr>
        </p:nvSpPr>
        <p:spPr/>
        <p:txBody>
          <a:bodyPr/>
          <a:lstStyle/>
          <a:p>
            <a:r>
              <a:rPr lang="en-US" dirty="0"/>
              <a:t>Assignment 5 is a practice exam!</a:t>
            </a:r>
          </a:p>
          <a:p>
            <a:r>
              <a:rPr lang="en-US" dirty="0"/>
              <a:t>It is due at 3:00pm on Thursday September 26</a:t>
            </a:r>
            <a:r>
              <a:rPr lang="en-US" baseline="30000" dirty="0"/>
              <a:t>th</a:t>
            </a:r>
            <a:r>
              <a:rPr lang="en-US" dirty="0"/>
              <a:t>! </a:t>
            </a:r>
          </a:p>
          <a:p>
            <a:endParaRPr lang="en-US" dirty="0"/>
          </a:p>
        </p:txBody>
      </p:sp>
    </p:spTree>
    <p:extLst>
      <p:ext uri="{BB962C8B-B14F-4D97-AF65-F5344CB8AC3E}">
        <p14:creationId xmlns:p14="http://schemas.microsoft.com/office/powerpoint/2010/main" val="3842694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0FC-BC93-4D14-4B51-209074DF261E}"/>
              </a:ext>
            </a:extLst>
          </p:cNvPr>
          <p:cNvSpPr>
            <a:spLocks noGrp="1"/>
          </p:cNvSpPr>
          <p:nvPr>
            <p:ph type="title"/>
          </p:nvPr>
        </p:nvSpPr>
        <p:spPr/>
        <p:txBody>
          <a:bodyPr/>
          <a:lstStyle/>
          <a:p>
            <a:r>
              <a:rPr lang="en-US" dirty="0"/>
              <a:t>Security Groups</a:t>
            </a:r>
          </a:p>
        </p:txBody>
      </p:sp>
      <p:pic>
        <p:nvPicPr>
          <p:cNvPr id="2050" name="Picture 2" descr="AWS Security Groups Best Practices | Wiz">
            <a:extLst>
              <a:ext uri="{FF2B5EF4-FFF2-40B4-BE49-F238E27FC236}">
                <a16:creationId xmlns:a16="http://schemas.microsoft.com/office/drawing/2014/main" id="{71A3865A-E23B-0B15-FB84-FA2EEA8F6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988102"/>
            <a:ext cx="6108700" cy="4584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ECA124-25B8-B5B9-DE65-99487A16E8AA}"/>
              </a:ext>
            </a:extLst>
          </p:cNvPr>
          <p:cNvSpPr txBox="1"/>
          <p:nvPr/>
        </p:nvSpPr>
        <p:spPr>
          <a:xfrm>
            <a:off x="7387614" y="6239482"/>
            <a:ext cx="1295547" cy="369332"/>
          </a:xfrm>
          <a:prstGeom prst="rect">
            <a:avLst/>
          </a:prstGeom>
          <a:noFill/>
        </p:spPr>
        <p:txBody>
          <a:bodyPr wrap="none" rtlCol="0">
            <a:spAutoFit/>
          </a:bodyPr>
          <a:lstStyle/>
          <a:p>
            <a:r>
              <a:rPr lang="en-US" dirty="0"/>
              <a:t>Source: Wiz</a:t>
            </a:r>
          </a:p>
        </p:txBody>
      </p:sp>
      <p:sp>
        <p:nvSpPr>
          <p:cNvPr id="3" name="TextBox 2">
            <a:extLst>
              <a:ext uri="{FF2B5EF4-FFF2-40B4-BE49-F238E27FC236}">
                <a16:creationId xmlns:a16="http://schemas.microsoft.com/office/drawing/2014/main" id="{075D26BB-AE03-C2B1-F097-0DDC2C5628BC}"/>
              </a:ext>
            </a:extLst>
          </p:cNvPr>
          <p:cNvSpPr txBox="1"/>
          <p:nvPr/>
        </p:nvSpPr>
        <p:spPr>
          <a:xfrm>
            <a:off x="7903029" y="2296885"/>
            <a:ext cx="3494314" cy="2308324"/>
          </a:xfrm>
          <a:prstGeom prst="rect">
            <a:avLst/>
          </a:prstGeom>
          <a:noFill/>
        </p:spPr>
        <p:txBody>
          <a:bodyPr wrap="square" rtlCol="0">
            <a:spAutoFit/>
          </a:bodyPr>
          <a:lstStyle/>
          <a:p>
            <a:r>
              <a:rPr lang="en-US" dirty="0"/>
              <a:t>You can associate security groups with resources that perform the same function.</a:t>
            </a:r>
          </a:p>
          <a:p>
            <a:r>
              <a:rPr lang="en-US" dirty="0"/>
              <a:t>For example, you can associate all of your web servers with one security group and you database servers with a different security group.</a:t>
            </a:r>
          </a:p>
        </p:txBody>
      </p:sp>
    </p:spTree>
    <p:extLst>
      <p:ext uri="{BB962C8B-B14F-4D97-AF65-F5344CB8AC3E}">
        <p14:creationId xmlns:p14="http://schemas.microsoft.com/office/powerpoint/2010/main" val="3515318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FBC5-6B08-89CF-7F6F-3A6F38CEE437}"/>
              </a:ext>
            </a:extLst>
          </p:cNvPr>
          <p:cNvSpPr>
            <a:spLocks noGrp="1"/>
          </p:cNvSpPr>
          <p:nvPr>
            <p:ph type="title"/>
          </p:nvPr>
        </p:nvSpPr>
        <p:spPr/>
        <p:txBody>
          <a:bodyPr/>
          <a:lstStyle/>
          <a:p>
            <a:r>
              <a:rPr lang="en-US" dirty="0"/>
              <a:t>Security Groups</a:t>
            </a:r>
          </a:p>
        </p:txBody>
      </p:sp>
      <p:pic>
        <p:nvPicPr>
          <p:cNvPr id="1026" name="Picture 2" descr="Control traffic to your AWS resources using security groups - Amazon  Virtual Private Cloud">
            <a:extLst>
              <a:ext uri="{FF2B5EF4-FFF2-40B4-BE49-F238E27FC236}">
                <a16:creationId xmlns:a16="http://schemas.microsoft.com/office/drawing/2014/main" id="{6929B176-72CF-0A21-CF87-D9782E615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565250"/>
            <a:ext cx="8029121" cy="4688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FF797A-F8BB-03E6-C09D-4C9FAEAEAD26}"/>
              </a:ext>
            </a:extLst>
          </p:cNvPr>
          <p:cNvSpPr txBox="1"/>
          <p:nvPr/>
        </p:nvSpPr>
        <p:spPr>
          <a:xfrm>
            <a:off x="836612" y="6253544"/>
            <a:ext cx="2777492" cy="369332"/>
          </a:xfrm>
          <a:prstGeom prst="rect">
            <a:avLst/>
          </a:prstGeom>
          <a:noFill/>
        </p:spPr>
        <p:txBody>
          <a:bodyPr wrap="none" rtlCol="0">
            <a:spAutoFit/>
          </a:bodyPr>
          <a:lstStyle/>
          <a:p>
            <a:r>
              <a:rPr lang="en-US" dirty="0"/>
              <a:t>Source: AWS Documentation</a:t>
            </a:r>
          </a:p>
        </p:txBody>
      </p:sp>
      <p:sp>
        <p:nvSpPr>
          <p:cNvPr id="3" name="TextBox 2">
            <a:extLst>
              <a:ext uri="{FF2B5EF4-FFF2-40B4-BE49-F238E27FC236}">
                <a16:creationId xmlns:a16="http://schemas.microsoft.com/office/drawing/2014/main" id="{FD10515E-5541-573F-B324-C4069F06CC37}"/>
              </a:ext>
            </a:extLst>
          </p:cNvPr>
          <p:cNvSpPr txBox="1"/>
          <p:nvPr/>
        </p:nvSpPr>
        <p:spPr>
          <a:xfrm>
            <a:off x="8974187" y="1445199"/>
            <a:ext cx="2777491" cy="4801314"/>
          </a:xfrm>
          <a:prstGeom prst="rect">
            <a:avLst/>
          </a:prstGeom>
          <a:noFill/>
        </p:spPr>
        <p:txBody>
          <a:bodyPr wrap="square" rtlCol="0">
            <a:spAutoFit/>
          </a:bodyPr>
          <a:lstStyle/>
          <a:p>
            <a:r>
              <a:rPr lang="en-US" dirty="0"/>
              <a:t>In this example, VMs in Subnet A allow inbound traffic from: </a:t>
            </a:r>
          </a:p>
          <a:p>
            <a:pPr marL="342900" indent="-342900">
              <a:buAutoNum type="arabicPeriod"/>
            </a:pPr>
            <a:r>
              <a:rPr lang="en-US" dirty="0"/>
              <a:t>SSH connections from IPs in the 198.51.100.0/24 CIDR block</a:t>
            </a:r>
          </a:p>
          <a:p>
            <a:pPr marL="342900" indent="-342900">
              <a:buAutoNum type="arabicPeriod"/>
            </a:pPr>
            <a:r>
              <a:rPr lang="en-US" dirty="0"/>
              <a:t>Traffic internal to the subnet</a:t>
            </a:r>
          </a:p>
          <a:p>
            <a:r>
              <a:rPr lang="en-US" dirty="0"/>
              <a:t>VMs in subnet B allow inbound traffic from:</a:t>
            </a:r>
          </a:p>
          <a:p>
            <a:pPr marL="342900" indent="-342900">
              <a:buAutoNum type="arabicPeriod"/>
            </a:pPr>
            <a:r>
              <a:rPr lang="en-US" dirty="0"/>
              <a:t>Traffic internal to the subnet</a:t>
            </a:r>
          </a:p>
          <a:p>
            <a:pPr marL="342900" indent="-342900">
              <a:buAutoNum type="arabicPeriod"/>
            </a:pPr>
            <a:r>
              <a:rPr lang="en-US" dirty="0"/>
              <a:t>SSH connections from Subnet A</a:t>
            </a:r>
          </a:p>
          <a:p>
            <a:pPr marL="342900" indent="-342900">
              <a:buAutoNum type="arabicPeriod"/>
            </a:pPr>
            <a:endParaRPr lang="en-US" dirty="0"/>
          </a:p>
          <a:p>
            <a:r>
              <a:rPr lang="en-US" dirty="0"/>
              <a:t>All outbound traffic is allowed in each subnet.</a:t>
            </a:r>
          </a:p>
        </p:txBody>
      </p:sp>
    </p:spTree>
    <p:extLst>
      <p:ext uri="{BB962C8B-B14F-4D97-AF65-F5344CB8AC3E}">
        <p14:creationId xmlns:p14="http://schemas.microsoft.com/office/powerpoint/2010/main" val="294695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577-CD63-27A8-4B59-377733751493}"/>
              </a:ext>
            </a:extLst>
          </p:cNvPr>
          <p:cNvSpPr>
            <a:spLocks noGrp="1"/>
          </p:cNvSpPr>
          <p:nvPr>
            <p:ph type="title"/>
          </p:nvPr>
        </p:nvSpPr>
        <p:spPr/>
        <p:txBody>
          <a:bodyPr/>
          <a:lstStyle/>
          <a:p>
            <a:r>
              <a:rPr lang="en-US" dirty="0"/>
              <a:t>Security Groups</a:t>
            </a:r>
          </a:p>
        </p:txBody>
      </p:sp>
      <p:sp>
        <p:nvSpPr>
          <p:cNvPr id="3" name="Content Placeholder 2">
            <a:extLst>
              <a:ext uri="{FF2B5EF4-FFF2-40B4-BE49-F238E27FC236}">
                <a16:creationId xmlns:a16="http://schemas.microsoft.com/office/drawing/2014/main" id="{F508BED5-D933-3596-DD09-B6C24145861B}"/>
              </a:ext>
            </a:extLst>
          </p:cNvPr>
          <p:cNvSpPr>
            <a:spLocks noGrp="1"/>
          </p:cNvSpPr>
          <p:nvPr>
            <p:ph idx="1"/>
          </p:nvPr>
        </p:nvSpPr>
        <p:spPr/>
        <p:txBody>
          <a:bodyPr>
            <a:normAutofit lnSpcReduction="10000"/>
          </a:bodyPr>
          <a:lstStyle/>
          <a:p>
            <a:r>
              <a:rPr lang="en-US" dirty="0"/>
              <a:t>Defined as </a:t>
            </a:r>
            <a:r>
              <a:rPr lang="en-US" dirty="0">
                <a:solidFill>
                  <a:schemeClr val="accent1"/>
                </a:solidFill>
              </a:rPr>
              <a:t>stateful</a:t>
            </a:r>
            <a:r>
              <a:rPr lang="en-US" dirty="0"/>
              <a:t>; if requests are allowed in, the response traffic is allowed out regardless of the defined outbound rules. </a:t>
            </a:r>
          </a:p>
          <a:p>
            <a:r>
              <a:rPr lang="en-US" dirty="0"/>
              <a:t>However, an inbound port request does not necessarily use the same port number for outbound response</a:t>
            </a:r>
          </a:p>
          <a:p>
            <a:pPr lvl="1"/>
            <a:r>
              <a:rPr lang="en-US" dirty="0"/>
              <a:t>If a rule allows inbound HTTP on port 80, the outbound traffic response is allowed out, but the response traffic does not use port 80 outbound. </a:t>
            </a:r>
          </a:p>
          <a:p>
            <a:pPr lvl="1"/>
            <a:r>
              <a:rPr lang="en-US" dirty="0"/>
              <a:t>In most cases outbound traffic uses a dynamically assigned port called an </a:t>
            </a:r>
            <a:r>
              <a:rPr lang="en-US" dirty="0">
                <a:solidFill>
                  <a:schemeClr val="accent1"/>
                </a:solidFill>
              </a:rPr>
              <a:t>ephemeral port </a:t>
            </a:r>
            <a:r>
              <a:rPr lang="en-US" dirty="0"/>
              <a:t>(port is assigned by the underlying OS)</a:t>
            </a:r>
          </a:p>
          <a:p>
            <a:endParaRPr lang="en-US" dirty="0"/>
          </a:p>
          <a:p>
            <a:pPr lvl="1"/>
            <a:endParaRPr lang="en-US" dirty="0"/>
          </a:p>
        </p:txBody>
      </p:sp>
    </p:spTree>
    <p:extLst>
      <p:ext uri="{BB962C8B-B14F-4D97-AF65-F5344CB8AC3E}">
        <p14:creationId xmlns:p14="http://schemas.microsoft.com/office/powerpoint/2010/main" val="1315503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97A6-D301-AE13-0FEA-15693A0914BF}"/>
              </a:ext>
            </a:extLst>
          </p:cNvPr>
          <p:cNvSpPr>
            <a:spLocks noGrp="1"/>
          </p:cNvSpPr>
          <p:nvPr>
            <p:ph type="title"/>
          </p:nvPr>
        </p:nvSpPr>
        <p:spPr/>
        <p:txBody>
          <a:bodyPr/>
          <a:lstStyle/>
          <a:p>
            <a:r>
              <a:rPr lang="en-US" dirty="0"/>
              <a:t>Security Group Best Practices</a:t>
            </a:r>
          </a:p>
        </p:txBody>
      </p:sp>
      <p:sp>
        <p:nvSpPr>
          <p:cNvPr id="3" name="Content Placeholder 2">
            <a:extLst>
              <a:ext uri="{FF2B5EF4-FFF2-40B4-BE49-F238E27FC236}">
                <a16:creationId xmlns:a16="http://schemas.microsoft.com/office/drawing/2014/main" id="{105B0B17-5AEE-ED41-7F65-6CDFABA040DD}"/>
              </a:ext>
            </a:extLst>
          </p:cNvPr>
          <p:cNvSpPr>
            <a:spLocks noGrp="1"/>
          </p:cNvSpPr>
          <p:nvPr>
            <p:ph idx="1"/>
          </p:nvPr>
        </p:nvSpPr>
        <p:spPr/>
        <p:txBody>
          <a:bodyPr>
            <a:normAutofit fontScale="85000" lnSpcReduction="10000"/>
          </a:bodyPr>
          <a:lstStyle/>
          <a:p>
            <a:r>
              <a:rPr lang="en-US" dirty="0"/>
              <a:t>Restrict what ports need to be opened</a:t>
            </a:r>
          </a:p>
          <a:p>
            <a:r>
              <a:rPr lang="en-US" dirty="0"/>
              <a:t>If you place a load balancer in front of your EC2 instances, the only ports that need to be allowed by the security group protecting the load balancer are the port or ports your application requires. </a:t>
            </a:r>
          </a:p>
          <a:p>
            <a:r>
              <a:rPr lang="en-US" dirty="0"/>
              <a:t>Pick unique ports based on your production server’s tier placement</a:t>
            </a:r>
          </a:p>
          <a:p>
            <a:pPr lvl="1"/>
            <a:r>
              <a:rPr lang="en-US" dirty="0"/>
              <a:t>E.g. Web servers could be assigned port 3020</a:t>
            </a:r>
          </a:p>
          <a:p>
            <a:pPr lvl="1"/>
            <a:r>
              <a:rPr lang="en-US" dirty="0"/>
              <a:t>Application servers 3030</a:t>
            </a:r>
          </a:p>
          <a:p>
            <a:pPr lvl="1"/>
            <a:r>
              <a:rPr lang="en-US" dirty="0"/>
              <a:t>Database instances with custom ports chosen</a:t>
            </a:r>
          </a:p>
          <a:p>
            <a:r>
              <a:rPr lang="en-US" dirty="0"/>
              <a:t>Pick good names for your security groups!</a:t>
            </a:r>
          </a:p>
        </p:txBody>
      </p:sp>
    </p:spTree>
    <p:extLst>
      <p:ext uri="{BB962C8B-B14F-4D97-AF65-F5344CB8AC3E}">
        <p14:creationId xmlns:p14="http://schemas.microsoft.com/office/powerpoint/2010/main" val="178956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4264-DB85-9C5A-9635-F7E97A98744E}"/>
              </a:ext>
            </a:extLst>
          </p:cNvPr>
          <p:cNvSpPr>
            <a:spLocks noGrp="1"/>
          </p:cNvSpPr>
          <p:nvPr>
            <p:ph type="title"/>
          </p:nvPr>
        </p:nvSpPr>
        <p:spPr/>
        <p:txBody>
          <a:bodyPr/>
          <a:lstStyle/>
          <a:p>
            <a:r>
              <a:rPr lang="en-US" dirty="0"/>
              <a:t>Default Security Group</a:t>
            </a:r>
          </a:p>
        </p:txBody>
      </p:sp>
      <p:sp>
        <p:nvSpPr>
          <p:cNvPr id="3" name="Content Placeholder 2">
            <a:extLst>
              <a:ext uri="{FF2B5EF4-FFF2-40B4-BE49-F238E27FC236}">
                <a16:creationId xmlns:a16="http://schemas.microsoft.com/office/drawing/2014/main" id="{93B48B93-058A-7807-54DC-7E7A16535FAE}"/>
              </a:ext>
            </a:extLst>
          </p:cNvPr>
          <p:cNvSpPr>
            <a:spLocks noGrp="1"/>
          </p:cNvSpPr>
          <p:nvPr>
            <p:ph idx="1"/>
          </p:nvPr>
        </p:nvSpPr>
        <p:spPr/>
        <p:txBody>
          <a:bodyPr/>
          <a:lstStyle/>
          <a:p>
            <a:r>
              <a:rPr lang="en-US" dirty="0"/>
              <a:t>When you create a VPC, a default security group is created</a:t>
            </a:r>
          </a:p>
          <a:p>
            <a:pPr lvl="1"/>
            <a:r>
              <a:rPr lang="en-US" dirty="0"/>
              <a:t>Allows all outbound traffic between EC2 instances assigned the security group, however, any other traffic is implicitly denied.</a:t>
            </a:r>
          </a:p>
          <a:p>
            <a:pPr lvl="1"/>
            <a:r>
              <a:rPr lang="en-US" dirty="0"/>
              <a:t>Can’t delete it, but don’t have to use it. </a:t>
            </a:r>
          </a:p>
        </p:txBody>
      </p:sp>
    </p:spTree>
    <p:extLst>
      <p:ext uri="{BB962C8B-B14F-4D97-AF65-F5344CB8AC3E}">
        <p14:creationId xmlns:p14="http://schemas.microsoft.com/office/powerpoint/2010/main" val="3660866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DAFC-B70A-7242-0B68-7CE5DA670FEB}"/>
              </a:ext>
            </a:extLst>
          </p:cNvPr>
          <p:cNvSpPr>
            <a:spLocks noGrp="1"/>
          </p:cNvSpPr>
          <p:nvPr>
            <p:ph type="title"/>
          </p:nvPr>
        </p:nvSpPr>
        <p:spPr/>
        <p:txBody>
          <a:bodyPr/>
          <a:lstStyle/>
          <a:p>
            <a:r>
              <a:rPr lang="en-US" dirty="0"/>
              <a:t>Security Group Summary</a:t>
            </a:r>
          </a:p>
        </p:txBody>
      </p:sp>
      <p:graphicFrame>
        <p:nvGraphicFramePr>
          <p:cNvPr id="4" name="Content Placeholder 3">
            <a:extLst>
              <a:ext uri="{FF2B5EF4-FFF2-40B4-BE49-F238E27FC236}">
                <a16:creationId xmlns:a16="http://schemas.microsoft.com/office/drawing/2014/main" id="{4D400277-71AD-31D0-25DB-830DEA6C7864}"/>
              </a:ext>
            </a:extLst>
          </p:cNvPr>
          <p:cNvGraphicFramePr>
            <a:graphicFrameLocks noGrp="1"/>
          </p:cNvGraphicFramePr>
          <p:nvPr>
            <p:ph idx="1"/>
            <p:extLst>
              <p:ext uri="{D42A27DB-BD31-4B8C-83A1-F6EECF244321}">
                <p14:modId xmlns:p14="http://schemas.microsoft.com/office/powerpoint/2010/main" val="4108479527"/>
              </p:ext>
            </p:extLst>
          </p:nvPr>
        </p:nvGraphicFramePr>
        <p:xfrm>
          <a:off x="1141412" y="1894114"/>
          <a:ext cx="9905999" cy="4724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236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2DB8-3FA3-325D-9A91-AB1FAF363F99}"/>
              </a:ext>
            </a:extLst>
          </p:cNvPr>
          <p:cNvSpPr>
            <a:spLocks noGrp="1"/>
          </p:cNvSpPr>
          <p:nvPr>
            <p:ph type="title"/>
          </p:nvPr>
        </p:nvSpPr>
        <p:spPr/>
        <p:txBody>
          <a:bodyPr/>
          <a:lstStyle/>
          <a:p>
            <a:r>
              <a:rPr lang="en-US" dirty="0"/>
              <a:t>Network ACLs</a:t>
            </a:r>
          </a:p>
        </p:txBody>
      </p:sp>
      <p:sp>
        <p:nvSpPr>
          <p:cNvPr id="3" name="Text Placeholder 2">
            <a:extLst>
              <a:ext uri="{FF2B5EF4-FFF2-40B4-BE49-F238E27FC236}">
                <a16:creationId xmlns:a16="http://schemas.microsoft.com/office/drawing/2014/main" id="{2A1D8D61-06FC-7A53-C0CD-5ACBA9878FDF}"/>
              </a:ext>
            </a:extLst>
          </p:cNvPr>
          <p:cNvSpPr>
            <a:spLocks noGrp="1"/>
          </p:cNvSpPr>
          <p:nvPr>
            <p:ph type="body" idx="1"/>
          </p:nvPr>
        </p:nvSpPr>
        <p:spPr/>
        <p:txBody>
          <a:bodyPr/>
          <a:lstStyle/>
          <a:p>
            <a:r>
              <a:rPr lang="en-US" dirty="0"/>
              <a:t>Controlling Subnet Traffic</a:t>
            </a:r>
          </a:p>
        </p:txBody>
      </p:sp>
    </p:spTree>
    <p:extLst>
      <p:ext uri="{BB962C8B-B14F-4D97-AF65-F5344CB8AC3E}">
        <p14:creationId xmlns:p14="http://schemas.microsoft.com/office/powerpoint/2010/main" val="874377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DC7A-EEF1-D0B1-1B68-01AF50388218}"/>
              </a:ext>
            </a:extLst>
          </p:cNvPr>
          <p:cNvSpPr>
            <a:spLocks noGrp="1"/>
          </p:cNvSpPr>
          <p:nvPr>
            <p:ph type="title"/>
          </p:nvPr>
        </p:nvSpPr>
        <p:spPr/>
        <p:txBody>
          <a:bodyPr/>
          <a:lstStyle/>
          <a:p>
            <a:r>
              <a:rPr lang="en-US" dirty="0"/>
              <a:t>Network access control lists</a:t>
            </a:r>
          </a:p>
        </p:txBody>
      </p:sp>
      <p:pic>
        <p:nvPicPr>
          <p:cNvPr id="4098" name="Picture 2" descr="Control subnet traffic with network access control lists - Amazon Virtual  Private Cloud">
            <a:extLst>
              <a:ext uri="{FF2B5EF4-FFF2-40B4-BE49-F238E27FC236}">
                <a16:creationId xmlns:a16="http://schemas.microsoft.com/office/drawing/2014/main" id="{9543019E-2D7F-1C9A-095D-DB6E9022A8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1978" y="2359322"/>
            <a:ext cx="5061078" cy="3880160"/>
          </a:xfrm>
          <a:prstGeom prst="rect">
            <a:avLst/>
          </a:prstGeom>
          <a:solidFill>
            <a:schemeClr val="tx1"/>
          </a:solidFill>
        </p:spPr>
      </p:pic>
      <p:sp>
        <p:nvSpPr>
          <p:cNvPr id="4" name="TextBox 3">
            <a:extLst>
              <a:ext uri="{FF2B5EF4-FFF2-40B4-BE49-F238E27FC236}">
                <a16:creationId xmlns:a16="http://schemas.microsoft.com/office/drawing/2014/main" id="{A2519B21-CB0A-1B4D-F475-73B9BA9A75C1}"/>
              </a:ext>
            </a:extLst>
          </p:cNvPr>
          <p:cNvSpPr txBox="1"/>
          <p:nvPr/>
        </p:nvSpPr>
        <p:spPr>
          <a:xfrm>
            <a:off x="6491978" y="6317050"/>
            <a:ext cx="1379673" cy="369332"/>
          </a:xfrm>
          <a:prstGeom prst="rect">
            <a:avLst/>
          </a:prstGeom>
          <a:noFill/>
        </p:spPr>
        <p:txBody>
          <a:bodyPr wrap="none" rtlCol="0">
            <a:spAutoFit/>
          </a:bodyPr>
          <a:lstStyle/>
          <a:p>
            <a:r>
              <a:rPr lang="en-US" dirty="0"/>
              <a:t>Source: AWS</a:t>
            </a:r>
          </a:p>
        </p:txBody>
      </p:sp>
      <p:sp>
        <p:nvSpPr>
          <p:cNvPr id="5" name="TextBox 4">
            <a:extLst>
              <a:ext uri="{FF2B5EF4-FFF2-40B4-BE49-F238E27FC236}">
                <a16:creationId xmlns:a16="http://schemas.microsoft.com/office/drawing/2014/main" id="{0D514B57-09A2-6A2A-9F3C-9F080C73DCC3}"/>
              </a:ext>
            </a:extLst>
          </p:cNvPr>
          <p:cNvSpPr txBox="1"/>
          <p:nvPr/>
        </p:nvSpPr>
        <p:spPr>
          <a:xfrm>
            <a:off x="908957" y="2359322"/>
            <a:ext cx="5061078" cy="3785652"/>
          </a:xfrm>
          <a:prstGeom prst="rect">
            <a:avLst/>
          </a:prstGeom>
          <a:noFill/>
        </p:spPr>
        <p:txBody>
          <a:bodyPr wrap="square">
            <a:spAutoFit/>
          </a:bodyPr>
          <a:lstStyle/>
          <a:p>
            <a:pPr marL="285750" indent="-285750">
              <a:buFont typeface="Arial" panose="020B0604020202020204" pitchFamily="34" charset="0"/>
              <a:buChar char="•"/>
            </a:pPr>
            <a:r>
              <a:rPr lang="en-US" sz="2400" dirty="0"/>
              <a:t>NACLs are an optional software firewall that controls inbound and outbound traffic for each </a:t>
            </a:r>
            <a:r>
              <a:rPr lang="en-US" sz="2400" dirty="0">
                <a:solidFill>
                  <a:schemeClr val="accent1"/>
                </a:solidFill>
              </a:rPr>
              <a:t>subnet</a:t>
            </a:r>
            <a:r>
              <a:rPr lang="en-US" sz="2400" dirty="0"/>
              <a:t> within the VPC</a:t>
            </a:r>
          </a:p>
          <a:p>
            <a:pPr marL="285750" indent="-285750">
              <a:buFont typeface="Arial" panose="020B0604020202020204" pitchFamily="34" charset="0"/>
              <a:buChar char="•"/>
            </a:pPr>
            <a:r>
              <a:rPr lang="en-US" sz="2400" dirty="0"/>
              <a:t>Each NACL contains a set of inbound and outbound subnet traffic rules</a:t>
            </a:r>
          </a:p>
          <a:p>
            <a:pPr marL="285750" indent="-285750">
              <a:buFont typeface="Arial" panose="020B0604020202020204" pitchFamily="34" charset="0"/>
              <a:buChar char="•"/>
            </a:pPr>
            <a:r>
              <a:rPr lang="en-US" sz="2400" dirty="0"/>
              <a:t>A custom NACL can be associated with any subnet</a:t>
            </a:r>
          </a:p>
          <a:p>
            <a:pPr marL="285750" indent="-285750">
              <a:buFont typeface="Arial" panose="020B0604020202020204" pitchFamily="34" charset="0"/>
              <a:buChar char="•"/>
            </a:pPr>
            <a:r>
              <a:rPr lang="en-US" sz="2400" dirty="0"/>
              <a:t>A subnet can only be associated with one ACL</a:t>
            </a:r>
          </a:p>
        </p:txBody>
      </p:sp>
    </p:spTree>
    <p:extLst>
      <p:ext uri="{BB962C8B-B14F-4D97-AF65-F5344CB8AC3E}">
        <p14:creationId xmlns:p14="http://schemas.microsoft.com/office/powerpoint/2010/main" val="1697251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10F8-E5FD-EC56-88EB-B4EAEE87FB69}"/>
              </a:ext>
            </a:extLst>
          </p:cNvPr>
          <p:cNvSpPr>
            <a:spLocks noGrp="1"/>
          </p:cNvSpPr>
          <p:nvPr>
            <p:ph type="title"/>
          </p:nvPr>
        </p:nvSpPr>
        <p:spPr/>
        <p:txBody>
          <a:bodyPr/>
          <a:lstStyle/>
          <a:p>
            <a:r>
              <a:rPr lang="en-US" dirty="0"/>
              <a:t>Network Access Control Lists</a:t>
            </a:r>
          </a:p>
        </p:txBody>
      </p:sp>
      <p:pic>
        <p:nvPicPr>
          <p:cNvPr id="5122" name="Picture 2" descr="AWS Security Groups Guide | Sysdig">
            <a:extLst>
              <a:ext uri="{FF2B5EF4-FFF2-40B4-BE49-F238E27FC236}">
                <a16:creationId xmlns:a16="http://schemas.microsoft.com/office/drawing/2014/main" id="{4C4F685E-71A5-C7B9-93DA-8A6ED1460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641" y="2408164"/>
            <a:ext cx="7720274" cy="35183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35D131-5D0A-3A95-C324-EED9F10E9790}"/>
              </a:ext>
            </a:extLst>
          </p:cNvPr>
          <p:cNvSpPr txBox="1"/>
          <p:nvPr/>
        </p:nvSpPr>
        <p:spPr>
          <a:xfrm>
            <a:off x="4384641" y="5926518"/>
            <a:ext cx="1588897" cy="369332"/>
          </a:xfrm>
          <a:prstGeom prst="rect">
            <a:avLst/>
          </a:prstGeom>
          <a:noFill/>
        </p:spPr>
        <p:txBody>
          <a:bodyPr wrap="none" rtlCol="0">
            <a:spAutoFit/>
          </a:bodyPr>
          <a:lstStyle/>
          <a:p>
            <a:r>
              <a:rPr lang="en-US" dirty="0"/>
              <a:t>Source : </a:t>
            </a:r>
            <a:r>
              <a:rPr lang="en-US" dirty="0" err="1"/>
              <a:t>Sysdig</a:t>
            </a:r>
            <a:endParaRPr lang="en-US" dirty="0"/>
          </a:p>
        </p:txBody>
      </p:sp>
      <p:sp>
        <p:nvSpPr>
          <p:cNvPr id="3" name="Content Placeholder 2">
            <a:extLst>
              <a:ext uri="{FF2B5EF4-FFF2-40B4-BE49-F238E27FC236}">
                <a16:creationId xmlns:a16="http://schemas.microsoft.com/office/drawing/2014/main" id="{2CC7A05C-64BB-1868-9CE3-1BACC84BA9C6}"/>
              </a:ext>
            </a:extLst>
          </p:cNvPr>
          <p:cNvSpPr>
            <a:spLocks noGrp="1"/>
          </p:cNvSpPr>
          <p:nvPr>
            <p:ph idx="1"/>
          </p:nvPr>
        </p:nvSpPr>
        <p:spPr>
          <a:xfrm>
            <a:off x="664030" y="2384804"/>
            <a:ext cx="3474910" cy="3541714"/>
          </a:xfrm>
        </p:spPr>
        <p:txBody>
          <a:bodyPr>
            <a:normAutofit/>
          </a:bodyPr>
          <a:lstStyle/>
          <a:p>
            <a:r>
              <a:rPr lang="en-US" dirty="0"/>
              <a:t>Each VPC has a default NACL</a:t>
            </a:r>
          </a:p>
          <a:p>
            <a:pPr lvl="1"/>
            <a:r>
              <a:rPr lang="en-US" dirty="0"/>
              <a:t>Allows all inbound and outbound IPv4 and IPv6 traffic at the subnet level</a:t>
            </a:r>
          </a:p>
        </p:txBody>
      </p:sp>
    </p:spTree>
    <p:extLst>
      <p:ext uri="{BB962C8B-B14F-4D97-AF65-F5344CB8AC3E}">
        <p14:creationId xmlns:p14="http://schemas.microsoft.com/office/powerpoint/2010/main" val="3178978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95EB-6EA9-E74B-09C1-040ACCA104B5}"/>
              </a:ext>
            </a:extLst>
          </p:cNvPr>
          <p:cNvSpPr>
            <a:spLocks noGrp="1"/>
          </p:cNvSpPr>
          <p:nvPr>
            <p:ph type="title"/>
          </p:nvPr>
        </p:nvSpPr>
        <p:spPr>
          <a:xfrm>
            <a:off x="1141413" y="618518"/>
            <a:ext cx="4649787" cy="1478570"/>
          </a:xfrm>
        </p:spPr>
        <p:txBody>
          <a:bodyPr>
            <a:normAutofit/>
          </a:bodyPr>
          <a:lstStyle/>
          <a:p>
            <a:r>
              <a:rPr lang="en-US" sz="3200" dirty="0"/>
              <a:t>Network Access control lists</a:t>
            </a:r>
          </a:p>
        </p:txBody>
      </p:sp>
      <p:sp>
        <p:nvSpPr>
          <p:cNvPr id="3" name="Content Placeholder 2">
            <a:extLst>
              <a:ext uri="{FF2B5EF4-FFF2-40B4-BE49-F238E27FC236}">
                <a16:creationId xmlns:a16="http://schemas.microsoft.com/office/drawing/2014/main" id="{86C2138E-3563-E350-6A7A-FDEC34023724}"/>
              </a:ext>
            </a:extLst>
          </p:cNvPr>
          <p:cNvSpPr>
            <a:spLocks noGrp="1"/>
          </p:cNvSpPr>
          <p:nvPr>
            <p:ph idx="1"/>
          </p:nvPr>
        </p:nvSpPr>
        <p:spPr>
          <a:xfrm>
            <a:off x="462870" y="2097088"/>
            <a:ext cx="5734730" cy="4271057"/>
          </a:xfrm>
        </p:spPr>
        <p:txBody>
          <a:bodyPr>
            <a:normAutofit fontScale="85000" lnSpcReduction="10000"/>
          </a:bodyPr>
          <a:lstStyle/>
          <a:p>
            <a:r>
              <a:rPr lang="en-US" dirty="0"/>
              <a:t>Why use NACLs if we have security groups?</a:t>
            </a:r>
          </a:p>
          <a:p>
            <a:r>
              <a:rPr lang="en-US" dirty="0"/>
              <a:t>ACLs operate at the lower subnet level and provide an additional layer of defense</a:t>
            </a:r>
          </a:p>
          <a:p>
            <a:r>
              <a:rPr lang="en-US" dirty="0"/>
              <a:t>A single NACL can protect multiple application servers at the subnet level</a:t>
            </a:r>
          </a:p>
          <a:p>
            <a:r>
              <a:rPr lang="en-US" dirty="0"/>
              <a:t>Rules can target an entire subnet or an individual IP</a:t>
            </a:r>
          </a:p>
          <a:p>
            <a:r>
              <a:rPr lang="en-US" dirty="0"/>
              <a:t>Make one NACL change and protect hundreds of instances rather than having to potentially change multiple security groups on each EC2 instance.</a:t>
            </a:r>
          </a:p>
        </p:txBody>
      </p:sp>
      <p:pic>
        <p:nvPicPr>
          <p:cNvPr id="4" name="Picture 2" descr="My journey to AWS Solution Architect Exam — Part 11 — NACL, VPC Peering,  VPC Endpoints &amp; VPC Flow Logs | by MayBeMan | Medium">
            <a:extLst>
              <a:ext uri="{FF2B5EF4-FFF2-40B4-BE49-F238E27FC236}">
                <a16:creationId xmlns:a16="http://schemas.microsoft.com/office/drawing/2014/main" id="{91AA4902-7840-E96F-31DB-F998DA5E5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600" y="215900"/>
            <a:ext cx="5994400" cy="642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CCA7-D8CE-FD63-844C-E74940AC4964}"/>
              </a:ext>
            </a:extLst>
          </p:cNvPr>
          <p:cNvSpPr>
            <a:spLocks noGrp="1"/>
          </p:cNvSpPr>
          <p:nvPr>
            <p:ph type="title"/>
          </p:nvPr>
        </p:nvSpPr>
        <p:spPr>
          <a:xfrm>
            <a:off x="853329" y="1134681"/>
            <a:ext cx="3071899" cy="4255025"/>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41BBF5C4-F590-CD77-9CE8-C1E53683FA43}"/>
              </a:ext>
            </a:extLst>
          </p:cNvPr>
          <p:cNvGraphicFramePr>
            <a:graphicFrameLocks noGrp="1"/>
          </p:cNvGraphicFramePr>
          <p:nvPr>
            <p:ph idx="1"/>
          </p:nvPr>
        </p:nvGraphicFramePr>
        <p:xfrm>
          <a:off x="4552950" y="323850"/>
          <a:ext cx="6801987" cy="6534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8001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4ED2-897A-FC20-702F-66709878F5A4}"/>
              </a:ext>
            </a:extLst>
          </p:cNvPr>
          <p:cNvSpPr>
            <a:spLocks noGrp="1"/>
          </p:cNvSpPr>
          <p:nvPr>
            <p:ph type="title"/>
          </p:nvPr>
        </p:nvSpPr>
        <p:spPr/>
        <p:txBody>
          <a:bodyPr/>
          <a:lstStyle/>
          <a:p>
            <a:r>
              <a:rPr lang="en-US" dirty="0"/>
              <a:t>NACL Rules</a:t>
            </a:r>
          </a:p>
        </p:txBody>
      </p:sp>
      <p:sp>
        <p:nvSpPr>
          <p:cNvPr id="3" name="Content Placeholder 2">
            <a:extLst>
              <a:ext uri="{FF2B5EF4-FFF2-40B4-BE49-F238E27FC236}">
                <a16:creationId xmlns:a16="http://schemas.microsoft.com/office/drawing/2014/main" id="{9C92EF0D-F19D-88B5-952E-62DC5A3C1F86}"/>
              </a:ext>
            </a:extLst>
          </p:cNvPr>
          <p:cNvSpPr>
            <a:spLocks noGrp="1"/>
          </p:cNvSpPr>
          <p:nvPr>
            <p:ph idx="1"/>
          </p:nvPr>
        </p:nvSpPr>
        <p:spPr/>
        <p:txBody>
          <a:bodyPr>
            <a:normAutofit/>
          </a:bodyPr>
          <a:lstStyle/>
          <a:p>
            <a:r>
              <a:rPr lang="en-US" dirty="0"/>
              <a:t>Number in 10’s: 10 evaluated first, 20 second, etc.</a:t>
            </a:r>
          </a:p>
          <a:p>
            <a:pPr lvl="1"/>
            <a:r>
              <a:rPr lang="en-US" dirty="0"/>
              <a:t>Once a rule matches the traffic request, it’s applied, and no further rules are evaluated</a:t>
            </a:r>
          </a:p>
          <a:p>
            <a:pPr lvl="1"/>
            <a:r>
              <a:rPr lang="en-US" dirty="0"/>
              <a:t>Each rule must be defined as either ALLOW or DENY for the specified traffic</a:t>
            </a:r>
          </a:p>
          <a:p>
            <a:r>
              <a:rPr lang="en-US" dirty="0"/>
              <a:t>ACLs are </a:t>
            </a:r>
            <a:r>
              <a:rPr lang="en-US" dirty="0">
                <a:solidFill>
                  <a:schemeClr val="accent1"/>
                </a:solidFill>
              </a:rPr>
              <a:t>stateless </a:t>
            </a:r>
            <a:endParaRPr lang="en-US" dirty="0"/>
          </a:p>
          <a:p>
            <a:pPr lvl="1"/>
            <a:r>
              <a:rPr lang="en-US" dirty="0"/>
              <a:t>Inbound and outbound rules are independent from each other</a:t>
            </a:r>
          </a:p>
          <a:p>
            <a:pPr lvl="1"/>
            <a:r>
              <a:rPr lang="en-US" dirty="0"/>
              <a:t>Return traffic from an instance in a VPC to a destination outside the VPC would be communicating using an </a:t>
            </a:r>
            <a:r>
              <a:rPr lang="en-US" dirty="0">
                <a:solidFill>
                  <a:schemeClr val="accent1"/>
                </a:solidFill>
              </a:rPr>
              <a:t>ephemeral port</a:t>
            </a:r>
            <a:r>
              <a:rPr lang="en-US" dirty="0"/>
              <a:t>.</a:t>
            </a:r>
          </a:p>
        </p:txBody>
      </p:sp>
    </p:spTree>
    <p:extLst>
      <p:ext uri="{BB962C8B-B14F-4D97-AF65-F5344CB8AC3E}">
        <p14:creationId xmlns:p14="http://schemas.microsoft.com/office/powerpoint/2010/main" val="1294758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DA61-403E-27D6-A232-60F2D0D4E074}"/>
              </a:ext>
            </a:extLst>
          </p:cNvPr>
          <p:cNvSpPr>
            <a:spLocks noGrp="1"/>
          </p:cNvSpPr>
          <p:nvPr>
            <p:ph type="title"/>
          </p:nvPr>
        </p:nvSpPr>
        <p:spPr/>
        <p:txBody>
          <a:bodyPr/>
          <a:lstStyle/>
          <a:p>
            <a:r>
              <a:rPr lang="en-US" dirty="0"/>
              <a:t>Ephemeral Ports</a:t>
            </a:r>
          </a:p>
        </p:txBody>
      </p:sp>
      <p:sp>
        <p:nvSpPr>
          <p:cNvPr id="3" name="Content Placeholder 2">
            <a:extLst>
              <a:ext uri="{FF2B5EF4-FFF2-40B4-BE49-F238E27FC236}">
                <a16:creationId xmlns:a16="http://schemas.microsoft.com/office/drawing/2014/main" id="{EA9A3298-6A25-BD76-BE9C-B339B6DADC05}"/>
              </a:ext>
            </a:extLst>
          </p:cNvPr>
          <p:cNvSpPr>
            <a:spLocks noGrp="1"/>
          </p:cNvSpPr>
          <p:nvPr>
            <p:ph idx="1"/>
          </p:nvPr>
        </p:nvSpPr>
        <p:spPr/>
        <p:txBody>
          <a:bodyPr/>
          <a:lstStyle/>
          <a:p>
            <a:r>
              <a:rPr lang="en-US" dirty="0"/>
              <a:t>TCP/IP communications don’t utilize the same inbound and outbound ports</a:t>
            </a:r>
          </a:p>
          <a:p>
            <a:r>
              <a:rPr lang="en-US" dirty="0"/>
              <a:t>The ephemeral port is a temporary port assigned by the OS TCP/IP stack</a:t>
            </a:r>
          </a:p>
          <a:p>
            <a:pPr lvl="1"/>
            <a:r>
              <a:rPr lang="en-US" dirty="0"/>
              <a:t>Port number is chosen by TCP/IP implementation based on host OS</a:t>
            </a:r>
          </a:p>
          <a:p>
            <a:pPr lvl="1"/>
            <a:r>
              <a:rPr lang="en-US" dirty="0"/>
              <a:t>Windows 2008 R2 and above: port range is 49152-65535</a:t>
            </a:r>
          </a:p>
          <a:p>
            <a:pPr lvl="1"/>
            <a:r>
              <a:rPr lang="en-US" dirty="0"/>
              <a:t>Linux: port range isn32768 to 61000</a:t>
            </a:r>
          </a:p>
          <a:p>
            <a:r>
              <a:rPr lang="en-US" dirty="0"/>
              <a:t>SSH: destination traffic always port 22, but return traffic from the server to client is from an ephemeral port</a:t>
            </a:r>
          </a:p>
        </p:txBody>
      </p:sp>
    </p:spTree>
    <p:extLst>
      <p:ext uri="{BB962C8B-B14F-4D97-AF65-F5344CB8AC3E}">
        <p14:creationId xmlns:p14="http://schemas.microsoft.com/office/powerpoint/2010/main" val="2394368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6E46-545E-58C1-80D0-15DF0528350B}"/>
              </a:ext>
            </a:extLst>
          </p:cNvPr>
          <p:cNvSpPr>
            <a:spLocks noGrp="1"/>
          </p:cNvSpPr>
          <p:nvPr>
            <p:ph type="title"/>
          </p:nvPr>
        </p:nvSpPr>
        <p:spPr/>
        <p:txBody>
          <a:bodyPr/>
          <a:lstStyle/>
          <a:p>
            <a:r>
              <a:rPr lang="en-US" dirty="0"/>
              <a:t>NACL + Ephemeral Ports</a:t>
            </a:r>
          </a:p>
        </p:txBody>
      </p:sp>
      <p:sp>
        <p:nvSpPr>
          <p:cNvPr id="3" name="Content Placeholder 2">
            <a:extLst>
              <a:ext uri="{FF2B5EF4-FFF2-40B4-BE49-F238E27FC236}">
                <a16:creationId xmlns:a16="http://schemas.microsoft.com/office/drawing/2014/main" id="{68F0B609-7128-575D-6B3A-8C0404A2D64C}"/>
              </a:ext>
            </a:extLst>
          </p:cNvPr>
          <p:cNvSpPr>
            <a:spLocks noGrp="1"/>
          </p:cNvSpPr>
          <p:nvPr>
            <p:ph idx="1"/>
          </p:nvPr>
        </p:nvSpPr>
        <p:spPr/>
        <p:txBody>
          <a:bodyPr/>
          <a:lstStyle/>
          <a:p>
            <a:r>
              <a:rPr lang="en-US" dirty="0"/>
              <a:t>If custom NACLs are deployed, ephemeral rules need to appear in both the inbound and the outbound rules.</a:t>
            </a:r>
          </a:p>
          <a:p>
            <a:pPr lvl="1"/>
            <a:r>
              <a:rPr lang="en-US" dirty="0"/>
              <a:t>Outbound comms from an instance in a VPC needs to have an allowed outbound range of ephemeral ports</a:t>
            </a:r>
          </a:p>
          <a:p>
            <a:pPr lvl="1"/>
            <a:r>
              <a:rPr lang="en-US" dirty="0"/>
              <a:t>Each dynamically assigned port is released after the TCP connection terminates</a:t>
            </a:r>
          </a:p>
        </p:txBody>
      </p:sp>
    </p:spTree>
    <p:extLst>
      <p:ext uri="{BB962C8B-B14F-4D97-AF65-F5344CB8AC3E}">
        <p14:creationId xmlns:p14="http://schemas.microsoft.com/office/powerpoint/2010/main" val="2100062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F0EB-C543-2D61-B20B-A80C7B19961F}"/>
              </a:ext>
            </a:extLst>
          </p:cNvPr>
          <p:cNvSpPr>
            <a:spLocks noGrp="1"/>
          </p:cNvSpPr>
          <p:nvPr>
            <p:ph type="title"/>
          </p:nvPr>
        </p:nvSpPr>
        <p:spPr>
          <a:xfrm>
            <a:off x="1141413" y="618518"/>
            <a:ext cx="9905998" cy="687768"/>
          </a:xfrm>
        </p:spPr>
        <p:txBody>
          <a:bodyPr/>
          <a:lstStyle/>
          <a:p>
            <a:r>
              <a:rPr lang="en-US" dirty="0"/>
              <a:t>NACL + Ephemeral Ports</a:t>
            </a:r>
          </a:p>
        </p:txBody>
      </p:sp>
      <p:graphicFrame>
        <p:nvGraphicFramePr>
          <p:cNvPr id="4" name="Table 3">
            <a:extLst>
              <a:ext uri="{FF2B5EF4-FFF2-40B4-BE49-F238E27FC236}">
                <a16:creationId xmlns:a16="http://schemas.microsoft.com/office/drawing/2014/main" id="{EE41F2E6-D3CB-B9D7-96A7-121AD53C0BC1}"/>
              </a:ext>
            </a:extLst>
          </p:cNvPr>
          <p:cNvGraphicFramePr>
            <a:graphicFrameLocks noGrp="1"/>
          </p:cNvGraphicFramePr>
          <p:nvPr/>
        </p:nvGraphicFramePr>
        <p:xfrm>
          <a:off x="1328059" y="1405908"/>
          <a:ext cx="9906000" cy="4516380"/>
        </p:xfrm>
        <a:graphic>
          <a:graphicData uri="http://schemas.openxmlformats.org/drawingml/2006/table">
            <a:tbl>
              <a:tblPr>
                <a:tableStyleId>{284E427A-3D55-4303-BF80-6455036E1DE7}</a:tableStyleId>
              </a:tblPr>
              <a:tblGrid>
                <a:gridCol w="1502227">
                  <a:extLst>
                    <a:ext uri="{9D8B030D-6E8A-4147-A177-3AD203B41FA5}">
                      <a16:colId xmlns:a16="http://schemas.microsoft.com/office/drawing/2014/main" val="677788303"/>
                    </a:ext>
                  </a:extLst>
                </a:gridCol>
                <a:gridCol w="1393371">
                  <a:extLst>
                    <a:ext uri="{9D8B030D-6E8A-4147-A177-3AD203B41FA5}">
                      <a16:colId xmlns:a16="http://schemas.microsoft.com/office/drawing/2014/main" val="4035674774"/>
                    </a:ext>
                  </a:extLst>
                </a:gridCol>
                <a:gridCol w="1915886">
                  <a:extLst>
                    <a:ext uri="{9D8B030D-6E8A-4147-A177-3AD203B41FA5}">
                      <a16:colId xmlns:a16="http://schemas.microsoft.com/office/drawing/2014/main" val="1931898616"/>
                    </a:ext>
                  </a:extLst>
                </a:gridCol>
                <a:gridCol w="3113316">
                  <a:extLst>
                    <a:ext uri="{9D8B030D-6E8A-4147-A177-3AD203B41FA5}">
                      <a16:colId xmlns:a16="http://schemas.microsoft.com/office/drawing/2014/main" val="229767709"/>
                    </a:ext>
                  </a:extLst>
                </a:gridCol>
                <a:gridCol w="1981200">
                  <a:extLst>
                    <a:ext uri="{9D8B030D-6E8A-4147-A177-3AD203B41FA5}">
                      <a16:colId xmlns:a16="http://schemas.microsoft.com/office/drawing/2014/main" val="3651026831"/>
                    </a:ext>
                  </a:extLst>
                </a:gridCol>
              </a:tblGrid>
              <a:tr h="172766">
                <a:tc>
                  <a:txBody>
                    <a:bodyPr/>
                    <a:lstStyle/>
                    <a:p>
                      <a:r>
                        <a:rPr lang="en-US" sz="1800"/>
                        <a:t>Inbound Ports</a:t>
                      </a:r>
                    </a:p>
                  </a:txBody>
                  <a:tcPr marL="43192" marR="43192" marT="21596" marB="21596" anchor="ctr"/>
                </a:tc>
                <a:tc>
                  <a:txBody>
                    <a:bodyPr/>
                    <a:lstStyle/>
                    <a:p>
                      <a:r>
                        <a:rPr lang="en-US" sz="1800"/>
                        <a:t>Service</a:t>
                      </a:r>
                    </a:p>
                  </a:txBody>
                  <a:tcPr marL="43192" marR="43192" marT="21596" marB="21596" anchor="ctr"/>
                </a:tc>
                <a:tc>
                  <a:txBody>
                    <a:bodyPr/>
                    <a:lstStyle/>
                    <a:p>
                      <a:r>
                        <a:rPr lang="en-US" sz="1800"/>
                        <a:t>Protocol</a:t>
                      </a:r>
                    </a:p>
                  </a:txBody>
                  <a:tcPr marL="43192" marR="43192" marT="21596" marB="21596" anchor="ctr"/>
                </a:tc>
                <a:tc>
                  <a:txBody>
                    <a:bodyPr/>
                    <a:lstStyle/>
                    <a:p>
                      <a:r>
                        <a:rPr lang="en-US" sz="1800"/>
                        <a:t>Description</a:t>
                      </a:r>
                    </a:p>
                  </a:txBody>
                  <a:tcPr marL="43192" marR="43192" marT="21596" marB="21596" anchor="ctr"/>
                </a:tc>
                <a:tc>
                  <a:txBody>
                    <a:bodyPr/>
                    <a:lstStyle/>
                    <a:p>
                      <a:r>
                        <a:rPr lang="en-US" sz="1800"/>
                        <a:t>Outbound Port</a:t>
                      </a:r>
                    </a:p>
                  </a:txBody>
                  <a:tcPr marL="43192" marR="43192" marT="21596" marB="21596" anchor="ctr"/>
                </a:tc>
                <a:extLst>
                  <a:ext uri="{0D108BD9-81ED-4DB2-BD59-A6C34878D82A}">
                    <a16:rowId xmlns:a16="http://schemas.microsoft.com/office/drawing/2014/main" val="3361126406"/>
                  </a:ext>
                </a:extLst>
              </a:tr>
              <a:tr h="172766">
                <a:tc>
                  <a:txBody>
                    <a:bodyPr/>
                    <a:lstStyle/>
                    <a:p>
                      <a:r>
                        <a:rPr lang="en-US" sz="1800"/>
                        <a:t>20</a:t>
                      </a:r>
                    </a:p>
                  </a:txBody>
                  <a:tcPr marL="43192" marR="43192" marT="21596" marB="21596" anchor="ctr"/>
                </a:tc>
                <a:tc>
                  <a:txBody>
                    <a:bodyPr/>
                    <a:lstStyle/>
                    <a:p>
                      <a:r>
                        <a:rPr lang="en-US" sz="1800"/>
                        <a:t>FTP</a:t>
                      </a:r>
                    </a:p>
                  </a:txBody>
                  <a:tcPr marL="43192" marR="43192" marT="21596" marB="21596" anchor="ctr"/>
                </a:tc>
                <a:tc>
                  <a:txBody>
                    <a:bodyPr/>
                    <a:lstStyle/>
                    <a:p>
                      <a:r>
                        <a:rPr lang="en-US" sz="1800"/>
                        <a:t>TCP/UDP</a:t>
                      </a:r>
                    </a:p>
                  </a:txBody>
                  <a:tcPr marL="43192" marR="43192" marT="21596" marB="21596" anchor="ctr"/>
                </a:tc>
                <a:tc>
                  <a:txBody>
                    <a:bodyPr/>
                    <a:lstStyle/>
                    <a:p>
                      <a:r>
                        <a:rPr lang="en-US" sz="1800"/>
                        <a:t>File Transfer Data</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3900341138"/>
                  </a:ext>
                </a:extLst>
              </a:tr>
              <a:tr h="302341">
                <a:tc>
                  <a:txBody>
                    <a:bodyPr/>
                    <a:lstStyle/>
                    <a:p>
                      <a:r>
                        <a:rPr lang="en-US" sz="1800"/>
                        <a:t>21</a:t>
                      </a:r>
                    </a:p>
                  </a:txBody>
                  <a:tcPr marL="43192" marR="43192" marT="21596" marB="21596" anchor="ctr"/>
                </a:tc>
                <a:tc>
                  <a:txBody>
                    <a:bodyPr/>
                    <a:lstStyle/>
                    <a:p>
                      <a:r>
                        <a:rPr lang="en-US" sz="1800"/>
                        <a:t>FTP</a:t>
                      </a:r>
                    </a:p>
                  </a:txBody>
                  <a:tcPr marL="43192" marR="43192" marT="21596" marB="21596" anchor="ctr"/>
                </a:tc>
                <a:tc>
                  <a:txBody>
                    <a:bodyPr/>
                    <a:lstStyle/>
                    <a:p>
                      <a:r>
                        <a:rPr lang="en-US" sz="1800"/>
                        <a:t>TCP/UDP/</a:t>
                      </a:r>
                    </a:p>
                  </a:txBody>
                  <a:tcPr marL="43192" marR="43192" marT="21596" marB="21596" anchor="ctr"/>
                </a:tc>
                <a:tc>
                  <a:txBody>
                    <a:bodyPr/>
                    <a:lstStyle/>
                    <a:p>
                      <a:r>
                        <a:rPr lang="en-US" sz="1800"/>
                        <a:t>File Transfer Control</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979475072"/>
                  </a:ext>
                </a:extLst>
              </a:tr>
              <a:tr h="172766">
                <a:tc>
                  <a:txBody>
                    <a:bodyPr/>
                    <a:lstStyle/>
                    <a:p>
                      <a:r>
                        <a:rPr lang="en-US" sz="1800"/>
                        <a:t>22</a:t>
                      </a:r>
                    </a:p>
                  </a:txBody>
                  <a:tcPr marL="43192" marR="43192" marT="21596" marB="21596" anchor="ctr"/>
                </a:tc>
                <a:tc>
                  <a:txBody>
                    <a:bodyPr/>
                    <a:lstStyle/>
                    <a:p>
                      <a:r>
                        <a:rPr lang="en-US" sz="1800"/>
                        <a:t>SSH</a:t>
                      </a:r>
                    </a:p>
                  </a:txBody>
                  <a:tcPr marL="43192" marR="43192" marT="21596" marB="21596" anchor="ctr"/>
                </a:tc>
                <a:tc>
                  <a:txBody>
                    <a:bodyPr/>
                    <a:lstStyle/>
                    <a:p>
                      <a:r>
                        <a:rPr lang="en-US" sz="1800"/>
                        <a:t>TCP/UDP/SCTP</a:t>
                      </a:r>
                    </a:p>
                  </a:txBody>
                  <a:tcPr marL="43192" marR="43192" marT="21596" marB="21596" anchor="ctr"/>
                </a:tc>
                <a:tc>
                  <a:txBody>
                    <a:bodyPr/>
                    <a:lstStyle/>
                    <a:p>
                      <a:r>
                        <a:rPr lang="en-US" sz="1800"/>
                        <a:t>Secure Shell</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3171025524"/>
                  </a:ext>
                </a:extLst>
              </a:tr>
              <a:tr h="302341">
                <a:tc>
                  <a:txBody>
                    <a:bodyPr/>
                    <a:lstStyle/>
                    <a:p>
                      <a:r>
                        <a:rPr lang="en-US" sz="1800"/>
                        <a:t>25</a:t>
                      </a:r>
                    </a:p>
                  </a:txBody>
                  <a:tcPr marL="43192" marR="43192" marT="21596" marB="21596" anchor="ctr"/>
                </a:tc>
                <a:tc>
                  <a:txBody>
                    <a:bodyPr/>
                    <a:lstStyle/>
                    <a:p>
                      <a:r>
                        <a:rPr lang="en-US" sz="1800"/>
                        <a:t>SMTP</a:t>
                      </a:r>
                    </a:p>
                  </a:txBody>
                  <a:tcPr marL="43192" marR="43192" marT="21596" marB="21596" anchor="ctr"/>
                </a:tc>
                <a:tc>
                  <a:txBody>
                    <a:bodyPr/>
                    <a:lstStyle/>
                    <a:p>
                      <a:r>
                        <a:rPr lang="en-US" sz="1800"/>
                        <a:t>TCP/UDP</a:t>
                      </a:r>
                    </a:p>
                  </a:txBody>
                  <a:tcPr marL="43192" marR="43192" marT="21596" marB="21596" anchor="ctr"/>
                </a:tc>
                <a:tc>
                  <a:txBody>
                    <a:bodyPr/>
                    <a:lstStyle/>
                    <a:p>
                      <a:r>
                        <a:rPr lang="en-US" sz="1800"/>
                        <a:t>Simple Mail Transfer</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3454728215"/>
                  </a:ext>
                </a:extLst>
              </a:tr>
              <a:tr h="431916">
                <a:tc>
                  <a:txBody>
                    <a:bodyPr/>
                    <a:lstStyle/>
                    <a:p>
                      <a:r>
                        <a:rPr lang="en-US" sz="1800"/>
                        <a:t>67</a:t>
                      </a:r>
                    </a:p>
                  </a:txBody>
                  <a:tcPr marL="43192" marR="43192" marT="21596" marB="21596" anchor="ctr"/>
                </a:tc>
                <a:tc>
                  <a:txBody>
                    <a:bodyPr/>
                    <a:lstStyle/>
                    <a:p>
                      <a:r>
                        <a:rPr lang="en-US" sz="1800" dirty="0"/>
                        <a:t>BOOTPS</a:t>
                      </a:r>
                    </a:p>
                  </a:txBody>
                  <a:tcPr marL="43192" marR="43192" marT="21596" marB="21596" anchor="ctr"/>
                </a:tc>
                <a:tc>
                  <a:txBody>
                    <a:bodyPr/>
                    <a:lstStyle/>
                    <a:p>
                      <a:r>
                        <a:rPr lang="en-US" sz="1800" dirty="0"/>
                        <a:t>UDP</a:t>
                      </a:r>
                    </a:p>
                  </a:txBody>
                  <a:tcPr marL="43192" marR="43192" marT="21596" marB="21596" anchor="ctr"/>
                </a:tc>
                <a:tc>
                  <a:txBody>
                    <a:bodyPr/>
                    <a:lstStyle/>
                    <a:p>
                      <a:r>
                        <a:rPr lang="en-US" sz="1800" dirty="0"/>
                        <a:t>Bootstrap (BOOTP/DHCP) Server</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2662201443"/>
                  </a:ext>
                </a:extLst>
              </a:tr>
              <a:tr h="431916">
                <a:tc>
                  <a:txBody>
                    <a:bodyPr/>
                    <a:lstStyle/>
                    <a:p>
                      <a:r>
                        <a:rPr lang="en-US" sz="1800"/>
                        <a:t>68</a:t>
                      </a:r>
                    </a:p>
                  </a:txBody>
                  <a:tcPr marL="43192" marR="43192" marT="21596" marB="21596" anchor="ctr"/>
                </a:tc>
                <a:tc>
                  <a:txBody>
                    <a:bodyPr/>
                    <a:lstStyle/>
                    <a:p>
                      <a:r>
                        <a:rPr lang="en-US" sz="1800" dirty="0"/>
                        <a:t>BOOTPC</a:t>
                      </a:r>
                    </a:p>
                  </a:txBody>
                  <a:tcPr marL="43192" marR="43192" marT="21596" marB="21596" anchor="ctr"/>
                </a:tc>
                <a:tc>
                  <a:txBody>
                    <a:bodyPr/>
                    <a:lstStyle/>
                    <a:p>
                      <a:r>
                        <a:rPr lang="en-US" sz="1800"/>
                        <a:t>UDP</a:t>
                      </a:r>
                    </a:p>
                  </a:txBody>
                  <a:tcPr marL="43192" marR="43192" marT="21596" marB="21596" anchor="ctr"/>
                </a:tc>
                <a:tc>
                  <a:txBody>
                    <a:bodyPr/>
                    <a:lstStyle/>
                    <a:p>
                      <a:r>
                        <a:rPr lang="en-US" sz="1800" dirty="0"/>
                        <a:t>Bootstrap (BOOTP/DHCP) Client</a:t>
                      </a:r>
                    </a:p>
                  </a:txBody>
                  <a:tcPr marL="43192" marR="43192" marT="21596" marB="21596" anchor="ctr"/>
                </a:tc>
                <a:tc>
                  <a:txBody>
                    <a:bodyPr/>
                    <a:lstStyle/>
                    <a:p>
                      <a:r>
                        <a:rPr lang="en-US" sz="1800" dirty="0"/>
                        <a:t>Dynamic</a:t>
                      </a:r>
                    </a:p>
                  </a:txBody>
                  <a:tcPr marL="43192" marR="43192" marT="21596" marB="21596" anchor="ctr"/>
                </a:tc>
                <a:extLst>
                  <a:ext uri="{0D108BD9-81ED-4DB2-BD59-A6C34878D82A}">
                    <a16:rowId xmlns:a16="http://schemas.microsoft.com/office/drawing/2014/main" val="1898642783"/>
                  </a:ext>
                </a:extLst>
              </a:tr>
              <a:tr h="172766">
                <a:tc>
                  <a:txBody>
                    <a:bodyPr/>
                    <a:lstStyle/>
                    <a:p>
                      <a:r>
                        <a:rPr lang="en-US" sz="1800"/>
                        <a:t>69</a:t>
                      </a:r>
                    </a:p>
                  </a:txBody>
                  <a:tcPr marL="43192" marR="43192" marT="21596" marB="21596" anchor="ctr"/>
                </a:tc>
                <a:tc>
                  <a:txBody>
                    <a:bodyPr/>
                    <a:lstStyle/>
                    <a:p>
                      <a:r>
                        <a:rPr lang="en-US" sz="1800"/>
                        <a:t>TFTP</a:t>
                      </a:r>
                    </a:p>
                  </a:txBody>
                  <a:tcPr marL="43192" marR="43192" marT="21596" marB="21596" anchor="ctr"/>
                </a:tc>
                <a:tc>
                  <a:txBody>
                    <a:bodyPr/>
                    <a:lstStyle/>
                    <a:p>
                      <a:r>
                        <a:rPr lang="en-US" sz="1800"/>
                        <a:t>UDP</a:t>
                      </a:r>
                    </a:p>
                  </a:txBody>
                  <a:tcPr marL="43192" marR="43192" marT="21596" marB="21596" anchor="ctr"/>
                </a:tc>
                <a:tc>
                  <a:txBody>
                    <a:bodyPr/>
                    <a:lstStyle/>
                    <a:p>
                      <a:r>
                        <a:rPr lang="en-US" sz="1800" dirty="0"/>
                        <a:t>Trivial File Transfer</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297922689"/>
                  </a:ext>
                </a:extLst>
              </a:tr>
              <a:tr h="302341">
                <a:tc>
                  <a:txBody>
                    <a:bodyPr/>
                    <a:lstStyle/>
                    <a:p>
                      <a:r>
                        <a:rPr lang="en-US" sz="1800"/>
                        <a:t>80</a:t>
                      </a:r>
                    </a:p>
                  </a:txBody>
                  <a:tcPr marL="43192" marR="43192" marT="21596" marB="21596" anchor="ctr"/>
                </a:tc>
                <a:tc>
                  <a:txBody>
                    <a:bodyPr/>
                    <a:lstStyle/>
                    <a:p>
                      <a:r>
                        <a:rPr lang="en-US" sz="1800" dirty="0"/>
                        <a:t>HTTP</a:t>
                      </a:r>
                    </a:p>
                  </a:txBody>
                  <a:tcPr marL="43192" marR="43192" marT="21596" marB="21596" anchor="ctr"/>
                </a:tc>
                <a:tc>
                  <a:txBody>
                    <a:bodyPr/>
                    <a:lstStyle/>
                    <a:p>
                      <a:r>
                        <a:rPr lang="en-US" sz="1800" dirty="0"/>
                        <a:t>TCP</a:t>
                      </a:r>
                    </a:p>
                  </a:txBody>
                  <a:tcPr marL="43192" marR="43192" marT="21596" marB="21596" anchor="ctr"/>
                </a:tc>
                <a:tc>
                  <a:txBody>
                    <a:bodyPr/>
                    <a:lstStyle/>
                    <a:p>
                      <a:r>
                        <a:rPr lang="en-US" sz="1800"/>
                        <a:t>Hypertext Transfer Protocol</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2975484838"/>
                  </a:ext>
                </a:extLst>
              </a:tr>
              <a:tr h="172766">
                <a:tc>
                  <a:txBody>
                    <a:bodyPr/>
                    <a:lstStyle/>
                    <a:p>
                      <a:r>
                        <a:rPr lang="en-US" sz="1800"/>
                        <a:t>In 88</a:t>
                      </a:r>
                    </a:p>
                  </a:txBody>
                  <a:tcPr marL="43192" marR="43192" marT="21596" marB="21596" anchor="ctr"/>
                </a:tc>
                <a:tc>
                  <a:txBody>
                    <a:bodyPr/>
                    <a:lstStyle/>
                    <a:p>
                      <a:r>
                        <a:rPr lang="en-US" sz="1800"/>
                        <a:t>Kerberos</a:t>
                      </a:r>
                    </a:p>
                  </a:txBody>
                  <a:tcPr marL="43192" marR="43192" marT="21596" marB="21596" anchor="ctr"/>
                </a:tc>
                <a:tc>
                  <a:txBody>
                    <a:bodyPr/>
                    <a:lstStyle/>
                    <a:p>
                      <a:r>
                        <a:rPr lang="en-US" sz="1800"/>
                        <a:t>TCP</a:t>
                      </a:r>
                    </a:p>
                  </a:txBody>
                  <a:tcPr marL="43192" marR="43192" marT="21596" marB="21596" anchor="ctr"/>
                </a:tc>
                <a:tc>
                  <a:txBody>
                    <a:bodyPr/>
                    <a:lstStyle/>
                    <a:p>
                      <a:r>
                        <a:rPr lang="en-US" sz="1800"/>
                        <a:t>Kerberos</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2317979876"/>
                  </a:ext>
                </a:extLst>
              </a:tr>
              <a:tr h="302341">
                <a:tc>
                  <a:txBody>
                    <a:bodyPr/>
                    <a:lstStyle/>
                    <a:p>
                      <a:r>
                        <a:rPr lang="en-US" sz="1800"/>
                        <a:t>123</a:t>
                      </a:r>
                    </a:p>
                  </a:txBody>
                  <a:tcPr marL="43192" marR="43192" marT="21596" marB="21596" anchor="ctr"/>
                </a:tc>
                <a:tc>
                  <a:txBody>
                    <a:bodyPr/>
                    <a:lstStyle/>
                    <a:p>
                      <a:r>
                        <a:rPr lang="en-US" sz="1800"/>
                        <a:t>NTP</a:t>
                      </a:r>
                    </a:p>
                  </a:txBody>
                  <a:tcPr marL="43192" marR="43192" marT="21596" marB="21596" anchor="ctr"/>
                </a:tc>
                <a:tc>
                  <a:txBody>
                    <a:bodyPr/>
                    <a:lstStyle/>
                    <a:p>
                      <a:r>
                        <a:rPr lang="en-US" sz="1800"/>
                        <a:t>UDP</a:t>
                      </a:r>
                    </a:p>
                  </a:txBody>
                  <a:tcPr marL="43192" marR="43192" marT="21596" marB="21596" anchor="ctr"/>
                </a:tc>
                <a:tc>
                  <a:txBody>
                    <a:bodyPr/>
                    <a:lstStyle/>
                    <a:p>
                      <a:r>
                        <a:rPr lang="en-US" sz="1800"/>
                        <a:t>Network Time Protocol</a:t>
                      </a:r>
                    </a:p>
                  </a:txBody>
                  <a:tcPr marL="43192" marR="43192" marT="21596" marB="21596" anchor="ctr"/>
                </a:tc>
                <a:tc>
                  <a:txBody>
                    <a:bodyPr/>
                    <a:lstStyle/>
                    <a:p>
                      <a:r>
                        <a:rPr lang="en-US" sz="1800"/>
                        <a:t>Dynamic</a:t>
                      </a:r>
                    </a:p>
                  </a:txBody>
                  <a:tcPr marL="43192" marR="43192" marT="21596" marB="21596" anchor="ctr"/>
                </a:tc>
                <a:extLst>
                  <a:ext uri="{0D108BD9-81ED-4DB2-BD59-A6C34878D82A}">
                    <a16:rowId xmlns:a16="http://schemas.microsoft.com/office/drawing/2014/main" val="350625630"/>
                  </a:ext>
                </a:extLst>
              </a:tr>
              <a:tr h="302341">
                <a:tc>
                  <a:txBody>
                    <a:bodyPr/>
                    <a:lstStyle/>
                    <a:p>
                      <a:r>
                        <a:rPr lang="en-US" sz="1800"/>
                        <a:t>443</a:t>
                      </a:r>
                    </a:p>
                  </a:txBody>
                  <a:tcPr marL="43192" marR="43192" marT="21596" marB="21596" anchor="ctr"/>
                </a:tc>
                <a:tc>
                  <a:txBody>
                    <a:bodyPr/>
                    <a:lstStyle/>
                    <a:p>
                      <a:r>
                        <a:rPr lang="en-US" sz="1800"/>
                        <a:t>HTTPS</a:t>
                      </a:r>
                    </a:p>
                  </a:txBody>
                  <a:tcPr marL="43192" marR="43192" marT="21596" marB="21596" anchor="ctr"/>
                </a:tc>
                <a:tc>
                  <a:txBody>
                    <a:bodyPr/>
                    <a:lstStyle/>
                    <a:p>
                      <a:r>
                        <a:rPr lang="en-US" sz="1800"/>
                        <a:t>TCP</a:t>
                      </a:r>
                    </a:p>
                  </a:txBody>
                  <a:tcPr marL="43192" marR="43192" marT="21596" marB="21596" anchor="ctr"/>
                </a:tc>
                <a:tc>
                  <a:txBody>
                    <a:bodyPr/>
                    <a:lstStyle/>
                    <a:p>
                      <a:r>
                        <a:rPr lang="en-US" sz="1800"/>
                        <a:t>HTTP protocol over TLS / SSL</a:t>
                      </a:r>
                    </a:p>
                  </a:txBody>
                  <a:tcPr marL="43192" marR="43192" marT="21596" marB="21596" anchor="ctr"/>
                </a:tc>
                <a:tc>
                  <a:txBody>
                    <a:bodyPr/>
                    <a:lstStyle/>
                    <a:p>
                      <a:r>
                        <a:rPr lang="en-US" sz="1800"/>
                        <a:t>443</a:t>
                      </a:r>
                    </a:p>
                  </a:txBody>
                  <a:tcPr marL="43192" marR="43192" marT="21596" marB="21596" anchor="ctr"/>
                </a:tc>
                <a:extLst>
                  <a:ext uri="{0D108BD9-81ED-4DB2-BD59-A6C34878D82A}">
                    <a16:rowId xmlns:a16="http://schemas.microsoft.com/office/drawing/2014/main" val="286356813"/>
                  </a:ext>
                </a:extLst>
              </a:tr>
              <a:tr h="302341">
                <a:tc>
                  <a:txBody>
                    <a:bodyPr/>
                    <a:lstStyle/>
                    <a:p>
                      <a:r>
                        <a:rPr lang="en-US" sz="1800"/>
                        <a:t>143</a:t>
                      </a:r>
                    </a:p>
                  </a:txBody>
                  <a:tcPr marL="43192" marR="43192" marT="21596" marB="21596" anchor="ctr"/>
                </a:tc>
                <a:tc>
                  <a:txBody>
                    <a:bodyPr/>
                    <a:lstStyle/>
                    <a:p>
                      <a:r>
                        <a:rPr lang="en-US" sz="1800"/>
                        <a:t>Microsoft-ds</a:t>
                      </a:r>
                    </a:p>
                  </a:txBody>
                  <a:tcPr marL="43192" marR="43192" marT="21596" marB="21596" anchor="ctr"/>
                </a:tc>
                <a:tc>
                  <a:txBody>
                    <a:bodyPr/>
                    <a:lstStyle/>
                    <a:p>
                      <a:r>
                        <a:rPr lang="en-US" sz="1800"/>
                        <a:t>IMAP</a:t>
                      </a:r>
                    </a:p>
                  </a:txBody>
                  <a:tcPr marL="43192" marR="43192" marT="21596" marB="21596" anchor="ctr"/>
                </a:tc>
                <a:tc>
                  <a:txBody>
                    <a:bodyPr/>
                    <a:lstStyle/>
                    <a:p>
                      <a:r>
                        <a:rPr lang="en-US" sz="1800"/>
                        <a:t>Internet Message Access Protocol</a:t>
                      </a:r>
                    </a:p>
                  </a:txBody>
                  <a:tcPr marL="43192" marR="43192" marT="21596" marB="21596" anchor="ctr"/>
                </a:tc>
                <a:tc>
                  <a:txBody>
                    <a:bodyPr/>
                    <a:lstStyle/>
                    <a:p>
                      <a:r>
                        <a:rPr lang="en-US" sz="1800" dirty="0"/>
                        <a:t>Dynamic</a:t>
                      </a:r>
                    </a:p>
                  </a:txBody>
                  <a:tcPr marL="43192" marR="43192" marT="21596" marB="21596" anchor="ctr"/>
                </a:tc>
                <a:extLst>
                  <a:ext uri="{0D108BD9-81ED-4DB2-BD59-A6C34878D82A}">
                    <a16:rowId xmlns:a16="http://schemas.microsoft.com/office/drawing/2014/main" val="431233139"/>
                  </a:ext>
                </a:extLst>
              </a:tr>
            </a:tbl>
          </a:graphicData>
        </a:graphic>
      </p:graphicFrame>
    </p:spTree>
    <p:extLst>
      <p:ext uri="{BB962C8B-B14F-4D97-AF65-F5344CB8AC3E}">
        <p14:creationId xmlns:p14="http://schemas.microsoft.com/office/powerpoint/2010/main" val="3383069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33B0-108F-7C45-8DAB-82B96E2C4DB8}"/>
              </a:ext>
            </a:extLst>
          </p:cNvPr>
          <p:cNvSpPr>
            <a:spLocks noGrp="1"/>
          </p:cNvSpPr>
          <p:nvPr>
            <p:ph type="title"/>
          </p:nvPr>
        </p:nvSpPr>
        <p:spPr/>
        <p:txBody>
          <a:bodyPr/>
          <a:lstStyle/>
          <a:p>
            <a:r>
              <a:rPr lang="en-US" dirty="0"/>
              <a:t>BYOIP</a:t>
            </a:r>
          </a:p>
        </p:txBody>
      </p:sp>
      <p:sp>
        <p:nvSpPr>
          <p:cNvPr id="3" name="Text Placeholder 2">
            <a:extLst>
              <a:ext uri="{FF2B5EF4-FFF2-40B4-BE49-F238E27FC236}">
                <a16:creationId xmlns:a16="http://schemas.microsoft.com/office/drawing/2014/main" id="{2BCB886C-B2A8-A96A-0CC3-60BC26977D55}"/>
              </a:ext>
            </a:extLst>
          </p:cNvPr>
          <p:cNvSpPr>
            <a:spLocks noGrp="1"/>
          </p:cNvSpPr>
          <p:nvPr>
            <p:ph type="body" idx="1"/>
          </p:nvPr>
        </p:nvSpPr>
        <p:spPr/>
        <p:txBody>
          <a:bodyPr/>
          <a:lstStyle/>
          <a:p>
            <a:r>
              <a:rPr lang="en-US" dirty="0"/>
              <a:t>Bring your own IP</a:t>
            </a:r>
          </a:p>
        </p:txBody>
      </p:sp>
    </p:spTree>
    <p:extLst>
      <p:ext uri="{BB962C8B-B14F-4D97-AF65-F5344CB8AC3E}">
        <p14:creationId xmlns:p14="http://schemas.microsoft.com/office/powerpoint/2010/main" val="1614734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3DBE-7B70-D063-326D-5357D8356E76}"/>
              </a:ext>
            </a:extLst>
          </p:cNvPr>
          <p:cNvSpPr>
            <a:spLocks noGrp="1"/>
          </p:cNvSpPr>
          <p:nvPr>
            <p:ph type="title"/>
          </p:nvPr>
        </p:nvSpPr>
        <p:spPr/>
        <p:txBody>
          <a:bodyPr/>
          <a:lstStyle/>
          <a:p>
            <a:r>
              <a:rPr lang="en-US" dirty="0"/>
              <a:t>BYOIP: When to Use it</a:t>
            </a:r>
          </a:p>
        </p:txBody>
      </p:sp>
      <p:sp>
        <p:nvSpPr>
          <p:cNvPr id="3" name="Content Placeholder 2">
            <a:extLst>
              <a:ext uri="{FF2B5EF4-FFF2-40B4-BE49-F238E27FC236}">
                <a16:creationId xmlns:a16="http://schemas.microsoft.com/office/drawing/2014/main" id="{F873339A-9EF4-978D-6442-D2FD479C8DAB}"/>
              </a:ext>
            </a:extLst>
          </p:cNvPr>
          <p:cNvSpPr>
            <a:spLocks noGrp="1"/>
          </p:cNvSpPr>
          <p:nvPr>
            <p:ph idx="1"/>
          </p:nvPr>
        </p:nvSpPr>
        <p:spPr/>
        <p:txBody>
          <a:bodyPr/>
          <a:lstStyle/>
          <a:p>
            <a:r>
              <a:rPr lang="en-US" dirty="0"/>
              <a:t>Allows customers to move their existing public IPv4 address space to AWS</a:t>
            </a:r>
          </a:p>
          <a:p>
            <a:r>
              <a:rPr lang="en-US" dirty="0"/>
              <a:t>Lets you maintain your public </a:t>
            </a:r>
            <a:r>
              <a:rPr lang="en-US" dirty="0">
                <a:solidFill>
                  <a:schemeClr val="accent1"/>
                </a:solidFill>
              </a:rPr>
              <a:t>IP reputation</a:t>
            </a:r>
          </a:p>
          <a:p>
            <a:r>
              <a:rPr lang="en-US" dirty="0"/>
              <a:t>Avoid any changes to public IP addresses that have been allow listed</a:t>
            </a:r>
          </a:p>
          <a:p>
            <a:r>
              <a:rPr lang="en-US" dirty="0"/>
              <a:t>Avoid changing legacy applications that utilize IP addresses</a:t>
            </a:r>
          </a:p>
          <a:p>
            <a:r>
              <a:rPr lang="en-US" dirty="0"/>
              <a:t>Use a public IP address as a standby failover for on-prem resources</a:t>
            </a:r>
          </a:p>
        </p:txBody>
      </p:sp>
    </p:spTree>
    <p:extLst>
      <p:ext uri="{BB962C8B-B14F-4D97-AF65-F5344CB8AC3E}">
        <p14:creationId xmlns:p14="http://schemas.microsoft.com/office/powerpoint/2010/main" val="2361595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F737-09CB-AFB7-FF98-5D5241ABD033}"/>
              </a:ext>
            </a:extLst>
          </p:cNvPr>
          <p:cNvSpPr>
            <a:spLocks noGrp="1"/>
          </p:cNvSpPr>
          <p:nvPr>
            <p:ph type="title"/>
          </p:nvPr>
        </p:nvSpPr>
        <p:spPr/>
        <p:txBody>
          <a:bodyPr/>
          <a:lstStyle/>
          <a:p>
            <a:r>
              <a:rPr lang="en-US" dirty="0"/>
              <a:t>BYOIP: WHY Use it </a:t>
            </a:r>
          </a:p>
        </p:txBody>
      </p:sp>
      <p:sp>
        <p:nvSpPr>
          <p:cNvPr id="3" name="Content Placeholder 2">
            <a:extLst>
              <a:ext uri="{FF2B5EF4-FFF2-40B4-BE49-F238E27FC236}">
                <a16:creationId xmlns:a16="http://schemas.microsoft.com/office/drawing/2014/main" id="{B29DF4C5-4A34-2A46-1664-34459183D914}"/>
              </a:ext>
            </a:extLst>
          </p:cNvPr>
          <p:cNvSpPr>
            <a:spLocks noGrp="1"/>
          </p:cNvSpPr>
          <p:nvPr>
            <p:ph idx="1"/>
          </p:nvPr>
        </p:nvSpPr>
        <p:spPr/>
        <p:txBody>
          <a:bodyPr>
            <a:normAutofit fontScale="92500" lnSpcReduction="10000"/>
          </a:bodyPr>
          <a:lstStyle/>
          <a:p>
            <a:r>
              <a:rPr lang="en-US" dirty="0"/>
              <a:t>Keep a recognizable public IP address but have the service assigned to that address hosted on AWS</a:t>
            </a:r>
          </a:p>
          <a:p>
            <a:r>
              <a:rPr lang="en-US" dirty="0"/>
              <a:t>10,000 hard-coded lottery machines and you wanted to change hardware devices to virtual ones at AWS with your IP addresses</a:t>
            </a:r>
          </a:p>
          <a:p>
            <a:r>
              <a:rPr lang="en-US" dirty="0"/>
              <a:t>2,000 hard-coded public IP addresses within your data center and you wanted to change the physical location of your data center to AWS but keep the same public IP addresses</a:t>
            </a:r>
          </a:p>
          <a:p>
            <a:r>
              <a:rPr lang="en-US" dirty="0"/>
              <a:t>Legacy workloads, older applications relying on specific fixed public IP addresses</a:t>
            </a:r>
          </a:p>
        </p:txBody>
      </p:sp>
    </p:spTree>
    <p:extLst>
      <p:ext uri="{BB962C8B-B14F-4D97-AF65-F5344CB8AC3E}">
        <p14:creationId xmlns:p14="http://schemas.microsoft.com/office/powerpoint/2010/main" val="1632695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CBD8-94FB-3247-485D-F156284C7B7D}"/>
              </a:ext>
            </a:extLst>
          </p:cNvPr>
          <p:cNvSpPr>
            <a:spLocks noGrp="1"/>
          </p:cNvSpPr>
          <p:nvPr>
            <p:ph type="title"/>
          </p:nvPr>
        </p:nvSpPr>
        <p:spPr/>
        <p:txBody>
          <a:bodyPr/>
          <a:lstStyle/>
          <a:p>
            <a:r>
              <a:rPr lang="en-US" dirty="0"/>
              <a:t>VPC Connectivity</a:t>
            </a:r>
          </a:p>
        </p:txBody>
      </p:sp>
      <p:sp>
        <p:nvSpPr>
          <p:cNvPr id="3" name="Text Placeholder 2">
            <a:extLst>
              <a:ext uri="{FF2B5EF4-FFF2-40B4-BE49-F238E27FC236}">
                <a16:creationId xmlns:a16="http://schemas.microsoft.com/office/drawing/2014/main" id="{A62D0CF7-D079-FAF4-5CAD-B6292612D8EC}"/>
              </a:ext>
            </a:extLst>
          </p:cNvPr>
          <p:cNvSpPr>
            <a:spLocks noGrp="1"/>
          </p:cNvSpPr>
          <p:nvPr>
            <p:ph type="body" idx="1"/>
          </p:nvPr>
        </p:nvSpPr>
        <p:spPr>
          <a:xfrm>
            <a:off x="1141411" y="4424362"/>
            <a:ext cx="9906000" cy="2184782"/>
          </a:xfrm>
        </p:spPr>
        <p:txBody>
          <a:bodyPr>
            <a:normAutofit/>
          </a:bodyPr>
          <a:lstStyle/>
          <a:p>
            <a:r>
              <a:rPr lang="en-US" dirty="0"/>
              <a:t>Routing Traffic to an enterprise network</a:t>
            </a:r>
          </a:p>
          <a:p>
            <a:r>
              <a:rPr lang="en-US" dirty="0"/>
              <a:t>Routing Traffic between VPCs</a:t>
            </a:r>
          </a:p>
        </p:txBody>
      </p:sp>
    </p:spTree>
    <p:extLst>
      <p:ext uri="{BB962C8B-B14F-4D97-AF65-F5344CB8AC3E}">
        <p14:creationId xmlns:p14="http://schemas.microsoft.com/office/powerpoint/2010/main" val="140311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26AB-0A59-FE56-5C43-6D27214A830B}"/>
              </a:ext>
            </a:extLst>
          </p:cNvPr>
          <p:cNvSpPr>
            <a:spLocks noGrp="1"/>
          </p:cNvSpPr>
          <p:nvPr>
            <p:ph type="title"/>
          </p:nvPr>
        </p:nvSpPr>
        <p:spPr/>
        <p:txBody>
          <a:bodyPr/>
          <a:lstStyle/>
          <a:p>
            <a:r>
              <a:rPr lang="en-US" dirty="0"/>
              <a:t>VPN Connections</a:t>
            </a:r>
          </a:p>
        </p:txBody>
      </p:sp>
      <p:sp>
        <p:nvSpPr>
          <p:cNvPr id="3" name="Content Placeholder 2">
            <a:extLst>
              <a:ext uri="{FF2B5EF4-FFF2-40B4-BE49-F238E27FC236}">
                <a16:creationId xmlns:a16="http://schemas.microsoft.com/office/drawing/2014/main" id="{0373F0F4-858C-ADB7-429B-8C0AEEAA6B23}"/>
              </a:ext>
            </a:extLst>
          </p:cNvPr>
          <p:cNvSpPr>
            <a:spLocks noGrp="1"/>
          </p:cNvSpPr>
          <p:nvPr>
            <p:ph idx="1"/>
          </p:nvPr>
        </p:nvSpPr>
        <p:spPr>
          <a:xfrm>
            <a:off x="1141412" y="1832758"/>
            <a:ext cx="9905999" cy="2928155"/>
          </a:xfrm>
        </p:spPr>
        <p:txBody>
          <a:bodyPr>
            <a:normAutofit/>
          </a:bodyPr>
          <a:lstStyle/>
          <a:p>
            <a:r>
              <a:rPr lang="en-US" dirty="0"/>
              <a:t>Virtual Private Network is a site-to-site tunnel connection between your VPC and your corporate network (or remote workforce)</a:t>
            </a:r>
          </a:p>
          <a:p>
            <a:r>
              <a:rPr lang="en-US" dirty="0"/>
              <a:t>Can be facilitate through client VPN or site-to-site VPN connections</a:t>
            </a:r>
          </a:p>
          <a:p>
            <a:endParaRPr lang="en-US" dirty="0"/>
          </a:p>
        </p:txBody>
      </p:sp>
      <p:pic>
        <p:nvPicPr>
          <p:cNvPr id="4" name="Picture 2" descr="A VPC with an attached virtual private gateway and a VPN connection to your on-premises network.">
            <a:extLst>
              <a:ext uri="{FF2B5EF4-FFF2-40B4-BE49-F238E27FC236}">
                <a16:creationId xmlns:a16="http://schemas.microsoft.com/office/drawing/2014/main" id="{3ADCD69B-C467-ACC1-8523-E65C6CAE8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642" y="3657753"/>
            <a:ext cx="7124700" cy="3060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1FEAD1-392B-D575-C7D9-E5995299BE2D}"/>
              </a:ext>
            </a:extLst>
          </p:cNvPr>
          <p:cNvSpPr txBox="1"/>
          <p:nvPr/>
        </p:nvSpPr>
        <p:spPr>
          <a:xfrm>
            <a:off x="8846229" y="6239482"/>
            <a:ext cx="3064328" cy="369332"/>
          </a:xfrm>
          <a:prstGeom prst="rect">
            <a:avLst/>
          </a:prstGeom>
          <a:noFill/>
        </p:spPr>
        <p:txBody>
          <a:bodyPr wrap="square">
            <a:spAutoFit/>
          </a:bodyPr>
          <a:lstStyle/>
          <a:p>
            <a:r>
              <a:rPr lang="en-US" dirty="0"/>
              <a:t>Source: AWS Documentation</a:t>
            </a:r>
          </a:p>
        </p:txBody>
      </p:sp>
    </p:spTree>
    <p:extLst>
      <p:ext uri="{BB962C8B-B14F-4D97-AF65-F5344CB8AC3E}">
        <p14:creationId xmlns:p14="http://schemas.microsoft.com/office/powerpoint/2010/main" val="4108063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7817-FA16-A182-1727-3F70CAA1E055}"/>
              </a:ext>
            </a:extLst>
          </p:cNvPr>
          <p:cNvSpPr>
            <a:spLocks noGrp="1"/>
          </p:cNvSpPr>
          <p:nvPr>
            <p:ph type="title"/>
          </p:nvPr>
        </p:nvSpPr>
        <p:spPr>
          <a:xfrm>
            <a:off x="1143001" y="139547"/>
            <a:ext cx="9905998" cy="1478570"/>
          </a:xfrm>
        </p:spPr>
        <p:txBody>
          <a:bodyPr/>
          <a:lstStyle/>
          <a:p>
            <a:r>
              <a:rPr lang="en-US" dirty="0"/>
              <a:t>Site-to-Site VPN Connection</a:t>
            </a:r>
          </a:p>
        </p:txBody>
      </p:sp>
      <p:sp>
        <p:nvSpPr>
          <p:cNvPr id="3" name="Content Placeholder 2">
            <a:extLst>
              <a:ext uri="{FF2B5EF4-FFF2-40B4-BE49-F238E27FC236}">
                <a16:creationId xmlns:a16="http://schemas.microsoft.com/office/drawing/2014/main" id="{E129E285-FC0C-BE5C-4EB1-05E6BD9DEDA2}"/>
              </a:ext>
            </a:extLst>
          </p:cNvPr>
          <p:cNvSpPr>
            <a:spLocks noGrp="1"/>
          </p:cNvSpPr>
          <p:nvPr>
            <p:ph idx="1"/>
          </p:nvPr>
        </p:nvSpPr>
        <p:spPr>
          <a:xfrm>
            <a:off x="616969" y="1687439"/>
            <a:ext cx="10958061" cy="1970314"/>
          </a:xfrm>
        </p:spPr>
        <p:txBody>
          <a:bodyPr>
            <a:normAutofit/>
          </a:bodyPr>
          <a:lstStyle/>
          <a:p>
            <a:r>
              <a:rPr lang="en-US" dirty="0"/>
              <a:t>Need to attach a </a:t>
            </a:r>
            <a:r>
              <a:rPr lang="en-US" dirty="0">
                <a:solidFill>
                  <a:schemeClr val="accent1"/>
                </a:solidFill>
              </a:rPr>
              <a:t>Virtual Private Gateway (VPG) </a:t>
            </a:r>
            <a:r>
              <a:rPr lang="en-US" dirty="0"/>
              <a:t>that is directly attached to the VPC where access is desired</a:t>
            </a:r>
          </a:p>
          <a:p>
            <a:pPr lvl="1"/>
            <a:r>
              <a:rPr lang="en-US" dirty="0"/>
              <a:t>VPG is the VPN concentrator on the AWS side of the connection (VPC side)</a:t>
            </a:r>
          </a:p>
          <a:p>
            <a:pPr lvl="1"/>
            <a:r>
              <a:rPr lang="en-US" dirty="0"/>
              <a:t>Add VPG to the route table</a:t>
            </a:r>
          </a:p>
        </p:txBody>
      </p:sp>
      <p:pic>
        <p:nvPicPr>
          <p:cNvPr id="4" name="Picture 2" descr="A VPC with an attached virtual private gateway and a VPN connection to your on-premises network.">
            <a:extLst>
              <a:ext uri="{FF2B5EF4-FFF2-40B4-BE49-F238E27FC236}">
                <a16:creationId xmlns:a16="http://schemas.microsoft.com/office/drawing/2014/main" id="{CC1E493A-9474-25B1-D2F3-A55889508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642" y="3657753"/>
            <a:ext cx="7124700" cy="3060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6B7B10-A058-F98D-9E70-C4CAE3155B20}"/>
              </a:ext>
            </a:extLst>
          </p:cNvPr>
          <p:cNvSpPr txBox="1"/>
          <p:nvPr/>
        </p:nvSpPr>
        <p:spPr>
          <a:xfrm>
            <a:off x="8828315" y="6058281"/>
            <a:ext cx="2830285" cy="369332"/>
          </a:xfrm>
          <a:prstGeom prst="rect">
            <a:avLst/>
          </a:prstGeom>
          <a:noFill/>
        </p:spPr>
        <p:txBody>
          <a:bodyPr wrap="square">
            <a:spAutoFit/>
          </a:bodyPr>
          <a:lstStyle/>
          <a:p>
            <a:r>
              <a:rPr lang="en-US" dirty="0"/>
              <a:t>Source: AWS Documentation</a:t>
            </a:r>
          </a:p>
        </p:txBody>
      </p:sp>
    </p:spTree>
    <p:extLst>
      <p:ext uri="{BB962C8B-B14F-4D97-AF65-F5344CB8AC3E}">
        <p14:creationId xmlns:p14="http://schemas.microsoft.com/office/powerpoint/2010/main" val="344798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9566-0AF7-7621-D8F0-21ACD970781F}"/>
              </a:ext>
            </a:extLst>
          </p:cNvPr>
          <p:cNvSpPr>
            <a:spLocks noGrp="1"/>
          </p:cNvSpPr>
          <p:nvPr>
            <p:ph type="title"/>
          </p:nvPr>
        </p:nvSpPr>
        <p:spPr/>
        <p:txBody>
          <a:bodyPr/>
          <a:lstStyle/>
          <a:p>
            <a:r>
              <a:rPr lang="en-US" dirty="0">
                <a:solidFill>
                  <a:schemeClr val="accent2"/>
                </a:solidFill>
              </a:rPr>
              <a:t>Lecture 8: Cloud Networking Day 2</a:t>
            </a:r>
          </a:p>
        </p:txBody>
      </p:sp>
    </p:spTree>
    <p:extLst>
      <p:ext uri="{BB962C8B-B14F-4D97-AF65-F5344CB8AC3E}">
        <p14:creationId xmlns:p14="http://schemas.microsoft.com/office/powerpoint/2010/main" val="2445434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D345-3395-F1CE-1893-790B9DD782B0}"/>
              </a:ext>
            </a:extLst>
          </p:cNvPr>
          <p:cNvSpPr>
            <a:spLocks noGrp="1"/>
          </p:cNvSpPr>
          <p:nvPr>
            <p:ph type="title"/>
          </p:nvPr>
        </p:nvSpPr>
        <p:spPr/>
        <p:txBody>
          <a:bodyPr/>
          <a:lstStyle/>
          <a:p>
            <a:r>
              <a:rPr lang="en-US" dirty="0"/>
              <a:t>Site-to-Site VPN Connection</a:t>
            </a:r>
          </a:p>
        </p:txBody>
      </p:sp>
      <p:sp>
        <p:nvSpPr>
          <p:cNvPr id="3" name="Content Placeholder 2">
            <a:extLst>
              <a:ext uri="{FF2B5EF4-FFF2-40B4-BE49-F238E27FC236}">
                <a16:creationId xmlns:a16="http://schemas.microsoft.com/office/drawing/2014/main" id="{7CCE8EEA-BE51-8EDB-2CC9-21019B45C485}"/>
              </a:ext>
            </a:extLst>
          </p:cNvPr>
          <p:cNvSpPr>
            <a:spLocks noGrp="1"/>
          </p:cNvSpPr>
          <p:nvPr>
            <p:ph idx="1"/>
          </p:nvPr>
        </p:nvSpPr>
        <p:spPr/>
        <p:txBody>
          <a:bodyPr/>
          <a:lstStyle/>
          <a:p>
            <a:r>
              <a:rPr lang="en-US" dirty="0"/>
              <a:t>VPN connections can have static routes or dynamic routes</a:t>
            </a:r>
            <a:endParaRPr lang="en-US" dirty="0">
              <a:solidFill>
                <a:schemeClr val="accent1"/>
              </a:solidFill>
            </a:endParaRPr>
          </a:p>
          <a:p>
            <a:r>
              <a:rPr lang="en-US" dirty="0"/>
              <a:t>VPN connections with a single static route won’t have a failover option</a:t>
            </a:r>
          </a:p>
          <a:p>
            <a:r>
              <a:rPr lang="en-US" dirty="0"/>
              <a:t>Dynamic route VPN connections can reroute traffic as needed to other available routes</a:t>
            </a:r>
          </a:p>
          <a:p>
            <a:pPr lvl="1"/>
            <a:r>
              <a:rPr lang="en-US" dirty="0"/>
              <a:t>Each VPN connection is created with two VPN endpoints on the Amazon side</a:t>
            </a:r>
          </a:p>
          <a:p>
            <a:pPr lvl="1"/>
            <a:r>
              <a:rPr lang="en-US" dirty="0"/>
              <a:t>Each tunnel is assigned with a unique public IP address</a:t>
            </a:r>
          </a:p>
          <a:p>
            <a:endParaRPr lang="en-US" dirty="0"/>
          </a:p>
        </p:txBody>
      </p:sp>
    </p:spTree>
    <p:extLst>
      <p:ext uri="{BB962C8B-B14F-4D97-AF65-F5344CB8AC3E}">
        <p14:creationId xmlns:p14="http://schemas.microsoft.com/office/powerpoint/2010/main" val="2008912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9A6C-B9DA-28FE-0D18-B153081BFCF8}"/>
              </a:ext>
            </a:extLst>
          </p:cNvPr>
          <p:cNvSpPr>
            <a:spLocks noGrp="1"/>
          </p:cNvSpPr>
          <p:nvPr>
            <p:ph type="title"/>
          </p:nvPr>
        </p:nvSpPr>
        <p:spPr/>
        <p:txBody>
          <a:bodyPr/>
          <a:lstStyle/>
          <a:p>
            <a:r>
              <a:rPr lang="en-US" dirty="0"/>
              <a:t>VPN Connections</a:t>
            </a:r>
          </a:p>
        </p:txBody>
      </p:sp>
      <p:sp>
        <p:nvSpPr>
          <p:cNvPr id="3" name="Content Placeholder 2">
            <a:extLst>
              <a:ext uri="{FF2B5EF4-FFF2-40B4-BE49-F238E27FC236}">
                <a16:creationId xmlns:a16="http://schemas.microsoft.com/office/drawing/2014/main" id="{4AF01BC9-88AE-F57A-CC0D-AA252B11211C}"/>
              </a:ext>
            </a:extLst>
          </p:cNvPr>
          <p:cNvSpPr>
            <a:spLocks noGrp="1"/>
          </p:cNvSpPr>
          <p:nvPr>
            <p:ph idx="1"/>
          </p:nvPr>
        </p:nvSpPr>
        <p:spPr/>
        <p:txBody>
          <a:bodyPr/>
          <a:lstStyle/>
          <a:p>
            <a:r>
              <a:rPr lang="en-US" dirty="0"/>
              <a:t>Two choices for connecting your data center to AWS:</a:t>
            </a:r>
          </a:p>
          <a:p>
            <a:pPr lvl="1"/>
            <a:r>
              <a:rPr lang="en-US" dirty="0"/>
              <a:t>A secure VPN connection</a:t>
            </a:r>
          </a:p>
          <a:p>
            <a:pPr lvl="1"/>
            <a:r>
              <a:rPr lang="en-US" dirty="0"/>
              <a:t>A fast and secure connection using </a:t>
            </a:r>
            <a:r>
              <a:rPr lang="en-US" dirty="0">
                <a:solidFill>
                  <a:schemeClr val="accent1"/>
                </a:solidFill>
              </a:rPr>
              <a:t>Direct Connect</a:t>
            </a:r>
            <a:r>
              <a:rPr lang="en-US" dirty="0"/>
              <a:t> high-speed private connection.</a:t>
            </a:r>
          </a:p>
        </p:txBody>
      </p:sp>
    </p:spTree>
    <p:extLst>
      <p:ext uri="{BB962C8B-B14F-4D97-AF65-F5344CB8AC3E}">
        <p14:creationId xmlns:p14="http://schemas.microsoft.com/office/powerpoint/2010/main" val="3087553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9898-EE2A-194B-14C1-8DD1E38A75E0}"/>
              </a:ext>
            </a:extLst>
          </p:cNvPr>
          <p:cNvSpPr>
            <a:spLocks noGrp="1"/>
          </p:cNvSpPr>
          <p:nvPr>
            <p:ph type="title"/>
          </p:nvPr>
        </p:nvSpPr>
        <p:spPr/>
        <p:txBody>
          <a:bodyPr/>
          <a:lstStyle/>
          <a:p>
            <a:r>
              <a:rPr lang="en-US" dirty="0"/>
              <a:t>Direct Connect</a:t>
            </a:r>
          </a:p>
        </p:txBody>
      </p:sp>
      <p:pic>
        <p:nvPicPr>
          <p:cNvPr id="7170" name="Picture 2" descr="Connect to AWS">
            <a:extLst>
              <a:ext uri="{FF2B5EF4-FFF2-40B4-BE49-F238E27FC236}">
                <a16:creationId xmlns:a16="http://schemas.microsoft.com/office/drawing/2014/main" id="{2A8AD9AD-B97F-1EBE-1743-37BE26CFE2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79" t="11846" r="12590" b="14122"/>
          <a:stretch/>
        </p:blipFill>
        <p:spPr bwMode="auto">
          <a:xfrm>
            <a:off x="5265902" y="2138741"/>
            <a:ext cx="6741041" cy="32964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1207BD0-227C-8A5D-5470-B03B6105AB61}"/>
              </a:ext>
            </a:extLst>
          </p:cNvPr>
          <p:cNvSpPr>
            <a:spLocks noGrp="1"/>
          </p:cNvSpPr>
          <p:nvPr>
            <p:ph idx="1"/>
          </p:nvPr>
        </p:nvSpPr>
        <p:spPr>
          <a:xfrm>
            <a:off x="629784" y="1953684"/>
            <a:ext cx="4636118" cy="4370915"/>
          </a:xfrm>
        </p:spPr>
        <p:txBody>
          <a:bodyPr>
            <a:normAutofit fontScale="77500" lnSpcReduction="20000"/>
          </a:bodyPr>
          <a:lstStyle/>
          <a:p>
            <a:r>
              <a:rPr lang="en-US" dirty="0"/>
              <a:t>Connect your internal corporate network to a Direct Connect location over a private high-speed fiber connection </a:t>
            </a:r>
          </a:p>
          <a:p>
            <a:r>
              <a:rPr lang="en-US" dirty="0"/>
              <a:t>High-speed highway can be ordered with port speeds up to 10Gbps</a:t>
            </a:r>
          </a:p>
          <a:p>
            <a:r>
              <a:rPr lang="en-US" dirty="0"/>
              <a:t>Single dedicated connection from your routers to the routers at AWS</a:t>
            </a:r>
          </a:p>
          <a:p>
            <a:r>
              <a:rPr lang="en-US" dirty="0"/>
              <a:t>$$$</a:t>
            </a:r>
          </a:p>
          <a:p>
            <a:r>
              <a:rPr lang="en-US" dirty="0"/>
              <a:t>Connection is made using a single fiber pair running from a physical piece of customer equipment that must be in the same facility as the AWS Direct connect inter-connect.</a:t>
            </a:r>
          </a:p>
        </p:txBody>
      </p:sp>
    </p:spTree>
    <p:extLst>
      <p:ext uri="{BB962C8B-B14F-4D97-AF65-F5344CB8AC3E}">
        <p14:creationId xmlns:p14="http://schemas.microsoft.com/office/powerpoint/2010/main" val="2455690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B97A-93A0-EA3D-1B36-47D35260618D}"/>
              </a:ext>
            </a:extLst>
          </p:cNvPr>
          <p:cNvSpPr>
            <a:spLocks noGrp="1"/>
          </p:cNvSpPr>
          <p:nvPr>
            <p:ph type="title"/>
          </p:nvPr>
        </p:nvSpPr>
        <p:spPr>
          <a:xfrm>
            <a:off x="1055915" y="291946"/>
            <a:ext cx="9905998" cy="1478570"/>
          </a:xfrm>
        </p:spPr>
        <p:txBody>
          <a:bodyPr/>
          <a:lstStyle/>
          <a:p>
            <a:r>
              <a:rPr lang="en-US" dirty="0"/>
              <a:t>Site-to-site VPN Connections</a:t>
            </a:r>
          </a:p>
        </p:txBody>
      </p:sp>
      <p:pic>
        <p:nvPicPr>
          <p:cNvPr id="5" name="Picture 4" descr="A diagram of a computer network&#10;&#10;Description automatically generated">
            <a:extLst>
              <a:ext uri="{FF2B5EF4-FFF2-40B4-BE49-F238E27FC236}">
                <a16:creationId xmlns:a16="http://schemas.microsoft.com/office/drawing/2014/main" id="{F168A8EE-B1CE-92C1-3A67-43DFCECD06D3}"/>
              </a:ext>
            </a:extLst>
          </p:cNvPr>
          <p:cNvPicPr>
            <a:picLocks noChangeAspect="1"/>
          </p:cNvPicPr>
          <p:nvPr/>
        </p:nvPicPr>
        <p:blipFill>
          <a:blip r:embed="rId2"/>
          <a:srcRect r="9944"/>
          <a:stretch/>
        </p:blipFill>
        <p:spPr>
          <a:xfrm>
            <a:off x="4256316" y="1642645"/>
            <a:ext cx="7641769" cy="5157072"/>
          </a:xfrm>
          <a:prstGeom prst="rect">
            <a:avLst/>
          </a:prstGeom>
        </p:spPr>
      </p:pic>
      <p:sp>
        <p:nvSpPr>
          <p:cNvPr id="4" name="TextBox 3">
            <a:extLst>
              <a:ext uri="{FF2B5EF4-FFF2-40B4-BE49-F238E27FC236}">
                <a16:creationId xmlns:a16="http://schemas.microsoft.com/office/drawing/2014/main" id="{6C1D3674-3DCC-2711-A473-66D9F43A752B}"/>
              </a:ext>
            </a:extLst>
          </p:cNvPr>
          <p:cNvSpPr txBox="1"/>
          <p:nvPr/>
        </p:nvSpPr>
        <p:spPr>
          <a:xfrm>
            <a:off x="821871" y="2495281"/>
            <a:ext cx="3205843" cy="1569660"/>
          </a:xfrm>
          <a:prstGeom prst="rect">
            <a:avLst/>
          </a:prstGeom>
          <a:noFill/>
        </p:spPr>
        <p:txBody>
          <a:bodyPr wrap="square">
            <a:spAutoFit/>
          </a:bodyPr>
          <a:lstStyle/>
          <a:p>
            <a:r>
              <a:rPr lang="en-US" sz="2400" dirty="0"/>
              <a:t>On customer side, add the </a:t>
            </a:r>
            <a:r>
              <a:rPr lang="en-US" sz="2400" dirty="0">
                <a:solidFill>
                  <a:schemeClr val="accent1"/>
                </a:solidFill>
              </a:rPr>
              <a:t>Customer Gateway</a:t>
            </a:r>
            <a:r>
              <a:rPr lang="en-US" sz="2400" dirty="0"/>
              <a:t> (can be hardware or software appliance)</a:t>
            </a:r>
            <a:endParaRPr lang="en-US" sz="2400" dirty="0">
              <a:solidFill>
                <a:schemeClr val="accent1"/>
              </a:solidFill>
            </a:endParaRPr>
          </a:p>
        </p:txBody>
      </p:sp>
      <p:sp>
        <p:nvSpPr>
          <p:cNvPr id="6" name="Oval 5">
            <a:extLst>
              <a:ext uri="{FF2B5EF4-FFF2-40B4-BE49-F238E27FC236}">
                <a16:creationId xmlns:a16="http://schemas.microsoft.com/office/drawing/2014/main" id="{2B79EDF1-C72C-EF9F-A81D-46D6334996CB}"/>
              </a:ext>
            </a:extLst>
          </p:cNvPr>
          <p:cNvSpPr/>
          <p:nvPr/>
        </p:nvSpPr>
        <p:spPr>
          <a:xfrm>
            <a:off x="9905998" y="3940298"/>
            <a:ext cx="1055915" cy="105591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Tree>
    <p:extLst>
      <p:ext uri="{BB962C8B-B14F-4D97-AF65-F5344CB8AC3E}">
        <p14:creationId xmlns:p14="http://schemas.microsoft.com/office/powerpoint/2010/main" val="2479715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153C-FF2E-3CE3-99D1-439B7E90D637}"/>
              </a:ext>
            </a:extLst>
          </p:cNvPr>
          <p:cNvSpPr>
            <a:spLocks noGrp="1"/>
          </p:cNvSpPr>
          <p:nvPr>
            <p:ph type="title"/>
          </p:nvPr>
        </p:nvSpPr>
        <p:spPr/>
        <p:txBody>
          <a:bodyPr/>
          <a:lstStyle/>
          <a:p>
            <a:r>
              <a:rPr lang="en-US" dirty="0"/>
              <a:t>VPN Connections: Customer Gateway</a:t>
            </a:r>
          </a:p>
        </p:txBody>
      </p:sp>
      <p:sp>
        <p:nvSpPr>
          <p:cNvPr id="3" name="Content Placeholder 2">
            <a:extLst>
              <a:ext uri="{FF2B5EF4-FFF2-40B4-BE49-F238E27FC236}">
                <a16:creationId xmlns:a16="http://schemas.microsoft.com/office/drawing/2014/main" id="{5525FDA5-8C02-0C91-5AA4-DC0756569935}"/>
              </a:ext>
            </a:extLst>
          </p:cNvPr>
          <p:cNvSpPr>
            <a:spLocks noGrp="1"/>
          </p:cNvSpPr>
          <p:nvPr>
            <p:ph idx="1"/>
          </p:nvPr>
        </p:nvSpPr>
        <p:spPr/>
        <p:txBody>
          <a:bodyPr>
            <a:normAutofit fontScale="92500"/>
          </a:bodyPr>
          <a:lstStyle/>
          <a:p>
            <a:r>
              <a:rPr lang="en-US" dirty="0"/>
              <a:t>On the customer side of the VPN connection is an appliance (can be hardware or software)</a:t>
            </a:r>
          </a:p>
          <a:p>
            <a:r>
              <a:rPr lang="en-US" dirty="0"/>
              <a:t>Most popular customer hardware are Cisco, Checkpoint, Fortinet, Juniper, Palo Alto</a:t>
            </a:r>
          </a:p>
          <a:p>
            <a:pPr lvl="1"/>
            <a:r>
              <a:rPr lang="en-US" dirty="0"/>
              <a:t>Config steps for these are provided by AWS</a:t>
            </a:r>
          </a:p>
          <a:p>
            <a:r>
              <a:rPr lang="en-US" dirty="0"/>
              <a:t>When creating the customer gateway, provide the public IP address location of your hardware device and indicate the type of routing to be used (static or dynamic)</a:t>
            </a:r>
          </a:p>
          <a:p>
            <a:endParaRPr lang="en-US" dirty="0"/>
          </a:p>
        </p:txBody>
      </p:sp>
    </p:spTree>
    <p:extLst>
      <p:ext uri="{BB962C8B-B14F-4D97-AF65-F5344CB8AC3E}">
        <p14:creationId xmlns:p14="http://schemas.microsoft.com/office/powerpoint/2010/main" val="279950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ABBD-A1CB-F819-167D-99B3D44F200D}"/>
              </a:ext>
            </a:extLst>
          </p:cNvPr>
          <p:cNvSpPr>
            <a:spLocks noGrp="1"/>
          </p:cNvSpPr>
          <p:nvPr>
            <p:ph type="title"/>
          </p:nvPr>
        </p:nvSpPr>
        <p:spPr/>
        <p:txBody>
          <a:bodyPr/>
          <a:lstStyle/>
          <a:p>
            <a:r>
              <a:rPr lang="en-US" dirty="0"/>
              <a:t>Peering VPCs</a:t>
            </a:r>
          </a:p>
        </p:txBody>
      </p:sp>
      <p:sp>
        <p:nvSpPr>
          <p:cNvPr id="3" name="Content Placeholder 2">
            <a:extLst>
              <a:ext uri="{FF2B5EF4-FFF2-40B4-BE49-F238E27FC236}">
                <a16:creationId xmlns:a16="http://schemas.microsoft.com/office/drawing/2014/main" id="{891A9242-938B-8C3B-5ACD-BF8E18453AC5}"/>
              </a:ext>
            </a:extLst>
          </p:cNvPr>
          <p:cNvSpPr>
            <a:spLocks noGrp="1"/>
          </p:cNvSpPr>
          <p:nvPr>
            <p:ph idx="1"/>
          </p:nvPr>
        </p:nvSpPr>
        <p:spPr>
          <a:xfrm>
            <a:off x="1034143" y="2276310"/>
            <a:ext cx="5296396" cy="3541714"/>
          </a:xfrm>
        </p:spPr>
        <p:txBody>
          <a:bodyPr>
            <a:normAutofit/>
          </a:bodyPr>
          <a:lstStyle/>
          <a:p>
            <a:r>
              <a:rPr lang="en-US" dirty="0"/>
              <a:t>Enables traffic routing between VPCs</a:t>
            </a:r>
          </a:p>
          <a:p>
            <a:r>
              <a:rPr lang="en-US" dirty="0"/>
              <a:t>Not the same as a gateway or VPN connection</a:t>
            </a:r>
          </a:p>
          <a:p>
            <a:r>
              <a:rPr lang="en-US" dirty="0"/>
              <a:t>Can peer between VPCs in the same account or between VPCs in different accounts.</a:t>
            </a:r>
          </a:p>
        </p:txBody>
      </p:sp>
      <p:pic>
        <p:nvPicPr>
          <p:cNvPr id="8194" name="Picture 2" descr="Architecture 2: VPC peering - AWS Prescriptive Guidance">
            <a:extLst>
              <a:ext uri="{FF2B5EF4-FFF2-40B4-BE49-F238E27FC236}">
                <a16:creationId xmlns:a16="http://schemas.microsoft.com/office/drawing/2014/main" id="{7588C927-7FFD-ECCB-932F-CF0A5C2EE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177" y="2237612"/>
            <a:ext cx="5731823" cy="396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309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D526-4B0E-50AD-70D1-E4512FEF1071}"/>
              </a:ext>
            </a:extLst>
          </p:cNvPr>
          <p:cNvSpPr>
            <a:spLocks noGrp="1"/>
          </p:cNvSpPr>
          <p:nvPr>
            <p:ph type="title"/>
          </p:nvPr>
        </p:nvSpPr>
        <p:spPr/>
        <p:txBody>
          <a:bodyPr/>
          <a:lstStyle/>
          <a:p>
            <a:r>
              <a:rPr lang="en-US" dirty="0"/>
              <a:t>VPC Design Considerations</a:t>
            </a:r>
          </a:p>
        </p:txBody>
      </p:sp>
    </p:spTree>
    <p:extLst>
      <p:ext uri="{BB962C8B-B14F-4D97-AF65-F5344CB8AC3E}">
        <p14:creationId xmlns:p14="http://schemas.microsoft.com/office/powerpoint/2010/main" val="4253885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59FB-AAE3-3692-F9E0-A2953FB49891}"/>
              </a:ext>
            </a:extLst>
          </p:cNvPr>
          <p:cNvSpPr>
            <a:spLocks noGrp="1"/>
          </p:cNvSpPr>
          <p:nvPr>
            <p:ph type="title"/>
          </p:nvPr>
        </p:nvSpPr>
        <p:spPr/>
        <p:txBody>
          <a:bodyPr/>
          <a:lstStyle/>
          <a:p>
            <a:r>
              <a:rPr lang="en-US" dirty="0"/>
              <a:t>The Default VPC</a:t>
            </a:r>
          </a:p>
        </p:txBody>
      </p:sp>
      <p:sp>
        <p:nvSpPr>
          <p:cNvPr id="3" name="Content Placeholder 2">
            <a:extLst>
              <a:ext uri="{FF2B5EF4-FFF2-40B4-BE49-F238E27FC236}">
                <a16:creationId xmlns:a16="http://schemas.microsoft.com/office/drawing/2014/main" id="{2BF76988-2436-72CC-5B33-BE0C11EDB996}"/>
              </a:ext>
            </a:extLst>
          </p:cNvPr>
          <p:cNvSpPr>
            <a:spLocks noGrp="1"/>
          </p:cNvSpPr>
          <p:nvPr>
            <p:ph idx="1"/>
          </p:nvPr>
        </p:nvSpPr>
        <p:spPr>
          <a:xfrm>
            <a:off x="557211" y="1828572"/>
            <a:ext cx="11074401" cy="4303713"/>
          </a:xfrm>
        </p:spPr>
        <p:txBody>
          <a:bodyPr>
            <a:normAutofit fontScale="92500" lnSpcReduction="20000"/>
          </a:bodyPr>
          <a:lstStyle/>
          <a:p>
            <a:r>
              <a:rPr lang="en-US" dirty="0"/>
              <a:t>When we spin up resources in AWS, by default they are placed into the </a:t>
            </a:r>
            <a:r>
              <a:rPr lang="en-US" dirty="0">
                <a:solidFill>
                  <a:schemeClr val="accent1"/>
                </a:solidFill>
              </a:rPr>
              <a:t>default VPC</a:t>
            </a:r>
            <a:r>
              <a:rPr lang="en-US" dirty="0"/>
              <a:t>. </a:t>
            </a:r>
          </a:p>
          <a:p>
            <a:pPr lvl="1"/>
            <a:r>
              <a:rPr lang="en-US" dirty="0"/>
              <a:t>All instances placed in the default VPC receive both a public and private IPv4 address and public and private DNS host names</a:t>
            </a:r>
          </a:p>
          <a:p>
            <a:r>
              <a:rPr lang="en-US" dirty="0"/>
              <a:t>What’s created for you with the default VPC:</a:t>
            </a:r>
          </a:p>
          <a:p>
            <a:pPr lvl="1"/>
            <a:r>
              <a:rPr lang="en-US" dirty="0"/>
              <a:t>1subnet in each Availability Zone in the region</a:t>
            </a:r>
          </a:p>
          <a:p>
            <a:pPr lvl="1"/>
            <a:r>
              <a:rPr lang="en-US" dirty="0"/>
              <a:t>1 Internet Gateway</a:t>
            </a:r>
          </a:p>
          <a:p>
            <a:pPr lvl="1"/>
            <a:r>
              <a:rPr lang="en-US" dirty="0"/>
              <a:t>A main route table</a:t>
            </a:r>
          </a:p>
          <a:p>
            <a:pPr lvl="1"/>
            <a:r>
              <a:rPr lang="en-US" dirty="0"/>
              <a:t>Default security group</a:t>
            </a:r>
          </a:p>
          <a:p>
            <a:pPr lvl="1"/>
            <a:r>
              <a:rPr lang="en-US" dirty="0"/>
              <a:t>Default network access control list (NACL)</a:t>
            </a:r>
          </a:p>
          <a:p>
            <a:pPr lvl="1"/>
            <a:r>
              <a:rPr lang="en-US" dirty="0"/>
              <a:t>Route Tables</a:t>
            </a:r>
          </a:p>
          <a:p>
            <a:pPr lvl="1"/>
            <a:r>
              <a:rPr lang="en-US" dirty="0"/>
              <a:t>DHCP is enabled in each subnet</a:t>
            </a:r>
          </a:p>
        </p:txBody>
      </p:sp>
    </p:spTree>
    <p:extLst>
      <p:ext uri="{BB962C8B-B14F-4D97-AF65-F5344CB8AC3E}">
        <p14:creationId xmlns:p14="http://schemas.microsoft.com/office/powerpoint/2010/main" val="3740940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59FB-AAE3-3692-F9E0-A2953FB49891}"/>
              </a:ext>
            </a:extLst>
          </p:cNvPr>
          <p:cNvSpPr>
            <a:spLocks noGrp="1"/>
          </p:cNvSpPr>
          <p:nvPr>
            <p:ph type="title"/>
          </p:nvPr>
        </p:nvSpPr>
        <p:spPr>
          <a:xfrm>
            <a:off x="351971" y="184435"/>
            <a:ext cx="9905998" cy="338080"/>
          </a:xfrm>
        </p:spPr>
        <p:txBody>
          <a:bodyPr>
            <a:normAutofit fontScale="90000"/>
          </a:bodyPr>
          <a:lstStyle/>
          <a:p>
            <a:r>
              <a:rPr lang="en-US" dirty="0"/>
              <a:t>The Default VPC</a:t>
            </a:r>
          </a:p>
        </p:txBody>
      </p:sp>
      <p:graphicFrame>
        <p:nvGraphicFramePr>
          <p:cNvPr id="4" name="Table 4">
            <a:extLst>
              <a:ext uri="{FF2B5EF4-FFF2-40B4-BE49-F238E27FC236}">
                <a16:creationId xmlns:a16="http://schemas.microsoft.com/office/drawing/2014/main" id="{F824AFE9-C42B-F389-1528-F138F95463C8}"/>
              </a:ext>
            </a:extLst>
          </p:cNvPr>
          <p:cNvGraphicFramePr>
            <a:graphicFrameLocks noGrp="1"/>
          </p:cNvGraphicFramePr>
          <p:nvPr/>
        </p:nvGraphicFramePr>
        <p:xfrm>
          <a:off x="351971" y="893821"/>
          <a:ext cx="6313262" cy="3825240"/>
        </p:xfrm>
        <a:graphic>
          <a:graphicData uri="http://schemas.openxmlformats.org/drawingml/2006/table">
            <a:tbl>
              <a:tblPr firstRow="1" bandRow="1">
                <a:tableStyleId>{5C22544A-7EE6-4342-B048-85BDC9FD1C3A}</a:tableStyleId>
              </a:tblPr>
              <a:tblGrid>
                <a:gridCol w="1815005">
                  <a:extLst>
                    <a:ext uri="{9D8B030D-6E8A-4147-A177-3AD203B41FA5}">
                      <a16:colId xmlns:a16="http://schemas.microsoft.com/office/drawing/2014/main" val="2183626505"/>
                    </a:ext>
                  </a:extLst>
                </a:gridCol>
                <a:gridCol w="4498257">
                  <a:extLst>
                    <a:ext uri="{9D8B030D-6E8A-4147-A177-3AD203B41FA5}">
                      <a16:colId xmlns:a16="http://schemas.microsoft.com/office/drawing/2014/main" val="3832636242"/>
                    </a:ext>
                  </a:extLst>
                </a:gridCol>
              </a:tblGrid>
              <a:tr h="370840">
                <a:tc>
                  <a:txBody>
                    <a:bodyPr/>
                    <a:lstStyle/>
                    <a:p>
                      <a:r>
                        <a:rPr lang="en-US" sz="2000" dirty="0">
                          <a:solidFill>
                            <a:schemeClr val="bg1"/>
                          </a:solidFill>
                        </a:rPr>
                        <a:t>Resource</a:t>
                      </a:r>
                    </a:p>
                  </a:txBody>
                  <a:tcPr/>
                </a:tc>
                <a:tc>
                  <a:txBody>
                    <a:bodyPr/>
                    <a:lstStyle/>
                    <a:p>
                      <a:r>
                        <a:rPr lang="en-US" sz="2000" dirty="0">
                          <a:solidFill>
                            <a:schemeClr val="bg1"/>
                          </a:solidFill>
                        </a:rPr>
                        <a:t>Default Setting</a:t>
                      </a:r>
                    </a:p>
                  </a:txBody>
                  <a:tcPr/>
                </a:tc>
                <a:extLst>
                  <a:ext uri="{0D108BD9-81ED-4DB2-BD59-A6C34878D82A}">
                    <a16:rowId xmlns:a16="http://schemas.microsoft.com/office/drawing/2014/main" val="947663299"/>
                  </a:ext>
                </a:extLst>
              </a:tr>
              <a:tr h="370840">
                <a:tc>
                  <a:txBody>
                    <a:bodyPr/>
                    <a:lstStyle/>
                    <a:p>
                      <a:r>
                        <a:rPr lang="en-US" sz="1600" dirty="0"/>
                        <a:t>VPC</a:t>
                      </a:r>
                    </a:p>
                  </a:txBody>
                  <a:tcPr/>
                </a:tc>
                <a:tc>
                  <a:txBody>
                    <a:bodyPr/>
                    <a:lstStyle/>
                    <a:p>
                      <a:r>
                        <a:rPr lang="en-US" sz="1600" dirty="0"/>
                        <a:t>/16 CIDR Block (65,536 IP addresses) </a:t>
                      </a:r>
                    </a:p>
                  </a:txBody>
                  <a:tcPr/>
                </a:tc>
                <a:extLst>
                  <a:ext uri="{0D108BD9-81ED-4DB2-BD59-A6C34878D82A}">
                    <a16:rowId xmlns:a16="http://schemas.microsoft.com/office/drawing/2014/main" val="1974223509"/>
                  </a:ext>
                </a:extLst>
              </a:tr>
              <a:tr h="370840">
                <a:tc>
                  <a:txBody>
                    <a:bodyPr/>
                    <a:lstStyle/>
                    <a:p>
                      <a:r>
                        <a:rPr lang="en-US" sz="1600" dirty="0"/>
                        <a:t>Subnets</a:t>
                      </a:r>
                    </a:p>
                  </a:txBody>
                  <a:tcPr/>
                </a:tc>
                <a:tc>
                  <a:txBody>
                    <a:bodyPr/>
                    <a:lstStyle/>
                    <a:p>
                      <a:r>
                        <a:rPr lang="en-US" sz="1600" dirty="0"/>
                        <a:t>Public subnet in each AZ with /20 CIDR Block (4,096 addresses per subnet)</a:t>
                      </a:r>
                    </a:p>
                  </a:txBody>
                  <a:tcPr/>
                </a:tc>
                <a:extLst>
                  <a:ext uri="{0D108BD9-81ED-4DB2-BD59-A6C34878D82A}">
                    <a16:rowId xmlns:a16="http://schemas.microsoft.com/office/drawing/2014/main" val="2931139891"/>
                  </a:ext>
                </a:extLst>
              </a:tr>
              <a:tr h="370840">
                <a:tc>
                  <a:txBody>
                    <a:bodyPr/>
                    <a:lstStyle/>
                    <a:p>
                      <a:r>
                        <a:rPr lang="en-US" sz="1600" dirty="0"/>
                        <a:t>Internet Gateway</a:t>
                      </a:r>
                    </a:p>
                  </a:txBody>
                  <a:tcPr/>
                </a:tc>
                <a:tc>
                  <a:txBody>
                    <a:bodyPr/>
                    <a:lstStyle/>
                    <a:p>
                      <a:r>
                        <a:rPr lang="en-US" sz="1600" dirty="0"/>
                        <a:t>Created</a:t>
                      </a:r>
                    </a:p>
                  </a:txBody>
                  <a:tcPr/>
                </a:tc>
                <a:extLst>
                  <a:ext uri="{0D108BD9-81ED-4DB2-BD59-A6C34878D82A}">
                    <a16:rowId xmlns:a16="http://schemas.microsoft.com/office/drawing/2014/main" val="1448725287"/>
                  </a:ext>
                </a:extLst>
              </a:tr>
              <a:tr h="370840">
                <a:tc>
                  <a:txBody>
                    <a:bodyPr/>
                    <a:lstStyle/>
                    <a:p>
                      <a:r>
                        <a:rPr lang="en-US" sz="1600" dirty="0">
                          <a:solidFill>
                            <a:schemeClr val="accent3"/>
                          </a:solidFill>
                        </a:rPr>
                        <a:t>Route Table</a:t>
                      </a:r>
                    </a:p>
                  </a:txBody>
                  <a:tcPr/>
                </a:tc>
                <a:tc>
                  <a:txBody>
                    <a:bodyPr/>
                    <a:lstStyle/>
                    <a:p>
                      <a:r>
                        <a:rPr lang="en-US" sz="1600" dirty="0"/>
                        <a:t>Points all traffic 0.0.0.0/0 to the internet gateway, allows local routing within default VPC </a:t>
                      </a:r>
                      <a:r>
                        <a:rPr lang="en-US" sz="1600" dirty="0">
                          <a:solidFill>
                            <a:schemeClr val="accent3"/>
                          </a:solidFill>
                        </a:rPr>
                        <a:t>(see below)</a:t>
                      </a:r>
                    </a:p>
                  </a:txBody>
                  <a:tcPr/>
                </a:tc>
                <a:extLst>
                  <a:ext uri="{0D108BD9-81ED-4DB2-BD59-A6C34878D82A}">
                    <a16:rowId xmlns:a16="http://schemas.microsoft.com/office/drawing/2014/main" val="591147672"/>
                  </a:ext>
                </a:extLst>
              </a:tr>
              <a:tr h="370840">
                <a:tc>
                  <a:txBody>
                    <a:bodyPr/>
                    <a:lstStyle/>
                    <a:p>
                      <a:r>
                        <a:rPr lang="en-US" sz="1600" dirty="0"/>
                        <a:t>Security Group</a:t>
                      </a:r>
                    </a:p>
                  </a:txBody>
                  <a:tcPr/>
                </a:tc>
                <a:tc>
                  <a:txBody>
                    <a:bodyPr/>
                    <a:lstStyle/>
                    <a:p>
                      <a:r>
                        <a:rPr lang="en-US" sz="1600" dirty="0"/>
                        <a:t>DENY by default</a:t>
                      </a:r>
                    </a:p>
                  </a:txBody>
                  <a:tcPr/>
                </a:tc>
                <a:extLst>
                  <a:ext uri="{0D108BD9-81ED-4DB2-BD59-A6C34878D82A}">
                    <a16:rowId xmlns:a16="http://schemas.microsoft.com/office/drawing/2014/main" val="4093824605"/>
                  </a:ext>
                </a:extLst>
              </a:tr>
              <a:tr h="370840">
                <a:tc>
                  <a:txBody>
                    <a:bodyPr/>
                    <a:lstStyle/>
                    <a:p>
                      <a:r>
                        <a:rPr lang="en-US" sz="1600" dirty="0"/>
                        <a:t>Network Access Control List</a:t>
                      </a:r>
                    </a:p>
                  </a:txBody>
                  <a:tcPr/>
                </a:tc>
                <a:tc>
                  <a:txBody>
                    <a:bodyPr/>
                    <a:lstStyle/>
                    <a:p>
                      <a:r>
                        <a:rPr lang="en-US" sz="1600" dirty="0"/>
                        <a:t>ALLOW all (inbound and outbound) by default</a:t>
                      </a:r>
                    </a:p>
                  </a:txBody>
                  <a:tcPr/>
                </a:tc>
                <a:extLst>
                  <a:ext uri="{0D108BD9-81ED-4DB2-BD59-A6C34878D82A}">
                    <a16:rowId xmlns:a16="http://schemas.microsoft.com/office/drawing/2014/main" val="2899222776"/>
                  </a:ext>
                </a:extLst>
              </a:tr>
              <a:tr h="0">
                <a:tc>
                  <a:txBody>
                    <a:bodyPr/>
                    <a:lstStyle/>
                    <a:p>
                      <a:r>
                        <a:rPr lang="en-US" sz="1600" dirty="0"/>
                        <a:t>DHCP</a:t>
                      </a:r>
                    </a:p>
                  </a:txBody>
                  <a:tcPr/>
                </a:tc>
                <a:tc>
                  <a:txBody>
                    <a:bodyPr/>
                    <a:lstStyle/>
                    <a:p>
                      <a:r>
                        <a:rPr lang="en-US" sz="1600" dirty="0"/>
                        <a:t>Enables DHCP for resources that will be created in the subnets.</a:t>
                      </a:r>
                    </a:p>
                  </a:txBody>
                  <a:tcPr/>
                </a:tc>
                <a:extLst>
                  <a:ext uri="{0D108BD9-81ED-4DB2-BD59-A6C34878D82A}">
                    <a16:rowId xmlns:a16="http://schemas.microsoft.com/office/drawing/2014/main" val="3798852123"/>
                  </a:ext>
                </a:extLst>
              </a:tr>
            </a:tbl>
          </a:graphicData>
        </a:graphic>
      </p:graphicFrame>
      <p:pic>
        <p:nvPicPr>
          <p:cNvPr id="1026" name="Picture 2" descr="&#10;&#9;&#9;&#9;&#9;We create a default VPC in each Region, with a default subnet in each Availability Zone.&#10;&#9;&#9;&#9;">
            <a:extLst>
              <a:ext uri="{FF2B5EF4-FFF2-40B4-BE49-F238E27FC236}">
                <a16:creationId xmlns:a16="http://schemas.microsoft.com/office/drawing/2014/main" id="{5F69620C-99DA-0F57-7B48-3F5D9B9EE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854" y="893821"/>
            <a:ext cx="5352487" cy="59702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7584CFBC-CDE4-796B-C3D7-58880C7E1742}"/>
              </a:ext>
            </a:extLst>
          </p:cNvPr>
          <p:cNvGraphicFramePr>
            <a:graphicFrameLocks noGrp="1"/>
          </p:cNvGraphicFramePr>
          <p:nvPr/>
        </p:nvGraphicFramePr>
        <p:xfrm>
          <a:off x="351971" y="5090367"/>
          <a:ext cx="6313262" cy="1132737"/>
        </p:xfrm>
        <a:graphic>
          <a:graphicData uri="http://schemas.openxmlformats.org/drawingml/2006/table">
            <a:tbl>
              <a:tblPr firstRow="1" bandRow="1">
                <a:tableStyleId>{F5AB1C69-6EDB-4FF4-983F-18BD219EF322}</a:tableStyleId>
              </a:tblPr>
              <a:tblGrid>
                <a:gridCol w="3156631">
                  <a:extLst>
                    <a:ext uri="{9D8B030D-6E8A-4147-A177-3AD203B41FA5}">
                      <a16:colId xmlns:a16="http://schemas.microsoft.com/office/drawing/2014/main" val="3168959064"/>
                    </a:ext>
                  </a:extLst>
                </a:gridCol>
                <a:gridCol w="3156631">
                  <a:extLst>
                    <a:ext uri="{9D8B030D-6E8A-4147-A177-3AD203B41FA5}">
                      <a16:colId xmlns:a16="http://schemas.microsoft.com/office/drawing/2014/main" val="3927036949"/>
                    </a:ext>
                  </a:extLst>
                </a:gridCol>
              </a:tblGrid>
              <a:tr h="391057">
                <a:tc>
                  <a:txBody>
                    <a:bodyPr/>
                    <a:lstStyle/>
                    <a:p>
                      <a:r>
                        <a:rPr lang="en-US" dirty="0"/>
                        <a:t>Destination</a:t>
                      </a:r>
                    </a:p>
                  </a:txBody>
                  <a:tcPr/>
                </a:tc>
                <a:tc>
                  <a:txBody>
                    <a:bodyPr/>
                    <a:lstStyle/>
                    <a:p>
                      <a:r>
                        <a:rPr lang="en-US" dirty="0"/>
                        <a:t>Target</a:t>
                      </a:r>
                    </a:p>
                  </a:txBody>
                  <a:tcPr/>
                </a:tc>
                <a:extLst>
                  <a:ext uri="{0D108BD9-81ED-4DB2-BD59-A6C34878D82A}">
                    <a16:rowId xmlns:a16="http://schemas.microsoft.com/office/drawing/2014/main" val="1838801304"/>
                  </a:ext>
                </a:extLst>
              </a:tr>
              <a:tr h="370840">
                <a:tc>
                  <a:txBody>
                    <a:bodyPr/>
                    <a:lstStyle/>
                    <a:p>
                      <a:r>
                        <a:rPr lang="en-US" dirty="0"/>
                        <a:t>172.31.0.0/16</a:t>
                      </a:r>
                    </a:p>
                  </a:txBody>
                  <a:tcPr/>
                </a:tc>
                <a:tc>
                  <a:txBody>
                    <a:bodyPr/>
                    <a:lstStyle/>
                    <a:p>
                      <a:r>
                        <a:rPr lang="en-US" dirty="0"/>
                        <a:t>local</a:t>
                      </a:r>
                    </a:p>
                  </a:txBody>
                  <a:tcPr/>
                </a:tc>
                <a:extLst>
                  <a:ext uri="{0D108BD9-81ED-4DB2-BD59-A6C34878D82A}">
                    <a16:rowId xmlns:a16="http://schemas.microsoft.com/office/drawing/2014/main" val="948071908"/>
                  </a:ext>
                </a:extLst>
              </a:tr>
              <a:tr h="370840">
                <a:tc>
                  <a:txBody>
                    <a:bodyPr/>
                    <a:lstStyle/>
                    <a:p>
                      <a:r>
                        <a:rPr lang="en-US" dirty="0"/>
                        <a:t>0.0.0.0/0</a:t>
                      </a:r>
                    </a:p>
                  </a:txBody>
                  <a:tcPr/>
                </a:tc>
                <a:tc>
                  <a:txBody>
                    <a:bodyPr/>
                    <a:lstStyle/>
                    <a:p>
                      <a:r>
                        <a:rPr lang="en-US" i="1" dirty="0" err="1"/>
                        <a:t>internet_gateway_id</a:t>
                      </a:r>
                      <a:endParaRPr lang="en-US" i="1" dirty="0"/>
                    </a:p>
                  </a:txBody>
                  <a:tcPr/>
                </a:tc>
                <a:extLst>
                  <a:ext uri="{0D108BD9-81ED-4DB2-BD59-A6C34878D82A}">
                    <a16:rowId xmlns:a16="http://schemas.microsoft.com/office/drawing/2014/main" val="2593665110"/>
                  </a:ext>
                </a:extLst>
              </a:tr>
            </a:tbl>
          </a:graphicData>
        </a:graphic>
      </p:graphicFrame>
    </p:spTree>
    <p:extLst>
      <p:ext uri="{BB962C8B-B14F-4D97-AF65-F5344CB8AC3E}">
        <p14:creationId xmlns:p14="http://schemas.microsoft.com/office/powerpoint/2010/main" val="24332143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E0C0-5666-F89D-4A78-211619A157E7}"/>
              </a:ext>
            </a:extLst>
          </p:cNvPr>
          <p:cNvSpPr>
            <a:spLocks noGrp="1"/>
          </p:cNvSpPr>
          <p:nvPr>
            <p:ph type="title"/>
          </p:nvPr>
        </p:nvSpPr>
        <p:spPr/>
        <p:txBody>
          <a:bodyPr/>
          <a:lstStyle/>
          <a:p>
            <a:r>
              <a:rPr lang="en-US" dirty="0"/>
              <a:t>When to use Default VPC and When to Make your Own</a:t>
            </a:r>
          </a:p>
        </p:txBody>
      </p:sp>
      <p:sp>
        <p:nvSpPr>
          <p:cNvPr id="3" name="Content Placeholder 2">
            <a:extLst>
              <a:ext uri="{FF2B5EF4-FFF2-40B4-BE49-F238E27FC236}">
                <a16:creationId xmlns:a16="http://schemas.microsoft.com/office/drawing/2014/main" id="{B16C1488-AD87-EF82-65A7-7B8D7A0BA67A}"/>
              </a:ext>
            </a:extLst>
          </p:cNvPr>
          <p:cNvSpPr>
            <a:spLocks noGrp="1"/>
          </p:cNvSpPr>
          <p:nvPr>
            <p:ph idx="1"/>
          </p:nvPr>
        </p:nvSpPr>
        <p:spPr/>
        <p:txBody>
          <a:bodyPr/>
          <a:lstStyle/>
          <a:p>
            <a:r>
              <a:rPr lang="en-US" dirty="0"/>
              <a:t>Using the default VPC can cause deployment issues when you are selecting a service that requires network placement. </a:t>
            </a:r>
          </a:p>
          <a:p>
            <a:r>
              <a:rPr lang="en-US" dirty="0"/>
              <a:t>The default VPC isn’t a good choice when creating applications that should be isolated from each other.</a:t>
            </a:r>
          </a:p>
          <a:p>
            <a:pPr lvl="1"/>
            <a:r>
              <a:rPr lang="en-US" dirty="0"/>
              <a:t>For example, if you’re a web developer, your customer’s projects should each have their own VPC.</a:t>
            </a:r>
          </a:p>
        </p:txBody>
      </p:sp>
    </p:spTree>
    <p:extLst>
      <p:ext uri="{BB962C8B-B14F-4D97-AF65-F5344CB8AC3E}">
        <p14:creationId xmlns:p14="http://schemas.microsoft.com/office/powerpoint/2010/main" val="277001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CFF0-9346-7FCA-0C95-304CF646A68A}"/>
              </a:ext>
            </a:extLst>
          </p:cNvPr>
          <p:cNvSpPr>
            <a:spLocks noGrp="1"/>
          </p:cNvSpPr>
          <p:nvPr>
            <p:ph type="title"/>
          </p:nvPr>
        </p:nvSpPr>
        <p:spPr/>
        <p:txBody>
          <a:bodyPr/>
          <a:lstStyle/>
          <a:p>
            <a:r>
              <a:rPr lang="en-US" dirty="0"/>
              <a:t>Load Balancing</a:t>
            </a:r>
          </a:p>
        </p:txBody>
      </p:sp>
    </p:spTree>
    <p:extLst>
      <p:ext uri="{BB962C8B-B14F-4D97-AF65-F5344CB8AC3E}">
        <p14:creationId xmlns:p14="http://schemas.microsoft.com/office/powerpoint/2010/main" val="1960163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42BE-E5C2-AA72-ADE0-96BE13C72F5E}"/>
              </a:ext>
            </a:extLst>
          </p:cNvPr>
          <p:cNvSpPr>
            <a:spLocks noGrp="1"/>
          </p:cNvSpPr>
          <p:nvPr>
            <p:ph type="title"/>
          </p:nvPr>
        </p:nvSpPr>
        <p:spPr/>
        <p:txBody>
          <a:bodyPr/>
          <a:lstStyle/>
          <a:p>
            <a:r>
              <a:rPr lang="en-US" dirty="0"/>
              <a:t>How Many VPCs do you need?</a:t>
            </a:r>
          </a:p>
        </p:txBody>
      </p:sp>
      <p:sp>
        <p:nvSpPr>
          <p:cNvPr id="3" name="Content Placeholder 2">
            <a:extLst>
              <a:ext uri="{FF2B5EF4-FFF2-40B4-BE49-F238E27FC236}">
                <a16:creationId xmlns:a16="http://schemas.microsoft.com/office/drawing/2014/main" id="{35B810D2-E36B-4BDF-BB0C-CA6863ED62DB}"/>
              </a:ext>
            </a:extLst>
          </p:cNvPr>
          <p:cNvSpPr>
            <a:spLocks noGrp="1"/>
          </p:cNvSpPr>
          <p:nvPr>
            <p:ph idx="1"/>
          </p:nvPr>
        </p:nvSpPr>
        <p:spPr/>
        <p:txBody>
          <a:bodyPr/>
          <a:lstStyle/>
          <a:p>
            <a:r>
              <a:rPr lang="en-US" dirty="0"/>
              <a:t>Long-term question</a:t>
            </a:r>
          </a:p>
          <a:p>
            <a:r>
              <a:rPr lang="en-US" dirty="0"/>
              <a:t>Might need a single VPC today, what about tomorrow?</a:t>
            </a:r>
          </a:p>
          <a:p>
            <a:r>
              <a:rPr lang="en-US" dirty="0"/>
              <a:t>Initial limits to number of VPCs that we can create in AWS:</a:t>
            </a:r>
          </a:p>
          <a:p>
            <a:pPr lvl="1"/>
            <a:r>
              <a:rPr lang="en-US" dirty="0"/>
              <a:t>Soft limit = 5 per account</a:t>
            </a:r>
          </a:p>
          <a:p>
            <a:pPr lvl="1"/>
            <a:r>
              <a:rPr lang="en-US" dirty="0"/>
              <a:t>Hard limit cannot exceed 1,000</a:t>
            </a:r>
          </a:p>
        </p:txBody>
      </p:sp>
    </p:spTree>
    <p:extLst>
      <p:ext uri="{BB962C8B-B14F-4D97-AF65-F5344CB8AC3E}">
        <p14:creationId xmlns:p14="http://schemas.microsoft.com/office/powerpoint/2010/main" val="2661519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B087-8E76-5949-3006-30CE0CA19E8D}"/>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BAC29475-A338-AE9A-3290-0A63C5D14F18}"/>
              </a:ext>
            </a:extLst>
          </p:cNvPr>
          <p:cNvSpPr>
            <a:spLocks noGrp="1"/>
          </p:cNvSpPr>
          <p:nvPr>
            <p:ph idx="1"/>
          </p:nvPr>
        </p:nvSpPr>
        <p:spPr/>
        <p:txBody>
          <a:bodyPr/>
          <a:lstStyle/>
          <a:p>
            <a:pPr marL="0" indent="0">
              <a:buNone/>
            </a:pPr>
            <a:r>
              <a:rPr lang="en-US" dirty="0"/>
              <a:t>1. Your company wants to burst into the cloud. Your primary need is additional compute resources at certain times of the month.</a:t>
            </a:r>
          </a:p>
          <a:p>
            <a:endParaRPr lang="en-US" dirty="0"/>
          </a:p>
        </p:txBody>
      </p:sp>
    </p:spTree>
    <p:extLst>
      <p:ext uri="{BB962C8B-B14F-4D97-AF65-F5344CB8AC3E}">
        <p14:creationId xmlns:p14="http://schemas.microsoft.com/office/powerpoint/2010/main" val="4063702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362C-2B17-F8A8-E8E6-0699B2D9FF71}"/>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6624EBB7-1937-61E9-9EC8-FD6C8D0C8EBB}"/>
              </a:ext>
            </a:extLst>
          </p:cNvPr>
          <p:cNvSpPr>
            <a:spLocks noGrp="1"/>
          </p:cNvSpPr>
          <p:nvPr>
            <p:ph idx="1"/>
          </p:nvPr>
        </p:nvSpPr>
        <p:spPr/>
        <p:txBody>
          <a:bodyPr/>
          <a:lstStyle/>
          <a:p>
            <a:pPr marL="457200" indent="-457200">
              <a:buAutoNum type="arabicPeriod"/>
            </a:pPr>
            <a:r>
              <a:rPr lang="en-US" dirty="0"/>
              <a:t>Your company wants to burst into the cloud; your primary need is additional compute resources at certain times of the month.</a:t>
            </a:r>
          </a:p>
          <a:p>
            <a:pPr marL="457200" lvl="1" indent="0">
              <a:buNone/>
            </a:pPr>
            <a:r>
              <a:rPr lang="en-US" dirty="0"/>
              <a:t>- </a:t>
            </a:r>
            <a:r>
              <a:rPr lang="en-US" dirty="0">
                <a:solidFill>
                  <a:schemeClr val="accent1"/>
                </a:solidFill>
              </a:rPr>
              <a:t>One VPC could be the solution; a single VPC can host many subnets and instances and have private connectivity back to the corporate data center. </a:t>
            </a:r>
          </a:p>
        </p:txBody>
      </p:sp>
    </p:spTree>
    <p:extLst>
      <p:ext uri="{BB962C8B-B14F-4D97-AF65-F5344CB8AC3E}">
        <p14:creationId xmlns:p14="http://schemas.microsoft.com/office/powerpoint/2010/main" val="4164567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362C-2B17-F8A8-E8E6-0699B2D9FF71}"/>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6624EBB7-1937-61E9-9EC8-FD6C8D0C8EBB}"/>
              </a:ext>
            </a:extLst>
          </p:cNvPr>
          <p:cNvSpPr>
            <a:spLocks noGrp="1"/>
          </p:cNvSpPr>
          <p:nvPr>
            <p:ph idx="1"/>
          </p:nvPr>
        </p:nvSpPr>
        <p:spPr/>
        <p:txBody>
          <a:bodyPr/>
          <a:lstStyle/>
          <a:p>
            <a:pPr marL="0" indent="0">
              <a:buNone/>
            </a:pPr>
            <a:r>
              <a:rPr lang="en-US" dirty="0"/>
              <a:t>2. You’re an independent developer creating an application that will be available across the internet to users around the world. You do not maintain a corporate data center.</a:t>
            </a:r>
          </a:p>
          <a:p>
            <a:pPr marL="0" indent="0">
              <a:buNone/>
            </a:pPr>
            <a:endParaRPr lang="en-US" dirty="0"/>
          </a:p>
        </p:txBody>
      </p:sp>
    </p:spTree>
    <p:extLst>
      <p:ext uri="{BB962C8B-B14F-4D97-AF65-F5344CB8AC3E}">
        <p14:creationId xmlns:p14="http://schemas.microsoft.com/office/powerpoint/2010/main" val="1855944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362C-2B17-F8A8-E8E6-0699B2D9FF71}"/>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6624EBB7-1937-61E9-9EC8-FD6C8D0C8EBB}"/>
              </a:ext>
            </a:extLst>
          </p:cNvPr>
          <p:cNvSpPr>
            <a:spLocks noGrp="1"/>
          </p:cNvSpPr>
          <p:nvPr>
            <p:ph idx="1"/>
          </p:nvPr>
        </p:nvSpPr>
        <p:spPr/>
        <p:txBody>
          <a:bodyPr/>
          <a:lstStyle/>
          <a:p>
            <a:pPr marL="0" indent="0">
              <a:buNone/>
            </a:pPr>
            <a:r>
              <a:rPr lang="en-US" dirty="0"/>
              <a:t>2. You’re an independent developer creating an application that will be available across the internet to users around the world. You do not maintain a corporate data center.</a:t>
            </a:r>
          </a:p>
          <a:p>
            <a:pPr marL="0" indent="0">
              <a:buNone/>
            </a:pPr>
            <a:r>
              <a:rPr lang="en-US" dirty="0">
                <a:solidFill>
                  <a:schemeClr val="accent1"/>
                </a:solidFill>
              </a:rPr>
              <a:t>- Maybe start with one VPC. You may later want to have a dev workspace, test workspace, and production workspace and want to keep them separate (you may have potentially three VPCs within a single region).</a:t>
            </a:r>
          </a:p>
          <a:p>
            <a:pPr marL="0" indent="0">
              <a:buNone/>
            </a:pPr>
            <a:endParaRPr lang="en-US" dirty="0"/>
          </a:p>
        </p:txBody>
      </p:sp>
    </p:spTree>
    <p:extLst>
      <p:ext uri="{BB962C8B-B14F-4D97-AF65-F5344CB8AC3E}">
        <p14:creationId xmlns:p14="http://schemas.microsoft.com/office/powerpoint/2010/main" val="658961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FEAF-C8C8-80C3-0DFB-45493668ECD2}"/>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CE10F1E0-AA13-EF2C-A786-145A3A65B1EA}"/>
              </a:ext>
            </a:extLst>
          </p:cNvPr>
          <p:cNvSpPr>
            <a:spLocks noGrp="1"/>
          </p:cNvSpPr>
          <p:nvPr>
            <p:ph idx="1"/>
          </p:nvPr>
        </p:nvSpPr>
        <p:spPr/>
        <p:txBody>
          <a:bodyPr/>
          <a:lstStyle/>
          <a:p>
            <a:pPr marL="0" indent="0">
              <a:buNone/>
            </a:pPr>
            <a:r>
              <a:rPr lang="en-US" dirty="0"/>
              <a:t>3. You’re an admin who needs to utilize cloud storage at AWS. You need unlimited storage and don’t know the upper limit of requirements.</a:t>
            </a:r>
          </a:p>
        </p:txBody>
      </p:sp>
    </p:spTree>
    <p:extLst>
      <p:ext uri="{BB962C8B-B14F-4D97-AF65-F5344CB8AC3E}">
        <p14:creationId xmlns:p14="http://schemas.microsoft.com/office/powerpoint/2010/main" val="26951920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FEAF-C8C8-80C3-0DFB-45493668ECD2}"/>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CE10F1E0-AA13-EF2C-A786-145A3A65B1EA}"/>
              </a:ext>
            </a:extLst>
          </p:cNvPr>
          <p:cNvSpPr>
            <a:spLocks noGrp="1"/>
          </p:cNvSpPr>
          <p:nvPr>
            <p:ph idx="1"/>
          </p:nvPr>
        </p:nvSpPr>
        <p:spPr/>
        <p:txBody>
          <a:bodyPr/>
          <a:lstStyle/>
          <a:p>
            <a:pPr marL="0" indent="0">
              <a:buNone/>
            </a:pPr>
            <a:r>
              <a:rPr lang="en-US" dirty="0"/>
              <a:t>3. You’re an admin who needs to utilize cloud storage at AWS. You need unlimited storage and don’t know the upper limit of requirements.</a:t>
            </a:r>
          </a:p>
          <a:p>
            <a:pPr marL="0" indent="0">
              <a:buNone/>
            </a:pPr>
            <a:r>
              <a:rPr lang="en-US" dirty="0">
                <a:solidFill>
                  <a:schemeClr val="accent1"/>
                </a:solidFill>
              </a:rPr>
              <a:t>- You don’t need a VPC! You can use many AWS services without a VPC; in fact, when we connect our instances to things like S3 storage buckets (recommended for the case study above), those resources don’t reside within our VPC. </a:t>
            </a:r>
          </a:p>
        </p:txBody>
      </p:sp>
    </p:spTree>
    <p:extLst>
      <p:ext uri="{BB962C8B-B14F-4D97-AF65-F5344CB8AC3E}">
        <p14:creationId xmlns:p14="http://schemas.microsoft.com/office/powerpoint/2010/main" val="23465511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3C48-71FA-E64A-117E-7636B135DC7B}"/>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D83108A1-2872-9503-264A-7A7912410BEA}"/>
              </a:ext>
            </a:extLst>
          </p:cNvPr>
          <p:cNvSpPr>
            <a:spLocks noGrp="1"/>
          </p:cNvSpPr>
          <p:nvPr>
            <p:ph idx="1"/>
          </p:nvPr>
        </p:nvSpPr>
        <p:spPr/>
        <p:txBody>
          <a:bodyPr/>
          <a:lstStyle/>
          <a:p>
            <a:pPr marL="0" indent="0">
              <a:buNone/>
            </a:pPr>
            <a:r>
              <a:rPr lang="en-US" dirty="0"/>
              <a:t>4. You work for a large company, with several </a:t>
            </a:r>
            <a:r>
              <a:rPr lang="en-US" dirty="0" err="1"/>
              <a:t>devs</a:t>
            </a:r>
            <a:r>
              <a:rPr lang="en-US" dirty="0"/>
              <a:t> and admins and many departments across many continents.</a:t>
            </a:r>
          </a:p>
        </p:txBody>
      </p:sp>
    </p:spTree>
    <p:extLst>
      <p:ext uri="{BB962C8B-B14F-4D97-AF65-F5344CB8AC3E}">
        <p14:creationId xmlns:p14="http://schemas.microsoft.com/office/powerpoint/2010/main" val="2787037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3C48-71FA-E64A-117E-7636B135DC7B}"/>
              </a:ext>
            </a:extLst>
          </p:cNvPr>
          <p:cNvSpPr>
            <a:spLocks noGrp="1"/>
          </p:cNvSpPr>
          <p:nvPr>
            <p:ph type="title"/>
          </p:nvPr>
        </p:nvSpPr>
        <p:spPr/>
        <p:txBody>
          <a:bodyPr/>
          <a:lstStyle/>
          <a:p>
            <a:r>
              <a:rPr lang="en-US" dirty="0"/>
              <a:t>Design Option and Considerations for the Number of VPCs you need</a:t>
            </a:r>
          </a:p>
        </p:txBody>
      </p:sp>
      <p:sp>
        <p:nvSpPr>
          <p:cNvPr id="3" name="Content Placeholder 2">
            <a:extLst>
              <a:ext uri="{FF2B5EF4-FFF2-40B4-BE49-F238E27FC236}">
                <a16:creationId xmlns:a16="http://schemas.microsoft.com/office/drawing/2014/main" id="{D83108A1-2872-9503-264A-7A7912410BEA}"/>
              </a:ext>
            </a:extLst>
          </p:cNvPr>
          <p:cNvSpPr>
            <a:spLocks noGrp="1"/>
          </p:cNvSpPr>
          <p:nvPr>
            <p:ph idx="1"/>
          </p:nvPr>
        </p:nvSpPr>
        <p:spPr/>
        <p:txBody>
          <a:bodyPr/>
          <a:lstStyle/>
          <a:p>
            <a:pPr marL="0" indent="0">
              <a:buNone/>
            </a:pPr>
            <a:r>
              <a:rPr lang="en-US" dirty="0"/>
              <a:t>4. You work for a large company, with several </a:t>
            </a:r>
            <a:r>
              <a:rPr lang="en-US" dirty="0" err="1"/>
              <a:t>devs</a:t>
            </a:r>
            <a:r>
              <a:rPr lang="en-US" dirty="0"/>
              <a:t> and admins and many departments across many continents.</a:t>
            </a:r>
          </a:p>
          <a:p>
            <a:pPr marL="0" indent="0">
              <a:buNone/>
            </a:pPr>
            <a:r>
              <a:rPr lang="en-US" dirty="0">
                <a:solidFill>
                  <a:schemeClr val="accent1"/>
                </a:solidFill>
              </a:rPr>
              <a:t>- You may have many AWS accounts and many VPCs across many regions.</a:t>
            </a:r>
          </a:p>
        </p:txBody>
      </p:sp>
    </p:spTree>
    <p:extLst>
      <p:ext uri="{BB962C8B-B14F-4D97-AF65-F5344CB8AC3E}">
        <p14:creationId xmlns:p14="http://schemas.microsoft.com/office/powerpoint/2010/main" val="916028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07A9-5FB1-3CFF-BF5D-FBF5EDE32D69}"/>
              </a:ext>
            </a:extLst>
          </p:cNvPr>
          <p:cNvSpPr>
            <a:spLocks noGrp="1"/>
          </p:cNvSpPr>
          <p:nvPr>
            <p:ph type="title"/>
          </p:nvPr>
        </p:nvSpPr>
        <p:spPr/>
        <p:txBody>
          <a:bodyPr>
            <a:normAutofit/>
          </a:bodyPr>
          <a:lstStyle/>
          <a:p>
            <a:r>
              <a:rPr lang="en-US" dirty="0"/>
              <a:t>Top Networking Considerations: Security, Failover, Connectivity</a:t>
            </a:r>
          </a:p>
        </p:txBody>
      </p:sp>
      <p:sp>
        <p:nvSpPr>
          <p:cNvPr id="3" name="Content Placeholder 2">
            <a:extLst>
              <a:ext uri="{FF2B5EF4-FFF2-40B4-BE49-F238E27FC236}">
                <a16:creationId xmlns:a16="http://schemas.microsoft.com/office/drawing/2014/main" id="{B487EAD1-0603-11C3-756C-BDE60583FD4C}"/>
              </a:ext>
            </a:extLst>
          </p:cNvPr>
          <p:cNvSpPr>
            <a:spLocks noGrp="1"/>
          </p:cNvSpPr>
          <p:nvPr>
            <p:ph idx="1"/>
          </p:nvPr>
        </p:nvSpPr>
        <p:spPr>
          <a:xfrm>
            <a:off x="1141412" y="2249487"/>
            <a:ext cx="9905999" cy="4232336"/>
          </a:xfrm>
        </p:spPr>
        <p:txBody>
          <a:bodyPr>
            <a:normAutofit fontScale="77500" lnSpcReduction="20000"/>
          </a:bodyPr>
          <a:lstStyle/>
          <a:p>
            <a:pPr>
              <a:buFont typeface="+mj-lt"/>
              <a:buAutoNum type="arabicPeriod"/>
            </a:pPr>
            <a:r>
              <a:rPr lang="en-US" dirty="0"/>
              <a:t> What IP address ranges should I use for my VPC?</a:t>
            </a:r>
          </a:p>
          <a:p>
            <a:pPr>
              <a:buFont typeface="+mj-lt"/>
              <a:buAutoNum type="arabicPeriod"/>
            </a:pPr>
            <a:r>
              <a:rPr lang="en-US" dirty="0"/>
              <a:t> Why do I need more than one VPC?</a:t>
            </a:r>
          </a:p>
          <a:p>
            <a:pPr>
              <a:buFont typeface="+mj-lt"/>
              <a:buAutoNum type="arabicPeriod"/>
            </a:pPr>
            <a:r>
              <a:rPr lang="en-US" dirty="0"/>
              <a:t> Why am I using public subnets for my web servers?</a:t>
            </a:r>
          </a:p>
          <a:p>
            <a:pPr>
              <a:buFont typeface="+mj-lt"/>
              <a:buAutoNum type="arabicPeriod"/>
            </a:pPr>
            <a:r>
              <a:rPr lang="en-US" dirty="0"/>
              <a:t> Do I have existing Public IP addresses that can be moved to AWS?</a:t>
            </a:r>
          </a:p>
          <a:p>
            <a:pPr>
              <a:buFont typeface="+mj-lt"/>
              <a:buAutoNum type="arabicPeriod"/>
            </a:pPr>
            <a:r>
              <a:rPr lang="en-US" dirty="0"/>
              <a:t> What AWS networking services can replace existing hardware devices?</a:t>
            </a:r>
          </a:p>
          <a:p>
            <a:pPr>
              <a:buFont typeface="+mj-lt"/>
              <a:buAutoNum type="arabicPeriod"/>
            </a:pPr>
            <a:r>
              <a:rPr lang="en-US" dirty="0"/>
              <a:t> Are my VPN hardware devices compatible with AWS?</a:t>
            </a:r>
          </a:p>
          <a:p>
            <a:pPr>
              <a:buFont typeface="+mj-lt"/>
              <a:buAutoNum type="arabicPeriod"/>
            </a:pPr>
            <a:r>
              <a:rPr lang="en-US" dirty="0"/>
              <a:t> Have I finished constructing my security groups </a:t>
            </a:r>
            <a:r>
              <a:rPr lang="en-US" dirty="0" err="1"/>
              <a:t>requried</a:t>
            </a:r>
            <a:r>
              <a:rPr lang="en-US" dirty="0"/>
              <a:t> for my two tier or three-tier application? </a:t>
            </a:r>
          </a:p>
          <a:p>
            <a:pPr>
              <a:buFont typeface="+mj-lt"/>
              <a:buAutoNum type="arabicPeriod"/>
            </a:pPr>
            <a:r>
              <a:rPr lang="en-US" dirty="0"/>
              <a:t> Do I have to use network ACLs to conform with my compliance rules and regulations? </a:t>
            </a:r>
          </a:p>
          <a:p>
            <a:pPr>
              <a:buFont typeface="+mj-lt"/>
              <a:buAutoNum type="arabicPeriod"/>
            </a:pPr>
            <a:r>
              <a:rPr lang="en-US" dirty="0"/>
              <a:t> Do I have to use elastic IP addresses? </a:t>
            </a:r>
          </a:p>
          <a:p>
            <a:pPr>
              <a:buFont typeface="+mj-lt"/>
              <a:buAutoNum type="arabicPeriod"/>
            </a:pPr>
            <a:r>
              <a:rPr lang="en-US" dirty="0"/>
              <a:t> Would Direct Connect help my hybrid design connectivity?</a:t>
            </a:r>
          </a:p>
          <a:p>
            <a:endParaRPr lang="en-US" dirty="0"/>
          </a:p>
        </p:txBody>
      </p:sp>
    </p:spTree>
    <p:extLst>
      <p:ext uri="{BB962C8B-B14F-4D97-AF65-F5344CB8AC3E}">
        <p14:creationId xmlns:p14="http://schemas.microsoft.com/office/powerpoint/2010/main" val="32658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07AC705-61FF-BAFB-FBC1-A0D58866B678}"/>
              </a:ext>
            </a:extLst>
          </p:cNvPr>
          <p:cNvSpPr/>
          <p:nvPr/>
        </p:nvSpPr>
        <p:spPr>
          <a:xfrm>
            <a:off x="7893971" y="2518285"/>
            <a:ext cx="3829942" cy="312788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51B6A17-FC96-6A74-3376-53FA2363F3C0}"/>
              </a:ext>
            </a:extLst>
          </p:cNvPr>
          <p:cNvSpPr>
            <a:spLocks noGrp="1"/>
          </p:cNvSpPr>
          <p:nvPr>
            <p:ph type="title"/>
          </p:nvPr>
        </p:nvSpPr>
        <p:spPr>
          <a:xfrm>
            <a:off x="1141413" y="618518"/>
            <a:ext cx="6892244" cy="1478570"/>
          </a:xfrm>
        </p:spPr>
        <p:txBody>
          <a:bodyPr/>
          <a:lstStyle/>
          <a:p>
            <a:r>
              <a:rPr lang="en-US" dirty="0"/>
              <a:t>Load Balancers</a:t>
            </a:r>
          </a:p>
        </p:txBody>
      </p:sp>
      <p:sp>
        <p:nvSpPr>
          <p:cNvPr id="3" name="Content Placeholder 2">
            <a:extLst>
              <a:ext uri="{FF2B5EF4-FFF2-40B4-BE49-F238E27FC236}">
                <a16:creationId xmlns:a16="http://schemas.microsoft.com/office/drawing/2014/main" id="{F3E64846-9476-DDBB-A1F6-44997FCCCEB2}"/>
              </a:ext>
            </a:extLst>
          </p:cNvPr>
          <p:cNvSpPr>
            <a:spLocks noGrp="1"/>
          </p:cNvSpPr>
          <p:nvPr>
            <p:ph idx="1"/>
          </p:nvPr>
        </p:nvSpPr>
        <p:spPr>
          <a:xfrm>
            <a:off x="1141412" y="2249487"/>
            <a:ext cx="6304417" cy="3541714"/>
          </a:xfrm>
        </p:spPr>
        <p:txBody>
          <a:bodyPr/>
          <a:lstStyle/>
          <a:p>
            <a:r>
              <a:rPr lang="en-US" dirty="0"/>
              <a:t>Modern applications process millions of users simultaneously </a:t>
            </a:r>
          </a:p>
          <a:p>
            <a:r>
              <a:rPr lang="en-US" dirty="0"/>
              <a:t>High-traffic necessitates many redundant resource servers with duplicate data and software to serve the users</a:t>
            </a:r>
          </a:p>
          <a:p>
            <a:r>
              <a:rPr lang="en-US" dirty="0"/>
              <a:t>Load balancers distribute appropriate workloads/traffic/requests to redundant servers</a:t>
            </a:r>
          </a:p>
        </p:txBody>
      </p:sp>
      <p:pic>
        <p:nvPicPr>
          <p:cNvPr id="7" name="Graphic 6" descr="Server outline">
            <a:extLst>
              <a:ext uri="{FF2B5EF4-FFF2-40B4-BE49-F238E27FC236}">
                <a16:creationId xmlns:a16="http://schemas.microsoft.com/office/drawing/2014/main" id="{FA1C58A9-6525-86B3-B620-4B927AD996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7857" y="4048013"/>
            <a:ext cx="914400" cy="914400"/>
          </a:xfrm>
          <a:prstGeom prst="rect">
            <a:avLst/>
          </a:prstGeom>
        </p:spPr>
      </p:pic>
      <p:pic>
        <p:nvPicPr>
          <p:cNvPr id="8" name="Graphic 7" descr="Server outline">
            <a:extLst>
              <a:ext uri="{FF2B5EF4-FFF2-40B4-BE49-F238E27FC236}">
                <a16:creationId xmlns:a16="http://schemas.microsoft.com/office/drawing/2014/main" id="{B5AE92C4-6C9B-56E5-242D-0911034B0F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8743" y="3846513"/>
            <a:ext cx="914400" cy="914400"/>
          </a:xfrm>
          <a:prstGeom prst="rect">
            <a:avLst/>
          </a:prstGeom>
        </p:spPr>
      </p:pic>
      <p:pic>
        <p:nvPicPr>
          <p:cNvPr id="9" name="Graphic 8" descr="Server outline">
            <a:extLst>
              <a:ext uri="{FF2B5EF4-FFF2-40B4-BE49-F238E27FC236}">
                <a16:creationId xmlns:a16="http://schemas.microsoft.com/office/drawing/2014/main" id="{3A757FC7-0400-6E5A-178B-0D9B8C79B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76038" y="3846513"/>
            <a:ext cx="914400" cy="914400"/>
          </a:xfrm>
          <a:prstGeom prst="rect">
            <a:avLst/>
          </a:prstGeom>
        </p:spPr>
      </p:pic>
      <p:sp>
        <p:nvSpPr>
          <p:cNvPr id="12" name="Rectangle 11">
            <a:extLst>
              <a:ext uri="{FF2B5EF4-FFF2-40B4-BE49-F238E27FC236}">
                <a16:creationId xmlns:a16="http://schemas.microsoft.com/office/drawing/2014/main" id="{66A38E66-B3DA-2F88-873C-5D1675ECC5BA}"/>
              </a:ext>
            </a:extLst>
          </p:cNvPr>
          <p:cNvSpPr/>
          <p:nvPr/>
        </p:nvSpPr>
        <p:spPr>
          <a:xfrm>
            <a:off x="8350723" y="3171939"/>
            <a:ext cx="3001695" cy="283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pic>
        <p:nvPicPr>
          <p:cNvPr id="14" name="Graphic 13" descr="Users outline">
            <a:extLst>
              <a:ext uri="{FF2B5EF4-FFF2-40B4-BE49-F238E27FC236}">
                <a16:creationId xmlns:a16="http://schemas.microsoft.com/office/drawing/2014/main" id="{88D64736-A4A0-F187-9094-BEE3BD46BC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07857" y="801688"/>
            <a:ext cx="914400" cy="914400"/>
          </a:xfrm>
          <a:prstGeom prst="rect">
            <a:avLst/>
          </a:prstGeom>
        </p:spPr>
      </p:pic>
      <p:sp>
        <p:nvSpPr>
          <p:cNvPr id="15" name="Rectangle 14">
            <a:extLst>
              <a:ext uri="{FF2B5EF4-FFF2-40B4-BE49-F238E27FC236}">
                <a16:creationId xmlns:a16="http://schemas.microsoft.com/office/drawing/2014/main" id="{AE72A15C-EC1E-14DE-25A8-FA41F58A2E31}"/>
              </a:ext>
            </a:extLst>
          </p:cNvPr>
          <p:cNvSpPr/>
          <p:nvPr/>
        </p:nvSpPr>
        <p:spPr>
          <a:xfrm>
            <a:off x="9128971" y="2358515"/>
            <a:ext cx="1445200" cy="3195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myapp.com</a:t>
            </a:r>
            <a:endParaRPr lang="en-US" dirty="0"/>
          </a:p>
        </p:txBody>
      </p:sp>
      <p:cxnSp>
        <p:nvCxnSpPr>
          <p:cNvPr id="17" name="Elbow Connector 16">
            <a:extLst>
              <a:ext uri="{FF2B5EF4-FFF2-40B4-BE49-F238E27FC236}">
                <a16:creationId xmlns:a16="http://schemas.microsoft.com/office/drawing/2014/main" id="{4005EB79-E7A1-8BA5-233F-EAA1AA50246B}"/>
              </a:ext>
            </a:extLst>
          </p:cNvPr>
          <p:cNvCxnSpPr>
            <a:cxnSpLocks/>
            <a:stCxn id="14" idx="1"/>
          </p:cNvCxnSpPr>
          <p:nvPr/>
        </p:nvCxnSpPr>
        <p:spPr>
          <a:xfrm rot="10800000" flipV="1">
            <a:off x="9303143" y="1258887"/>
            <a:ext cx="104714" cy="10622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219E5AC3-2F2B-5245-2E4D-C3A104F9F53C}"/>
              </a:ext>
            </a:extLst>
          </p:cNvPr>
          <p:cNvCxnSpPr>
            <a:cxnSpLocks/>
            <a:stCxn id="14" idx="3"/>
          </p:cNvCxnSpPr>
          <p:nvPr/>
        </p:nvCxnSpPr>
        <p:spPr>
          <a:xfrm>
            <a:off x="10322257" y="1258888"/>
            <a:ext cx="104714" cy="1062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86EA87-793A-ADA1-BF30-D65F481B18D8}"/>
              </a:ext>
            </a:extLst>
          </p:cNvPr>
          <p:cNvCxnSpPr>
            <a:cxnSpLocks/>
            <a:endCxn id="15" idx="0"/>
          </p:cNvCxnSpPr>
          <p:nvPr/>
        </p:nvCxnSpPr>
        <p:spPr>
          <a:xfrm>
            <a:off x="9851570" y="1567542"/>
            <a:ext cx="1" cy="79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1B78B5-252F-88F1-61C9-CF7D9F34DE8C}"/>
              </a:ext>
            </a:extLst>
          </p:cNvPr>
          <p:cNvCxnSpPr>
            <a:stCxn id="15" idx="2"/>
            <a:endCxn id="12" idx="0"/>
          </p:cNvCxnSpPr>
          <p:nvPr/>
        </p:nvCxnSpPr>
        <p:spPr>
          <a:xfrm>
            <a:off x="9851571" y="2678056"/>
            <a:ext cx="0" cy="49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393DCD-9E78-3469-5408-76AC4967C19B}"/>
              </a:ext>
            </a:extLst>
          </p:cNvPr>
          <p:cNvCxnSpPr>
            <a:stCxn id="12" idx="2"/>
          </p:cNvCxnSpPr>
          <p:nvPr/>
        </p:nvCxnSpPr>
        <p:spPr>
          <a:xfrm flipH="1">
            <a:off x="8845943" y="3454968"/>
            <a:ext cx="1005628" cy="391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315CC660-A434-47E8-1263-B0B8C9E678D8}"/>
              </a:ext>
            </a:extLst>
          </p:cNvPr>
          <p:cNvCxnSpPr>
            <a:stCxn id="12" idx="2"/>
            <a:endCxn id="9" idx="0"/>
          </p:cNvCxnSpPr>
          <p:nvPr/>
        </p:nvCxnSpPr>
        <p:spPr>
          <a:xfrm>
            <a:off x="9851571" y="3454968"/>
            <a:ext cx="1081667" cy="391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5E9DF80E-B195-2DCE-B70E-AFFEAA4526F2}"/>
              </a:ext>
            </a:extLst>
          </p:cNvPr>
          <p:cNvCxnSpPr>
            <a:stCxn id="12" idx="2"/>
            <a:endCxn id="7" idx="0"/>
          </p:cNvCxnSpPr>
          <p:nvPr/>
        </p:nvCxnSpPr>
        <p:spPr>
          <a:xfrm>
            <a:off x="9851571" y="3454968"/>
            <a:ext cx="13486" cy="5930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9A7BBE30-4BFE-EE25-FEFA-4A25A41287C4}"/>
              </a:ext>
            </a:extLst>
          </p:cNvPr>
          <p:cNvSpPr txBox="1"/>
          <p:nvPr/>
        </p:nvSpPr>
        <p:spPr>
          <a:xfrm>
            <a:off x="7893971" y="4697271"/>
            <a:ext cx="1331510" cy="338554"/>
          </a:xfrm>
          <a:prstGeom prst="rect">
            <a:avLst/>
          </a:prstGeom>
          <a:noFill/>
        </p:spPr>
        <p:txBody>
          <a:bodyPr wrap="square" rtlCol="0">
            <a:spAutoFit/>
          </a:bodyPr>
          <a:lstStyle/>
          <a:p>
            <a:r>
              <a:rPr lang="en-US" sz="1600" dirty="0"/>
              <a:t>App Server 1</a:t>
            </a:r>
          </a:p>
        </p:txBody>
      </p:sp>
      <p:sp>
        <p:nvSpPr>
          <p:cNvPr id="40" name="TextBox 39">
            <a:extLst>
              <a:ext uri="{FF2B5EF4-FFF2-40B4-BE49-F238E27FC236}">
                <a16:creationId xmlns:a16="http://schemas.microsoft.com/office/drawing/2014/main" id="{615D40C8-0279-3E10-AF6E-235A75BC854A}"/>
              </a:ext>
            </a:extLst>
          </p:cNvPr>
          <p:cNvSpPr txBox="1"/>
          <p:nvPr/>
        </p:nvSpPr>
        <p:spPr>
          <a:xfrm>
            <a:off x="9211835" y="4919539"/>
            <a:ext cx="1330939" cy="338554"/>
          </a:xfrm>
          <a:prstGeom prst="rect">
            <a:avLst/>
          </a:prstGeom>
          <a:noFill/>
        </p:spPr>
        <p:txBody>
          <a:bodyPr wrap="square" rtlCol="0">
            <a:spAutoFit/>
          </a:bodyPr>
          <a:lstStyle/>
          <a:p>
            <a:r>
              <a:rPr lang="en-US" sz="1600" dirty="0"/>
              <a:t>App Server 2</a:t>
            </a:r>
          </a:p>
        </p:txBody>
      </p:sp>
      <p:sp>
        <p:nvSpPr>
          <p:cNvPr id="41" name="TextBox 40">
            <a:extLst>
              <a:ext uri="{FF2B5EF4-FFF2-40B4-BE49-F238E27FC236}">
                <a16:creationId xmlns:a16="http://schemas.microsoft.com/office/drawing/2014/main" id="{E95C2248-C762-FC4B-2A55-F4050C81B4D4}"/>
              </a:ext>
            </a:extLst>
          </p:cNvPr>
          <p:cNvSpPr txBox="1"/>
          <p:nvPr/>
        </p:nvSpPr>
        <p:spPr>
          <a:xfrm>
            <a:off x="10392404" y="4697271"/>
            <a:ext cx="1331510" cy="338554"/>
          </a:xfrm>
          <a:prstGeom prst="rect">
            <a:avLst/>
          </a:prstGeom>
          <a:noFill/>
        </p:spPr>
        <p:txBody>
          <a:bodyPr wrap="square" rtlCol="0">
            <a:spAutoFit/>
          </a:bodyPr>
          <a:lstStyle/>
          <a:p>
            <a:r>
              <a:rPr lang="en-US" sz="1600" dirty="0"/>
              <a:t>App Server 3</a:t>
            </a:r>
          </a:p>
        </p:txBody>
      </p:sp>
    </p:spTree>
    <p:extLst>
      <p:ext uri="{BB962C8B-B14F-4D97-AF65-F5344CB8AC3E}">
        <p14:creationId xmlns:p14="http://schemas.microsoft.com/office/powerpoint/2010/main" val="37739722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59FB-AAE3-3692-F9E0-A2953FB49891}"/>
              </a:ext>
            </a:extLst>
          </p:cNvPr>
          <p:cNvSpPr>
            <a:spLocks noGrp="1"/>
          </p:cNvSpPr>
          <p:nvPr>
            <p:ph type="title"/>
          </p:nvPr>
        </p:nvSpPr>
        <p:spPr/>
        <p:txBody>
          <a:bodyPr/>
          <a:lstStyle/>
          <a:p>
            <a:r>
              <a:rPr lang="en-US" dirty="0"/>
              <a:t>Key VPC Terms</a:t>
            </a:r>
          </a:p>
        </p:txBody>
      </p:sp>
      <p:graphicFrame>
        <p:nvGraphicFramePr>
          <p:cNvPr id="4" name="Table 4">
            <a:extLst>
              <a:ext uri="{FF2B5EF4-FFF2-40B4-BE49-F238E27FC236}">
                <a16:creationId xmlns:a16="http://schemas.microsoft.com/office/drawing/2014/main" id="{F824AFE9-C42B-F389-1528-F138F95463C8}"/>
              </a:ext>
            </a:extLst>
          </p:cNvPr>
          <p:cNvGraphicFramePr>
            <a:graphicFrameLocks noGrp="1"/>
          </p:cNvGraphicFramePr>
          <p:nvPr/>
        </p:nvGraphicFramePr>
        <p:xfrm>
          <a:off x="595086" y="1824962"/>
          <a:ext cx="11037471" cy="3606800"/>
        </p:xfrm>
        <a:graphic>
          <a:graphicData uri="http://schemas.openxmlformats.org/drawingml/2006/table">
            <a:tbl>
              <a:tblPr firstRow="1" bandRow="1">
                <a:tableStyleId>{5C22544A-7EE6-4342-B048-85BDC9FD1C3A}</a:tableStyleId>
              </a:tblPr>
              <a:tblGrid>
                <a:gridCol w="2796296">
                  <a:extLst>
                    <a:ext uri="{9D8B030D-6E8A-4147-A177-3AD203B41FA5}">
                      <a16:colId xmlns:a16="http://schemas.microsoft.com/office/drawing/2014/main" val="2183626505"/>
                    </a:ext>
                  </a:extLst>
                </a:gridCol>
                <a:gridCol w="8241175">
                  <a:extLst>
                    <a:ext uri="{9D8B030D-6E8A-4147-A177-3AD203B41FA5}">
                      <a16:colId xmlns:a16="http://schemas.microsoft.com/office/drawing/2014/main" val="3832636242"/>
                    </a:ext>
                  </a:extLst>
                </a:gridCol>
              </a:tblGrid>
              <a:tr h="370840">
                <a:tc>
                  <a:txBody>
                    <a:bodyPr/>
                    <a:lstStyle/>
                    <a:p>
                      <a:r>
                        <a:rPr lang="en-US" dirty="0">
                          <a:solidFill>
                            <a:schemeClr val="bg1"/>
                          </a:solidFill>
                        </a:rPr>
                        <a:t>Resource</a:t>
                      </a:r>
                    </a:p>
                  </a:txBody>
                  <a:tcPr/>
                </a:tc>
                <a:tc>
                  <a:txBody>
                    <a:bodyPr/>
                    <a:lstStyle/>
                    <a:p>
                      <a:r>
                        <a:rPr lang="en-US" dirty="0">
                          <a:solidFill>
                            <a:schemeClr val="bg1"/>
                          </a:solidFill>
                        </a:rPr>
                        <a:t>Description</a:t>
                      </a:r>
                    </a:p>
                  </a:txBody>
                  <a:tcPr/>
                </a:tc>
                <a:extLst>
                  <a:ext uri="{0D108BD9-81ED-4DB2-BD59-A6C34878D82A}">
                    <a16:rowId xmlns:a16="http://schemas.microsoft.com/office/drawing/2014/main" val="947663299"/>
                  </a:ext>
                </a:extLst>
              </a:tr>
              <a:tr h="370840">
                <a:tc>
                  <a:txBody>
                    <a:bodyPr/>
                    <a:lstStyle/>
                    <a:p>
                      <a:r>
                        <a:rPr lang="en-US" dirty="0"/>
                        <a:t>VPC</a:t>
                      </a:r>
                    </a:p>
                  </a:txBody>
                  <a:tcPr/>
                </a:tc>
                <a:tc>
                  <a:txBody>
                    <a:bodyPr/>
                    <a:lstStyle/>
                    <a:p>
                      <a:r>
                        <a:rPr lang="en-US" dirty="0"/>
                        <a:t>Logically isolated virtual network</a:t>
                      </a:r>
                    </a:p>
                  </a:txBody>
                  <a:tcPr/>
                </a:tc>
                <a:extLst>
                  <a:ext uri="{0D108BD9-81ED-4DB2-BD59-A6C34878D82A}">
                    <a16:rowId xmlns:a16="http://schemas.microsoft.com/office/drawing/2014/main" val="1974223509"/>
                  </a:ext>
                </a:extLst>
              </a:tr>
              <a:tr h="370840">
                <a:tc>
                  <a:txBody>
                    <a:bodyPr/>
                    <a:lstStyle/>
                    <a:p>
                      <a:r>
                        <a:rPr lang="en-US" dirty="0"/>
                        <a:t>Subnet</a:t>
                      </a:r>
                    </a:p>
                  </a:txBody>
                  <a:tcPr/>
                </a:tc>
                <a:tc>
                  <a:txBody>
                    <a:bodyPr/>
                    <a:lstStyle/>
                    <a:p>
                      <a:r>
                        <a:rPr lang="en-US" dirty="0"/>
                        <a:t>A section of a network’s IP range where you can place groups of isolated compute resources</a:t>
                      </a:r>
                    </a:p>
                  </a:txBody>
                  <a:tcPr/>
                </a:tc>
                <a:extLst>
                  <a:ext uri="{0D108BD9-81ED-4DB2-BD59-A6C34878D82A}">
                    <a16:rowId xmlns:a16="http://schemas.microsoft.com/office/drawing/2014/main" val="2931139891"/>
                  </a:ext>
                </a:extLst>
              </a:tr>
              <a:tr h="370840">
                <a:tc>
                  <a:txBody>
                    <a:bodyPr/>
                    <a:lstStyle/>
                    <a:p>
                      <a:r>
                        <a:rPr lang="en-US" dirty="0"/>
                        <a:t>Internet Gateway</a:t>
                      </a:r>
                    </a:p>
                  </a:txBody>
                  <a:tcPr/>
                </a:tc>
                <a:tc>
                  <a:txBody>
                    <a:bodyPr/>
                    <a:lstStyle/>
                    <a:p>
                      <a:r>
                        <a:rPr lang="en-US" dirty="0"/>
                        <a:t>Allows connection to public internet from the network</a:t>
                      </a:r>
                    </a:p>
                  </a:txBody>
                  <a:tcPr/>
                </a:tc>
                <a:extLst>
                  <a:ext uri="{0D108BD9-81ED-4DB2-BD59-A6C34878D82A}">
                    <a16:rowId xmlns:a16="http://schemas.microsoft.com/office/drawing/2014/main" val="1448725287"/>
                  </a:ext>
                </a:extLst>
              </a:tr>
              <a:tr h="370840">
                <a:tc>
                  <a:txBody>
                    <a:bodyPr/>
                    <a:lstStyle/>
                    <a:p>
                      <a:r>
                        <a:rPr lang="en-US" dirty="0"/>
                        <a:t>Route Table</a:t>
                      </a:r>
                    </a:p>
                  </a:txBody>
                  <a:tcPr/>
                </a:tc>
                <a:tc>
                  <a:txBody>
                    <a:bodyPr/>
                    <a:lstStyle/>
                    <a:p>
                      <a:r>
                        <a:rPr lang="en-US" dirty="0"/>
                        <a:t>Defines where traffic should be routed into, out of, and within the network</a:t>
                      </a:r>
                    </a:p>
                  </a:txBody>
                  <a:tcPr/>
                </a:tc>
                <a:extLst>
                  <a:ext uri="{0D108BD9-81ED-4DB2-BD59-A6C34878D82A}">
                    <a16:rowId xmlns:a16="http://schemas.microsoft.com/office/drawing/2014/main" val="591147672"/>
                  </a:ext>
                </a:extLst>
              </a:tr>
              <a:tr h="370840">
                <a:tc>
                  <a:txBody>
                    <a:bodyPr/>
                    <a:lstStyle/>
                    <a:p>
                      <a:r>
                        <a:rPr lang="en-US" dirty="0"/>
                        <a:t>Security Group</a:t>
                      </a:r>
                    </a:p>
                  </a:txBody>
                  <a:tcPr/>
                </a:tc>
                <a:tc>
                  <a:txBody>
                    <a:bodyPr/>
                    <a:lstStyle/>
                    <a:p>
                      <a:r>
                        <a:rPr lang="en-US" dirty="0"/>
                        <a:t>Defines allowed traffic to and from virtual instances (VMs)</a:t>
                      </a:r>
                    </a:p>
                  </a:txBody>
                  <a:tcPr/>
                </a:tc>
                <a:extLst>
                  <a:ext uri="{0D108BD9-81ED-4DB2-BD59-A6C34878D82A}">
                    <a16:rowId xmlns:a16="http://schemas.microsoft.com/office/drawing/2014/main" val="4093824605"/>
                  </a:ext>
                </a:extLst>
              </a:tr>
              <a:tr h="370840">
                <a:tc>
                  <a:txBody>
                    <a:bodyPr/>
                    <a:lstStyle/>
                    <a:p>
                      <a:r>
                        <a:rPr lang="en-US" dirty="0"/>
                        <a:t>Network Access Control List</a:t>
                      </a:r>
                    </a:p>
                  </a:txBody>
                  <a:tcPr/>
                </a:tc>
                <a:tc>
                  <a:txBody>
                    <a:bodyPr/>
                    <a:lstStyle/>
                    <a:p>
                      <a:r>
                        <a:rPr lang="en-US" dirty="0"/>
                        <a:t>Defines allowed traffic to and from subnets (NACL or ACL)</a:t>
                      </a:r>
                    </a:p>
                  </a:txBody>
                  <a:tcPr/>
                </a:tc>
                <a:extLst>
                  <a:ext uri="{0D108BD9-81ED-4DB2-BD59-A6C34878D82A}">
                    <a16:rowId xmlns:a16="http://schemas.microsoft.com/office/drawing/2014/main" val="2899222776"/>
                  </a:ext>
                </a:extLst>
              </a:tr>
              <a:tr h="370840">
                <a:tc>
                  <a:txBody>
                    <a:bodyPr/>
                    <a:lstStyle/>
                    <a:p>
                      <a:r>
                        <a:rPr lang="en-US" dirty="0"/>
                        <a:t>NAT gateway</a:t>
                      </a:r>
                    </a:p>
                  </a:txBody>
                  <a:tcPr/>
                </a:tc>
                <a:tc>
                  <a:txBody>
                    <a:bodyPr/>
                    <a:lstStyle/>
                    <a:p>
                      <a:r>
                        <a:rPr lang="en-US" dirty="0"/>
                        <a:t>Network Address Translation service</a:t>
                      </a:r>
                    </a:p>
                  </a:txBody>
                  <a:tcPr/>
                </a:tc>
                <a:extLst>
                  <a:ext uri="{0D108BD9-81ED-4DB2-BD59-A6C34878D82A}">
                    <a16:rowId xmlns:a16="http://schemas.microsoft.com/office/drawing/2014/main" val="2762252371"/>
                  </a:ext>
                </a:extLst>
              </a:tr>
              <a:tr h="370840">
                <a:tc>
                  <a:txBody>
                    <a:bodyPr/>
                    <a:lstStyle/>
                    <a:p>
                      <a:r>
                        <a:rPr lang="en-US" dirty="0"/>
                        <a:t>Static Public IP</a:t>
                      </a:r>
                    </a:p>
                  </a:txBody>
                  <a:tcPr/>
                </a:tc>
                <a:tc>
                  <a:txBody>
                    <a:bodyPr/>
                    <a:lstStyle/>
                    <a:p>
                      <a:r>
                        <a:rPr lang="en-US" dirty="0"/>
                        <a:t>Public IP address that persists when the resource it’s assigned to is powered down.</a:t>
                      </a:r>
                    </a:p>
                  </a:txBody>
                  <a:tcPr/>
                </a:tc>
                <a:extLst>
                  <a:ext uri="{0D108BD9-81ED-4DB2-BD59-A6C34878D82A}">
                    <a16:rowId xmlns:a16="http://schemas.microsoft.com/office/drawing/2014/main" val="3798852123"/>
                  </a:ext>
                </a:extLst>
              </a:tr>
            </a:tbl>
          </a:graphicData>
        </a:graphic>
      </p:graphicFrame>
    </p:spTree>
    <p:extLst>
      <p:ext uri="{BB962C8B-B14F-4D97-AF65-F5344CB8AC3E}">
        <p14:creationId xmlns:p14="http://schemas.microsoft.com/office/powerpoint/2010/main" val="1146806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8F48-DEC2-D35B-1CA0-619C45A4EF17}"/>
              </a:ext>
            </a:extLst>
          </p:cNvPr>
          <p:cNvSpPr>
            <a:spLocks noGrp="1"/>
          </p:cNvSpPr>
          <p:nvPr>
            <p:ph type="title"/>
          </p:nvPr>
        </p:nvSpPr>
        <p:spPr/>
        <p:txBody>
          <a:bodyPr/>
          <a:lstStyle/>
          <a:p>
            <a:r>
              <a:rPr lang="en-US" dirty="0"/>
              <a:t>Exam 1 Topics and study guide</a:t>
            </a:r>
          </a:p>
        </p:txBody>
      </p:sp>
    </p:spTree>
    <p:extLst>
      <p:ext uri="{BB962C8B-B14F-4D97-AF65-F5344CB8AC3E}">
        <p14:creationId xmlns:p14="http://schemas.microsoft.com/office/powerpoint/2010/main" val="41721641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D380-0852-E9BF-140B-79C350A5DE6C}"/>
              </a:ext>
            </a:extLst>
          </p:cNvPr>
          <p:cNvSpPr>
            <a:spLocks noGrp="1"/>
          </p:cNvSpPr>
          <p:nvPr>
            <p:ph type="title"/>
          </p:nvPr>
        </p:nvSpPr>
        <p:spPr/>
        <p:txBody>
          <a:bodyPr/>
          <a:lstStyle/>
          <a:p>
            <a:r>
              <a:rPr lang="en-US" dirty="0"/>
              <a:t>Exam 1 topics</a:t>
            </a:r>
          </a:p>
        </p:txBody>
      </p:sp>
      <p:sp>
        <p:nvSpPr>
          <p:cNvPr id="3" name="Content Placeholder 2">
            <a:extLst>
              <a:ext uri="{FF2B5EF4-FFF2-40B4-BE49-F238E27FC236}">
                <a16:creationId xmlns:a16="http://schemas.microsoft.com/office/drawing/2014/main" id="{786A7CE4-17F9-3F58-E8C4-EE5C2642A5A9}"/>
              </a:ext>
            </a:extLst>
          </p:cNvPr>
          <p:cNvSpPr>
            <a:spLocks noGrp="1"/>
          </p:cNvSpPr>
          <p:nvPr>
            <p:ph idx="1"/>
          </p:nvPr>
        </p:nvSpPr>
        <p:spPr>
          <a:xfrm>
            <a:off x="1141412" y="2373088"/>
            <a:ext cx="9905999" cy="4147456"/>
          </a:xfrm>
        </p:spPr>
        <p:txBody>
          <a:bodyPr>
            <a:normAutofit fontScale="92500" lnSpcReduction="10000"/>
          </a:bodyPr>
          <a:lstStyle/>
          <a:p>
            <a:pPr marL="0" indent="0">
              <a:buNone/>
            </a:pPr>
            <a:r>
              <a:rPr lang="en-US" dirty="0"/>
              <a:t>Cloud general (10 points) </a:t>
            </a:r>
          </a:p>
          <a:p>
            <a:pPr marL="285750" indent="-285750">
              <a:buFont typeface="+mj-lt"/>
              <a:buAutoNum type="arabicPeriod"/>
            </a:pPr>
            <a:r>
              <a:rPr lang="en-US" dirty="0"/>
              <a:t>Cloud delivery models </a:t>
            </a:r>
          </a:p>
          <a:p>
            <a:pPr lvl="1"/>
            <a:r>
              <a:rPr lang="en-US" dirty="0"/>
              <a:t>Private cloud</a:t>
            </a:r>
          </a:p>
          <a:p>
            <a:pPr lvl="1"/>
            <a:r>
              <a:rPr lang="en-US" dirty="0"/>
              <a:t>Public cloud</a:t>
            </a:r>
          </a:p>
          <a:p>
            <a:pPr lvl="1"/>
            <a:r>
              <a:rPr lang="en-US" dirty="0"/>
              <a:t>Hybrid cloud</a:t>
            </a:r>
          </a:p>
          <a:p>
            <a:pPr lvl="1"/>
            <a:r>
              <a:rPr lang="en-US" dirty="0"/>
              <a:t>Multi cloud</a:t>
            </a:r>
          </a:p>
          <a:p>
            <a:pPr>
              <a:buFont typeface="+mj-lt"/>
              <a:buAutoNum type="arabicPeriod"/>
            </a:pPr>
            <a:r>
              <a:rPr lang="en-US" dirty="0"/>
              <a:t> Cloud deployment models </a:t>
            </a:r>
          </a:p>
          <a:p>
            <a:pPr lvl="1"/>
            <a:r>
              <a:rPr lang="en-US" dirty="0"/>
              <a:t>IaaS</a:t>
            </a:r>
          </a:p>
          <a:p>
            <a:pPr lvl="1"/>
            <a:r>
              <a:rPr lang="en-US" dirty="0"/>
              <a:t>PaaS</a:t>
            </a:r>
          </a:p>
          <a:p>
            <a:pPr lvl="1"/>
            <a:r>
              <a:rPr lang="en-US" dirty="0"/>
              <a:t>SaaS</a:t>
            </a:r>
          </a:p>
        </p:txBody>
      </p:sp>
    </p:spTree>
    <p:extLst>
      <p:ext uri="{BB962C8B-B14F-4D97-AF65-F5344CB8AC3E}">
        <p14:creationId xmlns:p14="http://schemas.microsoft.com/office/powerpoint/2010/main" val="3719485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4870-5E89-62BF-9DB1-C2CF6E225BF9}"/>
              </a:ext>
            </a:extLst>
          </p:cNvPr>
          <p:cNvSpPr>
            <a:spLocks noGrp="1"/>
          </p:cNvSpPr>
          <p:nvPr>
            <p:ph type="title"/>
          </p:nvPr>
        </p:nvSpPr>
        <p:spPr/>
        <p:txBody>
          <a:bodyPr/>
          <a:lstStyle/>
          <a:p>
            <a:r>
              <a:rPr lang="en-US" dirty="0"/>
              <a:t>Exam 1 topics</a:t>
            </a:r>
          </a:p>
        </p:txBody>
      </p:sp>
      <p:sp>
        <p:nvSpPr>
          <p:cNvPr id="3" name="Content Placeholder 2">
            <a:extLst>
              <a:ext uri="{FF2B5EF4-FFF2-40B4-BE49-F238E27FC236}">
                <a16:creationId xmlns:a16="http://schemas.microsoft.com/office/drawing/2014/main" id="{3E904F00-CF65-6DA2-7EFF-7B56B624C5CF}"/>
              </a:ext>
            </a:extLst>
          </p:cNvPr>
          <p:cNvSpPr>
            <a:spLocks noGrp="1"/>
          </p:cNvSpPr>
          <p:nvPr>
            <p:ph idx="1"/>
          </p:nvPr>
        </p:nvSpPr>
        <p:spPr/>
        <p:txBody>
          <a:bodyPr/>
          <a:lstStyle/>
          <a:p>
            <a:pPr marL="0" indent="0">
              <a:buNone/>
            </a:pPr>
            <a:r>
              <a:rPr lang="en-US" dirty="0"/>
              <a:t>Virtual machines &amp; hypervisors (10 points) </a:t>
            </a:r>
          </a:p>
          <a:p>
            <a:r>
              <a:rPr lang="en-US" dirty="0"/>
              <a:t>sizes</a:t>
            </a:r>
          </a:p>
          <a:p>
            <a:r>
              <a:rPr lang="en-US" dirty="0"/>
              <a:t>images</a:t>
            </a:r>
          </a:p>
          <a:p>
            <a:r>
              <a:rPr lang="en-US" dirty="0"/>
              <a:t>architectures</a:t>
            </a:r>
          </a:p>
          <a:p>
            <a:r>
              <a:rPr lang="en-US" dirty="0"/>
              <a:t>Type 1 hypervisors</a:t>
            </a:r>
          </a:p>
          <a:p>
            <a:r>
              <a:rPr lang="en-US" dirty="0"/>
              <a:t>Type 2 hypervisors</a:t>
            </a:r>
          </a:p>
          <a:p>
            <a:endParaRPr lang="en-US" dirty="0"/>
          </a:p>
        </p:txBody>
      </p:sp>
    </p:spTree>
    <p:extLst>
      <p:ext uri="{BB962C8B-B14F-4D97-AF65-F5344CB8AC3E}">
        <p14:creationId xmlns:p14="http://schemas.microsoft.com/office/powerpoint/2010/main" val="33508280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E258-AC3A-B032-7BF4-BB2738C0BEC0}"/>
              </a:ext>
            </a:extLst>
          </p:cNvPr>
          <p:cNvSpPr>
            <a:spLocks noGrp="1"/>
          </p:cNvSpPr>
          <p:nvPr>
            <p:ph type="title"/>
          </p:nvPr>
        </p:nvSpPr>
        <p:spPr/>
        <p:txBody>
          <a:bodyPr/>
          <a:lstStyle/>
          <a:p>
            <a:r>
              <a:rPr lang="en-US" dirty="0"/>
              <a:t>Exam 1 topics</a:t>
            </a:r>
          </a:p>
        </p:txBody>
      </p:sp>
      <p:sp>
        <p:nvSpPr>
          <p:cNvPr id="3" name="Content Placeholder 2">
            <a:extLst>
              <a:ext uri="{FF2B5EF4-FFF2-40B4-BE49-F238E27FC236}">
                <a16:creationId xmlns:a16="http://schemas.microsoft.com/office/drawing/2014/main" id="{E25CE918-652C-889A-9263-C7C0EA6DFA6E}"/>
              </a:ext>
            </a:extLst>
          </p:cNvPr>
          <p:cNvSpPr>
            <a:spLocks noGrp="1"/>
          </p:cNvSpPr>
          <p:nvPr>
            <p:ph idx="1"/>
          </p:nvPr>
        </p:nvSpPr>
        <p:spPr>
          <a:xfrm>
            <a:off x="1141412" y="1859569"/>
            <a:ext cx="9905999" cy="4379913"/>
          </a:xfrm>
        </p:spPr>
        <p:txBody>
          <a:bodyPr>
            <a:normAutofit fontScale="70000" lnSpcReduction="20000"/>
          </a:bodyPr>
          <a:lstStyle/>
          <a:p>
            <a:pPr marL="0" indent="0">
              <a:buNone/>
            </a:pPr>
            <a:r>
              <a:rPr lang="en-US" dirty="0"/>
              <a:t>Containers &amp; Docker (10 points) </a:t>
            </a:r>
          </a:p>
          <a:p>
            <a:r>
              <a:rPr lang="en-US" dirty="0"/>
              <a:t>containers vs VMs</a:t>
            </a:r>
          </a:p>
          <a:p>
            <a:r>
              <a:rPr lang="en-US" dirty="0"/>
              <a:t>docker commands</a:t>
            </a:r>
          </a:p>
          <a:p>
            <a:r>
              <a:rPr lang="en-US" dirty="0"/>
              <a:t>here’s a </a:t>
            </a:r>
            <a:r>
              <a:rPr lang="en-US" dirty="0" err="1"/>
              <a:t>dockerfile</a:t>
            </a:r>
            <a:r>
              <a:rPr lang="en-US" dirty="0"/>
              <a:t>, and some instructions; what would the Docker run command be?</a:t>
            </a:r>
          </a:p>
          <a:p>
            <a:r>
              <a:rPr lang="en-US" dirty="0"/>
              <a:t>What’s missing from this </a:t>
            </a:r>
            <a:r>
              <a:rPr lang="en-US" dirty="0" err="1"/>
              <a:t>dockerfile</a:t>
            </a:r>
            <a:r>
              <a:rPr lang="en-US" dirty="0"/>
              <a:t>?</a:t>
            </a:r>
          </a:p>
          <a:p>
            <a:r>
              <a:rPr lang="en-US" dirty="0"/>
              <a:t>images</a:t>
            </a:r>
          </a:p>
          <a:p>
            <a:pPr marL="0" indent="0">
              <a:buNone/>
            </a:pPr>
            <a:r>
              <a:rPr lang="en-US" dirty="0"/>
              <a:t>Storage (10 points) </a:t>
            </a:r>
          </a:p>
          <a:p>
            <a:r>
              <a:rPr lang="en-US" dirty="0"/>
              <a:t>block storage</a:t>
            </a:r>
          </a:p>
          <a:p>
            <a:r>
              <a:rPr lang="en-US" dirty="0"/>
              <a:t>object storage </a:t>
            </a:r>
          </a:p>
          <a:p>
            <a:pPr lvl="1"/>
            <a:r>
              <a:rPr lang="en-US" dirty="0"/>
              <a:t>S3</a:t>
            </a:r>
          </a:p>
          <a:p>
            <a:r>
              <a:rPr lang="en-US" dirty="0"/>
              <a:t>file storage</a:t>
            </a:r>
          </a:p>
        </p:txBody>
      </p:sp>
    </p:spTree>
    <p:extLst>
      <p:ext uri="{BB962C8B-B14F-4D97-AF65-F5344CB8AC3E}">
        <p14:creationId xmlns:p14="http://schemas.microsoft.com/office/powerpoint/2010/main" val="215678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477D-40A8-1738-2915-F9A02EFAD6EE}"/>
              </a:ext>
            </a:extLst>
          </p:cNvPr>
          <p:cNvSpPr>
            <a:spLocks noGrp="1"/>
          </p:cNvSpPr>
          <p:nvPr>
            <p:ph type="title"/>
          </p:nvPr>
        </p:nvSpPr>
        <p:spPr/>
        <p:txBody>
          <a:bodyPr/>
          <a:lstStyle/>
          <a:p>
            <a:r>
              <a:rPr lang="en-US" dirty="0"/>
              <a:t>Exam 1 topics</a:t>
            </a:r>
          </a:p>
        </p:txBody>
      </p:sp>
      <p:sp>
        <p:nvSpPr>
          <p:cNvPr id="3" name="Content Placeholder 2">
            <a:extLst>
              <a:ext uri="{FF2B5EF4-FFF2-40B4-BE49-F238E27FC236}">
                <a16:creationId xmlns:a16="http://schemas.microsoft.com/office/drawing/2014/main" id="{B07CA13E-4440-31D2-A8F8-CA3497736C45}"/>
              </a:ext>
            </a:extLst>
          </p:cNvPr>
          <p:cNvSpPr>
            <a:spLocks noGrp="1"/>
          </p:cNvSpPr>
          <p:nvPr>
            <p:ph idx="1"/>
          </p:nvPr>
        </p:nvSpPr>
        <p:spPr/>
        <p:txBody>
          <a:bodyPr>
            <a:normAutofit fontScale="70000" lnSpcReduction="20000"/>
          </a:bodyPr>
          <a:lstStyle/>
          <a:p>
            <a:pPr marL="0" indent="0">
              <a:buNone/>
            </a:pPr>
            <a:r>
              <a:rPr lang="en-US" dirty="0"/>
              <a:t>Database (10 points) </a:t>
            </a:r>
          </a:p>
          <a:p>
            <a:r>
              <a:rPr lang="en-US" dirty="0"/>
              <a:t>NoSQL</a:t>
            </a:r>
          </a:p>
          <a:p>
            <a:r>
              <a:rPr lang="en-US" dirty="0"/>
              <a:t>Cloud Native</a:t>
            </a:r>
          </a:p>
          <a:p>
            <a:pPr marL="0" indent="0">
              <a:buNone/>
            </a:pPr>
            <a:r>
              <a:rPr lang="en-US" dirty="0"/>
              <a:t>Networking (10 points) </a:t>
            </a:r>
          </a:p>
          <a:p>
            <a:r>
              <a:rPr lang="en-US" dirty="0"/>
              <a:t>VPCs</a:t>
            </a:r>
          </a:p>
          <a:p>
            <a:r>
              <a:rPr lang="en-US" dirty="0"/>
              <a:t>NACL</a:t>
            </a:r>
          </a:p>
          <a:p>
            <a:r>
              <a:rPr lang="en-US" dirty="0"/>
              <a:t>NAT</a:t>
            </a:r>
          </a:p>
          <a:p>
            <a:r>
              <a:rPr lang="en-US" dirty="0"/>
              <a:t>Security groups</a:t>
            </a:r>
          </a:p>
          <a:p>
            <a:r>
              <a:rPr lang="en-US" dirty="0"/>
              <a:t>Load balancers</a:t>
            </a:r>
          </a:p>
          <a:p>
            <a:endParaRPr lang="en-US" dirty="0"/>
          </a:p>
        </p:txBody>
      </p:sp>
    </p:spTree>
    <p:extLst>
      <p:ext uri="{BB962C8B-B14F-4D97-AF65-F5344CB8AC3E}">
        <p14:creationId xmlns:p14="http://schemas.microsoft.com/office/powerpoint/2010/main" val="19652288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F06A-1DEC-40BA-0B36-DCE36F26B626}"/>
              </a:ext>
            </a:extLst>
          </p:cNvPr>
          <p:cNvSpPr>
            <a:spLocks noGrp="1"/>
          </p:cNvSpPr>
          <p:nvPr>
            <p:ph type="title"/>
          </p:nvPr>
        </p:nvSpPr>
        <p:spPr/>
        <p:txBody>
          <a:bodyPr/>
          <a:lstStyle/>
          <a:p>
            <a:r>
              <a:rPr lang="en-US" dirty="0"/>
              <a:t>Exam 1 topics and study guide</a:t>
            </a:r>
          </a:p>
        </p:txBody>
      </p:sp>
      <p:sp>
        <p:nvSpPr>
          <p:cNvPr id="3" name="Content Placeholder 2">
            <a:extLst>
              <a:ext uri="{FF2B5EF4-FFF2-40B4-BE49-F238E27FC236}">
                <a16:creationId xmlns:a16="http://schemas.microsoft.com/office/drawing/2014/main" id="{75396ED4-D187-DBFF-25BC-646E71FEC845}"/>
              </a:ext>
            </a:extLst>
          </p:cNvPr>
          <p:cNvSpPr>
            <a:spLocks noGrp="1"/>
          </p:cNvSpPr>
          <p:nvPr>
            <p:ph idx="1"/>
          </p:nvPr>
        </p:nvSpPr>
        <p:spPr/>
        <p:txBody>
          <a:bodyPr/>
          <a:lstStyle/>
          <a:p>
            <a:r>
              <a:rPr lang="en-US" dirty="0"/>
              <a:t>How to Study</a:t>
            </a:r>
          </a:p>
          <a:p>
            <a:pPr lvl="1"/>
            <a:r>
              <a:rPr lang="en-US" dirty="0"/>
              <a:t>Lectures, quizzes, assignments are all fair game</a:t>
            </a:r>
          </a:p>
          <a:p>
            <a:r>
              <a:rPr lang="en-US" dirty="0">
                <a:solidFill>
                  <a:schemeClr val="accent2"/>
                </a:solidFill>
              </a:rPr>
              <a:t>Assignment 5 is an exam review!</a:t>
            </a:r>
          </a:p>
          <a:p>
            <a:pPr lvl="1"/>
            <a:r>
              <a:rPr lang="en-US" dirty="0">
                <a:solidFill>
                  <a:schemeClr val="accent2"/>
                </a:solidFill>
              </a:rPr>
              <a:t>Due before the exam on Thursday</a:t>
            </a:r>
          </a:p>
          <a:p>
            <a:pPr lvl="1"/>
            <a:r>
              <a:rPr lang="en-US" dirty="0">
                <a:solidFill>
                  <a:schemeClr val="accent2"/>
                </a:solidFill>
              </a:rPr>
              <a:t>Major topics and sample questions</a:t>
            </a:r>
          </a:p>
          <a:p>
            <a:r>
              <a:rPr lang="en-US" dirty="0"/>
              <a:t>No quiz for week 5</a:t>
            </a:r>
          </a:p>
        </p:txBody>
      </p:sp>
    </p:spTree>
    <p:extLst>
      <p:ext uri="{BB962C8B-B14F-4D97-AF65-F5344CB8AC3E}">
        <p14:creationId xmlns:p14="http://schemas.microsoft.com/office/powerpoint/2010/main" val="4045506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74D3-AB4B-897D-AB3C-10CB98B937CB}"/>
              </a:ext>
            </a:extLst>
          </p:cNvPr>
          <p:cNvSpPr>
            <a:spLocks noGrp="1"/>
          </p:cNvSpPr>
          <p:nvPr>
            <p:ph type="title"/>
          </p:nvPr>
        </p:nvSpPr>
        <p:spPr/>
        <p:txBody>
          <a:bodyPr/>
          <a:lstStyle/>
          <a:p>
            <a:r>
              <a:rPr lang="en-US" dirty="0"/>
              <a:t>Refences</a:t>
            </a:r>
          </a:p>
        </p:txBody>
      </p:sp>
      <p:sp>
        <p:nvSpPr>
          <p:cNvPr id="3" name="Content Placeholder 2">
            <a:extLst>
              <a:ext uri="{FF2B5EF4-FFF2-40B4-BE49-F238E27FC236}">
                <a16:creationId xmlns:a16="http://schemas.microsoft.com/office/drawing/2014/main" id="{3DBBB1B1-197F-0B13-8757-9502F52D642C}"/>
              </a:ext>
            </a:extLst>
          </p:cNvPr>
          <p:cNvSpPr>
            <a:spLocks noGrp="1"/>
          </p:cNvSpPr>
          <p:nvPr>
            <p:ph idx="1"/>
          </p:nvPr>
        </p:nvSpPr>
        <p:spPr/>
        <p:txBody>
          <a:bodyPr/>
          <a:lstStyle/>
          <a:p>
            <a:r>
              <a:rPr lang="en-US" dirty="0"/>
              <a:t>Willis, Mark. Learning Amazon Web Services (AWS): A Hands-On Guide to the Fundamentals of AWS Cloud. </a:t>
            </a:r>
            <a:r>
              <a:rPr lang="en-US" i="1" dirty="0"/>
              <a:t>Addison-Wesley Professional</a:t>
            </a:r>
            <a:r>
              <a:rPr lang="en-US" dirty="0"/>
              <a:t>. 2019.</a:t>
            </a:r>
          </a:p>
        </p:txBody>
      </p:sp>
    </p:spTree>
    <p:extLst>
      <p:ext uri="{BB962C8B-B14F-4D97-AF65-F5344CB8AC3E}">
        <p14:creationId xmlns:p14="http://schemas.microsoft.com/office/powerpoint/2010/main" val="31378591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82CC-6089-99E2-8DAE-194ABD7F77A1}"/>
              </a:ext>
            </a:extLst>
          </p:cNvPr>
          <p:cNvSpPr>
            <a:spLocks noGrp="1"/>
          </p:cNvSpPr>
          <p:nvPr>
            <p:ph type="title"/>
          </p:nvPr>
        </p:nvSpPr>
        <p:spPr/>
        <p:txBody>
          <a:bodyPr/>
          <a:lstStyle/>
          <a:p>
            <a:r>
              <a:rPr lang="en-US" dirty="0"/>
              <a:t>Land Acknowledgement Statement</a:t>
            </a:r>
          </a:p>
        </p:txBody>
      </p:sp>
      <p:sp>
        <p:nvSpPr>
          <p:cNvPr id="3" name="Content Placeholder 2">
            <a:extLst>
              <a:ext uri="{FF2B5EF4-FFF2-40B4-BE49-F238E27FC236}">
                <a16:creationId xmlns:a16="http://schemas.microsoft.com/office/drawing/2014/main" id="{31E8A3DB-1FB1-FA12-63A3-34AC7D945DB7}"/>
              </a:ext>
            </a:extLst>
          </p:cNvPr>
          <p:cNvSpPr>
            <a:spLocks noGrp="1"/>
          </p:cNvSpPr>
          <p:nvPr>
            <p:ph idx="1"/>
          </p:nvPr>
        </p:nvSpPr>
        <p:spPr/>
        <p:txBody>
          <a:bodyPr/>
          <a:lstStyle/>
          <a:p>
            <a:pPr marL="0" indent="0">
              <a:buNone/>
            </a:pPr>
            <a:r>
              <a:rPr lang="en-US" dirty="0"/>
              <a:t>We respectfully acknowledge the University of Arizona is on the land and territories of Indigenous peoples. Today, Arizona is home to 22 federally-recognized tribes, with Tucson being home to the O’odham and the </a:t>
            </a:r>
            <a:r>
              <a:rPr lang="en-US" dirty="0" err="1"/>
              <a:t>Yacqui</a:t>
            </a:r>
            <a:r>
              <a:rPr lang="en-US" dirty="0"/>
              <a:t>. Committed to diversity and inclusion, the University strives to build sustainable relationships with sovereign Native Nations and Indigenous communities through education offerings, partnerships, and community service.</a:t>
            </a:r>
          </a:p>
          <a:p>
            <a:endParaRPr lang="en-US" dirty="0"/>
          </a:p>
        </p:txBody>
      </p:sp>
    </p:spTree>
    <p:extLst>
      <p:ext uri="{BB962C8B-B14F-4D97-AF65-F5344CB8AC3E}">
        <p14:creationId xmlns:p14="http://schemas.microsoft.com/office/powerpoint/2010/main" val="3275667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50A6-F019-F175-0026-73A8321DE734}"/>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033C9C15-0BE8-0491-CB9B-A66EF6EF3B69}"/>
              </a:ext>
            </a:extLst>
          </p:cNvPr>
          <p:cNvSpPr>
            <a:spLocks noGrp="1"/>
          </p:cNvSpPr>
          <p:nvPr>
            <p:ph idx="1"/>
          </p:nvPr>
        </p:nvSpPr>
        <p:spPr/>
        <p:txBody>
          <a:bodyPr/>
          <a:lstStyle/>
          <a:p>
            <a:r>
              <a:rPr lang="en-US" dirty="0"/>
              <a:t>Pass-through load balancing</a:t>
            </a:r>
          </a:p>
          <a:p>
            <a:r>
              <a:rPr lang="en-US" dirty="0"/>
              <a:t>Proxy load balancing</a:t>
            </a:r>
          </a:p>
          <a:p>
            <a:r>
              <a:rPr lang="en-US" dirty="0"/>
              <a:t>DNS forwarder</a:t>
            </a:r>
          </a:p>
        </p:txBody>
      </p:sp>
    </p:spTree>
    <p:extLst>
      <p:ext uri="{BB962C8B-B14F-4D97-AF65-F5344CB8AC3E}">
        <p14:creationId xmlns:p14="http://schemas.microsoft.com/office/powerpoint/2010/main" val="4031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B5C4-B7E7-3136-26C4-2739CDE55E78}"/>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C7963953-3D0E-1EC7-89C3-2263C5608CE4}"/>
              </a:ext>
            </a:extLst>
          </p:cNvPr>
          <p:cNvSpPr>
            <a:spLocks noGrp="1"/>
          </p:cNvSpPr>
          <p:nvPr>
            <p:ph idx="1"/>
          </p:nvPr>
        </p:nvSpPr>
        <p:spPr>
          <a:xfrm>
            <a:off x="1141413" y="2097088"/>
            <a:ext cx="5060605" cy="3541714"/>
          </a:xfrm>
        </p:spPr>
        <p:txBody>
          <a:bodyPr>
            <a:normAutofit fontScale="77500" lnSpcReduction="20000"/>
          </a:bodyPr>
          <a:lstStyle/>
          <a:p>
            <a:endParaRPr lang="en-US" dirty="0"/>
          </a:p>
          <a:p>
            <a:r>
              <a:rPr lang="en-US" dirty="0"/>
              <a:t>Load balancers distribute workloads across available servers</a:t>
            </a:r>
          </a:p>
          <a:p>
            <a:r>
              <a:rPr lang="en-US" dirty="0"/>
              <a:t>They are designed to identify which servers are available to handle additional demand so that customers don’t see a decline in performance.</a:t>
            </a:r>
          </a:p>
          <a:p>
            <a:r>
              <a:rPr lang="en-US" dirty="0"/>
              <a:t>A load balancer sits between a user and a cluster of servers; it analyzes which server would best meet the user’s request and then routes the traffic to the available server</a:t>
            </a:r>
          </a:p>
        </p:txBody>
      </p:sp>
      <p:pic>
        <p:nvPicPr>
          <p:cNvPr id="4" name="Picture 2" descr="Internet-facing Classic Load Balancers - Elastic Load Balancing">
            <a:extLst>
              <a:ext uri="{FF2B5EF4-FFF2-40B4-BE49-F238E27FC236}">
                <a16:creationId xmlns:a16="http://schemas.microsoft.com/office/drawing/2014/main" id="{015713BB-568D-CC56-AB22-A7B5FA21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580" y="1791495"/>
            <a:ext cx="4330700" cy="4152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9C4C24-5645-8B28-ED0E-9DB311B5BAFA}"/>
              </a:ext>
            </a:extLst>
          </p:cNvPr>
          <p:cNvSpPr txBox="1"/>
          <p:nvPr/>
        </p:nvSpPr>
        <p:spPr>
          <a:xfrm>
            <a:off x="7331184" y="6054816"/>
            <a:ext cx="2777492" cy="369332"/>
          </a:xfrm>
          <a:prstGeom prst="rect">
            <a:avLst/>
          </a:prstGeom>
          <a:noFill/>
        </p:spPr>
        <p:txBody>
          <a:bodyPr wrap="none" rtlCol="0">
            <a:spAutoFit/>
          </a:bodyPr>
          <a:lstStyle/>
          <a:p>
            <a:r>
              <a:rPr lang="en-US" dirty="0"/>
              <a:t>Source: AWS Documentation</a:t>
            </a:r>
          </a:p>
        </p:txBody>
      </p:sp>
    </p:spTree>
    <p:extLst>
      <p:ext uri="{BB962C8B-B14F-4D97-AF65-F5344CB8AC3E}">
        <p14:creationId xmlns:p14="http://schemas.microsoft.com/office/powerpoint/2010/main" val="35223795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6662-3D8B-53B3-F0BD-A3D048922198}"/>
              </a:ext>
            </a:extLst>
          </p:cNvPr>
          <p:cNvSpPr>
            <a:spLocks noGrp="1"/>
          </p:cNvSpPr>
          <p:nvPr>
            <p:ph type="title"/>
          </p:nvPr>
        </p:nvSpPr>
        <p:spPr/>
        <p:txBody>
          <a:bodyPr/>
          <a:lstStyle/>
          <a:p>
            <a:r>
              <a:rPr lang="en-US" dirty="0"/>
              <a:t>Proxy Behavior</a:t>
            </a:r>
          </a:p>
        </p:txBody>
      </p:sp>
      <p:sp>
        <p:nvSpPr>
          <p:cNvPr id="3" name="Content Placeholder 2">
            <a:extLst>
              <a:ext uri="{FF2B5EF4-FFF2-40B4-BE49-F238E27FC236}">
                <a16:creationId xmlns:a16="http://schemas.microsoft.com/office/drawing/2014/main" id="{DC87342B-E780-1094-CAEC-7F517B1C83C1}"/>
              </a:ext>
            </a:extLst>
          </p:cNvPr>
          <p:cNvSpPr>
            <a:spLocks noGrp="1"/>
          </p:cNvSpPr>
          <p:nvPr>
            <p:ph idx="1"/>
          </p:nvPr>
        </p:nvSpPr>
        <p:spPr/>
        <p:txBody>
          <a:bodyPr>
            <a:normAutofit fontScale="92500" lnSpcReduction="20000"/>
          </a:bodyPr>
          <a:lstStyle/>
          <a:p>
            <a:r>
              <a:rPr lang="en-US" dirty="0"/>
              <a:t>If the LB acts a as a proxy, and then terminates the client’s connection</a:t>
            </a:r>
          </a:p>
          <a:p>
            <a:r>
              <a:rPr lang="en-US" dirty="0"/>
              <a:t>If the LB forwards the request without ending the connection</a:t>
            </a:r>
          </a:p>
          <a:p>
            <a:r>
              <a:rPr lang="en-US" dirty="0"/>
              <a:t>Terminating the flow enables load balancers to perform additional traffic management, like SSL termination, session persistence, content-based routing</a:t>
            </a:r>
          </a:p>
          <a:p>
            <a:r>
              <a:rPr lang="en-US" dirty="0"/>
              <a:t>ALB terminates the client connection and establishes a new </a:t>
            </a:r>
            <a:r>
              <a:rPr lang="en-US" dirty="0" err="1"/>
              <a:t>connecition</a:t>
            </a:r>
            <a:r>
              <a:rPr lang="en-US" dirty="0"/>
              <a:t>, acting as a proxy</a:t>
            </a:r>
          </a:p>
          <a:p>
            <a:r>
              <a:rPr lang="en-US" dirty="0"/>
              <a:t>NLB terminates the connection and makes a new one on behalf of the client</a:t>
            </a:r>
          </a:p>
          <a:p>
            <a:r>
              <a:rPr lang="en-US" dirty="0"/>
              <a:t>GLB doesn’t act as a proxy or terminate the connection; forwards traffic directly</a:t>
            </a:r>
          </a:p>
        </p:txBody>
      </p:sp>
    </p:spTree>
    <p:extLst>
      <p:ext uri="{BB962C8B-B14F-4D97-AF65-F5344CB8AC3E}">
        <p14:creationId xmlns:p14="http://schemas.microsoft.com/office/powerpoint/2010/main" val="20643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E22F-8D05-E8DE-3F8D-B8AC13BF615F}"/>
              </a:ext>
            </a:extLst>
          </p:cNvPr>
          <p:cNvSpPr>
            <a:spLocks noGrp="1"/>
          </p:cNvSpPr>
          <p:nvPr>
            <p:ph type="title"/>
          </p:nvPr>
        </p:nvSpPr>
        <p:spPr/>
        <p:txBody>
          <a:bodyPr/>
          <a:lstStyle/>
          <a:p>
            <a:r>
              <a:rPr lang="en-US" dirty="0"/>
              <a:t>Why Use Load Balancing?</a:t>
            </a:r>
          </a:p>
        </p:txBody>
      </p:sp>
      <p:graphicFrame>
        <p:nvGraphicFramePr>
          <p:cNvPr id="4" name="Content Placeholder 3">
            <a:extLst>
              <a:ext uri="{FF2B5EF4-FFF2-40B4-BE49-F238E27FC236}">
                <a16:creationId xmlns:a16="http://schemas.microsoft.com/office/drawing/2014/main" id="{6383527D-019C-E006-6308-AACC489906EC}"/>
              </a:ext>
            </a:extLst>
          </p:cNvPr>
          <p:cNvGraphicFramePr>
            <a:graphicFrameLocks noGrp="1"/>
          </p:cNvGraphicFramePr>
          <p:nvPr>
            <p:ph idx="1"/>
            <p:extLst>
              <p:ext uri="{D42A27DB-BD31-4B8C-83A1-F6EECF244321}">
                <p14:modId xmlns:p14="http://schemas.microsoft.com/office/powerpoint/2010/main" val="342204358"/>
              </p:ext>
            </p:extLst>
          </p:nvPr>
        </p:nvGraphicFramePr>
        <p:xfrm>
          <a:off x="544287" y="1959430"/>
          <a:ext cx="10688182" cy="4452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012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3684</TotalTime>
  <Words>4236</Words>
  <Application>Microsoft Macintosh PowerPoint</Application>
  <PresentationFormat>Widescreen</PresentationFormat>
  <Paragraphs>557</Paragraphs>
  <Slides>80</Slides>
  <Notes>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Aptos</vt:lpstr>
      <vt:lpstr>Arial</vt:lpstr>
      <vt:lpstr>Calibri</vt:lpstr>
      <vt:lpstr>EB Garamond</vt:lpstr>
      <vt:lpstr>Tw Cen MT</vt:lpstr>
      <vt:lpstr>Circuit</vt:lpstr>
      <vt:lpstr>MIS 547</vt:lpstr>
      <vt:lpstr>Admin</vt:lpstr>
      <vt:lpstr>Admin</vt:lpstr>
      <vt:lpstr>AGENDA</vt:lpstr>
      <vt:lpstr>Lecture 8: Cloud Networking Day 2</vt:lpstr>
      <vt:lpstr>Load Balancing</vt:lpstr>
      <vt:lpstr>Load Balancers</vt:lpstr>
      <vt:lpstr>Load Balancing</vt:lpstr>
      <vt:lpstr>Why Use Load Balancing?</vt:lpstr>
      <vt:lpstr>Load Balancing Benefits</vt:lpstr>
      <vt:lpstr>Load Balancing Benefits</vt:lpstr>
      <vt:lpstr>Load Balancing Benefits</vt:lpstr>
      <vt:lpstr>Load Balancing Benefits</vt:lpstr>
      <vt:lpstr>Load Balancing</vt:lpstr>
      <vt:lpstr>Load Balancing Algorithms</vt:lpstr>
      <vt:lpstr>Load Balancing: Dynamic Algorithms</vt:lpstr>
      <vt:lpstr>Load Balancing: Static Algorithms</vt:lpstr>
      <vt:lpstr>Load balancing</vt:lpstr>
      <vt:lpstr>Load Balancing types</vt:lpstr>
      <vt:lpstr>Application Load Balancing</vt:lpstr>
      <vt:lpstr>Network Load Balancing</vt:lpstr>
      <vt:lpstr>Gateway Load Balancer</vt:lpstr>
      <vt:lpstr>Target Types</vt:lpstr>
      <vt:lpstr>ALB vs NLB vs GLB</vt:lpstr>
      <vt:lpstr>DNS Load Balancing</vt:lpstr>
      <vt:lpstr>Global Server Load Balancing</vt:lpstr>
      <vt:lpstr>Security Groups</vt:lpstr>
      <vt:lpstr>Security Groups</vt:lpstr>
      <vt:lpstr>Security Groups</vt:lpstr>
      <vt:lpstr>Security Groups</vt:lpstr>
      <vt:lpstr>Security Groups</vt:lpstr>
      <vt:lpstr>Security Groups</vt:lpstr>
      <vt:lpstr>Security Group Best Practices</vt:lpstr>
      <vt:lpstr>Default Security Group</vt:lpstr>
      <vt:lpstr>Security Group Summary</vt:lpstr>
      <vt:lpstr>Network ACLs</vt:lpstr>
      <vt:lpstr>Network access control lists</vt:lpstr>
      <vt:lpstr>Network Access Control Lists</vt:lpstr>
      <vt:lpstr>Network Access control lists</vt:lpstr>
      <vt:lpstr>NACL Rules</vt:lpstr>
      <vt:lpstr>Ephemeral Ports</vt:lpstr>
      <vt:lpstr>NACL + Ephemeral Ports</vt:lpstr>
      <vt:lpstr>NACL + Ephemeral Ports</vt:lpstr>
      <vt:lpstr>BYOIP</vt:lpstr>
      <vt:lpstr>BYOIP: When to Use it</vt:lpstr>
      <vt:lpstr>BYOIP: WHY Use it </vt:lpstr>
      <vt:lpstr>VPC Connectivity</vt:lpstr>
      <vt:lpstr>VPN Connections</vt:lpstr>
      <vt:lpstr>Site-to-Site VPN Connection</vt:lpstr>
      <vt:lpstr>Site-to-Site VPN Connection</vt:lpstr>
      <vt:lpstr>VPN Connections</vt:lpstr>
      <vt:lpstr>Direct Connect</vt:lpstr>
      <vt:lpstr>Site-to-site VPN Connections</vt:lpstr>
      <vt:lpstr>VPN Connections: Customer Gateway</vt:lpstr>
      <vt:lpstr>Peering VPCs</vt:lpstr>
      <vt:lpstr>VPC Design Considerations</vt:lpstr>
      <vt:lpstr>The Default VPC</vt:lpstr>
      <vt:lpstr>The Default VPC</vt:lpstr>
      <vt:lpstr>When to use Default VPC and When to Make your Own</vt:lpstr>
      <vt:lpstr>How Many VPCs do you need?</vt:lpstr>
      <vt:lpstr>Design Option and Considerations for the Number of VPCs you need</vt:lpstr>
      <vt:lpstr>Design Option and Considerations for the Number of VPCs you need</vt:lpstr>
      <vt:lpstr>Design Option and Considerations for the Number of VPCs you need</vt:lpstr>
      <vt:lpstr>Design Option and Considerations for the Number of VPCs you need</vt:lpstr>
      <vt:lpstr>Design Option and Considerations for the Number of VPCs you need</vt:lpstr>
      <vt:lpstr>Design Option and Considerations for the Number of VPCs you need</vt:lpstr>
      <vt:lpstr>Design Option and Considerations for the Number of VPCs you need</vt:lpstr>
      <vt:lpstr>Design Option and Considerations for the Number of VPCs you need</vt:lpstr>
      <vt:lpstr>Top Networking Considerations: Security, Failover, Connectivity</vt:lpstr>
      <vt:lpstr>Key VPC Terms</vt:lpstr>
      <vt:lpstr>Exam 1 Topics and study guide</vt:lpstr>
      <vt:lpstr>Exam 1 topics</vt:lpstr>
      <vt:lpstr>Exam 1 topics</vt:lpstr>
      <vt:lpstr>Exam 1 topics</vt:lpstr>
      <vt:lpstr>Exam 1 topics</vt:lpstr>
      <vt:lpstr>Exam 1 topics and study guide</vt:lpstr>
      <vt:lpstr>Refences</vt:lpstr>
      <vt:lpstr>Land Acknowledgement Statement</vt:lpstr>
      <vt:lpstr>Load Balancing</vt:lpstr>
      <vt:lpstr>Proxy Behavior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Zara Ahmad-Post</dc:creator>
  <cp:lastModifiedBy>Zara Ahmad-Post</cp:lastModifiedBy>
  <cp:revision>13</cp:revision>
  <dcterms:created xsi:type="dcterms:W3CDTF">2024-09-16T22:37:15Z</dcterms:created>
  <dcterms:modified xsi:type="dcterms:W3CDTF">2024-09-19T12:02:48Z</dcterms:modified>
</cp:coreProperties>
</file>