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353" r:id="rId3"/>
    <p:sldId id="356" r:id="rId4"/>
    <p:sldId id="354" r:id="rId5"/>
    <p:sldId id="355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/>
    <p:restoredTop sz="88072"/>
  </p:normalViewPr>
  <p:slideViewPr>
    <p:cSldViewPr snapToGrid="0">
      <p:cViewPr varScale="1">
        <p:scale>
          <a:sx n="110" d="100"/>
          <a:sy n="110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E1C3-BE5B-9249-AB0B-71BC1D648B76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576A2-7C12-5D46-82D1-8A836AC1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CloudFormation template: https://static.us-east-1.prod.workshops.aws/public/444df362-a211-4686-869b-77496f0dd3be/static/common/</a:t>
            </a:r>
            <a:r>
              <a:rPr lang="en-US" dirty="0" err="1"/>
              <a:t>vpc</a:t>
            </a:r>
            <a:r>
              <a:rPr lang="en-US" dirty="0"/>
              <a:t>/</a:t>
            </a:r>
            <a:r>
              <a:rPr lang="en-US" dirty="0" err="1"/>
              <a:t>vpc</a:t>
            </a:r>
            <a:r>
              <a:rPr lang="en-US" dirty="0"/>
              <a:t>-flow-</a:t>
            </a:r>
            <a:r>
              <a:rPr lang="en-US" dirty="0" err="1"/>
              <a:t>logs.yml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4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0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31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9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0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38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3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1878-877B-CC4D-941C-154C37B5FC4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77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3BADD6-8D40-9B49-9390-124F86742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MIS 547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D316C-B9A1-353B-C296-C9C9E3DC8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4129702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90C0-7585-558D-8A2E-6E0A81AD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Add Resources and Flow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1E2B4-7B63-9BE9-7651-FABD18D9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we’ll use </a:t>
            </a:r>
            <a:r>
              <a:rPr lang="en-US" dirty="0">
                <a:solidFill>
                  <a:schemeClr val="accent1"/>
                </a:solidFill>
              </a:rPr>
              <a:t>AWS CloudFormation </a:t>
            </a:r>
            <a:r>
              <a:rPr lang="en-US" dirty="0"/>
              <a:t>to create resources and set up our Flow Logs so that we can monitor network traffic.</a:t>
            </a:r>
          </a:p>
          <a:p>
            <a:r>
              <a:rPr lang="en-US" dirty="0"/>
              <a:t>We won’t get into the details of CloudFormation templates- we’ll look at this much more in depth during our Infrastructure as Code lecture.</a:t>
            </a:r>
          </a:p>
        </p:txBody>
      </p:sp>
    </p:spTree>
    <p:extLst>
      <p:ext uri="{BB962C8B-B14F-4D97-AF65-F5344CB8AC3E}">
        <p14:creationId xmlns:p14="http://schemas.microsoft.com/office/powerpoint/2010/main" val="402086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1623-0460-44FE-9EFB-D8CC1B4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Add Resources and Flow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BFDD-FC42-EB85-1CB7-66FC1662C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VPC Flow Logs capture information about the IP traffic going to and from network interfaces in your VPC. </a:t>
            </a:r>
          </a:p>
          <a:p>
            <a:r>
              <a:rPr lang="en-US" dirty="0"/>
              <a:t>Flow log data can be published to Amazon </a:t>
            </a:r>
            <a:r>
              <a:rPr lang="en-US" dirty="0">
                <a:solidFill>
                  <a:schemeClr val="accent1"/>
                </a:solidFill>
              </a:rPr>
              <a:t>CloudWatch</a:t>
            </a:r>
            <a:r>
              <a:rPr lang="en-US" dirty="0"/>
              <a:t> Logs or to Amazon </a:t>
            </a:r>
            <a:r>
              <a:rPr lang="en-US" dirty="0">
                <a:solidFill>
                  <a:schemeClr val="accent1"/>
                </a:solidFill>
              </a:rPr>
              <a:t>S3. </a:t>
            </a:r>
          </a:p>
          <a:p>
            <a:r>
              <a:rPr lang="en-US" dirty="0"/>
              <a:t>After you create a flow log, you can retrieve and view its data in the chosen destination. </a:t>
            </a:r>
          </a:p>
        </p:txBody>
      </p:sp>
    </p:spTree>
    <p:extLst>
      <p:ext uri="{BB962C8B-B14F-4D97-AF65-F5344CB8AC3E}">
        <p14:creationId xmlns:p14="http://schemas.microsoft.com/office/powerpoint/2010/main" val="179593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2FA1-D3F2-3F0A-4091-5AA53EC7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Add Resources and Flow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06F8-D535-5B15-0F07-E9B8F3E2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Flow logs help with a number of tasks:</a:t>
            </a:r>
          </a:p>
          <a:p>
            <a:pPr lvl="1"/>
            <a:r>
              <a:rPr lang="en-US" dirty="0"/>
              <a:t>Diagnosing overly restrictive security group rules</a:t>
            </a:r>
          </a:p>
          <a:p>
            <a:pPr lvl="1"/>
            <a:r>
              <a:rPr lang="en-US" dirty="0"/>
              <a:t>Monitoring the traffic reaching your instance </a:t>
            </a:r>
          </a:p>
          <a:p>
            <a:pPr lvl="1"/>
            <a:r>
              <a:rPr lang="en-US" dirty="0"/>
              <a:t>Determining the direction of the traffic to and from the network interfaces</a:t>
            </a:r>
          </a:p>
          <a:p>
            <a:r>
              <a:rPr lang="en-US" dirty="0"/>
              <a:t>We’ll use </a:t>
            </a:r>
            <a:r>
              <a:rPr lang="en-US" dirty="0">
                <a:solidFill>
                  <a:schemeClr val="accent1"/>
                </a:solidFill>
              </a:rPr>
              <a:t>CloudFormation </a:t>
            </a:r>
            <a:r>
              <a:rPr lang="en-US" dirty="0"/>
              <a:t>to deploy and configure the following resources:</a:t>
            </a:r>
          </a:p>
          <a:p>
            <a:pPr lvl="1"/>
            <a:r>
              <a:rPr lang="en-US" dirty="0"/>
              <a:t>IAM Role (used by flow logs to publish logs to </a:t>
            </a:r>
            <a:r>
              <a:rPr lang="en-US" dirty="0">
                <a:solidFill>
                  <a:schemeClr val="accent1"/>
                </a:solidFill>
              </a:rPr>
              <a:t>CloudWatch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Cloud Watch Log Group: flow logs will be published to this group</a:t>
            </a:r>
          </a:p>
          <a:p>
            <a:pPr lvl="1"/>
            <a:r>
              <a:rPr lang="en-US" dirty="0"/>
              <a:t>EC2 Instance: a test EC2 server with http configured to generate traffic</a:t>
            </a:r>
          </a:p>
        </p:txBody>
      </p:sp>
    </p:spTree>
    <p:extLst>
      <p:ext uri="{BB962C8B-B14F-4D97-AF65-F5344CB8AC3E}">
        <p14:creationId xmlns:p14="http://schemas.microsoft.com/office/powerpoint/2010/main" val="219059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D828-19D0-D159-381E-944C841E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Add Resources and Flow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5BB70-7481-A7E2-B171-AEA0BBF2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CloudFormation in the AWS Console</a:t>
            </a:r>
          </a:p>
          <a:p>
            <a:r>
              <a:rPr lang="en-US" dirty="0"/>
              <a:t>In the CloudFormation console select the Create stack button</a:t>
            </a:r>
          </a:p>
          <a:p>
            <a:r>
              <a:rPr lang="en-US" dirty="0"/>
              <a:t>Under “Template source” select Upload a template file and then select the Choose file button. Select the YAML file you downloaded from D2L.</a:t>
            </a:r>
          </a:p>
        </p:txBody>
      </p:sp>
    </p:spTree>
    <p:extLst>
      <p:ext uri="{BB962C8B-B14F-4D97-AF65-F5344CB8AC3E}">
        <p14:creationId xmlns:p14="http://schemas.microsoft.com/office/powerpoint/2010/main" val="317478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9E59-DAD7-0B69-0A17-1E05FC68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Add Resources and Flow Logs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A07664-9CA7-09E3-A12B-042AB3DB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1" y="2004405"/>
            <a:ext cx="10612048" cy="31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2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0781-984B-358D-D3C7-57A095F1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Add Resources and Flow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343D-4852-3E21-E5D4-23F093E3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outputs tab, and click on Public DNS</a:t>
            </a:r>
          </a:p>
          <a:p>
            <a:r>
              <a:rPr lang="en-US" dirty="0"/>
              <a:t>We’ve just created an EC2 instance on a public subnet. This instance can be used to generate traffic that can be viewed in VPC Flow logs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938896-98B4-D150-BA23-1AFB82A8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3731947"/>
            <a:ext cx="7772400" cy="26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AFE8-009D-9805-508E-EA5A2E3F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Add Resources and Flow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2057-53B9-CE7A-B233-582D5767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AWS Console, search for VPC</a:t>
            </a:r>
          </a:p>
          <a:p>
            <a:r>
              <a:rPr lang="en-US" dirty="0"/>
              <a:t>In the VPC page, click the Your VPCs menu, then select the demo VPC</a:t>
            </a:r>
          </a:p>
          <a:p>
            <a:r>
              <a:rPr lang="en-US" dirty="0"/>
              <a:t>In the bottom, navigate to Flow Logs and click on Create flow log</a:t>
            </a:r>
          </a:p>
        </p:txBody>
      </p:sp>
    </p:spTree>
    <p:extLst>
      <p:ext uri="{BB962C8B-B14F-4D97-AF65-F5344CB8AC3E}">
        <p14:creationId xmlns:p14="http://schemas.microsoft.com/office/powerpoint/2010/main" val="69671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A4A2-73E2-7538-436D-FB356516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Add Resources and Flow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819E-6DBB-0487-376C-77354793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following settings: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Max aggregation interval: 1 minute</a:t>
            </a:r>
          </a:p>
          <a:p>
            <a:pPr lvl="1"/>
            <a:r>
              <a:rPr lang="en-US" dirty="0"/>
              <a:t>Destination: Send to CloudWatch Logs</a:t>
            </a:r>
          </a:p>
          <a:p>
            <a:pPr lvl="1"/>
            <a:r>
              <a:rPr lang="en-US" dirty="0"/>
              <a:t>Destination log group: </a:t>
            </a:r>
            <a:r>
              <a:rPr lang="en-US" dirty="0" err="1"/>
              <a:t>VPCFlowLogGroup</a:t>
            </a:r>
            <a:r>
              <a:rPr lang="en-US" dirty="0"/>
              <a:t> (this was created in the CloudFormation template)</a:t>
            </a:r>
          </a:p>
          <a:p>
            <a:pPr lvl="1"/>
            <a:r>
              <a:rPr lang="en-US" dirty="0"/>
              <a:t>IAM Role: </a:t>
            </a:r>
            <a:r>
              <a:rPr lang="en-US" dirty="0" err="1"/>
              <a:t>RoleforVPCFlowLogs</a:t>
            </a:r>
            <a:endParaRPr lang="en-US" dirty="0"/>
          </a:p>
          <a:p>
            <a:pPr lvl="1"/>
            <a:r>
              <a:rPr lang="en-US" dirty="0"/>
              <a:t>Log record format: AWS default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2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EE28-42A5-25FD-790F-996861E0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Add Resources and Flow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D4DA-81D4-0E98-6A70-B219680E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545964"/>
          </a:xfrm>
        </p:spPr>
        <p:txBody>
          <a:bodyPr/>
          <a:lstStyle/>
          <a:p>
            <a:r>
              <a:rPr lang="en-US" dirty="0"/>
              <a:t>Search for CloudWatch under “Management &amp; Governance”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56B57-4041-F930-E98F-D65B185F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795451"/>
            <a:ext cx="7772400" cy="341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0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CE9D-B111-708E-7FE4-A75AD693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Your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DF86-9D52-61CA-11AD-7788A582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CloudFormation Console</a:t>
            </a:r>
          </a:p>
          <a:p>
            <a:pPr lvl="1"/>
            <a:r>
              <a:rPr lang="en-US" dirty="0"/>
              <a:t>Select Stack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NAT Gateways</a:t>
            </a:r>
          </a:p>
          <a:p>
            <a:r>
              <a:rPr lang="en-US" dirty="0"/>
              <a:t>Network Interfaces</a:t>
            </a:r>
          </a:p>
          <a:p>
            <a:r>
              <a:rPr lang="en-US" dirty="0"/>
              <a:t>VPC Console</a:t>
            </a:r>
          </a:p>
          <a:p>
            <a:pPr lvl="1"/>
            <a:r>
              <a:rPr lang="en-US" dirty="0"/>
              <a:t>Select VPC</a:t>
            </a:r>
          </a:p>
          <a:p>
            <a:pPr lvl="1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40551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91FF-5E5D-B06C-E06E-08BCF4A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B84F-ECCA-F185-F6A8-FB1B812E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marL="457200" indent="-457200">
              <a:buAutoNum type="arabicPeriod"/>
            </a:pPr>
            <a:r>
              <a:rPr lang="en-US" dirty="0"/>
              <a:t>Create a VPC</a:t>
            </a:r>
          </a:p>
          <a:p>
            <a:pPr marL="457200" indent="-457200">
              <a:buAutoNum type="arabicPeriod"/>
            </a:pPr>
            <a:r>
              <a:rPr lang="en-US" dirty="0"/>
              <a:t>Investigate the routing tables</a:t>
            </a:r>
          </a:p>
          <a:p>
            <a:pPr marL="457200" indent="-457200">
              <a:buAutoNum type="arabicPeriod"/>
            </a:pPr>
            <a:r>
              <a:rPr lang="en-US" dirty="0"/>
              <a:t>Create a security group</a:t>
            </a:r>
          </a:p>
          <a:p>
            <a:pPr marL="457200" indent="-457200">
              <a:buAutoNum type="arabicPeriod"/>
            </a:pPr>
            <a:r>
              <a:rPr lang="en-US" dirty="0"/>
              <a:t>Add Resources</a:t>
            </a:r>
          </a:p>
          <a:p>
            <a:pPr marL="457200" indent="-457200">
              <a:buAutoNum type="arabicPeriod"/>
            </a:pPr>
            <a:r>
              <a:rPr lang="en-US" dirty="0"/>
              <a:t>VPC Flow Logs</a:t>
            </a:r>
          </a:p>
          <a:p>
            <a:pPr marL="457200" indent="-457200">
              <a:buAutoNum type="arabicPeriod"/>
            </a:pPr>
            <a:r>
              <a:rPr lang="en-US" dirty="0"/>
              <a:t>Clean up resources</a:t>
            </a:r>
          </a:p>
        </p:txBody>
      </p:sp>
    </p:spTree>
    <p:extLst>
      <p:ext uri="{BB962C8B-B14F-4D97-AF65-F5344CB8AC3E}">
        <p14:creationId xmlns:p14="http://schemas.microsoft.com/office/powerpoint/2010/main" val="1088892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82CC-6089-99E2-8DAE-194ABD7F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Acknowledgement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A3DB-1FB1-FA12-63A3-34AC7D94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respectfully acknowledge the University of Arizona is on the land and territories of Indigenous peoples. Today, Arizona is home to 22 federally-recognized tribes, with Tucson being home to the O’odham and the </a:t>
            </a:r>
            <a:r>
              <a:rPr lang="en-US" dirty="0" err="1"/>
              <a:t>Yacqui</a:t>
            </a:r>
            <a:r>
              <a:rPr lang="en-US" dirty="0"/>
              <a:t>. Committed to diversity and inclusion, the University strives to build sustainable relationships with sovereign Native Nations and Indigenous communities through education offerings, partnerships, and community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6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6FBD-59FA-7A5D-0598-9A529E23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4508"/>
          </a:xfrm>
        </p:spPr>
        <p:txBody>
          <a:bodyPr/>
          <a:lstStyle/>
          <a:p>
            <a:r>
              <a:rPr lang="en-US" dirty="0"/>
              <a:t>1. Create a VPC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2EA44A-F9FD-5B32-EF30-C18517508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17" y="1683026"/>
            <a:ext cx="7772400" cy="486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1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10FA-B1A6-D349-7FF1-C0087E88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a VPC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F9A19-9067-10B3-6BE5-81A77EF2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Settings:</a:t>
            </a:r>
          </a:p>
          <a:p>
            <a:pPr>
              <a:buFontTx/>
              <a:buChar char="-"/>
            </a:pPr>
            <a:r>
              <a:rPr lang="en-US" dirty="0"/>
              <a:t>CIDR block 10.0.0.0/16</a:t>
            </a:r>
          </a:p>
          <a:p>
            <a:pPr>
              <a:buFontTx/>
              <a:buChar char="-"/>
            </a:pPr>
            <a:r>
              <a:rPr lang="en-US" dirty="0"/>
              <a:t>Availability Zones: 2</a:t>
            </a:r>
          </a:p>
          <a:p>
            <a:pPr>
              <a:buFontTx/>
              <a:buChar char="-"/>
            </a:pPr>
            <a:r>
              <a:rPr lang="en-US" dirty="0"/>
              <a:t>Number of public subnets: 2</a:t>
            </a:r>
          </a:p>
          <a:p>
            <a:pPr>
              <a:buFontTx/>
              <a:buChar char="-"/>
            </a:pPr>
            <a:r>
              <a:rPr lang="en-US" dirty="0"/>
              <a:t>Number of private subnets: 2</a:t>
            </a:r>
          </a:p>
          <a:p>
            <a:pPr>
              <a:buFontTx/>
              <a:buChar char="-"/>
            </a:pPr>
            <a:r>
              <a:rPr lang="en-US" dirty="0"/>
              <a:t>Create NAT Gateway: 1 per AZ</a:t>
            </a:r>
          </a:p>
        </p:txBody>
      </p:sp>
    </p:spTree>
    <p:extLst>
      <p:ext uri="{BB962C8B-B14F-4D97-AF65-F5344CB8AC3E}">
        <p14:creationId xmlns:p14="http://schemas.microsoft.com/office/powerpoint/2010/main" val="346593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42FB-75E6-001F-DD0E-F99F6DA1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A VPC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FB8456-800B-3B77-48C5-7ABD06885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00723"/>
            <a:ext cx="9906000" cy="2839242"/>
          </a:xfrm>
        </p:spPr>
      </p:pic>
    </p:spTree>
    <p:extLst>
      <p:ext uri="{BB962C8B-B14F-4D97-AF65-F5344CB8AC3E}">
        <p14:creationId xmlns:p14="http://schemas.microsoft.com/office/powerpoint/2010/main" val="351780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1D9A-3BAD-94C1-C1F7-755AF6AE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a VPC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997677-8323-0D90-9EB2-C60B6CAC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0"/>
            <a:ext cx="5954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6266-6537-B40D-01E3-4E9112F2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34" y="618518"/>
            <a:ext cx="11694729" cy="1478570"/>
          </a:xfrm>
        </p:spPr>
        <p:txBody>
          <a:bodyPr/>
          <a:lstStyle/>
          <a:p>
            <a:r>
              <a:rPr lang="en-US" dirty="0"/>
              <a:t>2. Investigate the Routing Tables: Main Route Table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07B8B70-8F9E-A436-4DC7-DEF9673B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5" y="2186108"/>
            <a:ext cx="11694729" cy="2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2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6266-6537-B40D-01E3-4E9112F2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618518"/>
            <a:ext cx="11251096" cy="1478570"/>
          </a:xfrm>
        </p:spPr>
        <p:txBody>
          <a:bodyPr/>
          <a:lstStyle/>
          <a:p>
            <a:r>
              <a:rPr lang="en-US" dirty="0"/>
              <a:t>2. Investigate the Routing Tables: Private Subnet 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69323-847A-C834-0579-491F77FA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242" y="2097088"/>
            <a:ext cx="5655976" cy="297682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DC0301-0D2C-6B8C-B720-945DBD99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2" y="2097088"/>
            <a:ext cx="5854266" cy="29768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CC3D2C-A71C-81D5-1FCF-4C5F3C07FEA9}"/>
              </a:ext>
            </a:extLst>
          </p:cNvPr>
          <p:cNvSpPr/>
          <p:nvPr/>
        </p:nvSpPr>
        <p:spPr>
          <a:xfrm>
            <a:off x="503583" y="4452731"/>
            <a:ext cx="5433391" cy="5416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92924-660C-3D79-8787-D1E1190F299E}"/>
              </a:ext>
            </a:extLst>
          </p:cNvPr>
          <p:cNvSpPr/>
          <p:nvPr/>
        </p:nvSpPr>
        <p:spPr>
          <a:xfrm>
            <a:off x="6447191" y="4485863"/>
            <a:ext cx="5433391" cy="5416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7EC60-E7DD-7200-03C8-A57A2973B68A}"/>
              </a:ext>
            </a:extLst>
          </p:cNvPr>
          <p:cNvSpPr txBox="1"/>
          <p:nvPr/>
        </p:nvSpPr>
        <p:spPr>
          <a:xfrm>
            <a:off x="503583" y="5486400"/>
            <a:ext cx="1040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traffic: same values</a:t>
            </a:r>
          </a:p>
          <a:p>
            <a:r>
              <a:rPr lang="en-US" dirty="0"/>
              <a:t>Target traffic: different values (NAT Gateways, VPC Endpoints to access S3 resources)</a:t>
            </a:r>
          </a:p>
        </p:txBody>
      </p:sp>
    </p:spTree>
    <p:extLst>
      <p:ext uri="{BB962C8B-B14F-4D97-AF65-F5344CB8AC3E}">
        <p14:creationId xmlns:p14="http://schemas.microsoft.com/office/powerpoint/2010/main" val="36276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35FF-9388-3DE7-9C5C-A8B7855F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30" y="128902"/>
            <a:ext cx="9905998" cy="1478570"/>
          </a:xfrm>
        </p:spPr>
        <p:txBody>
          <a:bodyPr/>
          <a:lstStyle/>
          <a:p>
            <a:r>
              <a:rPr lang="en-US" dirty="0"/>
              <a:t>3. Create a security Group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4679DA3-11DA-0141-B094-3839276C7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17" y="1255418"/>
            <a:ext cx="7772400" cy="307630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B368007-FA58-EA7F-583D-FF3DD1BC1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17" y="4476065"/>
            <a:ext cx="7772400" cy="22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95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{D27482C4-A8F5-ED44-860C-C04F65D38CA3}tf10001120</Template>
  <TotalTime>34257</TotalTime>
  <Words>660</Words>
  <Application>Microsoft Macintosh PowerPoint</Application>
  <PresentationFormat>Widescreen</PresentationFormat>
  <Paragraphs>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Circuit</vt:lpstr>
      <vt:lpstr>MIS 547</vt:lpstr>
      <vt:lpstr>Working with VPCs</vt:lpstr>
      <vt:lpstr>1. Create a VPC</vt:lpstr>
      <vt:lpstr>1. Create a VPC</vt:lpstr>
      <vt:lpstr>1. Create A VPC</vt:lpstr>
      <vt:lpstr>1. Create a VPC</vt:lpstr>
      <vt:lpstr>2. Investigate the Routing Tables: Main Route Table</vt:lpstr>
      <vt:lpstr>2. Investigate the Routing Tables: Private Subnet Routes</vt:lpstr>
      <vt:lpstr>3. Create a security Group</vt:lpstr>
      <vt:lpstr>4. Add Resources and Flow Logs</vt:lpstr>
      <vt:lpstr>4. Add Resources and Flow Logs</vt:lpstr>
      <vt:lpstr>4. Add Resources and Flow Logs</vt:lpstr>
      <vt:lpstr>4. Add Resources and Flow Logs</vt:lpstr>
      <vt:lpstr>4. Add Resources and Flow Logs</vt:lpstr>
      <vt:lpstr>4. Add Resources and Flow Logs</vt:lpstr>
      <vt:lpstr>4. Add Resources and Flow Logs</vt:lpstr>
      <vt:lpstr>4. Add Resources and Flow Logs</vt:lpstr>
      <vt:lpstr>4. Add Resources and Flow Logs</vt:lpstr>
      <vt:lpstr>Clean Up Your Resources</vt:lpstr>
      <vt:lpstr>Land Acknowledgement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547</dc:title>
  <dc:creator>Zara Ahmad-Post</dc:creator>
  <cp:lastModifiedBy>Zara Ahmad-Post</cp:lastModifiedBy>
  <cp:revision>22</cp:revision>
  <dcterms:created xsi:type="dcterms:W3CDTF">2023-08-15T03:21:53Z</dcterms:created>
  <dcterms:modified xsi:type="dcterms:W3CDTF">2024-09-15T19:54:40Z</dcterms:modified>
</cp:coreProperties>
</file>