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iEySeyYcKS75OXuAjqZMdiRaWK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8bcdfd9a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f8bcdfd9a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8bcdfd9a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f8bcdfd9a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8bcdfd9a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8bcdfd9a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8bcdfd9a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8bcdfd9a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Relationship Id="rId6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Relationship Id="rId4" Type="http://schemas.openxmlformats.org/officeDocument/2006/relationships/image" Target="../media/image24.png"/><Relationship Id="rId5" Type="http://schemas.openxmlformats.org/officeDocument/2006/relationships/image" Target="../media/image31.png"/><Relationship Id="rId6" Type="http://schemas.openxmlformats.org/officeDocument/2006/relationships/image" Target="../media/image34.png"/><Relationship Id="rId7" Type="http://schemas.openxmlformats.org/officeDocument/2006/relationships/image" Target="../media/image30.png"/><Relationship Id="rId8" Type="http://schemas.openxmlformats.org/officeDocument/2006/relationships/image" Target="../media/image3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44.png"/><Relationship Id="rId10" Type="http://schemas.openxmlformats.org/officeDocument/2006/relationships/image" Target="../media/image47.png"/><Relationship Id="rId13" Type="http://schemas.openxmlformats.org/officeDocument/2006/relationships/image" Target="../media/image46.png"/><Relationship Id="rId1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9" Type="http://schemas.openxmlformats.org/officeDocument/2006/relationships/image" Target="../media/image45.png"/><Relationship Id="rId5" Type="http://schemas.openxmlformats.org/officeDocument/2006/relationships/image" Target="../media/image35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3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5.png"/><Relationship Id="rId7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1434175"/>
            <a:ext cx="85206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100"/>
              <a:t>CSC311 Midterm Review</a:t>
            </a:r>
            <a:endParaRPr sz="41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877900" y="2894975"/>
            <a:ext cx="38505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300"/>
              <a:t>October 14/15, 2020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8bcdfd9ac_0_115"/>
          <p:cNvSpPr txBox="1"/>
          <p:nvPr>
            <p:ph type="title"/>
          </p:nvPr>
        </p:nvSpPr>
        <p:spPr>
          <a:xfrm>
            <a:off x="442825" y="685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Model Complexity and Generalization </a:t>
            </a:r>
            <a:endParaRPr b="1" sz="1800"/>
          </a:p>
        </p:txBody>
      </p:sp>
      <p:sp>
        <p:nvSpPr>
          <p:cNvPr id="137" name="Google Shape;137;gf8bcdfd9ac_0_115"/>
          <p:cNvSpPr txBox="1"/>
          <p:nvPr/>
        </p:nvSpPr>
        <p:spPr>
          <a:xfrm>
            <a:off x="894000" y="1323700"/>
            <a:ext cx="75789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Underfitting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too simplistic to describe the data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Overfitting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too complex, fit training examples perfectly, but fails to generalize to unseen data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Hyperparameter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can’t include in the training procedure itself, tune it using a </a:t>
            </a:r>
            <a:r>
              <a:rPr b="0" i="0" lang="en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 set</a:t>
            </a:r>
            <a:endParaRPr b="0" i="0" sz="1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Regularization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                                      , improve the generalization, </a:t>
            </a:r>
            <a:r>
              <a:rPr b="0" i="0" lang="en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L2 / L1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regularization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gf8bcdfd9ac_0_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3900" y="2634900"/>
            <a:ext cx="1917275" cy="30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f8bcdfd9ac_0_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7250" y="3022875"/>
            <a:ext cx="6615799" cy="16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f8bcdfd9ac_0_115"/>
          <p:cNvSpPr txBox="1"/>
          <p:nvPr/>
        </p:nvSpPr>
        <p:spPr>
          <a:xfrm>
            <a:off x="3817600" y="4697475"/>
            <a:ext cx="4174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-Pattern Recognition and Machine Learning, Christopher Bishop.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8bcdfd9ac_0_123"/>
          <p:cNvSpPr txBox="1"/>
          <p:nvPr>
            <p:ph type="title"/>
          </p:nvPr>
        </p:nvSpPr>
        <p:spPr>
          <a:xfrm>
            <a:off x="442825" y="685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Bayes optimality</a:t>
            </a:r>
            <a:endParaRPr b="1" sz="1800"/>
          </a:p>
        </p:txBody>
      </p:sp>
      <p:sp>
        <p:nvSpPr>
          <p:cNvPr id="146" name="Google Shape;146;gf8bcdfd9ac_0_123"/>
          <p:cNvSpPr txBox="1"/>
          <p:nvPr/>
        </p:nvSpPr>
        <p:spPr>
          <a:xfrm>
            <a:off x="894000" y="1323700"/>
            <a:ext cx="7072200" cy="31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Bayes error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caused by inherent unpredictability of the targets (</a:t>
            </a:r>
            <a:r>
              <a:rPr lang="en">
                <a:solidFill>
                  <a:srgbClr val="0000FF"/>
                </a:solidFill>
              </a:rPr>
              <a:t>independent of the prediction</a:t>
            </a:r>
            <a:r>
              <a:rPr lang="en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An algorithm that achieves the Bayes error is</a:t>
            </a:r>
            <a:r>
              <a:rPr lang="en" u="sng">
                <a:solidFill>
                  <a:schemeClr val="dk1"/>
                </a:solidFill>
              </a:rPr>
              <a:t> Bayes optimal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8bcdfd9ac_0_128"/>
          <p:cNvSpPr txBox="1"/>
          <p:nvPr>
            <p:ph idx="1" type="body"/>
          </p:nvPr>
        </p:nvSpPr>
        <p:spPr>
          <a:xfrm>
            <a:off x="623400" y="1180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For squared error loss: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Bayes optimal solution:</a:t>
            </a:r>
            <a:endParaRPr/>
          </a:p>
        </p:txBody>
      </p:sp>
      <p:pic>
        <p:nvPicPr>
          <p:cNvPr id="152" name="Google Shape;152;gf8bcdfd9ac_0_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975" y="1819137"/>
            <a:ext cx="4349300" cy="7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f8bcdfd9ac_0_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5675" y="3032125"/>
            <a:ext cx="1148014" cy="38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f8bcdfd9ac_0_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7700" y="1180350"/>
            <a:ext cx="1672443" cy="38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f8bcdfd9ac_0_1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2775" y="968250"/>
            <a:ext cx="3786675" cy="341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f8bcdfd9ac_0_128"/>
          <p:cNvSpPr txBox="1"/>
          <p:nvPr>
            <p:ph type="title"/>
          </p:nvPr>
        </p:nvSpPr>
        <p:spPr>
          <a:xfrm>
            <a:off x="442825" y="685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Bias-variance decomposition</a:t>
            </a:r>
            <a:endParaRPr b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/>
        </p:nvSpPr>
        <p:spPr>
          <a:xfrm>
            <a:off x="910675" y="1668300"/>
            <a:ext cx="7671600" cy="30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Comparisons between different classifiers (KNN, logistic regression, decision trees, neural networks).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Contrast the decision boundaries for different classifiers.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Convex sets and convex functions. Use the convexity argument in proofs.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Bagging &amp; ensembles.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Draw computation graph and use backpropagation to compute the derivatives of a loss function.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0"/>
          <p:cNvSpPr txBox="1"/>
          <p:nvPr>
            <p:ph type="title"/>
          </p:nvPr>
        </p:nvSpPr>
        <p:spPr>
          <a:xfrm>
            <a:off x="2083625" y="822000"/>
            <a:ext cx="404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Other topics to know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>
            <p:ph type="title"/>
          </p:nvPr>
        </p:nvSpPr>
        <p:spPr>
          <a:xfrm>
            <a:off x="311700" y="24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2018 Midterm Version A Q7</a:t>
            </a:r>
            <a:endParaRPr sz="2000"/>
          </a:p>
        </p:txBody>
      </p:sp>
      <p:pic>
        <p:nvPicPr>
          <p:cNvPr id="168" name="Google Shape;16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506" y="4234450"/>
            <a:ext cx="7722145" cy="10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225" y="711150"/>
            <a:ext cx="8033424" cy="358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5625" y="845675"/>
            <a:ext cx="2820026" cy="193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2"/>
          <p:cNvSpPr txBox="1"/>
          <p:nvPr>
            <p:ph type="title"/>
          </p:nvPr>
        </p:nvSpPr>
        <p:spPr>
          <a:xfrm>
            <a:off x="688675" y="315525"/>
            <a:ext cx="124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Solution</a:t>
            </a:r>
            <a:endParaRPr sz="2000"/>
          </a:p>
        </p:txBody>
      </p:sp>
      <p:sp>
        <p:nvSpPr>
          <p:cNvPr id="176" name="Google Shape;176;p12"/>
          <p:cNvSpPr txBox="1"/>
          <p:nvPr/>
        </p:nvSpPr>
        <p:spPr>
          <a:xfrm>
            <a:off x="3759275" y="1216675"/>
            <a:ext cx="26373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8576" y="1424175"/>
            <a:ext cx="37528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8251" y="3185975"/>
            <a:ext cx="340995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78577" y="3287775"/>
            <a:ext cx="2160625" cy="137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69950" y="3358162"/>
            <a:ext cx="160225" cy="123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2"/>
          <p:cNvSpPr/>
          <p:nvPr/>
        </p:nvSpPr>
        <p:spPr>
          <a:xfrm>
            <a:off x="3963275" y="3896450"/>
            <a:ext cx="400800" cy="16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33643" y="3220150"/>
            <a:ext cx="1024932" cy="144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2"/>
          <p:cNvSpPr txBox="1"/>
          <p:nvPr/>
        </p:nvSpPr>
        <p:spPr>
          <a:xfrm>
            <a:off x="6797300" y="2659150"/>
            <a:ext cx="2506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answers are possible. Here’s one: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2"/>
          <p:cNvSpPr/>
          <p:nvPr/>
        </p:nvSpPr>
        <p:spPr>
          <a:xfrm>
            <a:off x="7831825" y="1537225"/>
            <a:ext cx="225900" cy="298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/>
          <p:nvPr>
            <p:ph type="title"/>
          </p:nvPr>
        </p:nvSpPr>
        <p:spPr>
          <a:xfrm>
            <a:off x="311700" y="24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2018 Midterm Version B Q7</a:t>
            </a:r>
            <a:endParaRPr sz="2000"/>
          </a:p>
        </p:txBody>
      </p:sp>
      <p:pic>
        <p:nvPicPr>
          <p:cNvPr id="190" name="Google Shape;1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966125"/>
            <a:ext cx="8609774" cy="24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/>
          <p:nvPr>
            <p:ph type="title"/>
          </p:nvPr>
        </p:nvSpPr>
        <p:spPr>
          <a:xfrm>
            <a:off x="688675" y="216500"/>
            <a:ext cx="124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Solution</a:t>
            </a:r>
            <a:endParaRPr sz="2000"/>
          </a:p>
        </p:txBody>
      </p:sp>
      <p:pic>
        <p:nvPicPr>
          <p:cNvPr id="196" name="Google Shape;1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350" y="743150"/>
            <a:ext cx="3163926" cy="11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5250" y="553100"/>
            <a:ext cx="2404750" cy="42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85243" y="973925"/>
            <a:ext cx="4005107" cy="11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4900" y="2029975"/>
            <a:ext cx="2790824" cy="7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9773" y="2146013"/>
            <a:ext cx="4110902" cy="11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30275" y="2724775"/>
            <a:ext cx="2790825" cy="801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69075" y="3335675"/>
            <a:ext cx="2596852" cy="384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19775" y="3719975"/>
            <a:ext cx="3384149" cy="88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419775" y="4561325"/>
            <a:ext cx="2564500" cy="52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04675" y="3470676"/>
            <a:ext cx="3163925" cy="1090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04675" y="4608025"/>
            <a:ext cx="3042025" cy="52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4"/>
          <p:cNvSpPr/>
          <p:nvPr/>
        </p:nvSpPr>
        <p:spPr>
          <a:xfrm>
            <a:off x="5391200" y="3424150"/>
            <a:ext cx="138300" cy="180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4"/>
          <p:cNvSpPr/>
          <p:nvPr/>
        </p:nvSpPr>
        <p:spPr>
          <a:xfrm>
            <a:off x="4997800" y="1143800"/>
            <a:ext cx="138300" cy="14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011250" y="822000"/>
            <a:ext cx="312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Midterm Review</a:t>
            </a:r>
            <a:endParaRPr/>
          </a:p>
        </p:txBody>
      </p:sp>
      <p:sp>
        <p:nvSpPr>
          <p:cNvPr id="61" name="Google Shape;61;p2"/>
          <p:cNvSpPr txBox="1"/>
          <p:nvPr/>
        </p:nvSpPr>
        <p:spPr>
          <a:xfrm>
            <a:off x="1624525" y="1906025"/>
            <a:ext cx="36864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brief overview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1682750" y="2707375"/>
            <a:ext cx="37302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  Some past midterm questions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442825" y="685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Supervised learning and Unsupervised learning</a:t>
            </a:r>
            <a:endParaRPr b="1" sz="1800"/>
          </a:p>
        </p:txBody>
      </p:sp>
      <p:sp>
        <p:nvSpPr>
          <p:cNvPr id="68" name="Google Shape;68;p3"/>
          <p:cNvSpPr txBox="1"/>
          <p:nvPr/>
        </p:nvSpPr>
        <p:spPr>
          <a:xfrm>
            <a:off x="925250" y="1141550"/>
            <a:ext cx="68409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Supervised learning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have a collection of training examples labeled with the correct outputs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Unsupervised learning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have no labeled examples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442825" y="2681025"/>
            <a:ext cx="68409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Regression and Classification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888800" y="3205550"/>
            <a:ext cx="68409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Regression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predicting a scalar-valued target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predicting a discrete-valued target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442825" y="685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K-Nearest Neighbors</a:t>
            </a:r>
            <a:endParaRPr b="1" sz="1800"/>
          </a:p>
        </p:txBody>
      </p:sp>
      <p:sp>
        <p:nvSpPr>
          <p:cNvPr id="76" name="Google Shape;76;p4"/>
          <p:cNvSpPr txBox="1"/>
          <p:nvPr/>
        </p:nvSpPr>
        <p:spPr>
          <a:xfrm>
            <a:off x="903425" y="1403825"/>
            <a:ext cx="41964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Idea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Classify a new input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based on its k nearest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neighbors in the training 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boundary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boundary between regions of input space assigned to different categories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Trade-offs in choosing k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overfit / underfit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Pitfalls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curse of dimensionality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">
                <a:solidFill>
                  <a:schemeClr val="dk1"/>
                </a:solidFill>
              </a:rPr>
              <a:t>Sensitive to scales of input data →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normalization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/ computational cost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2600" y="685425"/>
            <a:ext cx="3088652" cy="268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type="title"/>
          </p:nvPr>
        </p:nvSpPr>
        <p:spPr>
          <a:xfrm>
            <a:off x="834175" y="736425"/>
            <a:ext cx="368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Decision Trees</a:t>
            </a:r>
            <a:endParaRPr b="1" sz="1800"/>
          </a:p>
        </p:txBody>
      </p:sp>
      <p:sp>
        <p:nvSpPr>
          <p:cNvPr id="83" name="Google Shape;83;p9"/>
          <p:cNvSpPr txBox="1"/>
          <p:nvPr/>
        </p:nvSpPr>
        <p:spPr>
          <a:xfrm>
            <a:off x="1294700" y="1309125"/>
            <a:ext cx="4196400" cy="30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make predictions by splitting on features according to a tree structure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boundary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made up of axis-aligned planes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uncertainty inherent in the variable’s possible outcomes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joint entropy; conditional entropy; properties</a:t>
            </a:r>
            <a:endParaRPr b="0" i="0" sz="1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gain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measures the informativeness of a variable; used to choose a good split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1100" y="308750"/>
            <a:ext cx="3348100" cy="2117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9450" y="2855850"/>
            <a:ext cx="1562400" cy="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10025" y="3706275"/>
            <a:ext cx="1801250" cy="22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7725" y="2623350"/>
            <a:ext cx="2410850" cy="238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442825" y="685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Linear Regression</a:t>
            </a:r>
            <a:endParaRPr b="1" sz="1800"/>
          </a:p>
        </p:txBody>
      </p:sp>
      <p:sp>
        <p:nvSpPr>
          <p:cNvPr id="93" name="Google Shape;93;p5"/>
          <p:cNvSpPr txBox="1"/>
          <p:nvPr/>
        </p:nvSpPr>
        <p:spPr>
          <a:xfrm>
            <a:off x="894000" y="1338275"/>
            <a:ext cx="4196400" cy="3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linear function of the features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 function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squared error loss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function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loss function averaged over all training examples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Vectorization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>
                <a:solidFill>
                  <a:schemeClr val="dk1"/>
                </a:solidFill>
              </a:rPr>
              <a:t>exploits efficient matrix multiplication on GPUs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Solving minimization problem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" sz="14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 solution / gradient descent</a:t>
            </a:r>
            <a:endParaRPr b="0" i="0" sz="14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mapping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e.g. degree-M polynomial feature mapping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9501" y="1413863"/>
            <a:ext cx="945000" cy="2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2750" y="458975"/>
            <a:ext cx="3550674" cy="23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80565" y="1835223"/>
            <a:ext cx="1292335" cy="2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98150" y="3178476"/>
            <a:ext cx="1944475" cy="171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>
            <p:ph type="title"/>
          </p:nvPr>
        </p:nvSpPr>
        <p:spPr>
          <a:xfrm>
            <a:off x="222200" y="364875"/>
            <a:ext cx="368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Linear Classification</a:t>
            </a:r>
            <a:endParaRPr b="1" sz="1800"/>
          </a:p>
        </p:txBody>
      </p:sp>
      <p:sp>
        <p:nvSpPr>
          <p:cNvPr id="103" name="Google Shape;103;p7"/>
          <p:cNvSpPr txBox="1"/>
          <p:nvPr/>
        </p:nvSpPr>
        <p:spPr>
          <a:xfrm>
            <a:off x="1037625" y="1372750"/>
            <a:ext cx="4621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1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Geometry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input space, weight space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7"/>
          <p:cNvSpPr txBox="1"/>
          <p:nvPr>
            <p:ph type="title"/>
          </p:nvPr>
        </p:nvSpPr>
        <p:spPr>
          <a:xfrm>
            <a:off x="567600" y="881550"/>
            <a:ext cx="368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Binary Linear Classification</a:t>
            </a:r>
            <a:endParaRPr b="1" sz="1600"/>
          </a:p>
        </p:txBody>
      </p:sp>
      <p:pic>
        <p:nvPicPr>
          <p:cNvPr id="105" name="Google Shape;10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1324" y="1395150"/>
            <a:ext cx="1401276" cy="6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3450" y="2705950"/>
            <a:ext cx="4437026" cy="112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7"/>
          <p:cNvSpPr txBox="1"/>
          <p:nvPr>
            <p:ph type="title"/>
          </p:nvPr>
        </p:nvSpPr>
        <p:spPr>
          <a:xfrm>
            <a:off x="4318700" y="869650"/>
            <a:ext cx="368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Logistic Regression</a:t>
            </a:r>
            <a:endParaRPr b="1" sz="1600"/>
          </a:p>
        </p:txBody>
      </p:sp>
      <p:sp>
        <p:nvSpPr>
          <p:cNvPr id="108" name="Google Shape;108;p7"/>
          <p:cNvSpPr txBox="1"/>
          <p:nvPr/>
        </p:nvSpPr>
        <p:spPr>
          <a:xfrm>
            <a:off x="4778350" y="1265850"/>
            <a:ext cx="41253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u="sng"/>
              <a:t>Loss function:</a:t>
            </a:r>
            <a:endParaRPr u="sng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Char char="●"/>
            </a:pPr>
            <a:r>
              <a:rPr lang="en">
                <a:solidFill>
                  <a:srgbClr val="990000"/>
                </a:solidFill>
              </a:rPr>
              <a:t>0-1 loss?</a:t>
            </a:r>
            <a:endParaRPr>
              <a:solidFill>
                <a:srgbClr val="990000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Char char="●"/>
            </a:pPr>
            <a:r>
              <a:rPr lang="en">
                <a:solidFill>
                  <a:srgbClr val="990000"/>
                </a:solidFill>
              </a:rPr>
              <a:t>Squared error loss (linear regression)?</a:t>
            </a:r>
            <a:endParaRPr>
              <a:solidFill>
                <a:srgbClr val="990000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Char char="●"/>
            </a:pPr>
            <a:r>
              <a:rPr lang="en">
                <a:solidFill>
                  <a:srgbClr val="990000"/>
                </a:solidFill>
              </a:rPr>
              <a:t>Logistic + squared error loss?</a:t>
            </a:r>
            <a:endParaRPr>
              <a:solidFill>
                <a:srgbClr val="990000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lang="en">
                <a:solidFill>
                  <a:srgbClr val="38761D"/>
                </a:solidFill>
              </a:rPr>
              <a:t>Logistic + Cross-Entropy loss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109" name="Google Shape;109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0475" y="2824437"/>
            <a:ext cx="3879724" cy="20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6725" y="2571749"/>
            <a:ext cx="2357000" cy="17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8bcdfd9ac_0_101"/>
          <p:cNvSpPr txBox="1"/>
          <p:nvPr>
            <p:ph type="title"/>
          </p:nvPr>
        </p:nvSpPr>
        <p:spPr>
          <a:xfrm>
            <a:off x="445225" y="671550"/>
            <a:ext cx="7423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Multi-class linear classification &amp; softmax regression</a:t>
            </a:r>
            <a:endParaRPr b="1" sz="1800"/>
          </a:p>
        </p:txBody>
      </p:sp>
      <p:sp>
        <p:nvSpPr>
          <p:cNvPr id="116" name="Google Shape;116;gf8bcdfd9ac_0_101"/>
          <p:cNvSpPr txBox="1"/>
          <p:nvPr/>
        </p:nvSpPr>
        <p:spPr>
          <a:xfrm>
            <a:off x="894000" y="1323700"/>
            <a:ext cx="7072200" cy="31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Predicting a discrete, (&gt;2)-valued target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One-hot encoding: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Softmax regression: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7" name="Google Shape;117;gf8bcdfd9ac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400" y="1846000"/>
            <a:ext cx="3456049" cy="844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gf8bcdfd9ac_0_101"/>
          <p:cNvGrpSpPr/>
          <p:nvPr/>
        </p:nvGrpSpPr>
        <p:grpSpPr>
          <a:xfrm>
            <a:off x="2808075" y="2884425"/>
            <a:ext cx="4010699" cy="1697950"/>
            <a:chOff x="995700" y="2968025"/>
            <a:chExt cx="4010699" cy="1697950"/>
          </a:xfrm>
        </p:grpSpPr>
        <p:pic>
          <p:nvPicPr>
            <p:cNvPr id="119" name="Google Shape;119;gf8bcdfd9ac_0_10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5700" y="2968025"/>
              <a:ext cx="1296033" cy="39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gf8bcdfd9ac_0_10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95700" y="3332375"/>
              <a:ext cx="4010699" cy="748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gf8bcdfd9ac_0_10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044500" y="3969775"/>
              <a:ext cx="2412400" cy="69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gf8bcdfd9ac_0_10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511725" y="4134500"/>
              <a:ext cx="1224298" cy="3667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title"/>
          </p:nvPr>
        </p:nvSpPr>
        <p:spPr>
          <a:xfrm>
            <a:off x="848750" y="736425"/>
            <a:ext cx="368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Neural Networks</a:t>
            </a:r>
            <a:endParaRPr b="1" sz="1800"/>
          </a:p>
        </p:txBody>
      </p:sp>
      <p:sp>
        <p:nvSpPr>
          <p:cNvPr id="128" name="Google Shape;128;p8"/>
          <p:cNvSpPr txBox="1"/>
          <p:nvPr/>
        </p:nvSpPr>
        <p:spPr>
          <a:xfrm>
            <a:off x="1294700" y="1309125"/>
            <a:ext cx="4196400" cy="30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Unit, layer, weights, activation functions</a:t>
            </a:r>
            <a:endParaRPr b="0" i="0" sz="1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first-layer hidden unit acts as a </a:t>
            </a:r>
            <a:r>
              <a:rPr b="0" i="0" lang="en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detector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Expressivity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universal function approximators (non-linear activation functions); Pros/Cons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Regularization: </a:t>
            </a:r>
            <a:r>
              <a:rPr b="0" i="0" lang="en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early stopping</a:t>
            </a:r>
            <a:endParaRPr b="0" i="0" sz="1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Backpropagation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efficiently computing gradients in neural nets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5350" y="1367000"/>
            <a:ext cx="1755300" cy="2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4850" y="662975"/>
            <a:ext cx="3837551" cy="11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85225" y="2001625"/>
            <a:ext cx="3348101" cy="254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