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2" r:id="rId3"/>
    <p:sldId id="290" r:id="rId4"/>
    <p:sldId id="281" r:id="rId5"/>
    <p:sldId id="280" r:id="rId6"/>
    <p:sldId id="283" r:id="rId7"/>
    <p:sldId id="268" r:id="rId8"/>
    <p:sldId id="284" r:id="rId9"/>
    <p:sldId id="269" r:id="rId10"/>
    <p:sldId id="286" r:id="rId11"/>
    <p:sldId id="291" r:id="rId12"/>
    <p:sldId id="257" r:id="rId13"/>
    <p:sldId id="270" r:id="rId14"/>
    <p:sldId id="261" r:id="rId15"/>
    <p:sldId id="258" r:id="rId16"/>
    <p:sldId id="267" r:id="rId17"/>
    <p:sldId id="292" r:id="rId18"/>
    <p:sldId id="293" r:id="rId19"/>
    <p:sldId id="285" r:id="rId20"/>
    <p:sldId id="260" r:id="rId21"/>
    <p:sldId id="294" r:id="rId22"/>
    <p:sldId id="304" r:id="rId23"/>
    <p:sldId id="305" r:id="rId24"/>
    <p:sldId id="266" r:id="rId25"/>
    <p:sldId id="299" r:id="rId26"/>
    <p:sldId id="295" r:id="rId27"/>
    <p:sldId id="274" r:id="rId28"/>
    <p:sldId id="265" r:id="rId29"/>
    <p:sldId id="313" r:id="rId30"/>
    <p:sldId id="314" r:id="rId31"/>
    <p:sldId id="315" r:id="rId32"/>
    <p:sldId id="296" r:id="rId33"/>
    <p:sldId id="275" r:id="rId34"/>
    <p:sldId id="306" r:id="rId35"/>
    <p:sldId id="316" r:id="rId36"/>
    <p:sldId id="297" r:id="rId37"/>
    <p:sldId id="300" r:id="rId38"/>
    <p:sldId id="301" r:id="rId39"/>
    <p:sldId id="302" r:id="rId40"/>
    <p:sldId id="298" r:id="rId41"/>
    <p:sldId id="287" r:id="rId42"/>
    <p:sldId id="289" r:id="rId43"/>
    <p:sldId id="310" r:id="rId44"/>
    <p:sldId id="312" r:id="rId45"/>
    <p:sldId id="311" r:id="rId46"/>
    <p:sldId id="309" r:id="rId47"/>
    <p:sldId id="308" r:id="rId48"/>
    <p:sldId id="28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FCA"/>
    <a:srgbClr val="376ABD"/>
    <a:srgbClr val="BDC6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4" autoAdjust="0"/>
    <p:restoredTop sz="88745" autoAdjust="0"/>
  </p:normalViewPr>
  <p:slideViewPr>
    <p:cSldViewPr snapToGrid="0">
      <p:cViewPr varScale="1">
        <p:scale>
          <a:sx n="64" d="100"/>
          <a:sy n="64" d="100"/>
        </p:scale>
        <p:origin x="336" y="72"/>
      </p:cViewPr>
      <p:guideLst/>
    </p:cSldViewPr>
  </p:slideViewPr>
  <p:notesTextViewPr>
    <p:cViewPr>
      <p:scale>
        <a:sx n="1" d="1"/>
        <a:sy n="1" d="1"/>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FBF3E-308B-48F5-8394-AAB98CD3552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B8A6984-0197-483B-BFAF-9ED94486892D}">
      <dgm:prSet phldrT="[Text]"/>
      <dgm:spPr/>
      <dgm:t>
        <a:bodyPr/>
        <a:lstStyle/>
        <a:p>
          <a:r>
            <a:rPr lang="en-US" dirty="0"/>
            <a:t>Publish</a:t>
          </a:r>
        </a:p>
      </dgm:t>
    </dgm:pt>
    <dgm:pt modelId="{C07D5215-94CE-41D6-A262-0A44634D6499}" type="parTrans" cxnId="{D1E8113F-5947-4CAD-9CBD-8ACF123A5618}">
      <dgm:prSet/>
      <dgm:spPr/>
      <dgm:t>
        <a:bodyPr/>
        <a:lstStyle/>
        <a:p>
          <a:endParaRPr lang="en-US"/>
        </a:p>
      </dgm:t>
    </dgm:pt>
    <dgm:pt modelId="{E023EE7F-CED8-4065-A304-2B4A1C4D8A42}" type="sibTrans" cxnId="{D1E8113F-5947-4CAD-9CBD-8ACF123A5618}">
      <dgm:prSet/>
      <dgm:spPr/>
      <dgm:t>
        <a:bodyPr/>
        <a:lstStyle/>
        <a:p>
          <a:endParaRPr lang="en-US"/>
        </a:p>
      </dgm:t>
    </dgm:pt>
    <dgm:pt modelId="{7293F13F-EF28-451F-9668-B6B17731D2CC}">
      <dgm:prSet phldrT="[Text]"/>
      <dgm:spPr/>
      <dgm:t>
        <a:bodyPr/>
        <a:lstStyle/>
        <a:p>
          <a:r>
            <a:rPr lang="en-US" dirty="0"/>
            <a:t>Sleep</a:t>
          </a:r>
        </a:p>
      </dgm:t>
    </dgm:pt>
    <dgm:pt modelId="{71729048-F2F4-46AB-A578-3F052A2BA62A}" type="parTrans" cxnId="{67D13F66-AA5E-4282-85BB-B9D9E652663E}">
      <dgm:prSet/>
      <dgm:spPr/>
      <dgm:t>
        <a:bodyPr/>
        <a:lstStyle/>
        <a:p>
          <a:endParaRPr lang="en-US"/>
        </a:p>
      </dgm:t>
    </dgm:pt>
    <dgm:pt modelId="{D13697DC-B2BA-4C11-8C1E-16400086DE25}" type="sibTrans" cxnId="{67D13F66-AA5E-4282-85BB-B9D9E652663E}">
      <dgm:prSet/>
      <dgm:spPr/>
      <dgm:t>
        <a:bodyPr/>
        <a:lstStyle/>
        <a:p>
          <a:endParaRPr lang="en-US"/>
        </a:p>
      </dgm:t>
    </dgm:pt>
    <dgm:pt modelId="{E74A3415-E433-4ACE-A9B2-F49B2AA23A62}">
      <dgm:prSet phldrT="[Text]"/>
      <dgm:spPr/>
      <dgm:t>
        <a:bodyPr/>
        <a:lstStyle/>
        <a:p>
          <a:r>
            <a:rPr lang="en-US" dirty="0"/>
            <a:t>Read Sensor</a:t>
          </a:r>
        </a:p>
      </dgm:t>
    </dgm:pt>
    <dgm:pt modelId="{6DE8DB75-0DB6-4DD7-AB33-A65418C2B445}" type="parTrans" cxnId="{820FF0FF-5C63-43B6-A176-B51A9736D19C}">
      <dgm:prSet/>
      <dgm:spPr/>
      <dgm:t>
        <a:bodyPr/>
        <a:lstStyle/>
        <a:p>
          <a:endParaRPr lang="en-US"/>
        </a:p>
      </dgm:t>
    </dgm:pt>
    <dgm:pt modelId="{F29242FB-9360-40B4-8800-DD5BDEE40D8B}" type="sibTrans" cxnId="{820FF0FF-5C63-43B6-A176-B51A9736D19C}">
      <dgm:prSet/>
      <dgm:spPr/>
      <dgm:t>
        <a:bodyPr/>
        <a:lstStyle/>
        <a:p>
          <a:endParaRPr lang="en-US"/>
        </a:p>
      </dgm:t>
    </dgm:pt>
    <dgm:pt modelId="{26D0F925-43EE-4595-A9D6-2E343A3B554B}" type="pres">
      <dgm:prSet presAssocID="{232FBF3E-308B-48F5-8394-AAB98CD35526}" presName="cycle" presStyleCnt="0">
        <dgm:presLayoutVars>
          <dgm:dir/>
          <dgm:resizeHandles val="exact"/>
        </dgm:presLayoutVars>
      </dgm:prSet>
      <dgm:spPr/>
    </dgm:pt>
    <dgm:pt modelId="{89FF7BC8-E718-4A23-A9CF-5853E0293005}" type="pres">
      <dgm:prSet presAssocID="{AB8A6984-0197-483B-BFAF-9ED94486892D}" presName="dummy" presStyleCnt="0"/>
      <dgm:spPr/>
    </dgm:pt>
    <dgm:pt modelId="{8DF0D3FB-37DC-489A-AE0B-18A345D2743D}" type="pres">
      <dgm:prSet presAssocID="{AB8A6984-0197-483B-BFAF-9ED94486892D}" presName="node" presStyleLbl="revTx" presStyleIdx="0" presStyleCnt="3">
        <dgm:presLayoutVars>
          <dgm:bulletEnabled val="1"/>
        </dgm:presLayoutVars>
      </dgm:prSet>
      <dgm:spPr/>
    </dgm:pt>
    <dgm:pt modelId="{17A6AE0B-E9A4-4E3D-AEFF-55388B1A12D9}" type="pres">
      <dgm:prSet presAssocID="{E023EE7F-CED8-4065-A304-2B4A1C4D8A42}" presName="sibTrans" presStyleLbl="node1" presStyleIdx="0" presStyleCnt="3"/>
      <dgm:spPr/>
    </dgm:pt>
    <dgm:pt modelId="{435451E8-154C-43E7-A737-BF1209E135E8}" type="pres">
      <dgm:prSet presAssocID="{7293F13F-EF28-451F-9668-B6B17731D2CC}" presName="dummy" presStyleCnt="0"/>
      <dgm:spPr/>
    </dgm:pt>
    <dgm:pt modelId="{4228DD0E-AA9D-475C-BE99-8E1A47767C3A}" type="pres">
      <dgm:prSet presAssocID="{7293F13F-EF28-451F-9668-B6B17731D2CC}" presName="node" presStyleLbl="revTx" presStyleIdx="1" presStyleCnt="3">
        <dgm:presLayoutVars>
          <dgm:bulletEnabled val="1"/>
        </dgm:presLayoutVars>
      </dgm:prSet>
      <dgm:spPr/>
    </dgm:pt>
    <dgm:pt modelId="{E5E4ECF5-AD93-45EC-8E77-2C8A1C95383A}" type="pres">
      <dgm:prSet presAssocID="{D13697DC-B2BA-4C11-8C1E-16400086DE25}" presName="sibTrans" presStyleLbl="node1" presStyleIdx="1" presStyleCnt="3"/>
      <dgm:spPr/>
    </dgm:pt>
    <dgm:pt modelId="{EF1F8813-05E0-4F37-B3CB-078CAA754228}" type="pres">
      <dgm:prSet presAssocID="{E74A3415-E433-4ACE-A9B2-F49B2AA23A62}" presName="dummy" presStyleCnt="0"/>
      <dgm:spPr/>
    </dgm:pt>
    <dgm:pt modelId="{55CB1DD2-2A98-4E44-8300-4304A44A9517}" type="pres">
      <dgm:prSet presAssocID="{E74A3415-E433-4ACE-A9B2-F49B2AA23A62}" presName="node" presStyleLbl="revTx" presStyleIdx="2" presStyleCnt="3">
        <dgm:presLayoutVars>
          <dgm:bulletEnabled val="1"/>
        </dgm:presLayoutVars>
      </dgm:prSet>
      <dgm:spPr/>
    </dgm:pt>
    <dgm:pt modelId="{2ECBCCA0-DF58-408C-8B75-BECE95CE7369}" type="pres">
      <dgm:prSet presAssocID="{F29242FB-9360-40B4-8800-DD5BDEE40D8B}" presName="sibTrans" presStyleLbl="node1" presStyleIdx="2" presStyleCnt="3"/>
      <dgm:spPr/>
    </dgm:pt>
  </dgm:ptLst>
  <dgm:cxnLst>
    <dgm:cxn modelId="{F9FEE31B-E523-4C63-8526-02965CD6883C}" type="presOf" srcId="{7293F13F-EF28-451F-9668-B6B17731D2CC}" destId="{4228DD0E-AA9D-475C-BE99-8E1A47767C3A}" srcOrd="0" destOrd="0" presId="urn:microsoft.com/office/officeart/2005/8/layout/cycle1"/>
    <dgm:cxn modelId="{821C2522-62B6-40D9-A262-E972D3966478}" type="presOf" srcId="{F29242FB-9360-40B4-8800-DD5BDEE40D8B}" destId="{2ECBCCA0-DF58-408C-8B75-BECE95CE7369}" srcOrd="0" destOrd="0" presId="urn:microsoft.com/office/officeart/2005/8/layout/cycle1"/>
    <dgm:cxn modelId="{D1E8113F-5947-4CAD-9CBD-8ACF123A5618}" srcId="{232FBF3E-308B-48F5-8394-AAB98CD35526}" destId="{AB8A6984-0197-483B-BFAF-9ED94486892D}" srcOrd="0" destOrd="0" parTransId="{C07D5215-94CE-41D6-A262-0A44634D6499}" sibTransId="{E023EE7F-CED8-4065-A304-2B4A1C4D8A42}"/>
    <dgm:cxn modelId="{22315C41-0450-4F80-922D-C52D73F4DBA6}" type="presOf" srcId="{AB8A6984-0197-483B-BFAF-9ED94486892D}" destId="{8DF0D3FB-37DC-489A-AE0B-18A345D2743D}" srcOrd="0" destOrd="0" presId="urn:microsoft.com/office/officeart/2005/8/layout/cycle1"/>
    <dgm:cxn modelId="{67D13F66-AA5E-4282-85BB-B9D9E652663E}" srcId="{232FBF3E-308B-48F5-8394-AAB98CD35526}" destId="{7293F13F-EF28-451F-9668-B6B17731D2CC}" srcOrd="1" destOrd="0" parTransId="{71729048-F2F4-46AB-A578-3F052A2BA62A}" sibTransId="{D13697DC-B2BA-4C11-8C1E-16400086DE25}"/>
    <dgm:cxn modelId="{CF537F55-8EF8-473B-AB78-59EEA0713856}" type="presOf" srcId="{D13697DC-B2BA-4C11-8C1E-16400086DE25}" destId="{E5E4ECF5-AD93-45EC-8E77-2C8A1C95383A}" srcOrd="0" destOrd="0" presId="urn:microsoft.com/office/officeart/2005/8/layout/cycle1"/>
    <dgm:cxn modelId="{52877183-0484-473A-B3BC-6AF7D30FAC45}" type="presOf" srcId="{232FBF3E-308B-48F5-8394-AAB98CD35526}" destId="{26D0F925-43EE-4595-A9D6-2E343A3B554B}" srcOrd="0" destOrd="0" presId="urn:microsoft.com/office/officeart/2005/8/layout/cycle1"/>
    <dgm:cxn modelId="{FC351F9E-364F-4C22-B55E-205B5AB38EDA}" type="presOf" srcId="{E023EE7F-CED8-4065-A304-2B4A1C4D8A42}" destId="{17A6AE0B-E9A4-4E3D-AEFF-55388B1A12D9}" srcOrd="0" destOrd="0" presId="urn:microsoft.com/office/officeart/2005/8/layout/cycle1"/>
    <dgm:cxn modelId="{A66649C5-445E-480A-9CA3-E25E1936901B}" type="presOf" srcId="{E74A3415-E433-4ACE-A9B2-F49B2AA23A62}" destId="{55CB1DD2-2A98-4E44-8300-4304A44A9517}" srcOrd="0" destOrd="0" presId="urn:microsoft.com/office/officeart/2005/8/layout/cycle1"/>
    <dgm:cxn modelId="{820FF0FF-5C63-43B6-A176-B51A9736D19C}" srcId="{232FBF3E-308B-48F5-8394-AAB98CD35526}" destId="{E74A3415-E433-4ACE-A9B2-F49B2AA23A62}" srcOrd="2" destOrd="0" parTransId="{6DE8DB75-0DB6-4DD7-AB33-A65418C2B445}" sibTransId="{F29242FB-9360-40B4-8800-DD5BDEE40D8B}"/>
    <dgm:cxn modelId="{FCEA3678-45E0-4DBA-8683-74937513ECB3}" type="presParOf" srcId="{26D0F925-43EE-4595-A9D6-2E343A3B554B}" destId="{89FF7BC8-E718-4A23-A9CF-5853E0293005}" srcOrd="0" destOrd="0" presId="urn:microsoft.com/office/officeart/2005/8/layout/cycle1"/>
    <dgm:cxn modelId="{922EEF4D-9584-472B-9A61-0FBC30E59BC8}" type="presParOf" srcId="{26D0F925-43EE-4595-A9D6-2E343A3B554B}" destId="{8DF0D3FB-37DC-489A-AE0B-18A345D2743D}" srcOrd="1" destOrd="0" presId="urn:microsoft.com/office/officeart/2005/8/layout/cycle1"/>
    <dgm:cxn modelId="{4808935A-8989-4347-9C6B-F8712CC79085}" type="presParOf" srcId="{26D0F925-43EE-4595-A9D6-2E343A3B554B}" destId="{17A6AE0B-E9A4-4E3D-AEFF-55388B1A12D9}" srcOrd="2" destOrd="0" presId="urn:microsoft.com/office/officeart/2005/8/layout/cycle1"/>
    <dgm:cxn modelId="{8281616A-484F-4886-8093-F9EB071CEB0B}" type="presParOf" srcId="{26D0F925-43EE-4595-A9D6-2E343A3B554B}" destId="{435451E8-154C-43E7-A737-BF1209E135E8}" srcOrd="3" destOrd="0" presId="urn:microsoft.com/office/officeart/2005/8/layout/cycle1"/>
    <dgm:cxn modelId="{984BAC18-B701-48C4-94D2-D412ACD78CE1}" type="presParOf" srcId="{26D0F925-43EE-4595-A9D6-2E343A3B554B}" destId="{4228DD0E-AA9D-475C-BE99-8E1A47767C3A}" srcOrd="4" destOrd="0" presId="urn:microsoft.com/office/officeart/2005/8/layout/cycle1"/>
    <dgm:cxn modelId="{3C423835-E09A-4877-A7F1-A6DF8BAF06EF}" type="presParOf" srcId="{26D0F925-43EE-4595-A9D6-2E343A3B554B}" destId="{E5E4ECF5-AD93-45EC-8E77-2C8A1C95383A}" srcOrd="5" destOrd="0" presId="urn:microsoft.com/office/officeart/2005/8/layout/cycle1"/>
    <dgm:cxn modelId="{F439E4F2-D16E-46BC-8D73-DC94424120E6}" type="presParOf" srcId="{26D0F925-43EE-4595-A9D6-2E343A3B554B}" destId="{EF1F8813-05E0-4F37-B3CB-078CAA754228}" srcOrd="6" destOrd="0" presId="urn:microsoft.com/office/officeart/2005/8/layout/cycle1"/>
    <dgm:cxn modelId="{43D983B4-17E3-4D78-9DA3-795FFEF895DC}" type="presParOf" srcId="{26D0F925-43EE-4595-A9D6-2E343A3B554B}" destId="{55CB1DD2-2A98-4E44-8300-4304A44A9517}" srcOrd="7" destOrd="0" presId="urn:microsoft.com/office/officeart/2005/8/layout/cycle1"/>
    <dgm:cxn modelId="{ECFFA63C-9BC4-488D-AFC0-A0DAA72D89E9}" type="presParOf" srcId="{26D0F925-43EE-4595-A9D6-2E343A3B554B}" destId="{2ECBCCA0-DF58-408C-8B75-BECE95CE736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0D3FB-37DC-489A-AE0B-18A345D2743D}">
      <dsp:nvSpPr>
        <dsp:cNvPr id="0" name=""/>
        <dsp:cNvSpPr/>
      </dsp:nvSpPr>
      <dsp:spPr>
        <a:xfrm>
          <a:off x="3721062"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Publish</a:t>
          </a:r>
        </a:p>
      </dsp:txBody>
      <dsp:txXfrm>
        <a:off x="3721062" y="327551"/>
        <a:ext cx="1664877" cy="1664877"/>
      </dsp:txXfrm>
    </dsp:sp>
    <dsp:sp modelId="{17A6AE0B-E9A4-4E3D-AEFF-55388B1A12D9}">
      <dsp:nvSpPr>
        <dsp:cNvPr id="0" name=""/>
        <dsp:cNvSpPr/>
      </dsp:nvSpPr>
      <dsp:spPr>
        <a:xfrm>
          <a:off x="1180397" y="-1296"/>
          <a:ext cx="3941736" cy="3941736"/>
        </a:xfrm>
        <a:prstGeom prst="circularArrow">
          <a:avLst>
            <a:gd name="adj1" fmla="val 8236"/>
            <a:gd name="adj2" fmla="val 575076"/>
            <a:gd name="adj3" fmla="val 2968618"/>
            <a:gd name="adj4" fmla="val 48531"/>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8DD0E-AA9D-475C-BE99-8E1A47767C3A}">
      <dsp:nvSpPr>
        <dsp:cNvPr id="0" name=""/>
        <dsp:cNvSpPr/>
      </dsp:nvSpPr>
      <dsp:spPr>
        <a:xfrm>
          <a:off x="2318826" y="2756296"/>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Sleep</a:t>
          </a:r>
        </a:p>
      </dsp:txBody>
      <dsp:txXfrm>
        <a:off x="2318826" y="2756296"/>
        <a:ext cx="1664877" cy="1664877"/>
      </dsp:txXfrm>
    </dsp:sp>
    <dsp:sp modelId="{E5E4ECF5-AD93-45EC-8E77-2C8A1C95383A}">
      <dsp:nvSpPr>
        <dsp:cNvPr id="0" name=""/>
        <dsp:cNvSpPr/>
      </dsp:nvSpPr>
      <dsp:spPr>
        <a:xfrm>
          <a:off x="1180397" y="-1296"/>
          <a:ext cx="3941736" cy="3941736"/>
        </a:xfrm>
        <a:prstGeom prst="circularArrow">
          <a:avLst>
            <a:gd name="adj1" fmla="val 8236"/>
            <a:gd name="adj2" fmla="val 575076"/>
            <a:gd name="adj3" fmla="val 10176392"/>
            <a:gd name="adj4" fmla="val 7256306"/>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B1DD2-2A98-4E44-8300-4304A44A9517}">
      <dsp:nvSpPr>
        <dsp:cNvPr id="0" name=""/>
        <dsp:cNvSpPr/>
      </dsp:nvSpPr>
      <dsp:spPr>
        <a:xfrm>
          <a:off x="916590"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Read Sensor</a:t>
          </a:r>
        </a:p>
      </dsp:txBody>
      <dsp:txXfrm>
        <a:off x="916590" y="327551"/>
        <a:ext cx="1664877" cy="1664877"/>
      </dsp:txXfrm>
    </dsp:sp>
    <dsp:sp modelId="{2ECBCCA0-DF58-408C-8B75-BECE95CE7369}">
      <dsp:nvSpPr>
        <dsp:cNvPr id="0" name=""/>
        <dsp:cNvSpPr/>
      </dsp:nvSpPr>
      <dsp:spPr>
        <a:xfrm>
          <a:off x="1180397" y="-1296"/>
          <a:ext cx="3941736" cy="3941736"/>
        </a:xfrm>
        <a:prstGeom prst="circularArrow">
          <a:avLst>
            <a:gd name="adj1" fmla="val 8236"/>
            <a:gd name="adj2" fmla="val 575076"/>
            <a:gd name="adj3" fmla="val 16861170"/>
            <a:gd name="adj4" fmla="val 14963754"/>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41DA-F323-482F-83BE-7FBA8C7DDB2E}"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FEAA-6507-445D-849F-0C7BAD642334}" type="slidenum">
              <a:rPr lang="en-US" smtClean="0"/>
              <a:t>‹#›</a:t>
            </a:fld>
            <a:endParaRPr lang="en-US"/>
          </a:p>
        </p:txBody>
      </p:sp>
    </p:spTree>
    <p:extLst>
      <p:ext uri="{BB962C8B-B14F-4D97-AF65-F5344CB8AC3E}">
        <p14:creationId xmlns:p14="http://schemas.microsoft.com/office/powerpoint/2010/main" val="124226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MQTT</a:t>
            </a:r>
          </a:p>
          <a:p>
            <a:endParaRPr lang="en-US" dirty="0"/>
          </a:p>
          <a:p>
            <a:r>
              <a:rPr lang="en-US" dirty="0"/>
              <a:t>Problem definition (IoT, wearable, </a:t>
            </a:r>
            <a:r>
              <a:rPr lang="en-US" dirty="0" err="1"/>
              <a:t>etc</a:t>
            </a:r>
            <a:r>
              <a:rPr lang="en-US" dirty="0"/>
              <a:t>)</a:t>
            </a:r>
          </a:p>
          <a:p>
            <a:r>
              <a:rPr lang="en-US" dirty="0"/>
              <a:t>- Distributed network of devices communicating</a:t>
            </a:r>
          </a:p>
          <a:p>
            <a:r>
              <a:rPr lang="en-US" dirty="0"/>
              <a:t>- Battery or limited power</a:t>
            </a:r>
          </a:p>
          <a:p>
            <a:r>
              <a:rPr lang="en-US" dirty="0"/>
              <a:t>- Unreliable networks (cellular, satellite, wireless in general)</a:t>
            </a:r>
          </a:p>
          <a:p>
            <a:endParaRPr lang="en-US" dirty="0"/>
          </a:p>
          <a:p>
            <a:endParaRPr lang="en-US" dirty="0"/>
          </a:p>
          <a:p>
            <a:r>
              <a:rPr lang="en-US" dirty="0"/>
              <a:t>Agenda</a:t>
            </a:r>
          </a:p>
          <a:p>
            <a:r>
              <a:rPr lang="en-US" dirty="0"/>
              <a:t>- Introducing MQTT</a:t>
            </a:r>
          </a:p>
          <a:p>
            <a:r>
              <a:rPr lang="en-US" dirty="0"/>
              <a:t>- What is Publish / Subscribe</a:t>
            </a:r>
          </a:p>
          <a:p>
            <a:r>
              <a:rPr lang="en-US" dirty="0"/>
              <a:t>- Client, Broker, connection</a:t>
            </a:r>
          </a:p>
          <a:p>
            <a:r>
              <a:rPr lang="en-US" dirty="0"/>
              <a:t>- MQTT Publish, Subscribe, Unsubscribe</a:t>
            </a:r>
          </a:p>
          <a:p>
            <a:r>
              <a:rPr lang="en-US" dirty="0"/>
              <a:t>- MQTT Topics</a:t>
            </a:r>
          </a:p>
          <a:p>
            <a:r>
              <a:rPr lang="en-US" dirty="0"/>
              <a:t>- MQTT Quality of Service</a:t>
            </a:r>
          </a:p>
          <a:p>
            <a:r>
              <a:rPr lang="en-US" dirty="0"/>
              <a:t>- Persistent Sessions and Queueing Messages</a:t>
            </a:r>
          </a:p>
          <a:p>
            <a:r>
              <a:rPr lang="en-US" dirty="0"/>
              <a:t>- Retained Messages</a:t>
            </a:r>
          </a:p>
          <a:p>
            <a:r>
              <a:rPr lang="en-US" dirty="0"/>
              <a:t>- Last Will and Testament</a:t>
            </a:r>
          </a:p>
          <a:p>
            <a:r>
              <a:rPr lang="en-US" dirty="0"/>
              <a:t>- Keep Alive and Client Take-Over</a:t>
            </a:r>
          </a:p>
          <a:p>
            <a:r>
              <a:rPr lang="en-US" dirty="0"/>
              <a:t>- Demo</a:t>
            </a:r>
          </a:p>
          <a:p>
            <a:endParaRPr lang="en-US" dirty="0"/>
          </a:p>
          <a:p>
            <a:endParaRPr lang="en-US" dirty="0"/>
          </a:p>
          <a:p>
            <a:r>
              <a:rPr lang="en-US" dirty="0"/>
              <a:t>Lightweight pub/sub protocol with reliable bi-directional message delivery</a:t>
            </a:r>
          </a:p>
          <a:p>
            <a:endParaRPr lang="en-US" dirty="0"/>
          </a:p>
          <a:p>
            <a:r>
              <a:rPr lang="en-US" dirty="0"/>
              <a:t>Key aspects</a:t>
            </a:r>
          </a:p>
          <a:p>
            <a:r>
              <a:rPr lang="en-US" dirty="0"/>
              <a:t>- High volume of data in low bandwidth networks</a:t>
            </a:r>
          </a:p>
          <a:p>
            <a:r>
              <a:rPr lang="en-US" dirty="0"/>
              <a:t>- Small code footprint</a:t>
            </a:r>
          </a:p>
          <a:p>
            <a:r>
              <a:rPr lang="en-US" dirty="0"/>
              <a:t>- Runs on top of TCP/IP</a:t>
            </a:r>
          </a:p>
          <a:p>
            <a:r>
              <a:rPr lang="en-US" dirty="0"/>
              <a:t>- Avoids polling</a:t>
            </a:r>
          </a:p>
          <a:p>
            <a:r>
              <a:rPr lang="en-US" dirty="0"/>
              <a:t>- Event oriented</a:t>
            </a:r>
          </a:p>
          <a:p>
            <a:r>
              <a:rPr lang="en-US" dirty="0"/>
              <a:t>- Recovery, store and forward, and pub/sub are part of the implementation</a:t>
            </a:r>
          </a:p>
          <a:p>
            <a:endParaRPr lang="en-US" dirty="0"/>
          </a:p>
          <a:p>
            <a:endParaRPr lang="en-US" dirty="0"/>
          </a:p>
          <a:p>
            <a:r>
              <a:rPr lang="en-US" dirty="0"/>
              <a:t>Topic: ASCII string</a:t>
            </a:r>
          </a:p>
          <a:p>
            <a:endParaRPr lang="en-US" dirty="0"/>
          </a:p>
          <a:p>
            <a:r>
              <a:rPr lang="en-US" dirty="0"/>
              <a:t>Connection is initiated by client - helpful for NAT</a:t>
            </a:r>
          </a:p>
          <a:p>
            <a:endParaRPr lang="en-US" dirty="0"/>
          </a:p>
          <a:p>
            <a:r>
              <a:rPr lang="en-US" dirty="0"/>
              <a:t>   CONNECT -&gt;</a:t>
            </a:r>
          </a:p>
          <a:p>
            <a:r>
              <a:rPr lang="en-US" dirty="0"/>
              <a:t>&lt;- CONNACK</a:t>
            </a:r>
          </a:p>
          <a:p>
            <a:endParaRPr lang="en-US" dirty="0"/>
          </a:p>
          <a:p>
            <a:r>
              <a:rPr lang="en-US" dirty="0"/>
              <a:t>Client ID: Unique ID (per broker)</a:t>
            </a:r>
          </a:p>
          <a:p>
            <a:r>
              <a:rPr lang="en-US" dirty="0"/>
              <a:t>Clean Session (false: </a:t>
            </a:r>
            <a:r>
              <a:rPr lang="en-US" dirty="0" err="1"/>
              <a:t>QoS</a:t>
            </a:r>
            <a:r>
              <a:rPr lang="en-US" dirty="0"/>
              <a:t> 1 and 2 messages will be stored if client goes offline and delivered on next connection)</a:t>
            </a:r>
          </a:p>
          <a:p>
            <a:r>
              <a:rPr lang="en-US" dirty="0"/>
              <a:t>Username/Password</a:t>
            </a:r>
          </a:p>
          <a:p>
            <a:r>
              <a:rPr lang="en-US" dirty="0"/>
              <a:t>Will: If unexpected disconnect, broker sends Will message to the Will topic on the client's behalf</a:t>
            </a:r>
          </a:p>
          <a:p>
            <a:r>
              <a:rPr lang="en-US" dirty="0"/>
              <a:t>Keepalive</a:t>
            </a:r>
          </a:p>
          <a:p>
            <a:endParaRPr lang="en-US" dirty="0"/>
          </a:p>
          <a:p>
            <a:endParaRPr lang="en-US" dirty="0"/>
          </a:p>
          <a:p>
            <a:r>
              <a:rPr lang="en-US" dirty="0"/>
              <a:t>Publish</a:t>
            </a:r>
          </a:p>
          <a:p>
            <a:endParaRPr lang="en-US" dirty="0"/>
          </a:p>
          <a:p>
            <a:r>
              <a:rPr lang="en-US" dirty="0"/>
              <a:t>Topic name</a:t>
            </a:r>
          </a:p>
          <a:p>
            <a:r>
              <a:rPr lang="en-US" dirty="0" err="1"/>
              <a:t>QoS</a:t>
            </a:r>
            <a:endParaRPr lang="en-US" dirty="0"/>
          </a:p>
          <a:p>
            <a:r>
              <a:rPr lang="en-US" dirty="0"/>
              <a:t>Retain-flag: Broker can save one message per topic to automatically provide to new subscriptions (vehicle odometer problem if car is offline)</a:t>
            </a:r>
          </a:p>
          <a:p>
            <a:r>
              <a:rPr lang="en-US" dirty="0"/>
              <a:t>Payload: Binary</a:t>
            </a:r>
          </a:p>
          <a:p>
            <a:r>
              <a:rPr lang="en-US" dirty="0"/>
              <a:t>Packet Identifier</a:t>
            </a:r>
          </a:p>
          <a:p>
            <a:r>
              <a:rPr lang="en-US" dirty="0"/>
              <a:t>DUP flag</a:t>
            </a:r>
          </a:p>
          <a:p>
            <a:endParaRPr lang="en-US" dirty="0"/>
          </a:p>
          <a:p>
            <a:endParaRPr lang="en-US" dirty="0"/>
          </a:p>
          <a:p>
            <a:r>
              <a:rPr lang="en-US" dirty="0"/>
              <a:t>Subscribe</a:t>
            </a:r>
          </a:p>
          <a:p>
            <a:endParaRPr lang="en-US" dirty="0"/>
          </a:p>
          <a:p>
            <a:r>
              <a:rPr lang="en-US" dirty="0"/>
              <a:t>Packet Identifier</a:t>
            </a:r>
          </a:p>
          <a:p>
            <a:r>
              <a:rPr lang="en-US" dirty="0"/>
              <a:t>List of subscriptions</a:t>
            </a:r>
          </a:p>
          <a:p>
            <a:endParaRPr lang="en-US" dirty="0"/>
          </a:p>
          <a:p>
            <a:r>
              <a:rPr lang="en-US" dirty="0"/>
              <a:t>Persistent Session:</a:t>
            </a:r>
          </a:p>
          <a:p>
            <a:r>
              <a:rPr lang="en-US" dirty="0"/>
              <a:t>- All subscriptions maintained while offline</a:t>
            </a:r>
          </a:p>
          <a:p>
            <a:r>
              <a:rPr lang="en-US" dirty="0"/>
              <a:t>- All </a:t>
            </a:r>
            <a:r>
              <a:rPr lang="en-US" dirty="0" err="1"/>
              <a:t>QoS</a:t>
            </a:r>
            <a:r>
              <a:rPr lang="en-US" dirty="0"/>
              <a:t> 1/2 messages not confirmed by client</a:t>
            </a:r>
          </a:p>
          <a:p>
            <a:r>
              <a:rPr lang="en-US" dirty="0"/>
              <a:t>- All new </a:t>
            </a:r>
            <a:r>
              <a:rPr lang="en-US" dirty="0" err="1"/>
              <a:t>QoS</a:t>
            </a:r>
            <a:r>
              <a:rPr lang="en-US" dirty="0"/>
              <a:t> 1/2 sent while offline</a:t>
            </a:r>
          </a:p>
          <a:p>
            <a:endParaRPr lang="en-US" dirty="0"/>
          </a:p>
          <a:p>
            <a:r>
              <a:rPr lang="en-US" dirty="0"/>
              <a:t>Retained messages:</a:t>
            </a:r>
          </a:p>
          <a:p>
            <a:r>
              <a:rPr lang="en-US" dirty="0"/>
              <a:t>- "last good message" for the topic</a:t>
            </a:r>
          </a:p>
          <a:p>
            <a:r>
              <a:rPr lang="en-US" dirty="0"/>
              <a:t>- To delete, send a zero byte payload as retained</a:t>
            </a:r>
          </a:p>
          <a:p>
            <a:endParaRPr lang="en-US" dirty="0"/>
          </a:p>
          <a:p>
            <a:r>
              <a:rPr lang="en-US" dirty="0"/>
              <a:t>Keep Alive and Client Take-Over</a:t>
            </a:r>
          </a:p>
          <a:p>
            <a:r>
              <a:rPr lang="en-US" dirty="0"/>
              <a:t>- TCP/IP does not always notify when a socket breaks. Broker could think connection is alive but really is dead.</a:t>
            </a:r>
          </a:p>
          <a:p>
            <a:r>
              <a:rPr lang="en-US" dirty="0"/>
              <a:t>- Client must send a command or keepalive message periodically (defined by client at connection)</a:t>
            </a:r>
          </a:p>
          <a:p>
            <a:r>
              <a:rPr lang="en-US" dirty="0"/>
              <a:t>- Max keepalive is 18h 12m 15s (65535 seconds)</a:t>
            </a:r>
          </a:p>
          <a:p>
            <a:r>
              <a:rPr lang="en-US" dirty="0"/>
              <a:t>- Takeover is when a client connects using the same client id of a session that the broker thinks is still connected. </a:t>
            </a:r>
            <a:r>
              <a:rPr lang="en-US" dirty="0" err="1"/>
              <a:t>Prev</a:t>
            </a:r>
            <a:r>
              <a:rPr lang="en-US" dirty="0"/>
              <a:t> is closed, and new connection takes over </a:t>
            </a:r>
            <a:r>
              <a:rPr lang="en-US" dirty="0" err="1"/>
              <a:t>prev</a:t>
            </a:r>
            <a:endParaRPr lang="en-US" dirty="0"/>
          </a:p>
          <a:p>
            <a:endParaRPr lang="en-US" dirty="0"/>
          </a:p>
          <a:p>
            <a:endParaRPr lang="en-US" dirty="0"/>
          </a:p>
          <a:p>
            <a:r>
              <a:rPr lang="en-US" dirty="0"/>
              <a:t>MQTT vs HTTP</a:t>
            </a:r>
          </a:p>
          <a:p>
            <a:r>
              <a:rPr lang="en-US" dirty="0"/>
              <a:t>MQTT overhead is about 20% of HTTP</a:t>
            </a:r>
          </a:p>
          <a:p>
            <a:endParaRPr lang="en-US" dirty="0"/>
          </a:p>
          <a:p>
            <a:r>
              <a:rPr lang="en-US" dirty="0"/>
              <a:t>Where used:</a:t>
            </a:r>
          </a:p>
          <a:p>
            <a:r>
              <a:rPr lang="en-US" dirty="0"/>
              <a:t>- POS</a:t>
            </a:r>
          </a:p>
          <a:p>
            <a:r>
              <a:rPr lang="en-US" dirty="0"/>
              <a:t>- Slot machines</a:t>
            </a:r>
          </a:p>
          <a:p>
            <a:r>
              <a:rPr lang="en-US" dirty="0"/>
              <a:t>- Automotive/Telematics</a:t>
            </a:r>
          </a:p>
          <a:p>
            <a:r>
              <a:rPr lang="en-US" dirty="0"/>
              <a:t>- Medical</a:t>
            </a:r>
          </a:p>
          <a:p>
            <a:r>
              <a:rPr lang="en-US" dirty="0"/>
              <a:t>- Home Automation</a:t>
            </a:r>
          </a:p>
          <a:p>
            <a:r>
              <a:rPr lang="en-US" dirty="0"/>
              <a:t>- Railway</a:t>
            </a:r>
          </a:p>
          <a:p>
            <a:r>
              <a:rPr lang="en-US" dirty="0"/>
              <a:t>- Asset Tracking/Management</a:t>
            </a:r>
          </a:p>
          <a:p>
            <a:r>
              <a:rPr lang="en-US" dirty="0"/>
              <a:t>- Space probe communication (?)</a:t>
            </a:r>
          </a:p>
          <a:p>
            <a:r>
              <a:rPr lang="en-US" dirty="0"/>
              <a:t>- Oil, Gas, Solar</a:t>
            </a:r>
          </a:p>
          <a:p>
            <a:endParaRPr lang="en-US" dirty="0"/>
          </a:p>
          <a:p>
            <a:endParaRPr lang="en-US" dirty="0"/>
          </a:p>
          <a:p>
            <a:r>
              <a:rPr lang="en-US" dirty="0"/>
              <a:t>Facebook Messenger:</a:t>
            </a:r>
          </a:p>
          <a:p>
            <a:r>
              <a:rPr lang="en-US" dirty="0"/>
              <a:t>- First pass had issues with long latency. Was reliable but slow.</a:t>
            </a:r>
          </a:p>
          <a:p>
            <a:r>
              <a:rPr lang="en-US" dirty="0"/>
              <a:t>- With only weeks before launch, refactored to use MQTT</a:t>
            </a:r>
          </a:p>
          <a:p>
            <a:r>
              <a:rPr lang="en-US" dirty="0"/>
              <a:t>- Designed to use bandwidth and battery sparingly (important for mobile apps)</a:t>
            </a:r>
          </a:p>
          <a:p>
            <a:r>
              <a:rPr lang="en-US" dirty="0"/>
              <a:t>- "By maintaining a MQTT connection and routing messages through our chat pipeline, we were able to often achieve phone-to-phone delivery in the hundreds of milliseconds rather than multiple seconds"</a:t>
            </a:r>
          </a:p>
          <a:p>
            <a:endParaRPr lang="en-US" dirty="0"/>
          </a:p>
          <a:p>
            <a:r>
              <a:rPr lang="en-US" dirty="0"/>
              <a:t>Amazon AWT IoT</a:t>
            </a:r>
          </a:p>
          <a:p>
            <a:r>
              <a:rPr lang="en-US" dirty="0"/>
              <a:t>Microsoft Azure IoT Hub</a:t>
            </a:r>
          </a:p>
          <a:p>
            <a:endParaRPr lang="en-US" dirty="0"/>
          </a:p>
          <a:p>
            <a:endParaRPr lang="en-US"/>
          </a:p>
          <a:p>
            <a:endParaRPr lang="en-US"/>
          </a:p>
        </p:txBody>
      </p:sp>
      <p:sp>
        <p:nvSpPr>
          <p:cNvPr id="4" name="Slide Number Placeholder 3"/>
          <p:cNvSpPr>
            <a:spLocks noGrp="1"/>
          </p:cNvSpPr>
          <p:nvPr>
            <p:ph type="sldNum" sz="quarter" idx="10"/>
          </p:nvPr>
        </p:nvSpPr>
        <p:spPr/>
        <p:txBody>
          <a:bodyPr/>
          <a:lstStyle/>
          <a:p>
            <a:fld id="{B675FEAA-6507-445D-849F-0C7BAD642334}" type="slidenum">
              <a:rPr lang="en-US" smtClean="0"/>
              <a:t>2</a:t>
            </a:fld>
            <a:endParaRPr lang="en-US"/>
          </a:p>
        </p:txBody>
      </p:sp>
    </p:spTree>
    <p:extLst>
      <p:ext uri="{BB962C8B-B14F-4D97-AF65-F5344CB8AC3E}">
        <p14:creationId xmlns:p14="http://schemas.microsoft.com/office/powerpoint/2010/main" val="378008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F56AA-8764-4156-B7A3-0F667B5214CB}"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8684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cap="small" baseline="0">
                <a:latin typeface="Oswald Regular" panose="02000503000000000000" pitchFamily="2"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0" y="640079"/>
            <a:ext cx="838200" cy="615143"/>
          </a:xfrm>
          <a:prstGeom prst="rect">
            <a:avLst/>
          </a:prstGeom>
          <a:gradFill flip="none" rotWithShape="1">
            <a:gsLst>
              <a:gs pos="0">
                <a:schemeClr val="accent1">
                  <a:lumMod val="61000"/>
                  <a:lumOff val="39000"/>
                </a:schemeClr>
              </a:gs>
              <a:gs pos="23000">
                <a:schemeClr val="accent1">
                  <a:lumMod val="86000"/>
                  <a:lumOff val="14000"/>
                </a:schemeClr>
              </a:gs>
              <a:gs pos="69000">
                <a:schemeClr val="accent1">
                  <a:lumMod val="85000"/>
                </a:schemeClr>
              </a:gs>
              <a:gs pos="97000">
                <a:schemeClr val="accent1">
                  <a:lumMod val="8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97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9F56AA-8764-4156-B7A3-0F667B5214CB}"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838200" y="4553110"/>
            <a:ext cx="10509250"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65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F56AA-8764-4156-B7A3-0F667B5214CB}" type="datetimeFigureOut">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295379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62934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33657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4920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309091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56AA-8764-4156-B7A3-0F667B5214CB}" type="datetimeFigureOut">
              <a:rPr lang="en-US" smtClean="0"/>
              <a:t>6/10/2017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1EC49-0E40-45A8-8147-9C046BDD07A9}" type="slidenum">
              <a:rPr lang="en-US" smtClean="0"/>
              <a:t>‹#›</a:t>
            </a:fld>
            <a:endParaRPr lang="en-US"/>
          </a:p>
        </p:txBody>
      </p:sp>
    </p:spTree>
    <p:extLst>
      <p:ext uri="{BB962C8B-B14F-4D97-AF65-F5344CB8AC3E}">
        <p14:creationId xmlns:p14="http://schemas.microsoft.com/office/powerpoint/2010/main" val="353305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access.redhat.com/documentation/en-US/Fuse_Message_Broker/5.4/html/Getting_Started/files/FuseMBStartedKeyJM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19930"/>
            <a:ext cx="10260563" cy="3272356"/>
          </a:xfrm>
        </p:spPr>
        <p:txBody>
          <a:bodyPr>
            <a:normAutofit/>
          </a:bodyPr>
          <a:lstStyle/>
          <a:p>
            <a:pPr algn="l">
              <a:lnSpc>
                <a:spcPts val="9600"/>
              </a:lnSpc>
              <a:spcBef>
                <a:spcPts val="1200"/>
              </a:spcBef>
            </a:pPr>
            <a:r>
              <a:rPr lang="en-US" sz="7200" cap="small" dirty="0">
                <a:solidFill>
                  <a:schemeClr val="bg2">
                    <a:lumMod val="50000"/>
                  </a:schemeClr>
                </a:solidFill>
                <a:latin typeface="Oswald Regular" panose="02000503000000000000" pitchFamily="2" charset="0"/>
                <a:cs typeface="Segoe UI Light" panose="020B0502040204020203" pitchFamily="34" charset="0"/>
              </a:rPr>
              <a:t>lightweight</a:t>
            </a:r>
            <a:r>
              <a:rPr lang="en-US" sz="7200"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PUB/SUB</a:t>
            </a:r>
            <a:br>
              <a:rPr lang="en-US" sz="7200" b="1" cap="small" dirty="0">
                <a:latin typeface="Oswald Regular" panose="02000503000000000000" pitchFamily="2" charset="0"/>
                <a:cs typeface="Segoe UI Light" panose="020B0502040204020203" pitchFamily="34" charset="0"/>
              </a:rPr>
            </a:br>
            <a:r>
              <a:rPr lang="en-US" sz="7200" cap="small" dirty="0">
                <a:solidFill>
                  <a:schemeClr val="bg2">
                    <a:lumMod val="50000"/>
                  </a:schemeClr>
                </a:solidFill>
                <a:latin typeface="Oswald Regular" panose="02000503000000000000" pitchFamily="2" charset="0"/>
                <a:cs typeface="Segoe UI Light" panose="020B0502040204020203" pitchFamily="34" charset="0"/>
              </a:rPr>
              <a:t>for</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WEB APPS </a:t>
            </a:r>
            <a:r>
              <a:rPr lang="en-US" sz="7200" cap="small" dirty="0">
                <a:solidFill>
                  <a:schemeClr val="bg2">
                    <a:lumMod val="50000"/>
                  </a:schemeClr>
                </a:solidFill>
                <a:latin typeface="Oswald Regular" panose="02000503000000000000" pitchFamily="2" charset="0"/>
                <a:cs typeface="Segoe UI Light" panose="020B0502040204020203" pitchFamily="34" charset="0"/>
              </a:rPr>
              <a:t>using</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MQTT</a:t>
            </a:r>
          </a:p>
        </p:txBody>
      </p:sp>
      <p:sp>
        <p:nvSpPr>
          <p:cNvPr id="3" name="Subtitle 2"/>
          <p:cNvSpPr>
            <a:spLocks noGrp="1"/>
          </p:cNvSpPr>
          <p:nvPr>
            <p:ph type="subTitle" idx="1"/>
          </p:nvPr>
        </p:nvSpPr>
        <p:spPr>
          <a:xfrm>
            <a:off x="1524000" y="5159829"/>
            <a:ext cx="10391192" cy="1413587"/>
          </a:xfrm>
        </p:spPr>
        <p:txBody>
          <a:bodyPr/>
          <a:lstStyle/>
          <a:p>
            <a:pPr algn="l"/>
            <a:r>
              <a:rPr lang="en-US" sz="3200" cap="small" dirty="0">
                <a:solidFill>
                  <a:schemeClr val="bg2">
                    <a:lumMod val="50000"/>
                  </a:schemeClr>
                </a:solidFill>
              </a:rPr>
              <a:t>Jason Follas</a:t>
            </a:r>
            <a:br>
              <a:rPr lang="en-US" cap="small" dirty="0">
                <a:solidFill>
                  <a:schemeClr val="bg2">
                    <a:lumMod val="50000"/>
                  </a:schemeClr>
                </a:solidFill>
              </a:rPr>
            </a:br>
            <a:r>
              <a:rPr lang="en-US" cap="small" dirty="0">
                <a:solidFill>
                  <a:schemeClr val="bg2">
                    <a:lumMod val="50000"/>
                  </a:schemeClr>
                </a:solidFill>
              </a:rPr>
              <a:t>Sr. Software Engineer</a:t>
            </a:r>
            <a:br>
              <a:rPr lang="en-US" cap="small" dirty="0">
                <a:solidFill>
                  <a:schemeClr val="bg2">
                    <a:lumMod val="50000"/>
                  </a:schemeClr>
                </a:solidFill>
              </a:rPr>
            </a:br>
            <a:r>
              <a:rPr lang="en-US" cap="small" dirty="0">
                <a:solidFill>
                  <a:schemeClr val="bg2">
                    <a:lumMod val="50000"/>
                  </a:schemeClr>
                </a:solidFill>
              </a:rPr>
              <a:t>Quicken Loans</a:t>
            </a:r>
          </a:p>
        </p:txBody>
      </p:sp>
    </p:spTree>
    <p:extLst>
      <p:ext uri="{BB962C8B-B14F-4D97-AF65-F5344CB8AC3E}">
        <p14:creationId xmlns:p14="http://schemas.microsoft.com/office/powerpoint/2010/main" val="228844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0" indent="0">
              <a:buNone/>
            </a:pPr>
            <a:r>
              <a:rPr lang="en-US" dirty="0"/>
              <a:t>Energy-friendly and low-bandwidth protocol for connecting oil pipelines using satellite connections</a:t>
            </a:r>
            <a:br>
              <a:rPr lang="en-US" dirty="0"/>
            </a:br>
            <a:endParaRPr lang="en-US" dirty="0"/>
          </a:p>
          <a:p>
            <a:pPr lvl="1"/>
            <a:r>
              <a:rPr lang="en-US" dirty="0"/>
              <a:t>Simple to Implement</a:t>
            </a:r>
          </a:p>
          <a:p>
            <a:pPr lvl="1"/>
            <a:r>
              <a:rPr lang="en-US" dirty="0"/>
              <a:t>Quality of Service for Data Delivery</a:t>
            </a:r>
          </a:p>
          <a:p>
            <a:pPr lvl="1"/>
            <a:r>
              <a:rPr lang="en-US" dirty="0"/>
              <a:t>Low processor/memory requirements</a:t>
            </a:r>
          </a:p>
          <a:p>
            <a:pPr lvl="1"/>
            <a:r>
              <a:rPr lang="en-US" dirty="0"/>
              <a:t>Bandwidth efficiency (wireless communication costs were significant in 1999)</a:t>
            </a:r>
          </a:p>
          <a:p>
            <a:pPr lvl="1"/>
            <a:r>
              <a:rPr lang="en-US" dirty="0"/>
              <a:t>Data Agnostic</a:t>
            </a:r>
          </a:p>
          <a:p>
            <a:pPr lvl="1"/>
            <a:r>
              <a:rPr lang="en-US" dirty="0"/>
              <a:t>Continuous Session Awareness</a:t>
            </a:r>
          </a:p>
          <a:p>
            <a:pPr lvl="1"/>
            <a:r>
              <a:rPr lang="en-US" dirty="0"/>
              <a:t>Multiple simultaneous data consumers</a:t>
            </a:r>
          </a:p>
          <a:p>
            <a:endParaRPr lang="en-US" dirty="0"/>
          </a:p>
        </p:txBody>
      </p:sp>
    </p:spTree>
    <p:extLst>
      <p:ext uri="{BB962C8B-B14F-4D97-AF65-F5344CB8AC3E}">
        <p14:creationId xmlns:p14="http://schemas.microsoft.com/office/powerpoint/2010/main" val="35028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Their Solution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17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MQTT</a:t>
            </a:r>
          </a:p>
        </p:txBody>
      </p:sp>
      <p:sp>
        <p:nvSpPr>
          <p:cNvPr id="3" name="Content Placeholder 2"/>
          <p:cNvSpPr>
            <a:spLocks noGrp="1"/>
          </p:cNvSpPr>
          <p:nvPr>
            <p:ph idx="1"/>
          </p:nvPr>
        </p:nvSpPr>
        <p:spPr/>
        <p:txBody>
          <a:bodyPr>
            <a:normAutofit/>
          </a:bodyPr>
          <a:lstStyle/>
          <a:p>
            <a:r>
              <a:rPr lang="en-US" b="1" dirty="0">
                <a:solidFill>
                  <a:srgbClr val="C00000"/>
                </a:solidFill>
              </a:rPr>
              <a:t>MQ</a:t>
            </a:r>
            <a:r>
              <a:rPr lang="en-US" b="1" dirty="0"/>
              <a:t> </a:t>
            </a:r>
            <a:r>
              <a:rPr lang="en-US" b="1" dirty="0">
                <a:solidFill>
                  <a:srgbClr val="C00000"/>
                </a:solidFill>
              </a:rPr>
              <a:t>T</a:t>
            </a:r>
            <a:r>
              <a:rPr lang="en-US" dirty="0"/>
              <a:t>elemetry </a:t>
            </a:r>
            <a:r>
              <a:rPr lang="en-US" b="1" dirty="0">
                <a:solidFill>
                  <a:srgbClr val="C00000"/>
                </a:solidFill>
              </a:rPr>
              <a:t>T</a:t>
            </a:r>
            <a:r>
              <a:rPr lang="en-US" dirty="0"/>
              <a:t>ransport </a:t>
            </a:r>
          </a:p>
          <a:p>
            <a:r>
              <a:rPr lang="en-US" dirty="0"/>
              <a:t>Invented 1999 by Andy Stanford-Clark (IBM) and Arlen Nipper (</a:t>
            </a:r>
            <a:r>
              <a:rPr lang="en-US" dirty="0" err="1"/>
              <a:t>Arcom</a:t>
            </a:r>
            <a:r>
              <a:rPr lang="en-US" dirty="0"/>
              <a:t>/Cirrus Link/</a:t>
            </a:r>
            <a:r>
              <a:rPr lang="en-US" dirty="0" err="1"/>
              <a:t>Eurotech</a:t>
            </a:r>
            <a:r>
              <a:rPr lang="en-US" dirty="0"/>
              <a:t>)</a:t>
            </a:r>
          </a:p>
          <a:p>
            <a:r>
              <a:rPr lang="en-US" dirty="0"/>
              <a:t>Used internally by IBM, v3.1 released royalty free in 2010. </a:t>
            </a:r>
          </a:p>
          <a:p>
            <a:r>
              <a:rPr lang="en-US" dirty="0"/>
              <a:t>MQTT is no longer an acronym</a:t>
            </a:r>
          </a:p>
          <a:p>
            <a:endParaRPr lang="en-US" dirty="0"/>
          </a:p>
        </p:txBody>
      </p:sp>
    </p:spTree>
    <p:extLst>
      <p:ext uri="{BB962C8B-B14F-4D97-AF65-F5344CB8AC3E}">
        <p14:creationId xmlns:p14="http://schemas.microsoft.com/office/powerpoint/2010/main" val="19839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000 pipeline sensors are connected to concentrators, which are using pub/sub messaging to connect over an MQTT comms link to a pub/sub message broker. Messages received are pushed to the back-office systems that have subscribed, including Billing, Maintenance and SCADA. Network traffic is much lower, because polling is no longer used. Network costs are reduced, and the network is no longer satu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7" y="395471"/>
            <a:ext cx="9269982" cy="605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6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MQTT?</a:t>
            </a:r>
          </a:p>
        </p:txBody>
      </p:sp>
      <p:sp>
        <p:nvSpPr>
          <p:cNvPr id="3" name="Content Placeholder 2"/>
          <p:cNvSpPr>
            <a:spLocks noGrp="1"/>
          </p:cNvSpPr>
          <p:nvPr>
            <p:ph idx="1"/>
          </p:nvPr>
        </p:nvSpPr>
        <p:spPr/>
        <p:txBody>
          <a:bodyPr>
            <a:normAutofit/>
          </a:bodyPr>
          <a:lstStyle/>
          <a:p>
            <a:pPr marL="0" indent="0">
              <a:buNone/>
            </a:pPr>
            <a:r>
              <a:rPr lang="en-US" sz="4800" dirty="0">
                <a:solidFill>
                  <a:schemeClr val="bg2">
                    <a:lumMod val="50000"/>
                  </a:schemeClr>
                </a:solidFill>
              </a:rPr>
              <a:t>A </a:t>
            </a:r>
            <a:r>
              <a:rPr lang="en-US" sz="4800" b="1" dirty="0">
                <a:solidFill>
                  <a:schemeClr val="accent1">
                    <a:lumMod val="75000"/>
                  </a:schemeClr>
                </a:solidFill>
              </a:rPr>
              <a:t>binary-based</a:t>
            </a:r>
            <a:r>
              <a:rPr lang="en-US" sz="4800" dirty="0">
                <a:solidFill>
                  <a:schemeClr val="bg2">
                    <a:lumMod val="50000"/>
                  </a:schemeClr>
                </a:solidFill>
              </a:rPr>
              <a:t> </a:t>
            </a:r>
            <a:r>
              <a:rPr lang="en-US" sz="4800" b="1" dirty="0">
                <a:solidFill>
                  <a:schemeClr val="accent1">
                    <a:lumMod val="75000"/>
                  </a:schemeClr>
                </a:solidFill>
              </a:rPr>
              <a:t>protocol</a:t>
            </a:r>
            <a:r>
              <a:rPr lang="en-US" sz="4800" dirty="0">
                <a:solidFill>
                  <a:schemeClr val="bg2">
                    <a:lumMod val="50000"/>
                  </a:schemeClr>
                </a:solidFill>
              </a:rPr>
              <a:t> </a:t>
            </a:r>
          </a:p>
          <a:p>
            <a:pPr marL="0" indent="0">
              <a:buNone/>
            </a:pPr>
            <a:r>
              <a:rPr lang="en-US" sz="4800" dirty="0">
                <a:solidFill>
                  <a:schemeClr val="bg2">
                    <a:lumMod val="50000"/>
                  </a:schemeClr>
                </a:solidFill>
              </a:rPr>
              <a:t>built on top of </a:t>
            </a:r>
            <a:r>
              <a:rPr lang="en-US" sz="4800" b="1" dirty="0">
                <a:solidFill>
                  <a:schemeClr val="accent1">
                    <a:lumMod val="75000"/>
                  </a:schemeClr>
                </a:solidFill>
              </a:rPr>
              <a:t>TCP/IP</a:t>
            </a:r>
            <a:r>
              <a:rPr lang="en-US" sz="4800" dirty="0">
                <a:solidFill>
                  <a:schemeClr val="accent1">
                    <a:lumMod val="75000"/>
                  </a:schemeClr>
                </a:solidFill>
              </a:rPr>
              <a:t> </a:t>
            </a:r>
            <a:r>
              <a:rPr lang="en-US" sz="4800" dirty="0">
                <a:solidFill>
                  <a:schemeClr val="bg2">
                    <a:lumMod val="50000"/>
                  </a:schemeClr>
                </a:solidFill>
              </a:rPr>
              <a:t>that </a:t>
            </a:r>
          </a:p>
          <a:p>
            <a:pPr marL="0" indent="0">
              <a:buNone/>
            </a:pPr>
            <a:r>
              <a:rPr lang="en-US" sz="4800" dirty="0">
                <a:solidFill>
                  <a:schemeClr val="bg2">
                    <a:lumMod val="50000"/>
                  </a:schemeClr>
                </a:solidFill>
              </a:rPr>
              <a:t>enables </a:t>
            </a:r>
            <a:r>
              <a:rPr lang="en-US" sz="4800" b="1" dirty="0">
                <a:solidFill>
                  <a:schemeClr val="accent1">
                    <a:lumMod val="75000"/>
                  </a:schemeClr>
                </a:solidFill>
              </a:rPr>
              <a:t>publish/subscribe </a:t>
            </a:r>
          </a:p>
          <a:p>
            <a:pPr marL="0" indent="0">
              <a:buNone/>
            </a:pPr>
            <a:r>
              <a:rPr lang="en-US" sz="4800" dirty="0">
                <a:solidFill>
                  <a:schemeClr val="bg2">
                    <a:lumMod val="50000"/>
                  </a:schemeClr>
                </a:solidFill>
              </a:rPr>
              <a:t>for </a:t>
            </a:r>
            <a:r>
              <a:rPr lang="en-US" sz="4800" b="1" dirty="0">
                <a:solidFill>
                  <a:schemeClr val="accent1">
                    <a:lumMod val="75000"/>
                  </a:schemeClr>
                </a:solidFill>
              </a:rPr>
              <a:t>machine-to-machine</a:t>
            </a:r>
            <a:r>
              <a:rPr lang="en-US" sz="4800" dirty="0">
                <a:solidFill>
                  <a:schemeClr val="bg2">
                    <a:lumMod val="50000"/>
                  </a:schemeClr>
                </a:solidFill>
              </a:rPr>
              <a:t> communication</a:t>
            </a:r>
          </a:p>
          <a:p>
            <a:pPr marL="0" indent="0">
              <a:buNone/>
            </a:pPr>
            <a:endParaRPr lang="en-US" dirty="0"/>
          </a:p>
          <a:p>
            <a:pPr lvl="1"/>
            <a:endParaRPr lang="en-US" dirty="0"/>
          </a:p>
        </p:txBody>
      </p:sp>
    </p:spTree>
    <p:extLst>
      <p:ext uri="{BB962C8B-B14F-4D97-AF65-F5344CB8AC3E}">
        <p14:creationId xmlns:p14="http://schemas.microsoft.com/office/powerpoint/2010/main" val="415775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Message Queue</a:t>
            </a:r>
          </a:p>
        </p:txBody>
      </p:sp>
      <p:sp>
        <p:nvSpPr>
          <p:cNvPr id="3" name="Content Placeholder 2"/>
          <p:cNvSpPr>
            <a:spLocks noGrp="1"/>
          </p:cNvSpPr>
          <p:nvPr>
            <p:ph idx="1"/>
          </p:nvPr>
        </p:nvSpPr>
        <p:spPr/>
        <p:txBody>
          <a:bodyPr>
            <a:normAutofit/>
          </a:bodyPr>
          <a:lstStyle/>
          <a:p>
            <a:pPr marL="0" indent="0">
              <a:buNone/>
            </a:pPr>
            <a:r>
              <a:rPr lang="en-US" sz="3600" dirty="0"/>
              <a:t>Was a transport protocol for IBM MQ Series, but has no traditional queues itself</a:t>
            </a:r>
          </a:p>
          <a:p>
            <a:pPr marL="0" indent="0">
              <a:buNone/>
            </a:pPr>
            <a:endParaRPr lang="en-US" dirty="0"/>
          </a:p>
        </p:txBody>
      </p:sp>
    </p:spTree>
    <p:extLst>
      <p:ext uri="{BB962C8B-B14F-4D97-AF65-F5344CB8AC3E}">
        <p14:creationId xmlns:p14="http://schemas.microsoft.com/office/powerpoint/2010/main" val="314163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t>
            </a:r>
          </a:p>
        </p:txBody>
      </p:sp>
      <p:sp>
        <p:nvSpPr>
          <p:cNvPr id="3" name="Content Placeholder 2"/>
          <p:cNvSpPr>
            <a:spLocks noGrp="1"/>
          </p:cNvSpPr>
          <p:nvPr>
            <p:ph idx="1"/>
          </p:nvPr>
        </p:nvSpPr>
        <p:spPr/>
        <p:txBody>
          <a:bodyPr/>
          <a:lstStyle/>
          <a:p>
            <a:r>
              <a:rPr lang="en-US" dirty="0"/>
              <a:t>OASIS standard (MQTT 3.1.1) as of 2014</a:t>
            </a:r>
          </a:p>
          <a:p>
            <a:r>
              <a:rPr lang="en-US" dirty="0"/>
              <a:t>IANA TCP ports 1883/8883</a:t>
            </a:r>
          </a:p>
          <a:p>
            <a:endParaRPr lang="en-US" dirty="0"/>
          </a:p>
        </p:txBody>
      </p:sp>
    </p:spTree>
    <p:extLst>
      <p:ext uri="{BB962C8B-B14F-4D97-AF65-F5344CB8AC3E}">
        <p14:creationId xmlns:p14="http://schemas.microsoft.com/office/powerpoint/2010/main" val="243805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8461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6" name="Rectangle: Rounded Corners 5"/>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7" name="Rectangle: Rounded Corners 6"/>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8" name="Rectangle: Rounded Corners 7"/>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10" name="Straight Arrow Connector 9"/>
          <p:cNvCxnSpPr>
            <a:stCxn id="4" idx="3"/>
            <a:endCxn id="5"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a:stCxn id="5" idx="5"/>
            <a:endCxn id="6"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cxnSpLocks/>
            <a:stCxn id="5" idx="5"/>
            <a:endCxn id="7"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cxnSpLocks/>
            <a:stCxn id="5" idx="5"/>
            <a:endCxn id="8"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 name="Cube 4"/>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24" name="TextBox 23"/>
          <p:cNvSpPr txBox="1"/>
          <p:nvPr/>
        </p:nvSpPr>
        <p:spPr>
          <a:xfrm>
            <a:off x="2924175" y="3566517"/>
            <a:ext cx="864339" cy="369332"/>
          </a:xfrm>
          <a:prstGeom prst="rect">
            <a:avLst/>
          </a:prstGeom>
          <a:noFill/>
        </p:spPr>
        <p:txBody>
          <a:bodyPr wrap="none" rtlCol="0">
            <a:spAutoFit/>
          </a:bodyPr>
          <a:lstStyle/>
          <a:p>
            <a:r>
              <a:rPr lang="en-US" dirty="0"/>
              <a:t>Publish</a:t>
            </a:r>
          </a:p>
        </p:txBody>
      </p:sp>
      <p:sp>
        <p:nvSpPr>
          <p:cNvPr id="25" name="TextBox 24"/>
          <p:cNvSpPr txBox="1"/>
          <p:nvPr/>
        </p:nvSpPr>
        <p:spPr>
          <a:xfrm rot="19370004">
            <a:off x="7571781" y="2476678"/>
            <a:ext cx="864339" cy="369332"/>
          </a:xfrm>
          <a:prstGeom prst="rect">
            <a:avLst/>
          </a:prstGeom>
          <a:noFill/>
        </p:spPr>
        <p:txBody>
          <a:bodyPr wrap="none" rtlCol="0">
            <a:spAutoFit/>
          </a:bodyPr>
          <a:lstStyle/>
          <a:p>
            <a:r>
              <a:rPr lang="en-US" dirty="0"/>
              <a:t>Publish</a:t>
            </a:r>
          </a:p>
        </p:txBody>
      </p:sp>
      <p:sp>
        <p:nvSpPr>
          <p:cNvPr id="26" name="TextBox 25"/>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27" name="TextBox 26"/>
          <p:cNvSpPr txBox="1"/>
          <p:nvPr/>
        </p:nvSpPr>
        <p:spPr>
          <a:xfrm rot="2306984">
            <a:off x="7745100" y="3623637"/>
            <a:ext cx="864339" cy="369332"/>
          </a:xfrm>
          <a:prstGeom prst="rect">
            <a:avLst/>
          </a:prstGeom>
          <a:noFill/>
        </p:spPr>
        <p:txBody>
          <a:bodyPr wrap="none" rtlCol="0">
            <a:spAutoFit/>
          </a:bodyPr>
          <a:lstStyle/>
          <a:p>
            <a:r>
              <a:rPr lang="en-US" dirty="0"/>
              <a:t>Publish</a:t>
            </a:r>
          </a:p>
        </p:txBody>
      </p:sp>
      <p:sp>
        <p:nvSpPr>
          <p:cNvPr id="28" name="TextBox 27"/>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29" name="TextBox 28"/>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30" name="TextBox 29"/>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Tree>
    <p:extLst>
      <p:ext uri="{BB962C8B-B14F-4D97-AF65-F5344CB8AC3E}">
        <p14:creationId xmlns:p14="http://schemas.microsoft.com/office/powerpoint/2010/main" val="9339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Brokers</a:t>
            </a:r>
          </a:p>
        </p:txBody>
      </p:sp>
      <p:sp>
        <p:nvSpPr>
          <p:cNvPr id="3" name="Content Placeholder 2"/>
          <p:cNvSpPr>
            <a:spLocks noGrp="1"/>
          </p:cNvSpPr>
          <p:nvPr>
            <p:ph idx="1"/>
          </p:nvPr>
        </p:nvSpPr>
        <p:spPr/>
        <p:txBody>
          <a:bodyPr>
            <a:normAutofit lnSpcReduction="10000"/>
          </a:bodyPr>
          <a:lstStyle/>
          <a:p>
            <a:r>
              <a:rPr lang="en-US" dirty="0" err="1"/>
              <a:t>Mosca</a:t>
            </a:r>
            <a:r>
              <a:rPr lang="en-US" dirty="0"/>
              <a:t> (node.js)</a:t>
            </a:r>
          </a:p>
          <a:p>
            <a:r>
              <a:rPr lang="en-US" dirty="0" err="1"/>
              <a:t>Mosquitto</a:t>
            </a:r>
            <a:r>
              <a:rPr lang="en-US" dirty="0"/>
              <a:t> (Python)</a:t>
            </a:r>
          </a:p>
          <a:p>
            <a:r>
              <a:rPr lang="en-US" dirty="0"/>
              <a:t>Emitter (.NET)</a:t>
            </a:r>
          </a:p>
          <a:p>
            <a:r>
              <a:rPr lang="en-US" dirty="0" err="1"/>
              <a:t>emqttd</a:t>
            </a:r>
            <a:r>
              <a:rPr lang="en-US" dirty="0"/>
              <a:t> (Erlang/OTP)</a:t>
            </a:r>
          </a:p>
          <a:p>
            <a:r>
              <a:rPr lang="en-US" dirty="0" err="1"/>
              <a:t>VerneMQ</a:t>
            </a:r>
            <a:r>
              <a:rPr lang="en-US" dirty="0"/>
              <a:t> (Erlang/OTP)</a:t>
            </a:r>
          </a:p>
          <a:p>
            <a:r>
              <a:rPr lang="en-US" dirty="0" err="1"/>
              <a:t>RabbitMQ</a:t>
            </a:r>
            <a:r>
              <a:rPr lang="en-US" dirty="0"/>
              <a:t> (via plugin)</a:t>
            </a:r>
          </a:p>
          <a:p>
            <a:r>
              <a:rPr lang="en-US" dirty="0" err="1"/>
              <a:t>HiveMQ</a:t>
            </a:r>
            <a:r>
              <a:rPr lang="en-US" dirty="0"/>
              <a:t> (“Enterprise” Broker)</a:t>
            </a:r>
          </a:p>
          <a:p>
            <a:r>
              <a:rPr lang="en-US" dirty="0"/>
              <a:t>Azure IoT Hub</a:t>
            </a:r>
          </a:p>
          <a:p>
            <a:r>
              <a:rPr lang="en-US" dirty="0"/>
              <a:t>AWS (Amazon) IoT Message Broker</a:t>
            </a:r>
          </a:p>
          <a:p>
            <a:endParaRPr lang="en-US" dirty="0"/>
          </a:p>
          <a:p>
            <a:endParaRPr lang="en-US" dirty="0"/>
          </a:p>
        </p:txBody>
      </p:sp>
    </p:spTree>
    <p:extLst>
      <p:ext uri="{BB962C8B-B14F-4D97-AF65-F5344CB8AC3E}">
        <p14:creationId xmlns:p14="http://schemas.microsoft.com/office/powerpoint/2010/main" val="225680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marL="0" indent="0">
              <a:buNone/>
            </a:pPr>
            <a:r>
              <a:rPr lang="en-US" dirty="0"/>
              <a:t>MQTT is an extremely lightweight publish/subscribe messaging transport. It is commonly used as a machine-to-machine connectivity protocol for IoT devices, and usually runs over TCP/IP using sockets. But, recent efforts have implemented the protocol in JavaScript using web sockets, making it possible to use MQTT from within a web browser. This session will introduce the MQTT protocol, discuss various brokers, talk about messaging and Quality of Service, and provide examples of how to use Pub/Sub to enhance your web application and interact with IoT devices.</a:t>
            </a:r>
          </a:p>
        </p:txBody>
      </p:sp>
    </p:spTree>
    <p:extLst>
      <p:ext uri="{BB962C8B-B14F-4D97-AF65-F5344CB8AC3E}">
        <p14:creationId xmlns:p14="http://schemas.microsoft.com/office/powerpoint/2010/main" val="242729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VERBS</a:t>
            </a:r>
          </a:p>
        </p:txBody>
      </p:sp>
      <p:sp>
        <p:nvSpPr>
          <p:cNvPr id="3" name="Content Placeholder 2"/>
          <p:cNvSpPr>
            <a:spLocks noGrp="1"/>
          </p:cNvSpPr>
          <p:nvPr>
            <p:ph idx="1"/>
          </p:nvPr>
        </p:nvSpPr>
        <p:spPr/>
        <p:txBody>
          <a:bodyPr/>
          <a:lstStyle/>
          <a:p>
            <a:r>
              <a:rPr lang="en-US" dirty="0"/>
              <a:t>Connect</a:t>
            </a:r>
          </a:p>
          <a:p>
            <a:r>
              <a:rPr lang="en-US" dirty="0"/>
              <a:t>Disconnect</a:t>
            </a:r>
          </a:p>
          <a:p>
            <a:r>
              <a:rPr lang="en-US" dirty="0"/>
              <a:t>Subscribe</a:t>
            </a:r>
          </a:p>
          <a:p>
            <a:r>
              <a:rPr lang="en-US" dirty="0"/>
              <a:t>Unsubscribe</a:t>
            </a:r>
          </a:p>
          <a:p>
            <a:r>
              <a:rPr lang="en-US" dirty="0"/>
              <a:t>Publish</a:t>
            </a:r>
          </a:p>
        </p:txBody>
      </p:sp>
    </p:spTree>
    <p:extLst>
      <p:ext uri="{BB962C8B-B14F-4D97-AF65-F5344CB8AC3E}">
        <p14:creationId xmlns:p14="http://schemas.microsoft.com/office/powerpoint/2010/main" val="406811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p:txBody>
          <a:bodyPr/>
          <a:lstStyle/>
          <a:p>
            <a:r>
              <a:rPr lang="en-US" dirty="0"/>
              <a:t>Client ID</a:t>
            </a:r>
          </a:p>
          <a:p>
            <a:r>
              <a:rPr lang="en-US" dirty="0"/>
              <a:t>Clean Session?</a:t>
            </a:r>
          </a:p>
          <a:p>
            <a:r>
              <a:rPr lang="en-US" dirty="0"/>
              <a:t>Username and Password</a:t>
            </a:r>
          </a:p>
          <a:p>
            <a:r>
              <a:rPr lang="en-US" dirty="0"/>
              <a:t>Keepalive Duration</a:t>
            </a:r>
          </a:p>
          <a:p>
            <a:r>
              <a:rPr lang="en-US" dirty="0"/>
              <a:t>Last Will and Testament </a:t>
            </a:r>
          </a:p>
        </p:txBody>
      </p:sp>
    </p:spTree>
    <p:extLst>
      <p:ext uri="{BB962C8B-B14F-4D97-AF65-F5344CB8AC3E}">
        <p14:creationId xmlns:p14="http://schemas.microsoft.com/office/powerpoint/2010/main" val="82725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Alive</a:t>
            </a:r>
          </a:p>
        </p:txBody>
      </p:sp>
      <p:sp>
        <p:nvSpPr>
          <p:cNvPr id="3" name="Content Placeholder 2"/>
          <p:cNvSpPr>
            <a:spLocks noGrp="1"/>
          </p:cNvSpPr>
          <p:nvPr>
            <p:ph idx="1"/>
          </p:nvPr>
        </p:nvSpPr>
        <p:spPr/>
        <p:txBody>
          <a:bodyPr/>
          <a:lstStyle/>
          <a:p>
            <a:r>
              <a:rPr lang="en-US" dirty="0"/>
              <a:t>TCP/IP does not always notify when a socket breaks. </a:t>
            </a:r>
          </a:p>
          <a:p>
            <a:r>
              <a:rPr lang="en-US" dirty="0"/>
              <a:t>Broker could think connection is alive but really is dead.</a:t>
            </a:r>
          </a:p>
          <a:p>
            <a:r>
              <a:rPr lang="en-US" dirty="0"/>
              <a:t>Client must send a command or keepalive message periodically (defined by client at connection)</a:t>
            </a:r>
          </a:p>
          <a:p>
            <a:r>
              <a:rPr lang="en-US" dirty="0"/>
              <a:t>Max keepalive is 18h 12m 15s (65535 seconds)</a:t>
            </a:r>
          </a:p>
          <a:p>
            <a:pPr marL="0" indent="0">
              <a:buNone/>
            </a:pPr>
            <a:endParaRPr lang="en-US" dirty="0"/>
          </a:p>
        </p:txBody>
      </p:sp>
    </p:spTree>
    <p:extLst>
      <p:ext uri="{BB962C8B-B14F-4D97-AF65-F5344CB8AC3E}">
        <p14:creationId xmlns:p14="http://schemas.microsoft.com/office/powerpoint/2010/main" val="14626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Takeover</a:t>
            </a:r>
          </a:p>
        </p:txBody>
      </p:sp>
      <p:sp>
        <p:nvSpPr>
          <p:cNvPr id="3" name="Content Placeholder 2"/>
          <p:cNvSpPr>
            <a:spLocks noGrp="1"/>
          </p:cNvSpPr>
          <p:nvPr>
            <p:ph idx="1"/>
          </p:nvPr>
        </p:nvSpPr>
        <p:spPr/>
        <p:txBody>
          <a:bodyPr/>
          <a:lstStyle/>
          <a:p>
            <a:pPr marL="0" indent="0">
              <a:buNone/>
            </a:pPr>
            <a:r>
              <a:rPr lang="en-US" dirty="0"/>
              <a:t>When a client connects using the same client id of a session that the broker thinks is still connected. </a:t>
            </a:r>
          </a:p>
          <a:p>
            <a:r>
              <a:rPr lang="en-US" dirty="0"/>
              <a:t>Previous session is closed</a:t>
            </a:r>
          </a:p>
          <a:p>
            <a:r>
              <a:rPr lang="en-US" dirty="0"/>
              <a:t>New connection takes over previous session</a:t>
            </a:r>
          </a:p>
          <a:p>
            <a:pPr marL="0" indent="0">
              <a:buNone/>
            </a:pPr>
            <a:endParaRPr lang="en-US" dirty="0"/>
          </a:p>
        </p:txBody>
      </p:sp>
    </p:spTree>
    <p:extLst>
      <p:ext uri="{BB962C8B-B14F-4D97-AF65-F5344CB8AC3E}">
        <p14:creationId xmlns:p14="http://schemas.microsoft.com/office/powerpoint/2010/main" val="23921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normAutofit lnSpcReduction="10000"/>
          </a:bodyPr>
          <a:lstStyle/>
          <a:p>
            <a:pPr marL="0" indent="0">
              <a:buNone/>
            </a:pPr>
            <a:r>
              <a:rPr lang="en-US" dirty="0"/>
              <a:t>MQTT often used in environments with loss of connectivity</a:t>
            </a:r>
          </a:p>
          <a:p>
            <a:pPr lvl="1"/>
            <a:r>
              <a:rPr lang="en-US" dirty="0"/>
              <a:t>Unreliable networks</a:t>
            </a:r>
          </a:p>
          <a:p>
            <a:pPr lvl="1"/>
            <a:r>
              <a:rPr lang="en-US" dirty="0"/>
              <a:t>Battery dies</a:t>
            </a:r>
          </a:p>
          <a:p>
            <a:pPr lvl="1"/>
            <a:r>
              <a:rPr lang="en-US" dirty="0"/>
              <a:t>Equipment failure</a:t>
            </a:r>
          </a:p>
          <a:p>
            <a:pPr lvl="1"/>
            <a:endParaRPr lang="en-US" dirty="0"/>
          </a:p>
          <a:p>
            <a:pPr marL="0" indent="0">
              <a:buNone/>
            </a:pPr>
            <a:endParaRPr lang="en-US" dirty="0"/>
          </a:p>
          <a:p>
            <a:pPr marL="0" indent="0">
              <a:buNone/>
            </a:pPr>
            <a:endParaRPr lang="en-US" dirty="0"/>
          </a:p>
          <a:p>
            <a:pPr marL="0" indent="0">
              <a:buNone/>
            </a:pPr>
            <a:endParaRPr lang="en-US" sz="4400" dirty="0"/>
          </a:p>
          <a:p>
            <a:pPr marL="0" indent="0" algn="ctr">
              <a:buNone/>
            </a:pPr>
            <a:r>
              <a:rPr lang="en-US" sz="3600" dirty="0"/>
              <a:t>What if your publisher suddenly goes offline?</a:t>
            </a:r>
          </a:p>
          <a:p>
            <a:pPr marL="0" indent="0">
              <a:buNone/>
            </a:pPr>
            <a:endParaRPr lang="en-US" dirty="0"/>
          </a:p>
        </p:txBody>
      </p:sp>
    </p:spTree>
    <p:extLst>
      <p:ext uri="{BB962C8B-B14F-4D97-AF65-F5344CB8AC3E}">
        <p14:creationId xmlns:p14="http://schemas.microsoft.com/office/powerpoint/2010/main" val="310803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lstStyle/>
          <a:p>
            <a:pPr marL="0" indent="0">
              <a:buNone/>
            </a:pPr>
            <a:r>
              <a:rPr lang="en-US" dirty="0"/>
              <a:t>Message to broadcast if a client goes offline:</a:t>
            </a:r>
          </a:p>
          <a:p>
            <a:pPr lvl="1"/>
            <a:r>
              <a:rPr lang="en-US" dirty="0"/>
              <a:t>If server detects I/O or network failure</a:t>
            </a:r>
          </a:p>
          <a:p>
            <a:pPr lvl="1"/>
            <a:r>
              <a:rPr lang="en-US" dirty="0"/>
              <a:t>Client fails to communicate within Keep Alive timeout</a:t>
            </a:r>
          </a:p>
          <a:p>
            <a:pPr lvl="1"/>
            <a:r>
              <a:rPr lang="en-US" dirty="0"/>
              <a:t>Client closes without an appropriate DISCONNECT first</a:t>
            </a:r>
          </a:p>
          <a:p>
            <a:pPr lvl="1"/>
            <a:r>
              <a:rPr lang="en-US" dirty="0"/>
              <a:t>Server closes the connection because of a protocol error</a:t>
            </a:r>
          </a:p>
          <a:p>
            <a:endParaRPr lang="en-US" dirty="0"/>
          </a:p>
          <a:p>
            <a:endParaRPr lang="en-US" dirty="0"/>
          </a:p>
          <a:p>
            <a:pPr marL="0" indent="0" algn="ctr">
              <a:buNone/>
            </a:pPr>
            <a:endParaRPr lang="en-US" sz="3500" dirty="0"/>
          </a:p>
          <a:p>
            <a:pPr marL="0" indent="0" algn="ctr">
              <a:buNone/>
            </a:pPr>
            <a:r>
              <a:rPr lang="en-US" sz="3500" dirty="0"/>
              <a:t>The Broker will publish one last message on your behalf</a:t>
            </a:r>
          </a:p>
          <a:p>
            <a:pPr marL="0" indent="0">
              <a:buNone/>
            </a:pPr>
            <a:endParaRPr lang="en-US" dirty="0"/>
          </a:p>
        </p:txBody>
      </p:sp>
    </p:spTree>
    <p:extLst>
      <p:ext uri="{BB962C8B-B14F-4D97-AF65-F5344CB8AC3E}">
        <p14:creationId xmlns:p14="http://schemas.microsoft.com/office/powerpoint/2010/main" val="207393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a:t>
            </a:r>
          </a:p>
        </p:txBody>
      </p:sp>
      <p:sp>
        <p:nvSpPr>
          <p:cNvPr id="3" name="Content Placeholder 2"/>
          <p:cNvSpPr>
            <a:spLocks noGrp="1"/>
          </p:cNvSpPr>
          <p:nvPr>
            <p:ph idx="1"/>
          </p:nvPr>
        </p:nvSpPr>
        <p:spPr/>
        <p:txBody>
          <a:bodyPr/>
          <a:lstStyle/>
          <a:p>
            <a:r>
              <a:rPr lang="en-US" dirty="0"/>
              <a:t>Topic name</a:t>
            </a:r>
          </a:p>
          <a:p>
            <a:r>
              <a:rPr lang="en-US" dirty="0" err="1"/>
              <a:t>QoS</a:t>
            </a:r>
            <a:endParaRPr lang="en-US" dirty="0"/>
          </a:p>
          <a:p>
            <a:r>
              <a:rPr lang="en-US" dirty="0"/>
              <a:t>Retain Flag</a:t>
            </a:r>
          </a:p>
          <a:p>
            <a:r>
              <a:rPr lang="en-US" dirty="0"/>
              <a:t>Payload (Binary)</a:t>
            </a:r>
          </a:p>
          <a:p>
            <a:endParaRPr lang="en-US" dirty="0"/>
          </a:p>
        </p:txBody>
      </p:sp>
    </p:spTree>
    <p:extLst>
      <p:ext uri="{BB962C8B-B14F-4D97-AF65-F5344CB8AC3E}">
        <p14:creationId xmlns:p14="http://schemas.microsoft.com/office/powerpoint/2010/main" val="270710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p>
        </p:txBody>
      </p:sp>
      <p:sp>
        <p:nvSpPr>
          <p:cNvPr id="3" name="Content Placeholder 2"/>
          <p:cNvSpPr>
            <a:spLocks noGrp="1"/>
          </p:cNvSpPr>
          <p:nvPr>
            <p:ph idx="1"/>
          </p:nvPr>
        </p:nvSpPr>
        <p:spPr/>
        <p:txBody>
          <a:bodyPr/>
          <a:lstStyle/>
          <a:p>
            <a:pPr marL="0" indent="0">
              <a:buNone/>
            </a:pPr>
            <a:r>
              <a:rPr lang="en-US" sz="4000" dirty="0">
                <a:latin typeface="Consolas" panose="020B0609020204030204" pitchFamily="49" charset="0"/>
              </a:rPr>
              <a:t>pipeline/3/pump/1239/temperature</a:t>
            </a:r>
            <a:br>
              <a:rPr lang="en-US" dirty="0"/>
            </a:br>
            <a:endParaRPr lang="en-US" dirty="0"/>
          </a:p>
          <a:p>
            <a:r>
              <a:rPr lang="en-US" dirty="0"/>
              <a:t>Hierarchy string with / delimiters (resembles a directory path)</a:t>
            </a:r>
          </a:p>
          <a:p>
            <a:r>
              <a:rPr lang="en-US" dirty="0"/>
              <a:t>No “root” slash needed – just wasting space</a:t>
            </a:r>
          </a:p>
          <a:p>
            <a:r>
              <a:rPr lang="en-US" dirty="0"/>
              <a:t>Case sensitive!</a:t>
            </a:r>
          </a:p>
          <a:p>
            <a:endParaRPr lang="en-US" dirty="0"/>
          </a:p>
          <a:p>
            <a:endParaRPr lang="en-US" dirty="0"/>
          </a:p>
        </p:txBody>
      </p:sp>
    </p:spTree>
    <p:extLst>
      <p:ext uri="{BB962C8B-B14F-4D97-AF65-F5344CB8AC3E}">
        <p14:creationId xmlns:p14="http://schemas.microsoft.com/office/powerpoint/2010/main" val="1727150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sp>
        <p:nvSpPr>
          <p:cNvPr id="3" name="Content Placeholder 2"/>
          <p:cNvSpPr>
            <a:spLocks noGrp="1"/>
          </p:cNvSpPr>
          <p:nvPr>
            <p:ph idx="1"/>
          </p:nvPr>
        </p:nvSpPr>
        <p:spPr/>
        <p:txBody>
          <a:bodyPr/>
          <a:lstStyle/>
          <a:p>
            <a:pPr marL="0" indent="0">
              <a:buNone/>
            </a:pPr>
            <a:r>
              <a:rPr lang="en-US" dirty="0"/>
              <a:t>0: At most once delivery</a:t>
            </a:r>
          </a:p>
          <a:p>
            <a:pPr marL="0" indent="0">
              <a:buNone/>
            </a:pPr>
            <a:r>
              <a:rPr lang="en-US" dirty="0"/>
              <a:t>1: At least once delivery</a:t>
            </a:r>
          </a:p>
          <a:p>
            <a:pPr marL="0" indent="0">
              <a:buNone/>
            </a:pPr>
            <a:r>
              <a:rPr lang="en-US" dirty="0"/>
              <a:t>2: Only once delivery</a:t>
            </a:r>
          </a:p>
        </p:txBody>
      </p:sp>
    </p:spTree>
    <p:extLst>
      <p:ext uri="{BB962C8B-B14F-4D97-AF65-F5344CB8AC3E}">
        <p14:creationId xmlns:p14="http://schemas.microsoft.com/office/powerpoint/2010/main" val="331644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1026" name="Picture 2" descr="publish_qos0_flow">
            <a:extLst>
              <a:ext uri="{FF2B5EF4-FFF2-40B4-BE49-F238E27FC236}">
                <a16:creationId xmlns:a16="http://schemas.microsoft.com/office/drawing/2014/main" id="{E5BF1022-A365-496D-9123-932662C11E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74" y="1918741"/>
            <a:ext cx="11125556" cy="43111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F2CD95-9AD2-47C6-AE54-9AF9E6671CC4}"/>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50534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Petroleum Pipeline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2857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3074" name="Picture 2" descr="publish_qos1_flow">
            <a:extLst>
              <a:ext uri="{FF2B5EF4-FFF2-40B4-BE49-F238E27FC236}">
                <a16:creationId xmlns:a16="http://schemas.microsoft.com/office/drawing/2014/main" id="{F3E7F9DB-A4E8-46DF-9F4F-1725CB535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4" y="1918740"/>
            <a:ext cx="11125556" cy="43111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D65E68-902A-4059-A5F3-683385A21EFB}"/>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59653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2050" name="Picture 2" descr="publish_qos2_flow">
            <a:extLst>
              <a:ext uri="{FF2B5EF4-FFF2-40B4-BE49-F238E27FC236}">
                <a16:creationId xmlns:a16="http://schemas.microsoft.com/office/drawing/2014/main" id="{35F49B62-7E2A-4F47-8762-54229D523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4" y="1918740"/>
            <a:ext cx="11125556" cy="43111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2D4E6B-36FD-4449-BA42-E1DC215A9A1B}"/>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32444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SUBSCRIBE</a:t>
            </a:r>
          </a:p>
        </p:txBody>
      </p:sp>
      <p:sp>
        <p:nvSpPr>
          <p:cNvPr id="3" name="Content Placeholder 2"/>
          <p:cNvSpPr>
            <a:spLocks noGrp="1"/>
          </p:cNvSpPr>
          <p:nvPr>
            <p:ph idx="1"/>
          </p:nvPr>
        </p:nvSpPr>
        <p:spPr/>
        <p:txBody>
          <a:bodyPr/>
          <a:lstStyle/>
          <a:p>
            <a:r>
              <a:rPr lang="en-US" dirty="0" err="1"/>
              <a:t>QoS</a:t>
            </a:r>
            <a:endParaRPr lang="en-US" dirty="0"/>
          </a:p>
          <a:p>
            <a:r>
              <a:rPr lang="en-US" dirty="0"/>
              <a:t>Topic(s) to subscribe to</a:t>
            </a:r>
          </a:p>
        </p:txBody>
      </p:sp>
    </p:spTree>
    <p:extLst>
      <p:ext uri="{BB962C8B-B14F-4D97-AF65-F5344CB8AC3E}">
        <p14:creationId xmlns:p14="http://schemas.microsoft.com/office/powerpoint/2010/main" val="1404300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Characters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Wildcards for subscriptions: </a:t>
            </a:r>
            <a:r>
              <a:rPr lang="en-US" b="1" dirty="0"/>
              <a:t>#</a:t>
            </a:r>
            <a:r>
              <a:rPr lang="en-US" dirty="0"/>
              <a:t> and </a:t>
            </a:r>
            <a:r>
              <a:rPr lang="en-US" b="1" dirty="0"/>
              <a:t>+</a:t>
            </a:r>
            <a:br>
              <a:rPr lang="en-US" dirty="0"/>
            </a:br>
            <a:endParaRPr lang="en-US" dirty="0"/>
          </a:p>
          <a:p>
            <a:r>
              <a:rPr lang="en-US" dirty="0"/>
              <a:t>Example: </a:t>
            </a:r>
            <a:r>
              <a:rPr lang="en-US" dirty="0">
                <a:latin typeface="Consolas" panose="020B0609020204030204" pitchFamily="49" charset="0"/>
              </a:rPr>
              <a:t>pipeline/3/pump/</a:t>
            </a:r>
            <a:r>
              <a:rPr lang="en-US" b="1" dirty="0">
                <a:solidFill>
                  <a:srgbClr val="FF0000"/>
                </a:solidFill>
                <a:latin typeface="Consolas" panose="020B0609020204030204" pitchFamily="49" charset="0"/>
              </a:rPr>
              <a:t>+</a:t>
            </a:r>
            <a:r>
              <a:rPr lang="en-US" dirty="0">
                <a:latin typeface="Consolas" panose="020B0609020204030204" pitchFamily="49" charset="0"/>
              </a:rPr>
              <a:t>/temperature</a:t>
            </a:r>
            <a:br>
              <a:rPr lang="en-US" dirty="0"/>
            </a:br>
            <a:br>
              <a:rPr lang="en-US" sz="3100" dirty="0"/>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1239</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4445</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3224</a:t>
            </a:r>
            <a:r>
              <a:rPr lang="en-US" sz="3600" dirty="0">
                <a:latin typeface="Consolas" panose="020B0609020204030204" pitchFamily="49" charset="0"/>
              </a:rPr>
              <a:t>/temperature</a:t>
            </a:r>
          </a:p>
          <a:p>
            <a:pPr marL="0" indent="0">
              <a:buNone/>
            </a:pPr>
            <a:endParaRPr lang="en-US" dirty="0"/>
          </a:p>
          <a:p>
            <a:r>
              <a:rPr lang="en-US" dirty="0"/>
              <a:t>Example: </a:t>
            </a:r>
            <a:r>
              <a:rPr lang="en-US" dirty="0">
                <a:latin typeface="Consolas" panose="020B0609020204030204" pitchFamily="49" charset="0"/>
              </a:rPr>
              <a:t>pipeline/3/</a:t>
            </a:r>
            <a:r>
              <a:rPr lang="en-US" b="1" dirty="0">
                <a:solidFill>
                  <a:srgbClr val="FF0000"/>
                </a:solidFill>
                <a:latin typeface="Consolas" panose="020B0609020204030204" pitchFamily="49" charset="0"/>
              </a:rPr>
              <a:t>#</a:t>
            </a:r>
            <a:br>
              <a:rPr lang="en-US" dirty="0"/>
            </a:br>
            <a:br>
              <a:rPr lang="en-US" dirty="0"/>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pump/1239/temperature</a:t>
            </a:r>
            <a:br>
              <a:rPr lang="en-US" sz="3800" dirty="0">
                <a:solidFill>
                  <a:srgbClr val="FF0000"/>
                </a:solidFill>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pump/1239/pressure</a:t>
            </a:r>
            <a:br>
              <a:rPr lang="en-US" sz="3800" dirty="0">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valve/1239/state</a:t>
            </a:r>
            <a:br>
              <a:rPr lang="en-US" dirty="0"/>
            </a:br>
            <a:endParaRPr lang="en-US" dirty="0"/>
          </a:p>
        </p:txBody>
      </p:sp>
    </p:spTree>
    <p:extLst>
      <p:ext uri="{BB962C8B-B14F-4D97-AF65-F5344CB8AC3E}">
        <p14:creationId xmlns:p14="http://schemas.microsoft.com/office/powerpoint/2010/main" val="177345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Connection</a:t>
            </a:r>
          </a:p>
        </p:txBody>
      </p:sp>
      <p:sp>
        <p:nvSpPr>
          <p:cNvPr id="3" name="Content Placeholder 2"/>
          <p:cNvSpPr>
            <a:spLocks noGrp="1"/>
          </p:cNvSpPr>
          <p:nvPr>
            <p:ph idx="1"/>
          </p:nvPr>
        </p:nvSpPr>
        <p:spPr/>
        <p:txBody>
          <a:bodyPr/>
          <a:lstStyle/>
          <a:p>
            <a:pPr marL="0" indent="0">
              <a:buNone/>
            </a:pPr>
            <a:r>
              <a:rPr lang="en-US" dirty="0"/>
              <a:t>When Clean Session Flag = False during CONNECT:</a:t>
            </a:r>
            <a:br>
              <a:rPr lang="en-US" dirty="0"/>
            </a:br>
            <a:endParaRPr lang="en-US" dirty="0"/>
          </a:p>
          <a:p>
            <a:pPr lvl="1"/>
            <a:r>
              <a:rPr lang="en-US" dirty="0"/>
              <a:t>All subscriptions are maintained while offline</a:t>
            </a:r>
          </a:p>
          <a:p>
            <a:pPr lvl="1"/>
            <a:r>
              <a:rPr lang="en-US" dirty="0"/>
              <a:t>All </a:t>
            </a:r>
            <a:r>
              <a:rPr lang="en-US" dirty="0" err="1"/>
              <a:t>QoS</a:t>
            </a:r>
            <a:r>
              <a:rPr lang="en-US" dirty="0"/>
              <a:t> 1 &amp; 2 messages not confirmed by client will finish up upon reconnect</a:t>
            </a:r>
          </a:p>
          <a:p>
            <a:pPr lvl="1"/>
            <a:r>
              <a:rPr lang="en-US" dirty="0"/>
              <a:t>All new </a:t>
            </a:r>
            <a:r>
              <a:rPr lang="en-US" dirty="0" err="1"/>
              <a:t>QoS</a:t>
            </a:r>
            <a:r>
              <a:rPr lang="en-US" dirty="0"/>
              <a:t> 1 &amp; 2 sent while offline will be saved and sent upon reconnect</a:t>
            </a:r>
          </a:p>
          <a:p>
            <a:endParaRPr lang="en-US" dirty="0"/>
          </a:p>
          <a:p>
            <a:endParaRPr lang="en-US" dirty="0"/>
          </a:p>
          <a:p>
            <a:endParaRPr lang="en-US" dirty="0"/>
          </a:p>
          <a:p>
            <a:pPr marL="0" indent="0">
              <a:buNone/>
            </a:pPr>
            <a:r>
              <a:rPr lang="en-US" sz="2400" dirty="0">
                <a:solidFill>
                  <a:schemeClr val="tx1">
                    <a:lumMod val="75000"/>
                    <a:lumOff val="25000"/>
                  </a:schemeClr>
                </a:solidFill>
              </a:rPr>
              <a:t>Note: </a:t>
            </a:r>
            <a:r>
              <a:rPr lang="en-US" sz="2400" dirty="0" err="1">
                <a:solidFill>
                  <a:schemeClr val="tx1">
                    <a:lumMod val="75000"/>
                    <a:lumOff val="25000"/>
                  </a:schemeClr>
                </a:solidFill>
              </a:rPr>
              <a:t>QoS</a:t>
            </a:r>
            <a:r>
              <a:rPr lang="en-US" sz="2400" dirty="0">
                <a:solidFill>
                  <a:schemeClr val="tx1">
                    <a:lumMod val="75000"/>
                    <a:lumOff val="25000"/>
                  </a:schemeClr>
                </a:solidFill>
              </a:rPr>
              <a:t> 0 subscription messages are not preserved while offline</a:t>
            </a:r>
          </a:p>
        </p:txBody>
      </p:sp>
    </p:spTree>
    <p:extLst>
      <p:ext uri="{BB962C8B-B14F-4D97-AF65-F5344CB8AC3E}">
        <p14:creationId xmlns:p14="http://schemas.microsoft.com/office/powerpoint/2010/main" val="1453693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Publisher/Subscriber Decoupling</a:t>
            </a:r>
          </a:p>
        </p:txBody>
      </p:sp>
      <p:sp>
        <p:nvSpPr>
          <p:cNvPr id="4" name="Rectangle: Rounded Corners 3">
            <a:extLst>
              <a:ext uri="{FF2B5EF4-FFF2-40B4-BE49-F238E27FC236}">
                <a16:creationId xmlns:a16="http://schemas.microsoft.com/office/drawing/2014/main" id="{DD93AAC4-4D83-4500-AF84-09AE2CA03C4E}"/>
              </a:ext>
            </a:extLst>
          </p:cNvPr>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5" name="Rectangle: Rounded Corners 4">
            <a:extLst>
              <a:ext uri="{FF2B5EF4-FFF2-40B4-BE49-F238E27FC236}">
                <a16:creationId xmlns:a16="http://schemas.microsoft.com/office/drawing/2014/main" id="{1ED6DF0E-A56F-42AF-80E4-0D35592053B4}"/>
              </a:ext>
            </a:extLst>
          </p:cNvPr>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6" name="Rectangle: Rounded Corners 5">
            <a:extLst>
              <a:ext uri="{FF2B5EF4-FFF2-40B4-BE49-F238E27FC236}">
                <a16:creationId xmlns:a16="http://schemas.microsoft.com/office/drawing/2014/main" id="{286FCBF6-1300-418C-9F0F-873AC183BAD5}"/>
              </a:ext>
            </a:extLst>
          </p:cNvPr>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7" name="Rectangle: Rounded Corners 6">
            <a:extLst>
              <a:ext uri="{FF2B5EF4-FFF2-40B4-BE49-F238E27FC236}">
                <a16:creationId xmlns:a16="http://schemas.microsoft.com/office/drawing/2014/main" id="{5DE898A0-0F78-4256-B9C1-071661BE1BC4}"/>
              </a:ext>
            </a:extLst>
          </p:cNvPr>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8" name="Straight Arrow Connector 7">
            <a:extLst>
              <a:ext uri="{FF2B5EF4-FFF2-40B4-BE49-F238E27FC236}">
                <a16:creationId xmlns:a16="http://schemas.microsoft.com/office/drawing/2014/main" id="{243CF50F-F807-4AFE-B8F9-1A95FCEBF68C}"/>
              </a:ext>
            </a:extLst>
          </p:cNvPr>
          <p:cNvCxnSpPr>
            <a:stCxn id="4" idx="3"/>
            <a:endCxn id="12"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75113D3C-5652-4C7B-BDCC-54FEB415A228}"/>
              </a:ext>
            </a:extLst>
          </p:cNvPr>
          <p:cNvCxnSpPr>
            <a:cxnSpLocks/>
            <a:stCxn id="12" idx="5"/>
            <a:endCxn id="5"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20F144C7-3BE9-40BB-BB33-37BA3FA7F108}"/>
              </a:ext>
            </a:extLst>
          </p:cNvPr>
          <p:cNvCxnSpPr>
            <a:cxnSpLocks/>
            <a:stCxn id="12" idx="5"/>
            <a:endCxn id="6"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C366545C-1322-4BB1-956D-44FAFD94DBC2}"/>
              </a:ext>
            </a:extLst>
          </p:cNvPr>
          <p:cNvCxnSpPr>
            <a:cxnSpLocks/>
            <a:stCxn id="12" idx="5"/>
            <a:endCxn id="7"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 name="Cube 11">
            <a:extLst>
              <a:ext uri="{FF2B5EF4-FFF2-40B4-BE49-F238E27FC236}">
                <a16:creationId xmlns:a16="http://schemas.microsoft.com/office/drawing/2014/main" id="{5B03EE1C-30CA-44E1-89F4-F08280C69856}"/>
              </a:ext>
            </a:extLst>
          </p:cNvPr>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13" name="TextBox 12">
            <a:extLst>
              <a:ext uri="{FF2B5EF4-FFF2-40B4-BE49-F238E27FC236}">
                <a16:creationId xmlns:a16="http://schemas.microsoft.com/office/drawing/2014/main" id="{69EE6EB3-EAAF-47A0-9CC7-601C1BA7ABBA}"/>
              </a:ext>
            </a:extLst>
          </p:cNvPr>
          <p:cNvSpPr txBox="1"/>
          <p:nvPr/>
        </p:nvSpPr>
        <p:spPr>
          <a:xfrm>
            <a:off x="2924175" y="3566517"/>
            <a:ext cx="864339" cy="923330"/>
          </a:xfrm>
          <a:prstGeom prst="rect">
            <a:avLst/>
          </a:prstGeom>
          <a:noFill/>
        </p:spPr>
        <p:txBody>
          <a:bodyPr wrap="none" rtlCol="0">
            <a:spAutoFit/>
          </a:bodyPr>
          <a:lstStyle/>
          <a:p>
            <a:r>
              <a:rPr lang="en-US" dirty="0"/>
              <a:t>Publish</a:t>
            </a:r>
            <a:br>
              <a:rPr lang="en-US" dirty="0"/>
            </a:br>
            <a:br>
              <a:rPr lang="en-US" dirty="0"/>
            </a:br>
            <a:r>
              <a:rPr lang="en-US" dirty="0" err="1"/>
              <a:t>QoS</a:t>
            </a:r>
            <a:r>
              <a:rPr lang="en-US" dirty="0"/>
              <a:t> 1</a:t>
            </a:r>
          </a:p>
        </p:txBody>
      </p:sp>
      <p:sp>
        <p:nvSpPr>
          <p:cNvPr id="14" name="TextBox 13">
            <a:extLst>
              <a:ext uri="{FF2B5EF4-FFF2-40B4-BE49-F238E27FC236}">
                <a16:creationId xmlns:a16="http://schemas.microsoft.com/office/drawing/2014/main" id="{BC21CB5D-00CC-488C-8EC8-102D6D4ABCEB}"/>
              </a:ext>
            </a:extLst>
          </p:cNvPr>
          <p:cNvSpPr txBox="1"/>
          <p:nvPr/>
        </p:nvSpPr>
        <p:spPr>
          <a:xfrm rot="19370004">
            <a:off x="7384743" y="2389451"/>
            <a:ext cx="1470274" cy="369332"/>
          </a:xfrm>
          <a:prstGeom prst="rect">
            <a:avLst/>
          </a:prstGeom>
          <a:noFill/>
        </p:spPr>
        <p:txBody>
          <a:bodyPr wrap="none" rtlCol="0">
            <a:spAutoFit/>
          </a:bodyPr>
          <a:lstStyle/>
          <a:p>
            <a:r>
              <a:rPr lang="en-US" dirty="0"/>
              <a:t>Publish </a:t>
            </a:r>
            <a:r>
              <a:rPr lang="en-US" dirty="0" err="1"/>
              <a:t>QoS</a:t>
            </a:r>
            <a:r>
              <a:rPr lang="en-US" dirty="0"/>
              <a:t> 0</a:t>
            </a:r>
          </a:p>
        </p:txBody>
      </p:sp>
      <p:sp>
        <p:nvSpPr>
          <p:cNvPr id="15" name="TextBox 14">
            <a:extLst>
              <a:ext uri="{FF2B5EF4-FFF2-40B4-BE49-F238E27FC236}">
                <a16:creationId xmlns:a16="http://schemas.microsoft.com/office/drawing/2014/main" id="{96852E4A-E2DA-4CF1-98BF-D56727084A73}"/>
              </a:ext>
            </a:extLst>
          </p:cNvPr>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16" name="TextBox 15">
            <a:extLst>
              <a:ext uri="{FF2B5EF4-FFF2-40B4-BE49-F238E27FC236}">
                <a16:creationId xmlns:a16="http://schemas.microsoft.com/office/drawing/2014/main" id="{3E33DBE2-B8A5-47C5-9D6B-E705ED05C7F5}"/>
              </a:ext>
            </a:extLst>
          </p:cNvPr>
          <p:cNvSpPr txBox="1"/>
          <p:nvPr/>
        </p:nvSpPr>
        <p:spPr>
          <a:xfrm rot="2306984">
            <a:off x="7739832" y="3830099"/>
            <a:ext cx="1470274" cy="369332"/>
          </a:xfrm>
          <a:prstGeom prst="rect">
            <a:avLst/>
          </a:prstGeom>
          <a:noFill/>
        </p:spPr>
        <p:txBody>
          <a:bodyPr wrap="none" rtlCol="0">
            <a:spAutoFit/>
          </a:bodyPr>
          <a:lstStyle/>
          <a:p>
            <a:r>
              <a:rPr lang="en-US" dirty="0"/>
              <a:t>Publish </a:t>
            </a:r>
            <a:r>
              <a:rPr lang="en-US" dirty="0" err="1"/>
              <a:t>QoS</a:t>
            </a:r>
            <a:r>
              <a:rPr lang="en-US" dirty="0"/>
              <a:t> 2</a:t>
            </a:r>
          </a:p>
        </p:txBody>
      </p:sp>
      <p:sp>
        <p:nvSpPr>
          <p:cNvPr id="17" name="TextBox 16">
            <a:extLst>
              <a:ext uri="{FF2B5EF4-FFF2-40B4-BE49-F238E27FC236}">
                <a16:creationId xmlns:a16="http://schemas.microsoft.com/office/drawing/2014/main" id="{FBE3228F-53B0-4156-AEBE-B01778AAE522}"/>
              </a:ext>
            </a:extLst>
          </p:cNvPr>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18" name="TextBox 17">
            <a:extLst>
              <a:ext uri="{FF2B5EF4-FFF2-40B4-BE49-F238E27FC236}">
                <a16:creationId xmlns:a16="http://schemas.microsoft.com/office/drawing/2014/main" id="{7BEDFF3C-C39E-42C5-8B67-B07D58797CC3}"/>
              </a:ext>
            </a:extLst>
          </p:cNvPr>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19" name="TextBox 18">
            <a:extLst>
              <a:ext uri="{FF2B5EF4-FFF2-40B4-BE49-F238E27FC236}">
                <a16:creationId xmlns:a16="http://schemas.microsoft.com/office/drawing/2014/main" id="{79FF4654-D6B9-477F-B48C-46C907677386}"/>
              </a:ext>
            </a:extLst>
          </p:cNvPr>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
        <p:nvSpPr>
          <p:cNvPr id="20" name="Rectangle 19">
            <a:extLst>
              <a:ext uri="{FF2B5EF4-FFF2-40B4-BE49-F238E27FC236}">
                <a16:creationId xmlns:a16="http://schemas.microsoft.com/office/drawing/2014/main" id="{48D97172-71B8-4D46-926D-EB08460B4A24}"/>
              </a:ext>
            </a:extLst>
          </p:cNvPr>
          <p:cNvSpPr/>
          <p:nvPr/>
        </p:nvSpPr>
        <p:spPr>
          <a:xfrm>
            <a:off x="449705" y="1519237"/>
            <a:ext cx="7525062" cy="5016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B5BD4BD-511E-43CB-AB36-1465580C9757}"/>
              </a:ext>
            </a:extLst>
          </p:cNvPr>
          <p:cNvSpPr/>
          <p:nvPr/>
        </p:nvSpPr>
        <p:spPr>
          <a:xfrm>
            <a:off x="4092875" y="1334125"/>
            <a:ext cx="7525062" cy="52015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C62BFD2-E07C-46C6-871B-7EBCB9971064}"/>
              </a:ext>
            </a:extLst>
          </p:cNvPr>
          <p:cNvSpPr txBox="1"/>
          <p:nvPr/>
        </p:nvSpPr>
        <p:spPr>
          <a:xfrm>
            <a:off x="1214723" y="2563950"/>
            <a:ext cx="1351652" cy="461665"/>
          </a:xfrm>
          <a:prstGeom prst="rect">
            <a:avLst/>
          </a:prstGeom>
          <a:noFill/>
        </p:spPr>
        <p:txBody>
          <a:bodyPr wrap="none" rtlCol="0">
            <a:spAutoFit/>
          </a:bodyPr>
          <a:lstStyle/>
          <a:p>
            <a:r>
              <a:rPr lang="en-US" sz="2400" dirty="0">
                <a:solidFill>
                  <a:srgbClr val="FF0000"/>
                </a:solidFill>
              </a:rPr>
              <a:t>Publisher</a:t>
            </a:r>
            <a:endParaRPr lang="en-US" dirty="0">
              <a:solidFill>
                <a:srgbClr val="FF0000"/>
              </a:solidFill>
            </a:endParaRPr>
          </a:p>
        </p:txBody>
      </p:sp>
      <p:sp>
        <p:nvSpPr>
          <p:cNvPr id="23" name="Rectangle 22">
            <a:extLst>
              <a:ext uri="{FF2B5EF4-FFF2-40B4-BE49-F238E27FC236}">
                <a16:creationId xmlns:a16="http://schemas.microsoft.com/office/drawing/2014/main" id="{A7CD57C4-C382-4A1D-ABDD-C309DB854726}"/>
              </a:ext>
            </a:extLst>
          </p:cNvPr>
          <p:cNvSpPr/>
          <p:nvPr/>
        </p:nvSpPr>
        <p:spPr>
          <a:xfrm>
            <a:off x="5222940" y="1804030"/>
            <a:ext cx="1746119" cy="461665"/>
          </a:xfrm>
          <a:prstGeom prst="rect">
            <a:avLst/>
          </a:prstGeom>
        </p:spPr>
        <p:txBody>
          <a:bodyPr wrap="none">
            <a:spAutoFit/>
          </a:bodyPr>
          <a:lstStyle/>
          <a:p>
            <a:r>
              <a:rPr lang="en-US" sz="2400" dirty="0">
                <a:solidFill>
                  <a:srgbClr val="FF0000"/>
                </a:solidFill>
              </a:rPr>
              <a:t>"Subscriber"</a:t>
            </a:r>
            <a:endParaRPr lang="en-US" dirty="0">
              <a:solidFill>
                <a:srgbClr val="FF0000"/>
              </a:solidFill>
            </a:endParaRPr>
          </a:p>
        </p:txBody>
      </p:sp>
      <p:sp>
        <p:nvSpPr>
          <p:cNvPr id="24" name="Rectangle 23">
            <a:extLst>
              <a:ext uri="{FF2B5EF4-FFF2-40B4-BE49-F238E27FC236}">
                <a16:creationId xmlns:a16="http://schemas.microsoft.com/office/drawing/2014/main" id="{987C246C-FD26-4EFC-83BC-1024E22EE4D9}"/>
              </a:ext>
            </a:extLst>
          </p:cNvPr>
          <p:cNvSpPr/>
          <p:nvPr/>
        </p:nvSpPr>
        <p:spPr>
          <a:xfrm>
            <a:off x="5222940" y="1988486"/>
            <a:ext cx="1598515" cy="461665"/>
          </a:xfrm>
          <a:prstGeom prst="rect">
            <a:avLst/>
          </a:prstGeom>
        </p:spPr>
        <p:txBody>
          <a:bodyPr wrap="none">
            <a:spAutoFit/>
          </a:bodyPr>
          <a:lstStyle/>
          <a:p>
            <a:r>
              <a:rPr lang="en-US" sz="2400" dirty="0">
                <a:solidFill>
                  <a:srgbClr val="FF0000"/>
                </a:solidFill>
              </a:rPr>
              <a:t>"Publisher"</a:t>
            </a:r>
            <a:endParaRPr lang="en-US" dirty="0">
              <a:solidFill>
                <a:srgbClr val="FF0000"/>
              </a:solidFill>
            </a:endParaRPr>
          </a:p>
        </p:txBody>
      </p:sp>
      <p:sp>
        <p:nvSpPr>
          <p:cNvPr id="25" name="TextBox 24">
            <a:extLst>
              <a:ext uri="{FF2B5EF4-FFF2-40B4-BE49-F238E27FC236}">
                <a16:creationId xmlns:a16="http://schemas.microsoft.com/office/drawing/2014/main" id="{64D17D68-3428-401A-B15D-7945B40DF85D}"/>
              </a:ext>
            </a:extLst>
          </p:cNvPr>
          <p:cNvSpPr txBox="1"/>
          <p:nvPr/>
        </p:nvSpPr>
        <p:spPr>
          <a:xfrm>
            <a:off x="9265269" y="2398215"/>
            <a:ext cx="1499257" cy="461665"/>
          </a:xfrm>
          <a:prstGeom prst="rect">
            <a:avLst/>
          </a:prstGeom>
          <a:noFill/>
        </p:spPr>
        <p:txBody>
          <a:bodyPr wrap="none" rtlCol="0">
            <a:spAutoFit/>
          </a:bodyPr>
          <a:lstStyle/>
          <a:p>
            <a:r>
              <a:rPr lang="en-US" sz="2400" dirty="0">
                <a:solidFill>
                  <a:srgbClr val="FF0000"/>
                </a:solidFill>
              </a:rPr>
              <a:t>Subscriber</a:t>
            </a:r>
            <a:endParaRPr lang="en-US" dirty="0">
              <a:solidFill>
                <a:srgbClr val="FF0000"/>
              </a:solidFill>
            </a:endParaRPr>
          </a:p>
        </p:txBody>
      </p:sp>
    </p:spTree>
    <p:extLst>
      <p:ext uri="{BB962C8B-B14F-4D97-AF65-F5344CB8AC3E}">
        <p14:creationId xmlns:p14="http://schemas.microsoft.com/office/powerpoint/2010/main" val="7279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9"/>
                                        </p:tgtEl>
                                      </p:cBhvr>
                                    </p:animEffect>
                                    <p:set>
                                      <p:cBhvr>
                                        <p:cTn id="72" dur="1" fill="hold">
                                          <p:stCondLst>
                                            <p:cond delay="499"/>
                                          </p:stCondLst>
                                        </p:cTn>
                                        <p:tgtEl>
                                          <p:spTgt spid="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4"/>
                                        </p:tgtEl>
                                      </p:cBhvr>
                                    </p:animEffect>
                                    <p:set>
                                      <p:cBhvr>
                                        <p:cTn id="75" dur="1" fill="hold">
                                          <p:stCondLst>
                                            <p:cond delay="4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1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par>
                                <p:cTn id="84" presetID="1" presetClass="entr" presetSubtype="0" fill="hold" grpId="2" nodeType="withEffect">
                                  <p:stCondLst>
                                    <p:cond delay="0"/>
                                  </p:stCondLst>
                                  <p:childTnLst>
                                    <p:set>
                                      <p:cBhvr>
                                        <p:cTn id="85" dur="1" fill="hold">
                                          <p:stCondLst>
                                            <p:cond delay="0"/>
                                          </p:stCondLst>
                                        </p:cTn>
                                        <p:tgtEl>
                                          <p:spTgt spid="1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9"/>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1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21"/>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5"/>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P spid="14" grpId="1"/>
      <p:bldP spid="14" grpId="2"/>
      <p:bldP spid="15" grpId="0"/>
      <p:bldP spid="15" grpId="1"/>
      <p:bldP spid="15" grpId="2"/>
      <p:bldP spid="16" grpId="0"/>
      <p:bldP spid="16" grpId="1"/>
      <p:bldP spid="16" grpId="2"/>
      <p:bldP spid="20" grpId="0" animBg="1"/>
      <p:bldP spid="20" grpId="1" animBg="1"/>
      <p:bldP spid="21" grpId="0" animBg="1"/>
      <p:bldP spid="21" grpId="1" animBg="1"/>
      <p:bldP spid="22" grpId="0"/>
      <p:bldP spid="22" grpId="1"/>
      <p:bldP spid="23" grpId="0"/>
      <p:bldP spid="23" grpId="1"/>
      <p:bldP spid="24" grpId="0"/>
      <p:bldP spid="24" grpId="1"/>
      <p:bldP spid="25" grpId="0"/>
      <p:bldP spid="2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 Story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2834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a:t>
            </a:r>
          </a:p>
        </p:txBody>
      </p:sp>
      <p:sp>
        <p:nvSpPr>
          <p:cNvPr id="5" name="Content Placeholder 4"/>
          <p:cNvSpPr>
            <a:spLocks noGrp="1"/>
          </p:cNvSpPr>
          <p:nvPr>
            <p:ph idx="1"/>
          </p:nvPr>
        </p:nvSpPr>
        <p:spPr>
          <a:xfrm>
            <a:off x="838200" y="1825625"/>
            <a:ext cx="10848278" cy="4351338"/>
          </a:xfrm>
        </p:spPr>
        <p:txBody>
          <a:bodyPr/>
          <a:lstStyle/>
          <a:p>
            <a:r>
              <a:rPr lang="en-US" dirty="0"/>
              <a:t>First implementation had issues with long latency. Was reliable but slow.</a:t>
            </a:r>
          </a:p>
          <a:p>
            <a:r>
              <a:rPr lang="en-US" dirty="0"/>
              <a:t>With only weeks before launch, refactored to use MQTT</a:t>
            </a:r>
          </a:p>
          <a:p>
            <a:r>
              <a:rPr lang="en-US" dirty="0"/>
              <a:t>Designed to use bandwidth and battery sparingly (important for mobile apps)</a:t>
            </a:r>
          </a:p>
          <a:p>
            <a:pPr marL="0" indent="0">
              <a:buNone/>
            </a:pPr>
            <a:endParaRPr lang="en-US" dirty="0"/>
          </a:p>
        </p:txBody>
      </p:sp>
    </p:spTree>
    <p:extLst>
      <p:ext uri="{BB962C8B-B14F-4D97-AF65-F5344CB8AC3E}">
        <p14:creationId xmlns:p14="http://schemas.microsoft.com/office/powerpoint/2010/main" val="1338110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136309"/>
            <a:ext cx="10515600" cy="4351338"/>
          </a:xfrm>
        </p:spPr>
        <p:txBody>
          <a:bodyPr/>
          <a:lstStyle/>
          <a:p>
            <a:pPr marL="0" indent="0">
              <a:buNone/>
            </a:pPr>
            <a:r>
              <a:rPr lang="en-US" sz="4000" dirty="0"/>
              <a:t>“By maintaining a MQTT connection and routing messages through our chat pipeline, we were able to often achieve phone-to-phone delivery in the hundreds of milliseconds rather than multiple seconds” </a:t>
            </a:r>
          </a:p>
          <a:p>
            <a:pPr marL="0" indent="0" algn="r">
              <a:buNone/>
            </a:pPr>
            <a:r>
              <a:rPr lang="en-US" sz="4000" dirty="0"/>
              <a:t>– Lucy Zhang, Facebook</a:t>
            </a:r>
          </a:p>
          <a:p>
            <a:pPr marL="0" indent="0">
              <a:buNone/>
            </a:pPr>
            <a:endParaRPr lang="en-US" dirty="0"/>
          </a:p>
        </p:txBody>
      </p:sp>
      <p:sp>
        <p:nvSpPr>
          <p:cNvPr id="4" name="TextBox 3"/>
          <p:cNvSpPr txBox="1"/>
          <p:nvPr/>
        </p:nvSpPr>
        <p:spPr>
          <a:xfrm>
            <a:off x="801231" y="6311900"/>
            <a:ext cx="10552569" cy="369332"/>
          </a:xfrm>
          <a:prstGeom prst="rect">
            <a:avLst/>
          </a:prstGeom>
          <a:noFill/>
        </p:spPr>
        <p:txBody>
          <a:bodyPr wrap="none" rtlCol="0">
            <a:spAutoFit/>
          </a:bodyPr>
          <a:lstStyle/>
          <a:p>
            <a:pPr algn="ctr"/>
            <a:r>
              <a:rPr lang="en-US" dirty="0">
                <a:solidFill>
                  <a:schemeClr val="tx1">
                    <a:lumMod val="50000"/>
                    <a:lumOff val="50000"/>
                  </a:schemeClr>
                </a:solidFill>
              </a:rPr>
              <a:t>https://www.facebook.com/notes/facebook-engineering/building-facebook-messenger/10150259350998920/</a:t>
            </a:r>
          </a:p>
        </p:txBody>
      </p:sp>
    </p:spTree>
    <p:extLst>
      <p:ext uri="{BB962C8B-B14F-4D97-AF65-F5344CB8AC3E}">
        <p14:creationId xmlns:p14="http://schemas.microsoft.com/office/powerpoint/2010/main" val="330262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Apps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970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ssets.inhabitat.com/wp-content/blogs.dir/1/files/2016/11/oil-pipelin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648"/>
            <a:ext cx="12192000" cy="7291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352015" y="6488667"/>
            <a:ext cx="1359539" cy="369332"/>
          </a:xfrm>
          <a:prstGeom prst="rect">
            <a:avLst/>
          </a:prstGeom>
          <a:noFill/>
        </p:spPr>
        <p:txBody>
          <a:bodyPr wrap="none" rtlCol="0">
            <a:spAutoFit/>
          </a:bodyPr>
          <a:lstStyle/>
          <a:p>
            <a:r>
              <a:rPr lang="en-US" dirty="0">
                <a:solidFill>
                  <a:schemeClr val="bg1"/>
                </a:solidFill>
              </a:rPr>
              <a:t>Shutterstock</a:t>
            </a:r>
          </a:p>
        </p:txBody>
      </p:sp>
    </p:spTree>
    <p:extLst>
      <p:ext uri="{BB962C8B-B14F-4D97-AF65-F5344CB8AC3E}">
        <p14:creationId xmlns:p14="http://schemas.microsoft.com/office/powerpoint/2010/main" val="417611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Websockets</a:t>
            </a:r>
            <a:endParaRPr lang="en-US" dirty="0"/>
          </a:p>
        </p:txBody>
      </p:sp>
      <p:sp>
        <p:nvSpPr>
          <p:cNvPr id="5" name="Content Placeholder 4"/>
          <p:cNvSpPr>
            <a:spLocks noGrp="1"/>
          </p:cNvSpPr>
          <p:nvPr>
            <p:ph idx="1"/>
          </p:nvPr>
        </p:nvSpPr>
        <p:spPr/>
        <p:txBody>
          <a:bodyPr/>
          <a:lstStyle/>
          <a:p>
            <a:pPr marL="0" indent="0">
              <a:buNone/>
            </a:pPr>
            <a:r>
              <a:rPr lang="en-US" sz="4400" dirty="0"/>
              <a:t>Communication protocol that </a:t>
            </a:r>
            <a:br>
              <a:rPr lang="en-US" sz="4400" dirty="0"/>
            </a:br>
            <a:r>
              <a:rPr lang="en-US" sz="4400" dirty="0"/>
              <a:t>provides full-duplex communication channels</a:t>
            </a:r>
            <a:br>
              <a:rPr lang="en-US" sz="4400" dirty="0"/>
            </a:br>
            <a:r>
              <a:rPr lang="en-US" sz="4400" dirty="0"/>
              <a:t>over a single TCP connection</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bg2">
                    <a:lumMod val="50000"/>
                  </a:schemeClr>
                </a:solidFill>
              </a:rPr>
              <a:t>Note: Not supported by all MQTT Brokers</a:t>
            </a:r>
          </a:p>
        </p:txBody>
      </p:sp>
    </p:spTree>
    <p:extLst>
      <p:ext uri="{BB962C8B-B14F-4D97-AF65-F5344CB8AC3E}">
        <p14:creationId xmlns:p14="http://schemas.microsoft.com/office/powerpoint/2010/main" val="4043762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a:t>
            </a:r>
            <a:r>
              <a:rPr lang="en-US" dirty="0" err="1"/>
              <a:t>Paho</a:t>
            </a:r>
            <a:r>
              <a:rPr lang="en-US" dirty="0"/>
              <a:t> JavaScript Client</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2754641"/>
            <a:ext cx="7477125" cy="2543175"/>
          </a:xfrm>
          <a:prstGeom prst="rect">
            <a:avLst/>
          </a:prstGeom>
        </p:spPr>
      </p:pic>
      <p:sp>
        <p:nvSpPr>
          <p:cNvPr id="9" name="TextBox 8"/>
          <p:cNvSpPr txBox="1"/>
          <p:nvPr/>
        </p:nvSpPr>
        <p:spPr>
          <a:xfrm>
            <a:off x="838200" y="1429078"/>
            <a:ext cx="9451626" cy="523220"/>
          </a:xfrm>
          <a:prstGeom prst="rect">
            <a:avLst/>
          </a:prstGeom>
          <a:noFill/>
        </p:spPr>
        <p:txBody>
          <a:bodyPr wrap="none" rtlCol="0">
            <a:spAutoFit/>
          </a:bodyPr>
          <a:lstStyle/>
          <a:p>
            <a:r>
              <a:rPr lang="en-US" sz="2800" dirty="0">
                <a:latin typeface="Consolas" panose="020B0609020204030204" pitchFamily="49" charset="0"/>
              </a:rPr>
              <a:t>https://github.com/eclipse/paho.mqtt.javascript</a:t>
            </a:r>
          </a:p>
        </p:txBody>
      </p:sp>
    </p:spTree>
    <p:extLst>
      <p:ext uri="{BB962C8B-B14F-4D97-AF65-F5344CB8AC3E}">
        <p14:creationId xmlns:p14="http://schemas.microsoft.com/office/powerpoint/2010/main" val="732763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MQTT.js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0212" y="2679993"/>
            <a:ext cx="7743825" cy="2543175"/>
          </a:xfrm>
          <a:prstGeom prst="rect">
            <a:avLst/>
          </a:prstGeom>
        </p:spPr>
      </p:pic>
      <p:sp>
        <p:nvSpPr>
          <p:cNvPr id="5" name="TextBox 4"/>
          <p:cNvSpPr txBox="1"/>
          <p:nvPr/>
        </p:nvSpPr>
        <p:spPr>
          <a:xfrm>
            <a:off x="838200" y="1429078"/>
            <a:ext cx="6691255" cy="523220"/>
          </a:xfrm>
          <a:prstGeom prst="rect">
            <a:avLst/>
          </a:prstGeom>
          <a:noFill/>
        </p:spPr>
        <p:txBody>
          <a:bodyPr wrap="none" rtlCol="0">
            <a:spAutoFit/>
          </a:bodyPr>
          <a:lstStyle/>
          <a:p>
            <a:r>
              <a:rPr lang="en-US" sz="2800" dirty="0">
                <a:latin typeface="Consolas" panose="020B0609020204030204" pitchFamily="49" charset="0"/>
              </a:rPr>
              <a:t>https://github.com/mqttjs/MQTT.js</a:t>
            </a:r>
          </a:p>
        </p:txBody>
      </p:sp>
    </p:spTree>
    <p:extLst>
      <p:ext uri="{BB962C8B-B14F-4D97-AF65-F5344CB8AC3E}">
        <p14:creationId xmlns:p14="http://schemas.microsoft.com/office/powerpoint/2010/main" val="3542132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C361-0A19-4C50-A88E-562BFC3C3587}"/>
              </a:ext>
            </a:extLst>
          </p:cNvPr>
          <p:cNvSpPr>
            <a:spLocks noGrp="1"/>
          </p:cNvSpPr>
          <p:nvPr>
            <p:ph type="title"/>
          </p:nvPr>
        </p:nvSpPr>
        <p:spPr/>
        <p:txBody>
          <a:bodyPr/>
          <a:lstStyle/>
          <a:p>
            <a:r>
              <a:rPr lang="en-US" dirty="0"/>
              <a:t>Putting it all Together</a:t>
            </a:r>
          </a:p>
        </p:txBody>
      </p:sp>
      <p:sp>
        <p:nvSpPr>
          <p:cNvPr id="4" name="Text Placeholder 3">
            <a:extLst>
              <a:ext uri="{FF2B5EF4-FFF2-40B4-BE49-F238E27FC236}">
                <a16:creationId xmlns:a16="http://schemas.microsoft.com/office/drawing/2014/main" id="{0FD847C0-AC95-4968-B816-A5BD147DB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455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Fun Atmospheric Sensor Breakout - BME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543" y="-109330"/>
            <a:ext cx="7522265" cy="75222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SparkFun</a:t>
            </a:r>
            <a:r>
              <a:rPr lang="en-US" dirty="0"/>
              <a:t> BME280</a:t>
            </a:r>
          </a:p>
        </p:txBody>
      </p:sp>
    </p:spTree>
    <p:extLst>
      <p:ext uri="{BB962C8B-B14F-4D97-AF65-F5344CB8AC3E}">
        <p14:creationId xmlns:p14="http://schemas.microsoft.com/office/powerpoint/2010/main" val="169449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seeedstudio.com/depot/images/113990105%201.jpg">
            <a:extLst>
              <a:ext uri="{FF2B5EF4-FFF2-40B4-BE49-F238E27FC236}">
                <a16:creationId xmlns:a16="http://schemas.microsoft.com/office/drawing/2014/main" id="{EB5726F5-84C8-46E3-9951-E141F38B3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278"/>
            <a:ext cx="4106473" cy="3079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49D3C380-DEA1-4975-88A0-953589CC9E81}"/>
              </a:ext>
            </a:extLst>
          </p:cNvPr>
          <p:cNvGraphicFramePr/>
          <p:nvPr>
            <p:extLst>
              <p:ext uri="{D42A27DB-BD31-4B8C-83A1-F6EECF244321}">
                <p14:modId xmlns:p14="http://schemas.microsoft.com/office/powerpoint/2010/main" val="3844377254"/>
              </p:ext>
            </p:extLst>
          </p:nvPr>
        </p:nvGraphicFramePr>
        <p:xfrm>
          <a:off x="736210" y="2589932"/>
          <a:ext cx="6302531" cy="4421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4FAC6FB6-9693-4869-BFB3-108B80CEE80D}"/>
              </a:ext>
            </a:extLst>
          </p:cNvPr>
          <p:cNvSpPr/>
          <p:nvPr/>
        </p:nvSpPr>
        <p:spPr>
          <a:xfrm>
            <a:off x="7752050" y="4613166"/>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9" name="Rectangle 8">
            <a:extLst>
              <a:ext uri="{FF2B5EF4-FFF2-40B4-BE49-F238E27FC236}">
                <a16:creationId xmlns:a16="http://schemas.microsoft.com/office/drawing/2014/main" id="{1B82F0C6-8E4F-498F-A476-37B44FBA2FDB}"/>
              </a:ext>
            </a:extLst>
          </p:cNvPr>
          <p:cNvSpPr/>
          <p:nvPr/>
        </p:nvSpPr>
        <p:spPr>
          <a:xfrm>
            <a:off x="7931932" y="4811543"/>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0" name="Rectangle 9">
            <a:extLst>
              <a:ext uri="{FF2B5EF4-FFF2-40B4-BE49-F238E27FC236}">
                <a16:creationId xmlns:a16="http://schemas.microsoft.com/office/drawing/2014/main" id="{14D5E458-2FF0-41E7-A362-A921A17902E3}"/>
              </a:ext>
            </a:extLst>
          </p:cNvPr>
          <p:cNvSpPr/>
          <p:nvPr/>
        </p:nvSpPr>
        <p:spPr>
          <a:xfrm>
            <a:off x="8111814" y="5009920"/>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1" name="Rectangle 10">
            <a:extLst>
              <a:ext uri="{FF2B5EF4-FFF2-40B4-BE49-F238E27FC236}">
                <a16:creationId xmlns:a16="http://schemas.microsoft.com/office/drawing/2014/main" id="{270E13E5-7496-4357-95A7-29574B29A5F5}"/>
              </a:ext>
            </a:extLst>
          </p:cNvPr>
          <p:cNvSpPr/>
          <p:nvPr/>
        </p:nvSpPr>
        <p:spPr>
          <a:xfrm>
            <a:off x="8071788" y="761133"/>
            <a:ext cx="2848131" cy="170887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Broker</a:t>
            </a:r>
            <a:endParaRPr lang="en-US" dirty="0"/>
          </a:p>
        </p:txBody>
      </p:sp>
      <p:sp>
        <p:nvSpPr>
          <p:cNvPr id="12" name="Arrow: Down 11">
            <a:extLst>
              <a:ext uri="{FF2B5EF4-FFF2-40B4-BE49-F238E27FC236}">
                <a16:creationId xmlns:a16="http://schemas.microsoft.com/office/drawing/2014/main" id="{E546D575-5E7A-48E0-B297-37194E3333B9}"/>
              </a:ext>
            </a:extLst>
          </p:cNvPr>
          <p:cNvSpPr/>
          <p:nvPr/>
        </p:nvSpPr>
        <p:spPr>
          <a:xfrm rot="14060692">
            <a:off x="6731881" y="1692537"/>
            <a:ext cx="569627" cy="226329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B232B59-4E8B-45FA-A3B3-AB4781604C39}"/>
              </a:ext>
            </a:extLst>
          </p:cNvPr>
          <p:cNvSpPr/>
          <p:nvPr/>
        </p:nvSpPr>
        <p:spPr>
          <a:xfrm>
            <a:off x="9211039" y="2668389"/>
            <a:ext cx="569627" cy="17464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576527-75CB-44B3-9499-246128C39D81}"/>
              </a:ext>
            </a:extLst>
          </p:cNvPr>
          <p:cNvSpPr txBox="1"/>
          <p:nvPr/>
        </p:nvSpPr>
        <p:spPr>
          <a:xfrm>
            <a:off x="5187936" y="1496858"/>
            <a:ext cx="1775038" cy="1754326"/>
          </a:xfrm>
          <a:prstGeom prst="rect">
            <a:avLst/>
          </a:prstGeom>
          <a:noFill/>
        </p:spPr>
        <p:txBody>
          <a:bodyPr wrap="none" rtlCol="0">
            <a:spAutoFit/>
          </a:bodyPr>
          <a:lstStyle/>
          <a:p>
            <a:r>
              <a:rPr lang="en-US" dirty="0"/>
              <a:t>readings/403539</a:t>
            </a:r>
            <a:br>
              <a:rPr lang="en-US" dirty="0"/>
            </a:br>
            <a:r>
              <a:rPr lang="en-US" dirty="0"/>
              <a:t>{ </a:t>
            </a:r>
            <a:br>
              <a:rPr lang="en-US" dirty="0"/>
            </a:br>
            <a:r>
              <a:rPr lang="en-US" dirty="0"/>
              <a:t>  "t": 2471,</a:t>
            </a:r>
            <a:br>
              <a:rPr lang="en-US" dirty="0"/>
            </a:br>
            <a:r>
              <a:rPr lang="en-US" dirty="0"/>
              <a:t>  "h": 45681,</a:t>
            </a:r>
          </a:p>
          <a:p>
            <a:r>
              <a:rPr lang="en-US" dirty="0"/>
              <a:t>  "p": 998365</a:t>
            </a:r>
          </a:p>
          <a:p>
            <a:r>
              <a:rPr lang="en-US" dirty="0"/>
              <a:t>}</a:t>
            </a:r>
          </a:p>
        </p:txBody>
      </p:sp>
      <p:sp>
        <p:nvSpPr>
          <p:cNvPr id="14" name="TextBox 13">
            <a:extLst>
              <a:ext uri="{FF2B5EF4-FFF2-40B4-BE49-F238E27FC236}">
                <a16:creationId xmlns:a16="http://schemas.microsoft.com/office/drawing/2014/main" id="{F45F38E2-0996-489D-AA19-7CBBAFC38BA7}"/>
              </a:ext>
            </a:extLst>
          </p:cNvPr>
          <p:cNvSpPr txBox="1"/>
          <p:nvPr/>
        </p:nvSpPr>
        <p:spPr>
          <a:xfrm>
            <a:off x="9780666" y="3345921"/>
            <a:ext cx="1775038" cy="646331"/>
          </a:xfrm>
          <a:prstGeom prst="rect">
            <a:avLst/>
          </a:prstGeom>
          <a:noFill/>
        </p:spPr>
        <p:txBody>
          <a:bodyPr wrap="none" rtlCol="0">
            <a:spAutoFit/>
          </a:bodyPr>
          <a:lstStyle/>
          <a:p>
            <a:r>
              <a:rPr lang="en-US" dirty="0"/>
              <a:t>readings/403539</a:t>
            </a:r>
            <a:br>
              <a:rPr lang="en-US" dirty="0"/>
            </a:br>
            <a:r>
              <a:rPr lang="en-US" dirty="0"/>
              <a:t>{ … }</a:t>
            </a:r>
          </a:p>
        </p:txBody>
      </p:sp>
      <p:sp>
        <p:nvSpPr>
          <p:cNvPr id="3" name="TextBox 2">
            <a:extLst>
              <a:ext uri="{FF2B5EF4-FFF2-40B4-BE49-F238E27FC236}">
                <a16:creationId xmlns:a16="http://schemas.microsoft.com/office/drawing/2014/main" id="{F1D1349F-CCDF-4CBD-B502-8FDC71DF7671}"/>
              </a:ext>
            </a:extLst>
          </p:cNvPr>
          <p:cNvSpPr txBox="1"/>
          <p:nvPr/>
        </p:nvSpPr>
        <p:spPr>
          <a:xfrm>
            <a:off x="2863121" y="391801"/>
            <a:ext cx="886781" cy="369332"/>
          </a:xfrm>
          <a:prstGeom prst="rect">
            <a:avLst/>
          </a:prstGeom>
          <a:noFill/>
        </p:spPr>
        <p:txBody>
          <a:bodyPr wrap="none" rtlCol="0">
            <a:spAutoFit/>
          </a:bodyPr>
          <a:lstStyle/>
          <a:p>
            <a:r>
              <a:rPr lang="en-US" dirty="0"/>
              <a:t>403539</a:t>
            </a:r>
          </a:p>
        </p:txBody>
      </p:sp>
    </p:spTree>
    <p:extLst>
      <p:ext uri="{BB962C8B-B14F-4D97-AF65-F5344CB8AC3E}">
        <p14:creationId xmlns:p14="http://schemas.microsoft.com/office/powerpoint/2010/main" val="330184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3" grpId="2" animBg="1"/>
      <p:bldP spid="2" grpId="0"/>
      <p:bldP spid="2" grpId="1"/>
      <p:bldP spid="2" grpId="2"/>
      <p:bldP spid="14" grpId="0"/>
      <p:bldP spid="14" grpId="1"/>
      <p:bldP spid="14" grpId="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00550"/>
            <a:ext cx="12192000" cy="14144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38150" y="4575175"/>
            <a:ext cx="10515600" cy="1325563"/>
          </a:xfrm>
        </p:spPr>
        <p:txBody>
          <a:bodyPr/>
          <a:lstStyle/>
          <a:p>
            <a:r>
              <a:rPr lang="en-US" sz="8000" dirty="0">
                <a:solidFill>
                  <a:schemeClr val="bg1"/>
                </a:solidFill>
              </a:rPr>
              <a:t>DEMO: MQTT Pub/Sub</a:t>
            </a:r>
            <a:endParaRPr lang="en-US" dirty="0">
              <a:solidFill>
                <a:schemeClr val="bg1"/>
              </a:solidFill>
            </a:endParaRPr>
          </a:p>
        </p:txBody>
      </p:sp>
    </p:spTree>
    <p:extLst>
      <p:ext uri="{BB962C8B-B14F-4D97-AF65-F5344CB8AC3E}">
        <p14:creationId xmlns:p14="http://schemas.microsoft.com/office/powerpoint/2010/main" val="3659080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pPr marL="0" indent="0">
              <a:buNone/>
            </a:pPr>
            <a:r>
              <a:rPr lang="en-US" dirty="0"/>
              <a:t>Jason Follas</a:t>
            </a:r>
          </a:p>
          <a:p>
            <a:pPr marL="0" indent="0">
              <a:buNone/>
            </a:pPr>
            <a:r>
              <a:rPr lang="en-US" dirty="0"/>
              <a:t>Quicken Loans</a:t>
            </a:r>
          </a:p>
          <a:p>
            <a:pPr marL="0" indent="0">
              <a:buNone/>
            </a:pPr>
            <a:r>
              <a:rPr lang="en-US" dirty="0"/>
              <a:t>jasonfollas@quickenloans.com</a:t>
            </a:r>
          </a:p>
          <a:p>
            <a:pPr marL="0" indent="0">
              <a:buNone/>
            </a:pPr>
            <a:r>
              <a:rPr lang="en-US" dirty="0"/>
              <a:t>Twitter: @</a:t>
            </a:r>
            <a:r>
              <a:rPr lang="en-US" dirty="0" err="1"/>
              <a:t>jfollas</a:t>
            </a:r>
            <a:endParaRPr lang="en-US" dirty="0"/>
          </a:p>
          <a:p>
            <a:pPr marL="0" indent="0">
              <a:buNone/>
            </a:pPr>
            <a:endParaRPr lang="en-US" dirty="0"/>
          </a:p>
          <a:p>
            <a:pPr marL="0" indent="0">
              <a:buNone/>
            </a:pPr>
            <a:endParaRPr lang="en-US" dirty="0"/>
          </a:p>
          <a:p>
            <a:pPr marL="0" indent="0">
              <a:buNone/>
            </a:pPr>
            <a:r>
              <a:rPr lang="en-US" dirty="0"/>
              <a:t>This presentation and code can be found here:</a:t>
            </a:r>
            <a:br>
              <a:rPr lang="en-US" dirty="0"/>
            </a:br>
            <a:r>
              <a:rPr lang="en-US" dirty="0"/>
              <a:t>https://github.com/jfollas/mqttdemo</a:t>
            </a:r>
          </a:p>
        </p:txBody>
      </p:sp>
      <p:pic>
        <p:nvPicPr>
          <p:cNvPr id="5" name="Picture 4"/>
          <p:cNvPicPr>
            <a:picLocks noChangeAspect="1"/>
          </p:cNvPicPr>
          <p:nvPr/>
        </p:nvPicPr>
        <p:blipFill>
          <a:blip r:embed="rId2"/>
          <a:stretch>
            <a:fillRect/>
          </a:stretch>
        </p:blipFill>
        <p:spPr>
          <a:xfrm>
            <a:off x="9800630" y="4619625"/>
            <a:ext cx="1874241" cy="1874241"/>
          </a:xfrm>
          <a:prstGeom prst="rect">
            <a:avLst/>
          </a:prstGeom>
        </p:spPr>
      </p:pic>
      <p:pic>
        <p:nvPicPr>
          <p:cNvPr id="6" name="Picture 5"/>
          <p:cNvPicPr>
            <a:picLocks noChangeAspect="1"/>
          </p:cNvPicPr>
          <p:nvPr/>
        </p:nvPicPr>
        <p:blipFill>
          <a:blip r:embed="rId3"/>
          <a:stretch>
            <a:fillRect/>
          </a:stretch>
        </p:blipFill>
        <p:spPr>
          <a:xfrm>
            <a:off x="10096301" y="557318"/>
            <a:ext cx="1282897" cy="2266739"/>
          </a:xfrm>
          <a:prstGeom prst="rect">
            <a:avLst/>
          </a:prstGeom>
        </p:spPr>
      </p:pic>
      <p:sp>
        <p:nvSpPr>
          <p:cNvPr id="7" name="TextBox 6"/>
          <p:cNvSpPr txBox="1"/>
          <p:nvPr/>
        </p:nvSpPr>
        <p:spPr>
          <a:xfrm>
            <a:off x="10470688" y="2853293"/>
            <a:ext cx="534121" cy="369332"/>
          </a:xfrm>
          <a:prstGeom prst="rect">
            <a:avLst/>
          </a:prstGeom>
          <a:noFill/>
        </p:spPr>
        <p:txBody>
          <a:bodyPr wrap="none" rtlCol="0">
            <a:spAutoFit/>
          </a:bodyPr>
          <a:lstStyle/>
          <a:p>
            <a:r>
              <a:rPr lang="en-US" dirty="0"/>
              <a:t>#10</a:t>
            </a:r>
          </a:p>
        </p:txBody>
      </p:sp>
      <p:sp>
        <p:nvSpPr>
          <p:cNvPr id="8" name="TextBox 7"/>
          <p:cNvSpPr txBox="1"/>
          <p:nvPr/>
        </p:nvSpPr>
        <p:spPr>
          <a:xfrm>
            <a:off x="10529197" y="6321465"/>
            <a:ext cx="41710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958350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Credits</a:t>
            </a:r>
          </a:p>
        </p:txBody>
      </p:sp>
      <p:sp>
        <p:nvSpPr>
          <p:cNvPr id="3" name="Content Placeholder 2"/>
          <p:cNvSpPr>
            <a:spLocks noGrp="1"/>
          </p:cNvSpPr>
          <p:nvPr>
            <p:ph idx="1"/>
          </p:nvPr>
        </p:nvSpPr>
        <p:spPr/>
        <p:txBody>
          <a:bodyPr/>
          <a:lstStyle/>
          <a:p>
            <a:r>
              <a:rPr lang="en-US" sz="1400" dirty="0">
                <a:hlinkClick r:id="rId2"/>
              </a:rPr>
              <a:t>https://access.redhat.com/documentation/en-US/Fuse_Message_Broker/5.4/html/Getting_Started/files/FuseMBStartedKeyJMS.html</a:t>
            </a:r>
            <a:endParaRPr lang="en-US" sz="1400" dirty="0"/>
          </a:p>
          <a:p>
            <a:r>
              <a:rPr lang="en-US" sz="1400" dirty="0"/>
              <a:t>Shutterstock 172364009</a:t>
            </a:r>
          </a:p>
          <a:p>
            <a:r>
              <a:rPr lang="en-US" sz="1400" dirty="0"/>
              <a:t>https://www.ibm.com/developerworks/community/blogs/c565c720-fe84-4f63-873f-607d87787327/entry/tc_overview?lang=en</a:t>
            </a:r>
          </a:p>
          <a:p>
            <a:r>
              <a:rPr lang="en-US" sz="1400" dirty="0"/>
              <a:t>Pipeline and Hazardous Materials Safety Administration</a:t>
            </a:r>
          </a:p>
          <a:p>
            <a:r>
              <a:rPr lang="en-US" sz="1400" dirty="0"/>
              <a:t>http://www.unitedenergytrading.com/crude-oil-trading/pipelines/</a:t>
            </a:r>
          </a:p>
          <a:p>
            <a:endParaRPr lang="en-US" dirty="0"/>
          </a:p>
        </p:txBody>
      </p:sp>
    </p:spTree>
    <p:extLst>
      <p:ext uri="{BB962C8B-B14F-4D97-AF65-F5344CB8AC3E}">
        <p14:creationId xmlns:p14="http://schemas.microsoft.com/office/powerpoint/2010/main" val="336993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DC6CE"/>
        </a:solidFill>
        <a:effectLst/>
      </p:bgPr>
    </p:bg>
    <p:spTree>
      <p:nvGrpSpPr>
        <p:cNvPr id="1" name=""/>
        <p:cNvGrpSpPr/>
        <p:nvPr/>
      </p:nvGrpSpPr>
      <p:grpSpPr>
        <a:xfrm>
          <a:off x="0" y="0"/>
          <a:ext cx="0" cy="0"/>
          <a:chOff x="0" y="0"/>
          <a:chExt cx="0" cy="0"/>
        </a:xfrm>
      </p:grpSpPr>
      <p:pic>
        <p:nvPicPr>
          <p:cNvPr id="1026" name="Picture 2" descr="https://www.propublica.org/images/ngen/gypsy_big_image/pipeline_line_map-630x4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90" y="14342"/>
            <a:ext cx="10216833" cy="684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0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crude-oil-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
            <a:ext cx="8553450" cy="684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0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Oil Pipeline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Equipment and Sensors (data origination):</a:t>
            </a:r>
          </a:p>
          <a:p>
            <a:pPr lvl="1"/>
            <a:r>
              <a:rPr lang="en-US" dirty="0"/>
              <a:t>Equipment status</a:t>
            </a:r>
          </a:p>
          <a:p>
            <a:pPr lvl="1"/>
            <a:r>
              <a:rPr lang="en-US" dirty="0"/>
              <a:t>Pump status</a:t>
            </a:r>
          </a:p>
          <a:p>
            <a:pPr lvl="1"/>
            <a:r>
              <a:rPr lang="en-US" dirty="0"/>
              <a:t>Pump Bearing temperature</a:t>
            </a:r>
          </a:p>
          <a:p>
            <a:pPr lvl="1"/>
            <a:r>
              <a:rPr lang="en-US" dirty="0"/>
              <a:t>Product temperature</a:t>
            </a:r>
          </a:p>
          <a:p>
            <a:pPr lvl="1"/>
            <a:r>
              <a:rPr lang="en-US" dirty="0"/>
              <a:t>Flow rates</a:t>
            </a:r>
          </a:p>
          <a:p>
            <a:pPr lvl="1"/>
            <a:r>
              <a:rPr lang="en-US" dirty="0"/>
              <a:t>Valve status</a:t>
            </a:r>
          </a:p>
          <a:p>
            <a:pPr lvl="1"/>
            <a:r>
              <a:rPr lang="en-US" dirty="0"/>
              <a:t>Valve control</a:t>
            </a:r>
          </a:p>
          <a:p>
            <a:pPr lvl="1"/>
            <a:r>
              <a:rPr lang="en-US" dirty="0"/>
              <a:t>Tank levels</a:t>
            </a:r>
          </a:p>
          <a:p>
            <a:pPr lvl="1"/>
            <a:r>
              <a:rPr lang="en-US" dirty="0"/>
              <a:t>Etc.</a:t>
            </a:r>
          </a:p>
          <a:p>
            <a:endParaRPr lang="en-US" dirty="0"/>
          </a:p>
          <a:p>
            <a:pPr marL="0" indent="0">
              <a:buNone/>
            </a:pPr>
            <a:r>
              <a:rPr lang="en-US" dirty="0"/>
              <a:t>One very important data consumer: SCADA host system</a:t>
            </a:r>
          </a:p>
          <a:p>
            <a:pPr marL="457200" lvl="1" indent="0">
              <a:buNone/>
            </a:pPr>
            <a:r>
              <a:rPr lang="en-US" dirty="0"/>
              <a:t>(Supervisory Control and Data Acquisition)</a:t>
            </a:r>
          </a:p>
          <a:p>
            <a:pPr marL="457200" lvl="1" indent="0">
              <a:buNone/>
            </a:pPr>
            <a:endParaRPr lang="en-US" dirty="0"/>
          </a:p>
          <a:p>
            <a:pPr marL="0" indent="0">
              <a:buNone/>
            </a:pPr>
            <a:r>
              <a:rPr lang="en-US" dirty="0"/>
              <a:t>Need to deliver real-time data to SCADA</a:t>
            </a:r>
          </a:p>
        </p:txBody>
      </p:sp>
    </p:spTree>
    <p:extLst>
      <p:ext uri="{BB962C8B-B14F-4D97-AF65-F5344CB8AC3E}">
        <p14:creationId xmlns:p14="http://schemas.microsoft.com/office/powerpoint/2010/main" val="131027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netdna.webdesignerdepot.com/uploads/cellphone_design/dkmb86g_479d4jjqng4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3429000" cy="4219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mputer cases 1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263" y="3478241"/>
            <a:ext cx="4694594" cy="32584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1998</a:t>
            </a:r>
          </a:p>
        </p:txBody>
      </p:sp>
      <p:sp>
        <p:nvSpPr>
          <p:cNvPr id="4" name="TextBox 3"/>
          <p:cNvSpPr txBox="1"/>
          <p:nvPr/>
        </p:nvSpPr>
        <p:spPr>
          <a:xfrm>
            <a:off x="4218643" y="1027906"/>
            <a:ext cx="1974900" cy="923330"/>
          </a:xfrm>
          <a:prstGeom prst="rect">
            <a:avLst/>
          </a:prstGeom>
          <a:noFill/>
        </p:spPr>
        <p:txBody>
          <a:bodyPr wrap="none" rtlCol="0">
            <a:spAutoFit/>
          </a:bodyPr>
          <a:lstStyle/>
          <a:p>
            <a:r>
              <a:rPr lang="en-US" dirty="0">
                <a:solidFill>
                  <a:schemeClr val="bg2">
                    <a:lumMod val="50000"/>
                  </a:schemeClr>
                </a:solidFill>
              </a:rPr>
              <a:t>Pentium II 300MHz</a:t>
            </a:r>
          </a:p>
          <a:p>
            <a:r>
              <a:rPr lang="en-US" dirty="0">
                <a:solidFill>
                  <a:schemeClr val="bg2">
                    <a:lumMod val="50000"/>
                  </a:schemeClr>
                </a:solidFill>
              </a:rPr>
              <a:t>128MB RAM</a:t>
            </a:r>
          </a:p>
          <a:p>
            <a:r>
              <a:rPr lang="en-US" dirty="0">
                <a:solidFill>
                  <a:schemeClr val="bg2">
                    <a:lumMod val="50000"/>
                  </a:schemeClr>
                </a:solidFill>
              </a:rPr>
              <a:t>9GB Hard Drive</a:t>
            </a:r>
          </a:p>
        </p:txBody>
      </p:sp>
      <p:pic>
        <p:nvPicPr>
          <p:cNvPr id="5124" name="Picture 4" descr="Image result for windows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7" y="233266"/>
            <a:ext cx="5349551" cy="401216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1998 mod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762" y="4581331"/>
            <a:ext cx="3294940" cy="20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72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peline with 4000 sensors is connected over a comms link to a SCADA back-office system. 8000 more sensors are needed, but the network is saturated due to network polling. Other back-office systems (Billing; Maintenance) also need access to the data that is in S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387290"/>
            <a:ext cx="9304904" cy="607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9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16890</TotalTime>
  <Words>1483</Words>
  <Application>Microsoft Office PowerPoint</Application>
  <PresentationFormat>Widescreen</PresentationFormat>
  <Paragraphs>322</Paragraphs>
  <Slides>48</Slides>
  <Notes>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Consolas</vt:lpstr>
      <vt:lpstr>Oswald Regular</vt:lpstr>
      <vt:lpstr>Segoe UI Light</vt:lpstr>
      <vt:lpstr>Office Theme</vt:lpstr>
      <vt:lpstr>lightweight PUB/SUB for WEB APPS using MQTT</vt:lpstr>
      <vt:lpstr>Abstract</vt:lpstr>
      <vt:lpstr>The Petroleum Pipeline Problem</vt:lpstr>
      <vt:lpstr>PowerPoint Presentation</vt:lpstr>
      <vt:lpstr>PowerPoint Presentation</vt:lpstr>
      <vt:lpstr>PowerPoint Presentation</vt:lpstr>
      <vt:lpstr>Oil Pipeline</vt:lpstr>
      <vt:lpstr>1998</vt:lpstr>
      <vt:lpstr>PowerPoint Presentation</vt:lpstr>
      <vt:lpstr>Goals</vt:lpstr>
      <vt:lpstr>Their Solution</vt:lpstr>
      <vt:lpstr>Solution: MQTT</vt:lpstr>
      <vt:lpstr>PowerPoint Presentation</vt:lpstr>
      <vt:lpstr>What is MQTT?</vt:lpstr>
      <vt:lpstr>Not a Message Queue</vt:lpstr>
      <vt:lpstr>Standards </vt:lpstr>
      <vt:lpstr>Publish/Subscribe</vt:lpstr>
      <vt:lpstr>PowerPoint Presentation</vt:lpstr>
      <vt:lpstr>Some Brokers</vt:lpstr>
      <vt:lpstr>MQTT VERBS</vt:lpstr>
      <vt:lpstr>Connect</vt:lpstr>
      <vt:lpstr>Keep Alive</vt:lpstr>
      <vt:lpstr>Client Takeover</vt:lpstr>
      <vt:lpstr>Last Will and Testament </vt:lpstr>
      <vt:lpstr>Last Will and Testament </vt:lpstr>
      <vt:lpstr>PUBLISH</vt:lpstr>
      <vt:lpstr>Topics </vt:lpstr>
      <vt:lpstr>Quality of Service (QoS)</vt:lpstr>
      <vt:lpstr>Quality of Service (QoS)</vt:lpstr>
      <vt:lpstr>Quality of Service (QoS)</vt:lpstr>
      <vt:lpstr>Quality of Service (QoS)</vt:lpstr>
      <vt:lpstr>SUBSCRIBE</vt:lpstr>
      <vt:lpstr>Wildcard Characters </vt:lpstr>
      <vt:lpstr>Persistent Connection</vt:lpstr>
      <vt:lpstr>Publisher/Subscriber Decoupling</vt:lpstr>
      <vt:lpstr>Facebook Messenger Story</vt:lpstr>
      <vt:lpstr>Facebook Messenger</vt:lpstr>
      <vt:lpstr>PowerPoint Presentation</vt:lpstr>
      <vt:lpstr>Web Apps</vt:lpstr>
      <vt:lpstr>Websockets</vt:lpstr>
      <vt:lpstr>Eclipse Paho JavaScript Client</vt:lpstr>
      <vt:lpstr>MQTT.js</vt:lpstr>
      <vt:lpstr>Putting it all Together</vt:lpstr>
      <vt:lpstr>SparkFun BME280</vt:lpstr>
      <vt:lpstr>PowerPoint Presentation</vt:lpstr>
      <vt:lpstr>DEMO: MQTT Pub/Sub</vt:lpstr>
      <vt:lpstr>Contact Information</vt:lpstr>
      <vt:lpstr>Photo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Pub/Sub for Web Applications using MQTT</dc:title>
  <dc:creator>Jason Follas</dc:creator>
  <cp:lastModifiedBy>Jason Follas</cp:lastModifiedBy>
  <cp:revision>48</cp:revision>
  <dcterms:created xsi:type="dcterms:W3CDTF">2017-05-08T16:25:44Z</dcterms:created>
  <dcterms:modified xsi:type="dcterms:W3CDTF">2017-06-10T14:13:27Z</dcterms:modified>
</cp:coreProperties>
</file>