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autoAdjust="0"/>
    <p:restoredTop sz="94660"/>
  </p:normalViewPr>
  <p:slideViewPr>
    <p:cSldViewPr>
      <p:cViewPr>
        <p:scale>
          <a:sx n="76" d="100"/>
          <a:sy n="76" d="100"/>
        </p:scale>
        <p:origin x="-222"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[Book2]Sheet1!PivotTable1</c:name>
    <c:fmtId val="4"/>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s>
    <c:plotArea>
      <c:layout/>
      <c:barChart>
        <c:barDir val="bar"/>
        <c:grouping val="clustered"/>
        <c:varyColors val="0"/>
        <c:ser>
          <c:idx val="0"/>
          <c:order val="0"/>
          <c:tx>
            <c:strRef>
              <c:f>Sheet1!$K$8:$K$9</c:f>
              <c:strCache>
                <c:ptCount val="1"/>
                <c:pt idx="0">
                  <c:v> Jill Shipsey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Sheet1!$K$10:$K$23</c:f>
              <c:numCache>
                <c:formatCode>General</c:formatCode>
                <c:ptCount val="13"/>
                <c:pt idx="0">
                  <c:v>1</c:v>
                </c:pt>
              </c:numCache>
            </c:numRef>
          </c:val>
        </c:ser>
        <c:ser>
          <c:idx val="1"/>
          <c:order val="1"/>
          <c:tx>
            <c:strRef>
              <c:f>Sheet1!$L$8:$L$9</c:f>
              <c:strCache>
                <c:ptCount val="1"/>
                <c:pt idx="0">
                  <c:v> Joaquin McVitty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Sheet1!$L$10:$L$23</c:f>
              <c:numCache>
                <c:formatCode>General</c:formatCode>
                <c:ptCount val="13"/>
                <c:pt idx="9">
                  <c:v>1</c:v>
                </c:pt>
              </c:numCache>
            </c:numRef>
          </c:val>
        </c:ser>
        <c:ser>
          <c:idx val="2"/>
          <c:order val="2"/>
          <c:tx>
            <c:strRef>
              <c:f>Sheet1!$M$8:$M$9</c:f>
              <c:strCache>
                <c:ptCount val="1"/>
                <c:pt idx="0">
                  <c:v> Kath Bletsoe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Sheet1!$M$10:$M$23</c:f>
              <c:numCache>
                <c:formatCode>General</c:formatCode>
                <c:ptCount val="13"/>
                <c:pt idx="5">
                  <c:v>1</c:v>
                </c:pt>
              </c:numCache>
            </c:numRef>
          </c:val>
        </c:ser>
        <c:ser>
          <c:idx val="3"/>
          <c:order val="3"/>
          <c:tx>
            <c:strRef>
              <c:f>Sheet1!$N$8:$N$9</c:f>
              <c:strCache>
                <c:ptCount val="1"/>
                <c:pt idx="0">
                  <c:v> Leena Bruckshaw</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Sheet1!$N$10:$N$23</c:f>
              <c:numCache>
                <c:formatCode>General</c:formatCode>
                <c:ptCount val="13"/>
                <c:pt idx="8">
                  <c:v>1</c:v>
                </c:pt>
              </c:numCache>
            </c:numRef>
          </c:val>
        </c:ser>
        <c:ser>
          <c:idx val="4"/>
          <c:order val="4"/>
          <c:tx>
            <c:strRef>
              <c:f>Sheet1!$O$8:$O$9</c:f>
              <c:strCache>
                <c:ptCount val="1"/>
                <c:pt idx="0">
                  <c:v> Wyn Treadger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Sheet1!$O$10:$O$23</c:f>
              <c:numCache>
                <c:formatCode>General</c:formatCode>
                <c:ptCount val="13"/>
                <c:pt idx="1">
                  <c:v>1</c:v>
                </c:pt>
              </c:numCache>
            </c:numRef>
          </c:val>
        </c:ser>
        <c:ser>
          <c:idx val="5"/>
          <c:order val="5"/>
          <c:tx>
            <c:strRef>
              <c:f>Sheet1!$P$8:$P$9</c:f>
              <c:strCache>
                <c:ptCount val="1"/>
                <c:pt idx="0">
                  <c:v>Adolph McNalley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Sheet1!$P$10:$P$23</c:f>
              <c:numCache>
                <c:formatCode>General</c:formatCode>
                <c:ptCount val="13"/>
                <c:pt idx="1">
                  <c:v>1</c:v>
                </c:pt>
              </c:numCache>
            </c:numRef>
          </c:val>
        </c:ser>
        <c:ser>
          <c:idx val="6"/>
          <c:order val="6"/>
          <c:tx>
            <c:strRef>
              <c:f>Sheet1!$Q$8:$Q$9</c:f>
              <c:strCache>
                <c:ptCount val="1"/>
                <c:pt idx="0">
                  <c:v>Aileen McCritchie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Sheet1!$Q$10:$Q$23</c:f>
              <c:numCache>
                <c:formatCode>General</c:formatCode>
                <c:ptCount val="13"/>
                <c:pt idx="1">
                  <c:v>2</c:v>
                </c:pt>
              </c:numCache>
            </c:numRef>
          </c:val>
        </c:ser>
        <c:ser>
          <c:idx val="7"/>
          <c:order val="7"/>
          <c:tx>
            <c:strRef>
              <c:f>Sheet1!$R$8:$R$9</c:f>
              <c:strCache>
                <c:ptCount val="1"/>
                <c:pt idx="0">
                  <c:v>Aldrich  Glenny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Sheet1!$R$10:$R$23</c:f>
              <c:numCache>
                <c:formatCode>General</c:formatCode>
                <c:ptCount val="13"/>
                <c:pt idx="1">
                  <c:v>1</c:v>
                </c:pt>
              </c:numCache>
            </c:numRef>
          </c:val>
        </c:ser>
        <c:ser>
          <c:idx val="8"/>
          <c:order val="8"/>
          <c:tx>
            <c:strRef>
              <c:f>Sheet1!$S$8:$S$9</c:f>
              <c:strCache>
                <c:ptCount val="1"/>
                <c:pt idx="0">
                  <c:v>Alexis Gotfrey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Sheet1!$S$10:$S$23</c:f>
              <c:numCache>
                <c:formatCode>General</c:formatCode>
                <c:ptCount val="13"/>
                <c:pt idx="2">
                  <c:v>1</c:v>
                </c:pt>
              </c:numCache>
            </c:numRef>
          </c:val>
        </c:ser>
        <c:ser>
          <c:idx val="9"/>
          <c:order val="9"/>
          <c:tx>
            <c:strRef>
              <c:f>Sheet1!$T$8:$T$9</c:f>
              <c:strCache>
                <c:ptCount val="1"/>
                <c:pt idx="0">
                  <c:v>Alic Bagg</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Sheet1!$T$10:$T$23</c:f>
              <c:numCache>
                <c:formatCode>General</c:formatCode>
                <c:ptCount val="13"/>
                <c:pt idx="4">
                  <c:v>1</c:v>
                </c:pt>
              </c:numCache>
            </c:numRef>
          </c:val>
        </c:ser>
        <c:ser>
          <c:idx val="10"/>
          <c:order val="10"/>
          <c:tx>
            <c:strRef>
              <c:f>Sheet1!$U$8:$U$9</c:f>
              <c:strCache>
                <c:ptCount val="1"/>
                <c:pt idx="0">
                  <c:v>Aloise MacCathay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Sheet1!$U$10:$U$23</c:f>
              <c:numCache>
                <c:formatCode>General</c:formatCode>
                <c:ptCount val="13"/>
              </c:numCache>
            </c:numRef>
          </c:val>
        </c:ser>
        <c:ser>
          <c:idx val="11"/>
          <c:order val="11"/>
          <c:tx>
            <c:strRef>
              <c:f>Sheet1!$V$8:$V$9</c:f>
              <c:strCache>
                <c:ptCount val="1"/>
                <c:pt idx="0">
                  <c:v>Althea  Bronger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Sheet1!$V$10:$V$23</c:f>
              <c:numCache>
                <c:formatCode>General</c:formatCode>
                <c:ptCount val="13"/>
                <c:pt idx="7">
                  <c:v>1</c:v>
                </c:pt>
              </c:numCache>
            </c:numRef>
          </c:val>
        </c:ser>
        <c:ser>
          <c:idx val="12"/>
          <c:order val="12"/>
          <c:tx>
            <c:strRef>
              <c:f>Sheet1!$W$8:$W$9</c:f>
              <c:strCache>
                <c:ptCount val="1"/>
                <c:pt idx="0">
                  <c:v>Anjanette Ferre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Sheet1!$W$10:$W$23</c:f>
              <c:numCache>
                <c:formatCode>General</c:formatCode>
                <c:ptCount val="13"/>
                <c:pt idx="3">
                  <c:v>1</c:v>
                </c:pt>
              </c:numCache>
            </c:numRef>
          </c:val>
        </c:ser>
        <c:ser>
          <c:idx val="13"/>
          <c:order val="13"/>
          <c:tx>
            <c:strRef>
              <c:f>Sheet1!$X$8:$X$9</c:f>
              <c:strCache>
                <c:ptCount val="1"/>
                <c:pt idx="0">
                  <c:v>Ansley Gounel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Sheet1!$X$10:$X$23</c:f>
              <c:numCache>
                <c:formatCode>General</c:formatCode>
                <c:ptCount val="13"/>
                <c:pt idx="7">
                  <c:v>1</c:v>
                </c:pt>
              </c:numCache>
            </c:numRef>
          </c:val>
        </c:ser>
        <c:ser>
          <c:idx val="14"/>
          <c:order val="14"/>
          <c:tx>
            <c:strRef>
              <c:f>Sheet1!$Y$8:$Y$9</c:f>
              <c:strCache>
                <c:ptCount val="1"/>
                <c:pt idx="0">
                  <c:v>Audry Yu</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Sheet1!$Y$10:$Y$23</c:f>
              <c:numCache>
                <c:formatCode>General</c:formatCode>
                <c:ptCount val="13"/>
                <c:pt idx="12">
                  <c:v>1</c:v>
                </c:pt>
              </c:numCache>
            </c:numRef>
          </c:val>
        </c:ser>
        <c:ser>
          <c:idx val="15"/>
          <c:order val="15"/>
          <c:tx>
            <c:strRef>
              <c:f>Sheet1!$Z$8:$Z$9</c:f>
              <c:strCache>
                <c:ptCount val="1"/>
                <c:pt idx="0">
                  <c:v>Bari Toffano</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Sheet1!$Z$10:$Z$23</c:f>
              <c:numCache>
                <c:formatCode>General</c:formatCode>
                <c:ptCount val="13"/>
                <c:pt idx="7">
                  <c:v>1</c:v>
                </c:pt>
              </c:numCache>
            </c:numRef>
          </c:val>
        </c:ser>
        <c:ser>
          <c:idx val="16"/>
          <c:order val="16"/>
          <c:tx>
            <c:strRef>
              <c:f>Sheet1!$AA$8:$AA$9</c:f>
              <c:strCache>
                <c:ptCount val="1"/>
                <c:pt idx="0">
                  <c:v>Billi Fellgate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Sheet1!$AA$10:$AA$23</c:f>
              <c:numCache>
                <c:formatCode>General</c:formatCode>
                <c:ptCount val="13"/>
                <c:pt idx="1">
                  <c:v>1</c:v>
                </c:pt>
              </c:numCache>
            </c:numRef>
          </c:val>
        </c:ser>
        <c:ser>
          <c:idx val="17"/>
          <c:order val="17"/>
          <c:tx>
            <c:strRef>
              <c:f>Sheet1!$AB$8:$AB$9</c:f>
              <c:strCache>
                <c:ptCount val="1"/>
                <c:pt idx="0">
                  <c:v>Brendan  Edgeller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Sheet1!$AB$10:$AB$23</c:f>
              <c:numCache>
                <c:formatCode>General</c:formatCode>
                <c:ptCount val="13"/>
                <c:pt idx="4">
                  <c:v>1</c:v>
                </c:pt>
              </c:numCache>
            </c:numRef>
          </c:val>
        </c:ser>
        <c:ser>
          <c:idx val="18"/>
          <c:order val="18"/>
          <c:tx>
            <c:strRef>
              <c:f>Sheet1!$AC$8:$AC$9</c:f>
              <c:strCache>
                <c:ptCount val="1"/>
                <c:pt idx="0">
                  <c:v>Brose MacCorkell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Sheet1!$AC$10:$AC$23</c:f>
              <c:numCache>
                <c:formatCode>General</c:formatCode>
                <c:ptCount val="13"/>
                <c:pt idx="3">
                  <c:v>1</c:v>
                </c:pt>
              </c:numCache>
            </c:numRef>
          </c:val>
        </c:ser>
        <c:ser>
          <c:idx val="19"/>
          <c:order val="19"/>
          <c:tx>
            <c:strRef>
              <c:f>Sheet1!$AD$8:$AD$9</c:f>
              <c:strCache>
                <c:ptCount val="1"/>
                <c:pt idx="0">
                  <c:v>Camilla Castle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Sheet1!$AD$10:$AD$23</c:f>
              <c:numCache>
                <c:formatCode>General</c:formatCode>
                <c:ptCount val="13"/>
                <c:pt idx="7">
                  <c:v>1</c:v>
                </c:pt>
              </c:numCache>
            </c:numRef>
          </c:val>
        </c:ser>
        <c:ser>
          <c:idx val="20"/>
          <c:order val="20"/>
          <c:tx>
            <c:strRef>
              <c:f>Sheet1!$AE$8:$AE$9</c:f>
              <c:strCache>
                <c:ptCount val="1"/>
                <c:pt idx="0">
                  <c:v>Charmane Heistermann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Sheet1!$AE$10:$AE$23</c:f>
              <c:numCache>
                <c:formatCode>General</c:formatCode>
                <c:ptCount val="13"/>
                <c:pt idx="1">
                  <c:v>1</c:v>
                </c:pt>
              </c:numCache>
            </c:numRef>
          </c:val>
        </c:ser>
        <c:ser>
          <c:idx val="21"/>
          <c:order val="21"/>
          <c:tx>
            <c:strRef>
              <c:f>Sheet1!$AF$8:$AF$9</c:f>
              <c:strCache>
                <c:ptCount val="1"/>
                <c:pt idx="0">
                  <c:v>Cletus McGarahan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Sheet1!$AF$10:$AF$23</c:f>
              <c:numCache>
                <c:formatCode>General</c:formatCode>
                <c:ptCount val="13"/>
                <c:pt idx="2">
                  <c:v>1</c:v>
                </c:pt>
              </c:numCache>
            </c:numRef>
          </c:val>
        </c:ser>
        <c:ser>
          <c:idx val="22"/>
          <c:order val="22"/>
          <c:tx>
            <c:strRef>
              <c:f>Sheet1!$AG$8:$AG$9</c:f>
              <c:strCache>
                <c:ptCount val="1"/>
                <c:pt idx="0">
                  <c:v>Collen Dunbleton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Sheet1!$AG$10:$AG$23</c:f>
              <c:numCache>
                <c:formatCode>General</c:formatCode>
                <c:ptCount val="13"/>
                <c:pt idx="2">
                  <c:v>1</c:v>
                </c:pt>
              </c:numCache>
            </c:numRef>
          </c:val>
        </c:ser>
        <c:ser>
          <c:idx val="23"/>
          <c:order val="23"/>
          <c:tx>
            <c:strRef>
              <c:f>Sheet1!$AH$8:$AH$9</c:f>
              <c:strCache>
                <c:ptCount val="1"/>
                <c:pt idx="0">
                  <c:v>Crawford Scad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Sheet1!$AH$10:$AH$23</c:f>
              <c:numCache>
                <c:formatCode>General</c:formatCode>
                <c:ptCount val="13"/>
                <c:pt idx="3">
                  <c:v>1</c:v>
                </c:pt>
              </c:numCache>
            </c:numRef>
          </c:val>
        </c:ser>
        <c:ser>
          <c:idx val="24"/>
          <c:order val="24"/>
          <c:tx>
            <c:strRef>
              <c:f>Sheet1!$AI$8:$AI$9</c:f>
              <c:strCache>
                <c:ptCount val="1"/>
                <c:pt idx="0">
                  <c:v>Daisie Dahlman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Sheet1!$AI$10:$AI$23</c:f>
              <c:numCache>
                <c:formatCode>General</c:formatCode>
                <c:ptCount val="13"/>
                <c:pt idx="3">
                  <c:v>1</c:v>
                </c:pt>
              </c:numCache>
            </c:numRef>
          </c:val>
        </c:ser>
        <c:ser>
          <c:idx val="25"/>
          <c:order val="25"/>
          <c:tx>
            <c:strRef>
              <c:f>Sheet1!$AJ$8:$AJ$9</c:f>
              <c:strCache>
                <c:ptCount val="1"/>
                <c:pt idx="0">
                  <c:v>Daisie McNeice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Sheet1!$AJ$10:$AJ$23</c:f>
              <c:numCache>
                <c:formatCode>General</c:formatCode>
                <c:ptCount val="13"/>
                <c:pt idx="3">
                  <c:v>1</c:v>
                </c:pt>
              </c:numCache>
            </c:numRef>
          </c:val>
        </c:ser>
        <c:ser>
          <c:idx val="26"/>
          <c:order val="26"/>
          <c:tx>
            <c:strRef>
              <c:f>Sheet1!$AK$8:$AK$9</c:f>
              <c:strCache>
                <c:ptCount val="1"/>
                <c:pt idx="0">
                  <c:v>Danica Nayshe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Sheet1!$AK$10:$AK$23</c:f>
              <c:numCache>
                <c:formatCode>General</c:formatCode>
                <c:ptCount val="13"/>
                <c:pt idx="10">
                  <c:v>1</c:v>
                </c:pt>
              </c:numCache>
            </c:numRef>
          </c:val>
        </c:ser>
        <c:ser>
          <c:idx val="27"/>
          <c:order val="27"/>
          <c:tx>
            <c:strRef>
              <c:f>Sheet1!$AL$8:$AL$9</c:f>
              <c:strCache>
                <c:ptCount val="1"/>
                <c:pt idx="0">
                  <c:v>Dean Biggam</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Sheet1!$AL$10:$AL$23</c:f>
              <c:numCache>
                <c:formatCode>General</c:formatCode>
                <c:ptCount val="13"/>
                <c:pt idx="12">
                  <c:v>1</c:v>
                </c:pt>
              </c:numCache>
            </c:numRef>
          </c:val>
        </c:ser>
        <c:ser>
          <c:idx val="28"/>
          <c:order val="28"/>
          <c:tx>
            <c:strRef>
              <c:f>Sheet1!$AM$8:$AM$9</c:f>
              <c:strCache>
                <c:ptCount val="1"/>
                <c:pt idx="0">
                  <c:v>Debera Gow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Sheet1!$AM$10:$AM$23</c:f>
              <c:numCache>
                <c:formatCode>General</c:formatCode>
                <c:ptCount val="13"/>
                <c:pt idx="8">
                  <c:v>1</c:v>
                </c:pt>
              </c:numCache>
            </c:numRef>
          </c:val>
        </c:ser>
        <c:ser>
          <c:idx val="29"/>
          <c:order val="29"/>
          <c:tx>
            <c:strRef>
              <c:f>Sheet1!$AN$8:$AN$9</c:f>
              <c:strCache>
                <c:ptCount val="1"/>
                <c:pt idx="0">
                  <c:v>Dennison Crosswaite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Sheet1!$AN$10:$AN$23</c:f>
              <c:numCache>
                <c:formatCode>General</c:formatCode>
                <c:ptCount val="13"/>
                <c:pt idx="4">
                  <c:v>1</c:v>
                </c:pt>
              </c:numCache>
            </c:numRef>
          </c:val>
        </c:ser>
        <c:ser>
          <c:idx val="30"/>
          <c:order val="30"/>
          <c:tx>
            <c:strRef>
              <c:f>Sheet1!$AO$8:$AO$9</c:f>
              <c:strCache>
                <c:ptCount val="1"/>
                <c:pt idx="0">
                  <c:v>Devinne Tuny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Sheet1!$AO$10:$AO$23</c:f>
              <c:numCache>
                <c:formatCode>General</c:formatCode>
                <c:ptCount val="13"/>
                <c:pt idx="2">
                  <c:v>1</c:v>
                </c:pt>
              </c:numCache>
            </c:numRef>
          </c:val>
        </c:ser>
        <c:ser>
          <c:idx val="31"/>
          <c:order val="31"/>
          <c:tx>
            <c:strRef>
              <c:f>Sheet1!$AP$8:$AP$9</c:f>
              <c:strCache>
                <c:ptCount val="1"/>
                <c:pt idx="0">
                  <c:v>Doe Clubley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Sheet1!$AP$10:$AP$23</c:f>
              <c:numCache>
                <c:formatCode>General</c:formatCode>
                <c:ptCount val="13"/>
                <c:pt idx="7">
                  <c:v>1</c:v>
                </c:pt>
              </c:numCache>
            </c:numRef>
          </c:val>
        </c:ser>
        <c:ser>
          <c:idx val="32"/>
          <c:order val="32"/>
          <c:tx>
            <c:strRef>
              <c:f>Sheet1!$AQ$8:$AQ$9</c:f>
              <c:strCache>
                <c:ptCount val="1"/>
                <c:pt idx="0">
                  <c:v>Dulce Colbeck</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Sheet1!$AQ$10:$AQ$23</c:f>
              <c:numCache>
                <c:formatCode>General</c:formatCode>
                <c:ptCount val="13"/>
                <c:pt idx="3">
                  <c:v>1</c:v>
                </c:pt>
              </c:numCache>
            </c:numRef>
          </c:val>
        </c:ser>
        <c:ser>
          <c:idx val="33"/>
          <c:order val="33"/>
          <c:tx>
            <c:strRef>
              <c:f>Sheet1!$AR$8:$AR$9</c:f>
              <c:strCache>
                <c:ptCount val="1"/>
                <c:pt idx="0">
                  <c:v>Enoch Dowrey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Sheet1!$AR$10:$AR$23</c:f>
              <c:numCache>
                <c:formatCode>General</c:formatCode>
                <c:ptCount val="13"/>
                <c:pt idx="0">
                  <c:v>1</c:v>
                </c:pt>
              </c:numCache>
            </c:numRef>
          </c:val>
        </c:ser>
        <c:ser>
          <c:idx val="34"/>
          <c:order val="34"/>
          <c:tx>
            <c:strRef>
              <c:f>Sheet1!$AS$8:$AS$9</c:f>
              <c:strCache>
                <c:ptCount val="1"/>
                <c:pt idx="0">
                  <c:v>Estell Kingsland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Sheet1!$AS$10:$AS$23</c:f>
              <c:numCache>
                <c:formatCode>General</c:formatCode>
                <c:ptCount val="13"/>
                <c:pt idx="9">
                  <c:v>1</c:v>
                </c:pt>
              </c:numCache>
            </c:numRef>
          </c:val>
        </c:ser>
        <c:ser>
          <c:idx val="35"/>
          <c:order val="35"/>
          <c:tx>
            <c:strRef>
              <c:f>Sheet1!$AT$8:$AT$9</c:f>
              <c:strCache>
                <c:ptCount val="1"/>
                <c:pt idx="0">
                  <c:v>Evangelina Lergan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Sheet1!$AT$10:$AT$23</c:f>
              <c:numCache>
                <c:formatCode>General</c:formatCode>
                <c:ptCount val="13"/>
                <c:pt idx="11">
                  <c:v>1</c:v>
                </c:pt>
              </c:numCache>
            </c:numRef>
          </c:val>
        </c:ser>
        <c:ser>
          <c:idx val="36"/>
          <c:order val="36"/>
          <c:tx>
            <c:strRef>
              <c:f>Sheet1!$AU$8:$AU$9</c:f>
              <c:strCache>
                <c:ptCount val="1"/>
                <c:pt idx="0">
                  <c:v>Ewart Hovel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Sheet1!$AU$10:$AU$23</c:f>
              <c:numCache>
                <c:formatCode>General</c:formatCode>
                <c:ptCount val="13"/>
                <c:pt idx="12">
                  <c:v>1</c:v>
                </c:pt>
              </c:numCache>
            </c:numRef>
          </c:val>
        </c:ser>
        <c:ser>
          <c:idx val="37"/>
          <c:order val="37"/>
          <c:tx>
            <c:strRef>
              <c:f>Sheet1!$AV$8:$AV$9</c:f>
              <c:strCache>
                <c:ptCount val="1"/>
                <c:pt idx="0">
                  <c:v>Felice McMurty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Sheet1!$AV$10:$AV$23</c:f>
              <c:numCache>
                <c:formatCode>General</c:formatCode>
                <c:ptCount val="13"/>
                <c:pt idx="7">
                  <c:v>1</c:v>
                </c:pt>
              </c:numCache>
            </c:numRef>
          </c:val>
        </c:ser>
        <c:ser>
          <c:idx val="38"/>
          <c:order val="38"/>
          <c:tx>
            <c:strRef>
              <c:f>Sheet1!$AW$8:$AW$9</c:f>
              <c:strCache>
                <c:ptCount val="1"/>
                <c:pt idx="0">
                  <c:v>Freddy Linford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Sheet1!$AW$10:$AW$23</c:f>
              <c:numCache>
                <c:formatCode>General</c:formatCode>
                <c:ptCount val="13"/>
                <c:pt idx="12">
                  <c:v>1</c:v>
                </c:pt>
              </c:numCache>
            </c:numRef>
          </c:val>
        </c:ser>
        <c:ser>
          <c:idx val="39"/>
          <c:order val="39"/>
          <c:tx>
            <c:strRef>
              <c:f>Sheet1!$AX$8:$AX$9</c:f>
              <c:strCache>
                <c:ptCount val="1"/>
                <c:pt idx="0">
                  <c:v>Genevra Friday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Sheet1!$AX$10:$AX$23</c:f>
              <c:numCache>
                <c:formatCode>General</c:formatCode>
                <c:ptCount val="13"/>
                <c:pt idx="8">
                  <c:v>1</c:v>
                </c:pt>
              </c:numCache>
            </c:numRef>
          </c:val>
        </c:ser>
        <c:ser>
          <c:idx val="40"/>
          <c:order val="40"/>
          <c:tx>
            <c:strRef>
              <c:f>Sheet1!$AY$8:$AY$9</c:f>
              <c:strCache>
                <c:ptCount val="1"/>
                <c:pt idx="0">
                  <c:v>Ginger  Myott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Sheet1!$AY$10:$AY$23</c:f>
              <c:numCache>
                <c:formatCode>General</c:formatCode>
                <c:ptCount val="13"/>
                <c:pt idx="10">
                  <c:v>1</c:v>
                </c:pt>
              </c:numCache>
            </c:numRef>
          </c:val>
        </c:ser>
        <c:ser>
          <c:idx val="41"/>
          <c:order val="41"/>
          <c:tx>
            <c:strRef>
              <c:f>Sheet1!$AZ$8:$AZ$9</c:f>
              <c:strCache>
                <c:ptCount val="1"/>
                <c:pt idx="0">
                  <c:v>Grady Rochelle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Sheet1!$AZ$10:$AZ$23</c:f>
              <c:numCache>
                <c:formatCode>General</c:formatCode>
                <c:ptCount val="13"/>
                <c:pt idx="0">
                  <c:v>1</c:v>
                </c:pt>
              </c:numCache>
            </c:numRef>
          </c:val>
        </c:ser>
        <c:ser>
          <c:idx val="42"/>
          <c:order val="42"/>
          <c:tx>
            <c:strRef>
              <c:f>Sheet1!$BA$8:$BA$9</c:f>
              <c:strCache>
                <c:ptCount val="1"/>
                <c:pt idx="0">
                  <c:v>Iain Wiburn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Sheet1!$BA$10:$BA$23</c:f>
              <c:numCache>
                <c:formatCode>General</c:formatCode>
                <c:ptCount val="13"/>
                <c:pt idx="9">
                  <c:v>1</c:v>
                </c:pt>
              </c:numCache>
            </c:numRef>
          </c:val>
        </c:ser>
        <c:ser>
          <c:idx val="43"/>
          <c:order val="43"/>
          <c:tx>
            <c:strRef>
              <c:f>Sheet1!$BB$8:$BB$9</c:f>
              <c:strCache>
                <c:ptCount val="1"/>
                <c:pt idx="0">
                  <c:v>Ignacius Losel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Sheet1!$BB$10:$BB$23</c:f>
              <c:numCache>
                <c:formatCode>General</c:formatCode>
                <c:ptCount val="13"/>
                <c:pt idx="4">
                  <c:v>1</c:v>
                </c:pt>
              </c:numCache>
            </c:numRef>
          </c:val>
        </c:ser>
        <c:ser>
          <c:idx val="44"/>
          <c:order val="44"/>
          <c:tx>
            <c:strRef>
              <c:f>Sheet1!$BC$8:$BC$9</c:f>
              <c:strCache>
                <c:ptCount val="1"/>
                <c:pt idx="0">
                  <c:v>Inge Creer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Sheet1!$BC$10:$BC$23</c:f>
              <c:numCache>
                <c:formatCode>General</c:formatCode>
                <c:ptCount val="13"/>
                <c:pt idx="10">
                  <c:v>1</c:v>
                </c:pt>
              </c:numCache>
            </c:numRef>
          </c:val>
        </c:ser>
        <c:ser>
          <c:idx val="45"/>
          <c:order val="45"/>
          <c:tx>
            <c:strRef>
              <c:f>Sheet1!$BD$8:$BD$9</c:f>
              <c:strCache>
                <c:ptCount val="1"/>
                <c:pt idx="0">
                  <c:v>Inger Andriveaux</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Sheet1!$BD$10:$BD$23</c:f>
              <c:numCache>
                <c:formatCode>General</c:formatCode>
                <c:ptCount val="13"/>
                <c:pt idx="0">
                  <c:v>1</c:v>
                </c:pt>
              </c:numCache>
            </c:numRef>
          </c:val>
        </c:ser>
        <c:ser>
          <c:idx val="46"/>
          <c:order val="46"/>
          <c:tx>
            <c:strRef>
              <c:f>Sheet1!$BE$8:$BE$9</c:f>
              <c:strCache>
                <c:ptCount val="1"/>
                <c:pt idx="0">
                  <c:v>Inger Chapelhow</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Sheet1!$BE$10:$BE$23</c:f>
              <c:numCache>
                <c:formatCode>General</c:formatCode>
                <c:ptCount val="13"/>
                <c:pt idx="8">
                  <c:v>1</c:v>
                </c:pt>
              </c:numCache>
            </c:numRef>
          </c:val>
        </c:ser>
        <c:ser>
          <c:idx val="47"/>
          <c:order val="47"/>
          <c:tx>
            <c:strRef>
              <c:f>Sheet1!$BF$8:$BF$9</c:f>
              <c:strCache>
                <c:ptCount val="1"/>
                <c:pt idx="0">
                  <c:v>Isaak Rawne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Sheet1!$BF$10:$BF$23</c:f>
              <c:numCache>
                <c:formatCode>General</c:formatCode>
                <c:ptCount val="13"/>
                <c:pt idx="5">
                  <c:v>1</c:v>
                </c:pt>
              </c:numCache>
            </c:numRef>
          </c:val>
        </c:ser>
        <c:ser>
          <c:idx val="48"/>
          <c:order val="48"/>
          <c:tx>
            <c:strRef>
              <c:f>Sheet1!$BG$8:$BG$9</c:f>
              <c:strCache>
                <c:ptCount val="1"/>
                <c:pt idx="0">
                  <c:v>Janina Wolverson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Sheet1!$BG$10:$BG$23</c:f>
              <c:numCache>
                <c:formatCode>General</c:formatCode>
                <c:ptCount val="13"/>
                <c:pt idx="8">
                  <c:v>1</c:v>
                </c:pt>
              </c:numCache>
            </c:numRef>
          </c:val>
        </c:ser>
        <c:ser>
          <c:idx val="49"/>
          <c:order val="49"/>
          <c:tx>
            <c:strRef>
              <c:f>Sheet1!$BH$8:$BH$9</c:f>
              <c:strCache>
                <c:ptCount val="1"/>
                <c:pt idx="0">
                  <c:v>Jessica Callcott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Sheet1!$BH$10:$BH$23</c:f>
              <c:numCache>
                <c:formatCode>General</c:formatCode>
                <c:ptCount val="13"/>
                <c:pt idx="5">
                  <c:v>1</c:v>
                </c:pt>
              </c:numCache>
            </c:numRef>
          </c:val>
        </c:ser>
        <c:ser>
          <c:idx val="50"/>
          <c:order val="50"/>
          <c:tx>
            <c:strRef>
              <c:f>Sheet1!$BI$8:$BI$9</c:f>
              <c:strCache>
                <c:ptCount val="1"/>
                <c:pt idx="0">
                  <c:v>Jo-anne Gobeau</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Sheet1!$BI$10:$BI$23</c:f>
              <c:numCache>
                <c:formatCode>General</c:formatCode>
                <c:ptCount val="13"/>
                <c:pt idx="12">
                  <c:v>1</c:v>
                </c:pt>
              </c:numCache>
            </c:numRef>
          </c:val>
        </c:ser>
        <c:ser>
          <c:idx val="51"/>
          <c:order val="51"/>
          <c:tx>
            <c:strRef>
              <c:f>Sheet1!$BJ$8:$BJ$9</c:f>
              <c:strCache>
                <c:ptCount val="1"/>
                <c:pt idx="0">
                  <c:v>Julietta Culross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Sheet1!$BJ$10:$BJ$23</c:f>
              <c:numCache>
                <c:formatCode>General</c:formatCode>
                <c:ptCount val="13"/>
                <c:pt idx="6">
                  <c:v>1</c:v>
                </c:pt>
              </c:numCache>
            </c:numRef>
          </c:val>
        </c:ser>
        <c:ser>
          <c:idx val="52"/>
          <c:order val="52"/>
          <c:tx>
            <c:strRef>
              <c:f>Sheet1!$BK$8:$BK$9</c:f>
              <c:strCache>
                <c:ptCount val="1"/>
                <c:pt idx="0">
                  <c:v>Kellsie Waby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Sheet1!$BK$10:$BK$23</c:f>
              <c:numCache>
                <c:formatCode>General</c:formatCode>
                <c:ptCount val="13"/>
                <c:pt idx="12">
                  <c:v>1</c:v>
                </c:pt>
              </c:numCache>
            </c:numRef>
          </c:val>
        </c:ser>
        <c:ser>
          <c:idx val="53"/>
          <c:order val="53"/>
          <c:tx>
            <c:strRef>
              <c:f>Sheet1!$BL$8:$BL$9</c:f>
              <c:strCache>
                <c:ptCount val="1"/>
                <c:pt idx="0">
                  <c:v>Leonidas Cavaney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Sheet1!$BL$10:$BL$23</c:f>
              <c:numCache>
                <c:formatCode>General</c:formatCode>
                <c:ptCount val="13"/>
                <c:pt idx="0">
                  <c:v>1</c:v>
                </c:pt>
              </c:numCache>
            </c:numRef>
          </c:val>
        </c:ser>
        <c:ser>
          <c:idx val="54"/>
          <c:order val="54"/>
          <c:tx>
            <c:strRef>
              <c:f>Sheet1!$BM$8:$BM$9</c:f>
              <c:strCache>
                <c:ptCount val="1"/>
                <c:pt idx="0">
                  <c:v>Lincoln Cord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Sheet1!$BM$10:$BM$23</c:f>
              <c:numCache>
                <c:formatCode>General</c:formatCode>
                <c:ptCount val="13"/>
                <c:pt idx="11">
                  <c:v>1</c:v>
                </c:pt>
              </c:numCache>
            </c:numRef>
          </c:val>
        </c:ser>
        <c:ser>
          <c:idx val="55"/>
          <c:order val="55"/>
          <c:tx>
            <c:strRef>
              <c:f>Sheet1!$BN$8:$BN$9</c:f>
              <c:strCache>
                <c:ptCount val="1"/>
                <c:pt idx="0">
                  <c:v>Lion  Adcock</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Sheet1!$BN$10:$BN$23</c:f>
              <c:numCache>
                <c:formatCode>General</c:formatCode>
                <c:ptCount val="13"/>
                <c:pt idx="4">
                  <c:v>1</c:v>
                </c:pt>
              </c:numCache>
            </c:numRef>
          </c:val>
        </c:ser>
        <c:ser>
          <c:idx val="56"/>
          <c:order val="56"/>
          <c:tx>
            <c:strRef>
              <c:f>Sheet1!$BO$8:$BO$9</c:f>
              <c:strCache>
                <c:ptCount val="1"/>
                <c:pt idx="0">
                  <c:v>Lizzie Mullally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Sheet1!$BO$10:$BO$23</c:f>
              <c:numCache>
                <c:formatCode>General</c:formatCode>
                <c:ptCount val="13"/>
                <c:pt idx="11">
                  <c:v>1</c:v>
                </c:pt>
              </c:numCache>
            </c:numRef>
          </c:val>
        </c:ser>
        <c:ser>
          <c:idx val="57"/>
          <c:order val="57"/>
          <c:tx>
            <c:strRef>
              <c:f>Sheet1!$BP$8:$BP$9</c:f>
              <c:strCache>
                <c:ptCount val="1"/>
                <c:pt idx="0">
                  <c:v>Mackenzie Hannis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Sheet1!$BP$10:$BP$23</c:f>
              <c:numCache>
                <c:formatCode>General</c:formatCode>
                <c:ptCount val="13"/>
                <c:pt idx="12">
                  <c:v>1</c:v>
                </c:pt>
              </c:numCache>
            </c:numRef>
          </c:val>
        </c:ser>
        <c:ser>
          <c:idx val="58"/>
          <c:order val="58"/>
          <c:tx>
            <c:strRef>
              <c:f>Sheet1!$BQ$8:$BQ$9</c:f>
              <c:strCache>
                <c:ptCount val="1"/>
                <c:pt idx="0">
                  <c:v>Magnum Locksley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Sheet1!$BQ$10:$BQ$23</c:f>
              <c:numCache>
                <c:formatCode>General</c:formatCode>
                <c:ptCount val="13"/>
                <c:pt idx="10">
                  <c:v>1</c:v>
                </c:pt>
              </c:numCache>
            </c:numRef>
          </c:val>
        </c:ser>
        <c:ser>
          <c:idx val="59"/>
          <c:order val="59"/>
          <c:tx>
            <c:strRef>
              <c:f>Sheet1!$BR$8:$BR$9</c:f>
              <c:strCache>
                <c:ptCount val="1"/>
                <c:pt idx="0">
                  <c:v>Marissa Infante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Sheet1!$BR$10:$BR$23</c:f>
              <c:numCache>
                <c:formatCode>General</c:formatCode>
                <c:ptCount val="13"/>
                <c:pt idx="12">
                  <c:v>1</c:v>
                </c:pt>
              </c:numCache>
            </c:numRef>
          </c:val>
        </c:ser>
        <c:ser>
          <c:idx val="60"/>
          <c:order val="60"/>
          <c:tx>
            <c:strRef>
              <c:f>Sheet1!$BS$8:$BS$9</c:f>
              <c:strCache>
                <c:ptCount val="1"/>
                <c:pt idx="0">
                  <c:v>Maritsa Marusic</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Sheet1!$BS$10:$BS$23</c:f>
              <c:numCache>
                <c:formatCode>General</c:formatCode>
                <c:ptCount val="13"/>
                <c:pt idx="8">
                  <c:v>1</c:v>
                </c:pt>
              </c:numCache>
            </c:numRef>
          </c:val>
        </c:ser>
        <c:ser>
          <c:idx val="61"/>
          <c:order val="61"/>
          <c:tx>
            <c:strRef>
              <c:f>Sheet1!$BT$8:$BT$9</c:f>
              <c:strCache>
                <c:ptCount val="1"/>
                <c:pt idx="0">
                  <c:v>Marquita Liquorish</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Sheet1!$BT$10:$BT$23</c:f>
              <c:numCache>
                <c:formatCode>General</c:formatCode>
                <c:ptCount val="13"/>
              </c:numCache>
            </c:numRef>
          </c:val>
        </c:ser>
        <c:ser>
          <c:idx val="62"/>
          <c:order val="62"/>
          <c:tx>
            <c:strRef>
              <c:f>Sheet1!$BU$8:$BU$9</c:f>
              <c:strCache>
                <c:ptCount val="1"/>
                <c:pt idx="0">
                  <c:v>Matias Cormack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Sheet1!$BU$10:$BU$23</c:f>
              <c:numCache>
                <c:formatCode>General</c:formatCode>
                <c:ptCount val="13"/>
                <c:pt idx="8">
                  <c:v>1</c:v>
                </c:pt>
              </c:numCache>
            </c:numRef>
          </c:val>
        </c:ser>
        <c:ser>
          <c:idx val="63"/>
          <c:order val="63"/>
          <c:tx>
            <c:strRef>
              <c:f>Sheet1!$BV$8:$BV$9</c:f>
              <c:strCache>
                <c:ptCount val="1"/>
                <c:pt idx="0">
                  <c:v>Mick Spraberry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Sheet1!$BV$10:$BV$23</c:f>
              <c:numCache>
                <c:formatCode>General</c:formatCode>
                <c:ptCount val="13"/>
                <c:pt idx="10">
                  <c:v>1</c:v>
                </c:pt>
              </c:numCache>
            </c:numRef>
          </c:val>
        </c:ser>
        <c:ser>
          <c:idx val="64"/>
          <c:order val="64"/>
          <c:tx>
            <c:strRef>
              <c:f>Sheet1!$BW$8:$BW$9</c:f>
              <c:strCache>
                <c:ptCount val="1"/>
                <c:pt idx="0">
                  <c:v>Mickie Dagwell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Sheet1!$BW$10:$BW$23</c:f>
              <c:numCache>
                <c:formatCode>General</c:formatCode>
                <c:ptCount val="13"/>
                <c:pt idx="2">
                  <c:v>1</c:v>
                </c:pt>
              </c:numCache>
            </c:numRef>
          </c:val>
        </c:ser>
        <c:ser>
          <c:idx val="65"/>
          <c:order val="65"/>
          <c:tx>
            <c:strRef>
              <c:f>Sheet1!$BX$8:$BX$9</c:f>
              <c:strCache>
                <c:ptCount val="1"/>
                <c:pt idx="0">
                  <c:v>Minerva Ricardot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Sheet1!$BX$10:$BX$23</c:f>
              <c:numCache>
                <c:formatCode>General</c:formatCode>
                <c:ptCount val="13"/>
                <c:pt idx="6">
                  <c:v>1</c:v>
                </c:pt>
              </c:numCache>
            </c:numRef>
          </c:val>
        </c:ser>
        <c:ser>
          <c:idx val="66"/>
          <c:order val="66"/>
          <c:tx>
            <c:strRef>
              <c:f>Sheet1!$BY$8:$BY$9</c:f>
              <c:strCache>
                <c:ptCount val="1"/>
                <c:pt idx="0">
                  <c:v>Mollie  Hanway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Sheet1!$BY$10:$BY$23</c:f>
              <c:numCache>
                <c:formatCode>General</c:formatCode>
                <c:ptCount val="13"/>
                <c:pt idx="6">
                  <c:v>1</c:v>
                </c:pt>
              </c:numCache>
            </c:numRef>
          </c:val>
        </c:ser>
        <c:ser>
          <c:idx val="67"/>
          <c:order val="67"/>
          <c:tx>
            <c:strRef>
              <c:f>Sheet1!$BZ$8:$BZ$9</c:f>
              <c:strCache>
                <c:ptCount val="1"/>
                <c:pt idx="0">
                  <c:v>Myrle Prandoni</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Sheet1!$BZ$10:$BZ$23</c:f>
              <c:numCache>
                <c:formatCode>General</c:formatCode>
                <c:ptCount val="13"/>
                <c:pt idx="9">
                  <c:v>1</c:v>
                </c:pt>
              </c:numCache>
            </c:numRef>
          </c:val>
        </c:ser>
        <c:ser>
          <c:idx val="68"/>
          <c:order val="68"/>
          <c:tx>
            <c:strRef>
              <c:f>Sheet1!$CA$8:$CA$9</c:f>
              <c:strCache>
                <c:ptCount val="1"/>
                <c:pt idx="0">
                  <c:v>Nananne Gehringer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Sheet1!$CA$10:$CA$23</c:f>
              <c:numCache>
                <c:formatCode>General</c:formatCode>
                <c:ptCount val="13"/>
                <c:pt idx="11">
                  <c:v>1</c:v>
                </c:pt>
              </c:numCache>
            </c:numRef>
          </c:val>
        </c:ser>
        <c:ser>
          <c:idx val="69"/>
          <c:order val="69"/>
          <c:tx>
            <c:strRef>
              <c:f>Sheet1!$CB$8:$CB$9</c:f>
              <c:strCache>
                <c:ptCount val="1"/>
                <c:pt idx="0">
                  <c:v>Nickolai  Artin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Sheet1!$CB$10:$CB$23</c:f>
              <c:numCache>
                <c:formatCode>General</c:formatCode>
                <c:ptCount val="13"/>
                <c:pt idx="7">
                  <c:v>1</c:v>
                </c:pt>
              </c:numCache>
            </c:numRef>
          </c:val>
        </c:ser>
        <c:ser>
          <c:idx val="70"/>
          <c:order val="70"/>
          <c:tx>
            <c:strRef>
              <c:f>Sheet1!$CC$8:$CC$9</c:f>
              <c:strCache>
                <c:ptCount val="1"/>
                <c:pt idx="0">
                  <c:v>Northrop Reid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Sheet1!$CC$10:$CC$23</c:f>
              <c:numCache>
                <c:formatCode>General</c:formatCode>
                <c:ptCount val="13"/>
                <c:pt idx="6">
                  <c:v>1</c:v>
                </c:pt>
              </c:numCache>
            </c:numRef>
          </c:val>
        </c:ser>
        <c:ser>
          <c:idx val="71"/>
          <c:order val="71"/>
          <c:tx>
            <c:strRef>
              <c:f>Sheet1!$CD$8:$CD$9</c:f>
              <c:strCache>
                <c:ptCount val="1"/>
                <c:pt idx="0">
                  <c:v>Oby Sorrel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Sheet1!$CD$10:$CD$23</c:f>
              <c:numCache>
                <c:formatCode>General</c:formatCode>
                <c:ptCount val="13"/>
                <c:pt idx="11">
                  <c:v>1</c:v>
                </c:pt>
              </c:numCache>
            </c:numRef>
          </c:val>
        </c:ser>
        <c:ser>
          <c:idx val="72"/>
          <c:order val="72"/>
          <c:tx>
            <c:strRef>
              <c:f>Sheet1!$CE$8:$CE$9</c:f>
              <c:strCache>
                <c:ptCount val="1"/>
                <c:pt idx="0">
                  <c:v>Oona Donan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Sheet1!$CE$10:$CE$23</c:f>
              <c:numCache>
                <c:formatCode>General</c:formatCode>
                <c:ptCount val="13"/>
                <c:pt idx="1">
                  <c:v>1</c:v>
                </c:pt>
              </c:numCache>
            </c:numRef>
          </c:val>
        </c:ser>
        <c:ser>
          <c:idx val="73"/>
          <c:order val="73"/>
          <c:tx>
            <c:strRef>
              <c:f>Sheet1!$CF$8:$CF$9</c:f>
              <c:strCache>
                <c:ptCount val="1"/>
                <c:pt idx="0">
                  <c:v>Orlando Gorstidge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Sheet1!$CF$10:$CF$23</c:f>
              <c:numCache>
                <c:formatCode>General</c:formatCode>
                <c:ptCount val="13"/>
                <c:pt idx="5">
                  <c:v>1</c:v>
                </c:pt>
              </c:numCache>
            </c:numRef>
          </c:val>
        </c:ser>
        <c:ser>
          <c:idx val="74"/>
          <c:order val="74"/>
          <c:tx>
            <c:strRef>
              <c:f>Sheet1!$CG$8:$CG$9</c:f>
              <c:strCache>
                <c:ptCount val="1"/>
                <c:pt idx="0">
                  <c:v>Pearla  Beteriss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Sheet1!$CG$10:$CG$23</c:f>
              <c:numCache>
                <c:formatCode>General</c:formatCode>
                <c:ptCount val="13"/>
                <c:pt idx="10">
                  <c:v>1</c:v>
                </c:pt>
              </c:numCache>
            </c:numRef>
          </c:val>
        </c:ser>
        <c:ser>
          <c:idx val="75"/>
          <c:order val="75"/>
          <c:tx>
            <c:strRef>
              <c:f>Sheet1!$CH$8:$CH$9</c:f>
              <c:strCache>
                <c:ptCount val="1"/>
                <c:pt idx="0">
                  <c:v>Renaldo Thomassin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Sheet1!$CH$10:$CH$23</c:f>
              <c:numCache>
                <c:formatCode>General</c:formatCode>
                <c:ptCount val="13"/>
                <c:pt idx="1">
                  <c:v>1</c:v>
                </c:pt>
              </c:numCache>
            </c:numRef>
          </c:val>
        </c:ser>
        <c:ser>
          <c:idx val="76"/>
          <c:order val="76"/>
          <c:tx>
            <c:strRef>
              <c:f>Sheet1!$CI$8:$CI$9</c:f>
              <c:strCache>
                <c:ptCount val="1"/>
                <c:pt idx="0">
                  <c:v>Rhiamon Mollison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Sheet1!$CI$10:$CI$23</c:f>
              <c:numCache>
                <c:formatCode>General</c:formatCode>
                <c:ptCount val="13"/>
                <c:pt idx="8">
                  <c:v>1</c:v>
                </c:pt>
              </c:numCache>
            </c:numRef>
          </c:val>
        </c:ser>
        <c:ser>
          <c:idx val="77"/>
          <c:order val="77"/>
          <c:tx>
            <c:strRef>
              <c:f>Sheet1!$CJ$8:$CJ$9</c:f>
              <c:strCache>
                <c:ptCount val="1"/>
                <c:pt idx="0">
                  <c:v>Riccardo Hagan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Sheet1!$CJ$10:$CJ$23</c:f>
              <c:numCache>
                <c:formatCode>General</c:formatCode>
                <c:ptCount val="13"/>
                <c:pt idx="3">
                  <c:v>1</c:v>
                </c:pt>
              </c:numCache>
            </c:numRef>
          </c:val>
        </c:ser>
        <c:ser>
          <c:idx val="78"/>
          <c:order val="78"/>
          <c:tx>
            <c:strRef>
              <c:f>Sheet1!$CK$8:$CK$9</c:f>
              <c:strCache>
                <c:ptCount val="1"/>
                <c:pt idx="0">
                  <c:v>Seward Kubera</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Sheet1!$CK$10:$CK$23</c:f>
              <c:numCache>
                <c:formatCode>General</c:formatCode>
                <c:ptCount val="13"/>
                <c:pt idx="2">
                  <c:v>1</c:v>
                </c:pt>
              </c:numCache>
            </c:numRef>
          </c:val>
        </c:ser>
        <c:ser>
          <c:idx val="79"/>
          <c:order val="79"/>
          <c:tx>
            <c:strRef>
              <c:f>Sheet1!$CL$8:$CL$9</c:f>
              <c:strCache>
                <c:ptCount val="1"/>
                <c:pt idx="0">
                  <c:v>Shaylyn Ransbury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Sheet1!$CL$10:$CL$23</c:f>
              <c:numCache>
                <c:formatCode>General</c:formatCode>
                <c:ptCount val="13"/>
                <c:pt idx="11">
                  <c:v>1</c:v>
                </c:pt>
              </c:numCache>
            </c:numRef>
          </c:val>
        </c:ser>
        <c:ser>
          <c:idx val="80"/>
          <c:order val="80"/>
          <c:tx>
            <c:strRef>
              <c:f>Sheet1!$CM$8:$CM$9</c:f>
              <c:strCache>
                <c:ptCount val="1"/>
                <c:pt idx="0">
                  <c:v>Shellysheldon Mahady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Sheet1!$CM$10:$CM$23</c:f>
              <c:numCache>
                <c:formatCode>General</c:formatCode>
                <c:ptCount val="13"/>
                <c:pt idx="12">
                  <c:v>1</c:v>
                </c:pt>
              </c:numCache>
            </c:numRef>
          </c:val>
        </c:ser>
        <c:ser>
          <c:idx val="81"/>
          <c:order val="81"/>
          <c:tx>
            <c:strRef>
              <c:f>Sheet1!$CN$8:$CN$9</c:f>
              <c:strCache>
                <c:ptCount val="1"/>
                <c:pt idx="0">
                  <c:v>Tabby  Astall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Sheet1!$CN$10:$CN$23</c:f>
              <c:numCache>
                <c:formatCode>General</c:formatCode>
                <c:ptCount val="13"/>
                <c:pt idx="0">
                  <c:v>1</c:v>
                </c:pt>
              </c:numCache>
            </c:numRef>
          </c:val>
        </c:ser>
        <c:ser>
          <c:idx val="82"/>
          <c:order val="82"/>
          <c:tx>
            <c:strRef>
              <c:f>Sheet1!$CO$8:$CO$9</c:f>
              <c:strCache>
                <c:ptCount val="1"/>
                <c:pt idx="0">
                  <c:v>Tadio Audritt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Sheet1!$CO$10:$CO$23</c:f>
              <c:numCache>
                <c:formatCode>General</c:formatCode>
                <c:ptCount val="13"/>
                <c:pt idx="3">
                  <c:v>1</c:v>
                </c:pt>
              </c:numCache>
            </c:numRef>
          </c:val>
        </c:ser>
        <c:ser>
          <c:idx val="83"/>
          <c:order val="83"/>
          <c:tx>
            <c:strRef>
              <c:f>Sheet1!$CP$8:$CP$9</c:f>
              <c:strCache>
                <c:ptCount val="1"/>
                <c:pt idx="0">
                  <c:v>Tallie Chaikovski</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Sheet1!$CP$10:$CP$23</c:f>
              <c:numCache>
                <c:formatCode>General</c:formatCode>
                <c:ptCount val="13"/>
                <c:pt idx="9">
                  <c:v>1</c:v>
                </c:pt>
              </c:numCache>
            </c:numRef>
          </c:val>
        </c:ser>
        <c:ser>
          <c:idx val="84"/>
          <c:order val="84"/>
          <c:tx>
            <c:strRef>
              <c:f>Sheet1!$CQ$8:$CQ$9</c:f>
              <c:strCache>
                <c:ptCount val="1"/>
                <c:pt idx="0">
                  <c:v>Thekla Lynnett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Sheet1!$CQ$10:$CQ$23</c:f>
              <c:numCache>
                <c:formatCode>General</c:formatCode>
                <c:ptCount val="13"/>
                <c:pt idx="12">
                  <c:v>2</c:v>
                </c:pt>
              </c:numCache>
            </c:numRef>
          </c:val>
        </c:ser>
        <c:ser>
          <c:idx val="85"/>
          <c:order val="85"/>
          <c:tx>
            <c:strRef>
              <c:f>Sheet1!$CR$8:$CR$9</c:f>
              <c:strCache>
                <c:ptCount val="1"/>
                <c:pt idx="0">
                  <c:v>Tristam Cuming</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Sheet1!$CR$10:$CR$23</c:f>
              <c:numCache>
                <c:formatCode>General</c:formatCode>
                <c:ptCount val="13"/>
                <c:pt idx="11">
                  <c:v>1</c:v>
                </c:pt>
              </c:numCache>
            </c:numRef>
          </c:val>
        </c:ser>
        <c:ser>
          <c:idx val="86"/>
          <c:order val="86"/>
          <c:tx>
            <c:strRef>
              <c:f>Sheet1!$CS$8:$CS$9</c:f>
              <c:strCache>
                <c:ptCount val="1"/>
                <c:pt idx="0">
                  <c:v>Van Tuxwell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Sheet1!$CS$10:$CS$23</c:f>
              <c:numCache>
                <c:formatCode>General</c:formatCode>
                <c:ptCount val="13"/>
                <c:pt idx="1">
                  <c:v>1</c:v>
                </c:pt>
              </c:numCache>
            </c:numRef>
          </c:val>
        </c:ser>
        <c:ser>
          <c:idx val="87"/>
          <c:order val="87"/>
          <c:tx>
            <c:strRef>
              <c:f>Sheet1!$CT$8:$CT$9</c:f>
              <c:strCache>
                <c:ptCount val="1"/>
                <c:pt idx="0">
                  <c:v>Verla Timmis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Sheet1!$CT$10:$CT$23</c:f>
              <c:numCache>
                <c:formatCode>General</c:formatCode>
                <c:ptCount val="13"/>
                <c:pt idx="11">
                  <c:v>1</c:v>
                </c:pt>
              </c:numCache>
            </c:numRef>
          </c:val>
        </c:ser>
        <c:ser>
          <c:idx val="88"/>
          <c:order val="88"/>
          <c:tx>
            <c:strRef>
              <c:f>Sheet1!$CU$8:$CU$9</c:f>
              <c:strCache>
                <c:ptCount val="1"/>
                <c:pt idx="0">
                  <c:v>Vernor Atyea</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Sheet1!$CU$10:$CU$23</c:f>
              <c:numCache>
                <c:formatCode>General</c:formatCode>
                <c:ptCount val="13"/>
                <c:pt idx="12">
                  <c:v>1</c:v>
                </c:pt>
              </c:numCache>
            </c:numRef>
          </c:val>
        </c:ser>
        <c:ser>
          <c:idx val="89"/>
          <c:order val="89"/>
          <c:tx>
            <c:strRef>
              <c:f>Sheet1!$CV$8:$CV$9</c:f>
              <c:strCache>
                <c:ptCount val="1"/>
                <c:pt idx="0">
                  <c:v>Westbrook Brandino</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Sheet1!$CV$10:$CV$23</c:f>
              <c:numCache>
                <c:formatCode>General</c:formatCode>
                <c:ptCount val="13"/>
                <c:pt idx="4">
                  <c:v>1</c:v>
                </c:pt>
              </c:numCache>
            </c:numRef>
          </c:val>
        </c:ser>
        <c:ser>
          <c:idx val="90"/>
          <c:order val="90"/>
          <c:tx>
            <c:strRef>
              <c:f>Sheet1!$CW$8:$CW$9</c:f>
              <c:strCache>
                <c:ptCount val="1"/>
                <c:pt idx="0">
                  <c:v>Yvette  Bett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Sheet1!$CW$10:$CW$23</c:f>
              <c:numCache>
                <c:formatCode>General</c:formatCode>
                <c:ptCount val="13"/>
                <c:pt idx="3">
                  <c:v>1</c:v>
                </c:pt>
              </c:numCache>
            </c:numRef>
          </c:val>
        </c:ser>
        <c:dLbls>
          <c:showLegendKey val="0"/>
          <c:showVal val="0"/>
          <c:showCatName val="0"/>
          <c:showSerName val="0"/>
          <c:showPercent val="0"/>
          <c:showBubbleSize val="0"/>
        </c:dLbls>
        <c:gapWidth val="150"/>
        <c:axId val="139566592"/>
        <c:axId val="37449088"/>
      </c:barChart>
      <c:valAx>
        <c:axId val="37449088"/>
        <c:scaling>
          <c:orientation val="minMax"/>
        </c:scaling>
        <c:delete val="0"/>
        <c:axPos val="b"/>
        <c:majorGridlines/>
        <c:numFmt formatCode="General" sourceLinked="1"/>
        <c:majorTickMark val="out"/>
        <c:minorTickMark val="none"/>
        <c:tickLblPos val="nextTo"/>
        <c:crossAx val="139566592"/>
        <c:crosses val="autoZero"/>
        <c:crossBetween val="between"/>
      </c:valAx>
      <c:catAx>
        <c:axId val="139566592"/>
        <c:scaling>
          <c:orientation val="minMax"/>
        </c:scaling>
        <c:delete val="0"/>
        <c:axPos val="l"/>
        <c:majorTickMark val="out"/>
        <c:minorTickMark val="none"/>
        <c:tickLblPos val="nextTo"/>
        <c:crossAx val="37449088"/>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42900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sri</a:t>
            </a:r>
            <a:r>
              <a:rPr lang="en-US" sz="2400" dirty="0" smtClean="0"/>
              <a:t> </a:t>
            </a:r>
            <a:r>
              <a:rPr lang="en-US" sz="2400" dirty="0" err="1" smtClean="0"/>
              <a:t>nivetha.R</a:t>
            </a:r>
            <a:endParaRPr lang="en-US" sz="2400" dirty="0"/>
          </a:p>
          <a:p>
            <a:r>
              <a:rPr lang="en-US" sz="2400" dirty="0"/>
              <a:t>REGISTER </a:t>
            </a:r>
            <a:r>
              <a:rPr lang="en-US" sz="2400" dirty="0" smtClean="0"/>
              <a:t>NO:422200918</a:t>
            </a:r>
            <a:endParaRPr lang="en-US" sz="2400" dirty="0"/>
          </a:p>
          <a:p>
            <a:r>
              <a:rPr lang="en-US" sz="2400" dirty="0" smtClean="0"/>
              <a:t>DEPARTMENT:B.COM ISM </a:t>
            </a:r>
            <a:endParaRPr lang="en-US" sz="2400" dirty="0"/>
          </a:p>
          <a:p>
            <a:r>
              <a:rPr lang="en-US" sz="2400" dirty="0" smtClean="0"/>
              <a:t>COLLEGE: SHRI KRISHNA SWAMI COLLAGE FOR WOMEN”S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371599"/>
            <a:ext cx="6096000" cy="3693319"/>
          </a:xfrm>
          <a:prstGeom prst="rect">
            <a:avLst/>
          </a:prstGeom>
        </p:spPr>
        <p:txBody>
          <a:bodyPr>
            <a:spAutoFit/>
          </a:bodyPr>
          <a:lstStyle/>
          <a:p>
            <a:r>
              <a:rPr lang="en-US" b="1" dirty="0"/>
              <a:t>*2. Descriptive Analysis</a:t>
            </a:r>
          </a:p>
          <a:p>
            <a:r>
              <a:rPr lang="en-US" dirty="0"/>
              <a:t>**2.1 </a:t>
            </a:r>
            <a:r>
              <a:rPr lang="en-US" b="1" dirty="0"/>
              <a:t>Summary Statistics</a:t>
            </a:r>
            <a:endParaRPr lang="en-US" dirty="0"/>
          </a:p>
          <a:p>
            <a:r>
              <a:rPr lang="en-US" b="1" dirty="0"/>
              <a:t>Basic Metrics</a:t>
            </a:r>
            <a:r>
              <a:rPr lang="en-US" dirty="0"/>
              <a:t>: Calculate basic statistics such as average, median, minimum, and maximum for base salaries, bonuses, and total compensation.</a:t>
            </a:r>
          </a:p>
          <a:p>
            <a:r>
              <a:rPr lang="en-US" b="1" dirty="0"/>
              <a:t>Descriptive Tables</a:t>
            </a:r>
            <a:r>
              <a:rPr lang="en-US" dirty="0"/>
              <a:t>: Create tables summarizing key statistics by department, job title, or location.</a:t>
            </a:r>
          </a:p>
          <a:p>
            <a:r>
              <a:rPr lang="en-US" dirty="0"/>
              <a:t>**2.2 </a:t>
            </a:r>
            <a:r>
              <a:rPr lang="en-US" b="1" dirty="0"/>
              <a:t>Distribution Analysis</a:t>
            </a:r>
            <a:endParaRPr lang="en-US" dirty="0"/>
          </a:p>
          <a:p>
            <a:r>
              <a:rPr lang="en-US" b="1" dirty="0"/>
              <a:t>Histograms</a:t>
            </a:r>
            <a:r>
              <a:rPr lang="en-US" dirty="0"/>
              <a:t>: Use histograms to visualize the distribution of salaries and compensation components, identifying patterns or </a:t>
            </a:r>
            <a:r>
              <a:rPr lang="en-US" dirty="0" err="1"/>
              <a:t>skewness</a:t>
            </a:r>
            <a:r>
              <a:rPr lang="en-US" dirty="0"/>
              <a:t>.</a:t>
            </a:r>
          </a:p>
          <a:p>
            <a:r>
              <a:rPr lang="en-US" b="1" dirty="0"/>
              <a:t>Frequency Tables</a:t>
            </a:r>
            <a:r>
              <a:rPr lang="en-US" dirty="0"/>
              <a:t>: Develop frequency tables to count occurrences of salary ranges or performance ratings.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552651731"/>
              </p:ext>
            </p:extLst>
          </p:nvPr>
        </p:nvGraphicFramePr>
        <p:xfrm>
          <a:off x="457200" y="1695450"/>
          <a:ext cx="7965281" cy="31003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838200" y="3048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1305342"/>
            <a:ext cx="6096000" cy="4247317"/>
          </a:xfrm>
          <a:prstGeom prst="rect">
            <a:avLst/>
          </a:prstGeom>
        </p:spPr>
        <p:txBody>
          <a:bodyPr>
            <a:spAutoFit/>
          </a:bodyPr>
          <a:lstStyle/>
          <a:p>
            <a:r>
              <a:rPr lang="en-US" b="1" dirty="0"/>
              <a:t>*1. Comprehensive Data Preparation</a:t>
            </a:r>
          </a:p>
          <a:p>
            <a:r>
              <a:rPr lang="en-US" b="1" dirty="0"/>
              <a:t>Structured Data</a:t>
            </a:r>
            <a:r>
              <a:rPr lang="en-US" dirty="0"/>
              <a:t>: Ensuring data is well-organized and clean is fundamental. Proper structuring and cleaning of data pave the way for accurate and meaningful analysis.</a:t>
            </a:r>
          </a:p>
          <a:p>
            <a:r>
              <a:rPr lang="en-US" b="1" dirty="0"/>
              <a:t>Accuracy and Consistency</a:t>
            </a:r>
            <a:r>
              <a:rPr lang="en-US" dirty="0"/>
              <a:t>: By maintaining data accuracy and consistency, the analysis becomes more reliable and actionable.</a:t>
            </a:r>
          </a:p>
          <a:p>
            <a:r>
              <a:rPr lang="en-US" b="1" dirty="0"/>
              <a:t>**2. Descriptive and Comparative Analysis</a:t>
            </a:r>
          </a:p>
          <a:p>
            <a:r>
              <a:rPr lang="en-US" b="1" dirty="0"/>
              <a:t>Insightful Metrics</a:t>
            </a:r>
            <a:r>
              <a:rPr lang="en-US" dirty="0"/>
              <a:t>: Descriptive statistics and distribution analysis provide a foundational understanding of compensation patterns and anomalies.</a:t>
            </a:r>
          </a:p>
          <a:p>
            <a:r>
              <a:rPr lang="en-US" b="1" dirty="0"/>
              <a:t>Benchmarking and Comparison</a:t>
            </a:r>
            <a:r>
              <a:rPr lang="en-US" dirty="0"/>
              <a:t>: Comparative analysis using PivotTables and visualizations helps identify disparities and trends across different segments, such as job roles, departments, and locations.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05797" y="2265183"/>
            <a:ext cx="8593228" cy="304698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t>
            </a:r>
            <a:r>
              <a:rPr lang="en-US" sz="4800" b="1" dirty="0" smtClean="0">
                <a:solidFill>
                  <a:srgbClr val="0F0F0F"/>
                </a:solidFill>
                <a:latin typeface="Times New Roman" panose="02020603050405020304" pitchFamily="18" charset="0"/>
                <a:cs typeface="Times New Roman" panose="02020603050405020304" pitchFamily="18" charset="0"/>
              </a:rPr>
              <a:t>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81000" y="1476224"/>
            <a:ext cx="6096000" cy="3108543"/>
          </a:xfrm>
          <a:prstGeom prst="rect">
            <a:avLst/>
          </a:prstGeom>
        </p:spPr>
        <p:txBody>
          <a:bodyPr>
            <a:spAutoFit/>
          </a:bodyPr>
          <a:lstStyle/>
          <a:p>
            <a:r>
              <a:rPr lang="en-US" sz="2800" dirty="0"/>
              <a:t>To perform a comprehensive analysis of salary and compensation data using Excel data modeling techniques. The goal is to identify patterns, disparities, and insights that can inform compensation strategies and enhance organizational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0" y="-184667"/>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2" name="TextBox 11">
            <a:extLst>
              <a:ext uri="{FF2B5EF4-FFF2-40B4-BE49-F238E27FC236}">
                <a16:creationId xmlns:a16="http://schemas.microsoft.com/office/drawing/2014/main" xmlns="" id="{F050B57B-77CA-84FA-9910-3F41C17BBB48}"/>
              </a:ext>
            </a:extLst>
          </p:cNvPr>
          <p:cNvSpPr txBox="1"/>
          <p:nvPr/>
        </p:nvSpPr>
        <p:spPr>
          <a:xfrm>
            <a:off x="1143000" y="22860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3" name="Rectangle 2"/>
          <p:cNvSpPr>
            <a:spLocks noChangeArrowheads="1"/>
          </p:cNvSpPr>
          <p:nvPr/>
        </p:nvSpPr>
        <p:spPr bwMode="auto">
          <a:xfrm>
            <a:off x="676275" y="1441103"/>
            <a:ext cx="83915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Analysis</a:t>
            </a:r>
            <a:r>
              <a:rPr kumimoji="0" lang="en-US" sz="1800" b="0" i="0" u="none" strike="noStrike" cap="none" normalizeH="0" baseline="0" dirty="0" smtClean="0">
                <a:ln>
                  <a:noFill/>
                </a:ln>
                <a:solidFill>
                  <a:schemeClr val="tx1"/>
                </a:solidFill>
                <a:effectLst/>
                <a:latin typeface="Arial" charset="0"/>
                <a:cs typeface="Arial" charset="0"/>
              </a:rPr>
              <a:t>: To evaluate and summarize current salary and compensation data, identifying patterns, trends, and disparities.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Visualization</a:t>
            </a:r>
            <a:r>
              <a:rPr kumimoji="0" lang="en-US" sz="1800" b="0" i="0" u="none" strike="noStrike" cap="none" normalizeH="0" baseline="0" dirty="0" smtClean="0">
                <a:ln>
                  <a:noFill/>
                </a:ln>
                <a:solidFill>
                  <a:schemeClr val="tx1"/>
                </a:solidFill>
                <a:effectLst/>
                <a:latin typeface="Arial" charset="0"/>
                <a:cs typeface="Arial" charset="0"/>
              </a:rPr>
              <a:t>: To create visual representations of the data that make it easier to interpret and communicate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Reporting</a:t>
            </a:r>
            <a:r>
              <a:rPr kumimoji="0" lang="en-US" sz="1800" b="0" i="0" u="none" strike="noStrike" cap="none" normalizeH="0" baseline="0" dirty="0" smtClean="0">
                <a:ln>
                  <a:noFill/>
                </a:ln>
                <a:solidFill>
                  <a:schemeClr val="tx1"/>
                </a:solidFill>
                <a:effectLst/>
                <a:latin typeface="Arial" charset="0"/>
                <a:cs typeface="Arial" charset="0"/>
              </a:rPr>
              <a:t>: To produce a comprehensive report with actionable insights and recommendations for compensation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Modeling</a:t>
            </a:r>
            <a:r>
              <a:rPr kumimoji="0" lang="en-US" sz="1800" b="0" i="0" u="none" strike="noStrike" cap="none" normalizeH="0" baseline="0" dirty="0" smtClean="0">
                <a:ln>
                  <a:noFill/>
                </a:ln>
                <a:solidFill>
                  <a:schemeClr val="tx1"/>
                </a:solidFill>
                <a:effectLst/>
                <a:latin typeface="Arial" charset="0"/>
                <a:cs typeface="Arial" charset="0"/>
              </a:rPr>
              <a:t>: To develop models that predict compensation trends and assess the impact of various factors on salary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87059"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524000" y="1443841"/>
            <a:ext cx="6096000" cy="3970318"/>
          </a:xfrm>
          <a:prstGeom prst="rect">
            <a:avLst/>
          </a:prstGeom>
        </p:spPr>
        <p:txBody>
          <a:bodyPr>
            <a:spAutoFit/>
          </a:bodyPr>
          <a:lstStyle/>
          <a:p>
            <a:r>
              <a:rPr lang="en-US" b="1" dirty="0"/>
              <a:t>1. Human Resources (HR) Department</a:t>
            </a:r>
          </a:p>
          <a:p>
            <a:r>
              <a:rPr lang="en-US" b="1" dirty="0"/>
              <a:t>HR Analysts</a:t>
            </a:r>
            <a:r>
              <a:rPr lang="en-US" dirty="0"/>
              <a:t>: Use the analysis to assess the effectiveness of current compensation practices, identify salary disparities, and ensure equitable pay across different employee groups.</a:t>
            </a:r>
          </a:p>
          <a:p>
            <a:r>
              <a:rPr lang="en-US" b="1" dirty="0"/>
              <a:t>Compensation Specialists</a:t>
            </a:r>
            <a:r>
              <a:rPr lang="en-US" dirty="0"/>
              <a:t>: Utilize the data to design and adjust compensation packages, align them with market trends, and develop competitive salary structures.</a:t>
            </a:r>
          </a:p>
          <a:p>
            <a:r>
              <a:rPr lang="en-US" b="1" dirty="0"/>
              <a:t>**2. Senior Management and Executives</a:t>
            </a:r>
          </a:p>
          <a:p>
            <a:r>
              <a:rPr lang="en-US" b="1" dirty="0"/>
              <a:t>Chief Financial Officer (CFO)</a:t>
            </a:r>
            <a:r>
              <a:rPr lang="en-US" dirty="0"/>
              <a:t>: Reviews the analysis to understand the financial impact of compensation strategies and make informed budgeting decisions.</a:t>
            </a:r>
          </a:p>
          <a:p>
            <a:r>
              <a:rPr lang="en-US" b="1" dirty="0"/>
              <a:t>Chief Human Resources Officer (CHRO)</a:t>
            </a:r>
            <a:r>
              <a:rPr lang="en-US" dirty="0"/>
              <a:t>: Uses insights to make strategic decisions about compensation policies, recruitment, and employee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19400" y="1695450"/>
            <a:ext cx="5972174" cy="3693319"/>
          </a:xfrm>
          <a:prstGeom prst="rect">
            <a:avLst/>
          </a:prstGeom>
        </p:spPr>
        <p:txBody>
          <a:bodyPr wrap="square">
            <a:spAutoFit/>
          </a:bodyPr>
          <a:lstStyle/>
          <a:p>
            <a:r>
              <a:rPr lang="en-US" dirty="0"/>
              <a:t>*1. </a:t>
            </a:r>
            <a:r>
              <a:rPr lang="en-US" b="1" dirty="0"/>
              <a:t>Comprehensive Data Collection and Integration</a:t>
            </a:r>
            <a:endParaRPr lang="en-US" dirty="0"/>
          </a:p>
          <a:p>
            <a:r>
              <a:rPr lang="en-US" b="1" dirty="0"/>
              <a:t>Gathering Data</a:t>
            </a:r>
            <a:r>
              <a:rPr lang="en-US" dirty="0"/>
              <a:t>: Collect and integrate comprehensive salary and compensation data from multiple sources, including base salary, bonuses, benefits, overtime, and total compensation.</a:t>
            </a:r>
          </a:p>
          <a:p>
            <a:r>
              <a:rPr lang="en-US" b="1" dirty="0"/>
              <a:t>Data Structuring</a:t>
            </a:r>
            <a:r>
              <a:rPr lang="en-US" dirty="0"/>
              <a:t>: Organize the data into a well-structured Excel workbook, ensuring all relevant variables are included and formatted for analysis.</a:t>
            </a:r>
          </a:p>
          <a:p>
            <a:r>
              <a:rPr lang="en-US" dirty="0"/>
              <a:t>**2. </a:t>
            </a:r>
            <a:r>
              <a:rPr lang="en-US" b="1" dirty="0"/>
              <a:t>Data Cleaning and Preparation</a:t>
            </a:r>
            <a:endParaRPr lang="en-US" dirty="0"/>
          </a:p>
          <a:p>
            <a:r>
              <a:rPr lang="en-US" b="1" dirty="0"/>
              <a:t>Quality Assurance</a:t>
            </a:r>
            <a:r>
              <a:rPr lang="en-US" dirty="0"/>
              <a:t>: Clean the data to address inaccuracies, missing values, and inconsistencies.</a:t>
            </a:r>
          </a:p>
          <a:p>
            <a:r>
              <a:rPr lang="en-US" b="1" dirty="0"/>
              <a:t>Data Transformation</a:t>
            </a:r>
            <a:r>
              <a:rPr lang="en-US" dirty="0"/>
              <a:t>: Convert raw data into a structured format that facilitates analysis, including creating tables and defining ranges.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838200" y="457200"/>
            <a:ext cx="10681335" cy="758190"/>
          </a:xfrm>
        </p:spPr>
        <p:txBody>
          <a:bodyPr/>
          <a:lstStyle/>
          <a:p>
            <a:r>
              <a:rPr lang="en-IN" dirty="0"/>
              <a:t>Dataset Description</a:t>
            </a:r>
          </a:p>
        </p:txBody>
      </p:sp>
      <p:sp>
        <p:nvSpPr>
          <p:cNvPr id="3" name="Rectangle 1"/>
          <p:cNvSpPr>
            <a:spLocks noChangeArrowheads="1"/>
          </p:cNvSpPr>
          <p:nvPr/>
        </p:nvSpPr>
        <p:spPr bwMode="auto">
          <a:xfrm>
            <a:off x="152400" y="2286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dataset for the Salary and Compensation Analysis contains detailed information on employee compensation and related attributes. This dataset is designed to support various types of analyses, including descriptive statistics, comparative analysis, trend analysis, and advanced modeling.</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**2. Data Fields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The dataset consists of the following key fields: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Employee ID</a:t>
            </a:r>
            <a:r>
              <a:rPr kumimoji="0" lang="en-US" sz="1800" b="0" i="0" u="none" strike="noStrike" cap="none" normalizeH="0" baseline="0" dirty="0" smtClean="0">
                <a:ln>
                  <a:noFill/>
                </a:ln>
                <a:solidFill>
                  <a:schemeClr val="tx1"/>
                </a:solidFill>
                <a:effectLst/>
                <a:latin typeface="Arial" pitchFamily="34" charset="0"/>
                <a:cs typeface="Arial" pitchFamily="34" charset="0"/>
              </a:rPr>
              <a:t> (Unique Identifier)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Description</a:t>
            </a:r>
            <a:r>
              <a:rPr kumimoji="0" lang="en-US" sz="1800" b="0" i="0" u="none" strike="noStrike" cap="none" normalizeH="0" baseline="0" dirty="0" smtClean="0">
                <a:ln>
                  <a:noFill/>
                </a:ln>
                <a:solidFill>
                  <a:schemeClr val="tx1"/>
                </a:solidFill>
                <a:effectLst/>
                <a:latin typeface="Arial" pitchFamily="34" charset="0"/>
                <a:cs typeface="Arial" pitchFamily="34" charset="0"/>
              </a:rPr>
              <a:t>: A unique identifier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Type</a:t>
            </a:r>
            <a:r>
              <a:rPr kumimoji="0" lang="en-US" sz="1800" b="0" i="0" u="none" strike="noStrike" cap="none" normalizeH="0" baseline="0" dirty="0" smtClean="0">
                <a:ln>
                  <a:noFill/>
                </a:ln>
                <a:solidFill>
                  <a:schemeClr val="tx1"/>
                </a:solidFill>
                <a:effectLst/>
                <a:latin typeface="Arial" pitchFamily="34" charset="0"/>
                <a:cs typeface="Arial" pitchFamily="34" charset="0"/>
              </a:rPr>
              <a:t>: Numeric or alphanumeric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Example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E12345</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73125"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265189"/>
            <a:ext cx="6096000" cy="4524315"/>
          </a:xfrm>
          <a:prstGeom prst="rect">
            <a:avLst/>
          </a:prstGeom>
        </p:spPr>
        <p:txBody>
          <a:bodyPr>
            <a:spAutoFit/>
          </a:bodyPr>
          <a:lstStyle/>
          <a:p>
            <a:r>
              <a:rPr lang="en-US" b="1" dirty="0"/>
              <a:t>1. Advanced Analytical Capabilities</a:t>
            </a:r>
          </a:p>
          <a:p>
            <a:r>
              <a:rPr lang="en-US" dirty="0"/>
              <a:t>**1.1 </a:t>
            </a:r>
            <a:r>
              <a:rPr lang="en-US" b="1" dirty="0"/>
              <a:t>Comprehensive Insights with PivotTables and </a:t>
            </a:r>
            <a:r>
              <a:rPr lang="en-US" b="1" dirty="0" err="1"/>
              <a:t>PivotCharts</a:t>
            </a:r>
            <a:endParaRPr lang="en-US" dirty="0"/>
          </a:p>
          <a:p>
            <a:r>
              <a:rPr lang="en-US" b="1" dirty="0"/>
              <a:t>Dynamic Summaries</a:t>
            </a:r>
            <a:r>
              <a:rPr lang="en-US" dirty="0"/>
              <a:t>: Create interactive PivotTables that allow users to drill down into specific aspects of the data, such as department-specific salaries or job title distributions.</a:t>
            </a:r>
          </a:p>
          <a:p>
            <a:r>
              <a:rPr lang="en-US" b="1" dirty="0"/>
              <a:t>Visual Analysis</a:t>
            </a:r>
            <a:r>
              <a:rPr lang="en-US" dirty="0"/>
              <a:t>: Use </a:t>
            </a:r>
            <a:r>
              <a:rPr lang="en-US" dirty="0" err="1"/>
              <a:t>PivotCharts</a:t>
            </a:r>
            <a:r>
              <a:rPr lang="en-US" dirty="0"/>
              <a:t> to visually analyze trends and comparisons, providing a clear picture of salary structures and compensation breakdowns.</a:t>
            </a:r>
          </a:p>
          <a:p>
            <a:r>
              <a:rPr lang="en-US" dirty="0"/>
              <a:t>**1.2 </a:t>
            </a:r>
            <a:r>
              <a:rPr lang="en-US" b="1" dirty="0"/>
              <a:t>Predictive Modeling with Regression Analysis</a:t>
            </a:r>
            <a:endParaRPr lang="en-US" dirty="0"/>
          </a:p>
          <a:p>
            <a:r>
              <a:rPr lang="en-US" b="1" dirty="0"/>
              <a:t>Forecasting</a:t>
            </a:r>
            <a:r>
              <a:rPr lang="en-US" dirty="0"/>
              <a:t>: Apply regression analysis to predict future salary trends based on historical data, tenure, and performance metrics.</a:t>
            </a:r>
          </a:p>
          <a:p>
            <a:r>
              <a:rPr lang="en-US" b="1" dirty="0"/>
              <a:t>Impact Assessment</a:t>
            </a:r>
            <a:r>
              <a:rPr lang="en-US" dirty="0"/>
              <a:t>: Understand how different variables (e.g., education level, location) affect compensation, allowing for data-driven adjustments to compensation strategies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824</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20</cp:revision>
  <dcterms:created xsi:type="dcterms:W3CDTF">2024-03-29T15:07:22Z</dcterms:created>
  <dcterms:modified xsi:type="dcterms:W3CDTF">2024-08-31T06:48:39Z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