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2f46cac3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e2f46cac3f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4"/>
          <p:cNvSpPr txBox="1"/>
          <p:nvPr/>
        </p:nvSpPr>
        <p:spPr>
          <a:xfrm>
            <a:off x="7467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Métodos HTTP</a:t>
            </a:r>
            <a:endParaRPr b="1" sz="2800">
              <a:solidFill>
                <a:srgbClr val="E73263"/>
              </a:solidFill>
            </a:endParaRPr>
          </a:p>
        </p:txBody>
      </p:sp>
      <p:sp>
        <p:nvSpPr>
          <p:cNvPr id="204" name="Google Shape;204;p24"/>
          <p:cNvSpPr txBox="1"/>
          <p:nvPr/>
        </p:nvSpPr>
        <p:spPr>
          <a:xfrm>
            <a:off x="746760" y="17976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600"/>
              </a:spcBef>
              <a:spcAft>
                <a:spcPts val="0"/>
              </a:spcAft>
              <a:buNone/>
            </a:pPr>
            <a:r>
              <a:t/>
            </a:r>
            <a:endParaRPr b="1" sz="100">
              <a:solidFill>
                <a:srgbClr val="375FA9"/>
              </a:solidFill>
            </a:endParaRPr>
          </a:p>
          <a:p>
            <a:pPr indent="0" lvl="0" marL="139700" rtl="0" algn="just">
              <a:lnSpc>
                <a:spcPct val="90000"/>
              </a:lnSpc>
              <a:spcBef>
                <a:spcPts val="900"/>
              </a:spcBef>
              <a:spcAft>
                <a:spcPts val="0"/>
              </a:spcAft>
              <a:buNone/>
            </a:pPr>
            <a:r>
              <a:rPr lang="es">
                <a:solidFill>
                  <a:srgbClr val="375FA9"/>
                </a:solidFill>
              </a:rPr>
              <a:t>Para acceder a las distintas URLs se pueden utilizar varios métodos en la petición HTTP. Entre los métodos que normalmente se pueden utilizar en un navegador web están: los métodos GET y POST.</a:t>
            </a:r>
            <a:endParaRPr>
              <a:solidFill>
                <a:srgbClr val="375FA9"/>
              </a:solidFill>
            </a:endParaRPr>
          </a:p>
          <a:p>
            <a:pPr indent="0" lvl="0" marL="139700" rtl="0" algn="just">
              <a:lnSpc>
                <a:spcPct val="90000"/>
              </a:lnSpc>
              <a:spcBef>
                <a:spcPts val="600"/>
              </a:spcBef>
              <a:spcAft>
                <a:spcPts val="0"/>
              </a:spcAft>
              <a:buNone/>
            </a:pPr>
            <a:r>
              <a:t/>
            </a:r>
            <a:endParaRPr sz="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GET</a:t>
            </a:r>
            <a:r>
              <a:rPr lang="es">
                <a:solidFill>
                  <a:srgbClr val="375FA9"/>
                </a:solidFill>
              </a:rPr>
              <a:t>: Se realiza una petición para obtener un recurso del servidor web. Es el método más utilizado.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POST</a:t>
            </a:r>
            <a:r>
              <a:rPr lang="es">
                <a:solidFill>
                  <a:srgbClr val="375FA9"/>
                </a:solidFill>
              </a:rPr>
              <a:t>: Aunque con el método GET se puede enviar información al servidor (por medio de parámetros escritos en la URL), se usa el método POST para enviar información a una determinada URL. Normalmente se utilizan los formularios HTML para enviar información al servidor por medio del método POST.</a:t>
            </a:r>
            <a:endParaRPr sz="1300">
              <a:solidFill>
                <a:srgbClr val="233A4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5"/>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Métodos HTTP</a:t>
            </a:r>
            <a:endParaRPr sz="2800">
              <a:solidFill>
                <a:srgbClr val="AF7B51"/>
              </a:solidFill>
              <a:latin typeface="Nunito"/>
              <a:ea typeface="Nunito"/>
              <a:cs typeface="Nunito"/>
              <a:sym typeface="Nunito"/>
            </a:endParaRPr>
          </a:p>
        </p:txBody>
      </p:sp>
      <p:sp>
        <p:nvSpPr>
          <p:cNvPr id="210" name="Google Shape;210;p25"/>
          <p:cNvSpPr txBox="1"/>
          <p:nvPr/>
        </p:nvSpPr>
        <p:spPr>
          <a:xfrm>
            <a:off x="675409" y="2001982"/>
            <a:ext cx="7876200" cy="2982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Por defecto las rutas indicadas en la funciones route sólo son accesibles utilizando el método GET. Si una URL recibe información por medio del método POST y no se desea que se acceda a ella con un método GET, se definirá de la siguiente forma:</a:t>
            </a:r>
            <a:endParaRPr>
              <a:solidFill>
                <a:srgbClr val="375FA9"/>
              </a:solidFill>
            </a:endParaRPr>
          </a:p>
          <a:p>
            <a:pPr indent="0" lvl="0" marL="139700" rtl="0" algn="just">
              <a:lnSpc>
                <a:spcPct val="90000"/>
              </a:lnSpc>
              <a:spcBef>
                <a:spcPts val="900"/>
              </a:spcBef>
              <a:spcAft>
                <a:spcPts val="0"/>
              </a:spcAft>
              <a:buNone/>
            </a:pPr>
            <a:r>
              <a:t/>
            </a:r>
            <a:endParaRPr sz="500">
              <a:solidFill>
                <a:srgbClr val="375FA9"/>
              </a:solidFill>
            </a:endParaRPr>
          </a:p>
          <a:p>
            <a:pPr indent="0" lvl="0" marL="139700" rtl="0" algn="just">
              <a:lnSpc>
                <a:spcPct val="90000"/>
              </a:lnSpc>
              <a:spcBef>
                <a:spcPts val="900"/>
              </a:spcBef>
              <a:spcAft>
                <a:spcPts val="0"/>
              </a:spcAft>
              <a:buNone/>
            </a:pPr>
            <a:r>
              <a:rPr lang="es">
                <a:solidFill>
                  <a:srgbClr val="375FA9"/>
                </a:solidFill>
              </a:rPr>
              <a:t>@app.route('/productos/new',methods=["POST"])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def productos_new():</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'URL recibe información de un formulario con el método POST'</a:t>
            </a:r>
            <a:endParaRPr sz="13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6"/>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Métodos HTTP</a:t>
            </a:r>
            <a:endParaRPr sz="2800">
              <a:solidFill>
                <a:srgbClr val="AF7B51"/>
              </a:solidFill>
              <a:latin typeface="Nunito"/>
              <a:ea typeface="Nunito"/>
              <a:cs typeface="Nunito"/>
              <a:sym typeface="Nunito"/>
            </a:endParaRPr>
          </a:p>
        </p:txBody>
      </p:sp>
      <p:sp>
        <p:nvSpPr>
          <p:cNvPr id="216" name="Google Shape;216;p26"/>
          <p:cNvSpPr txBox="1"/>
          <p:nvPr/>
        </p:nvSpPr>
        <p:spPr>
          <a:xfrm>
            <a:off x="822960" y="1835727"/>
            <a:ext cx="7543800" cy="3023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Es posible acceder a una URL con los dos métodos, de tal forma que se realice una cosa cuando se acceda con GET y otra cuando se acceda con POST. Ejemplo: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300">
              <a:solidFill>
                <a:srgbClr val="375FA9"/>
              </a:solidFill>
            </a:endParaRPr>
          </a:p>
          <a:p>
            <a:pPr indent="0" lvl="0" marL="139700" rtl="0" algn="just">
              <a:lnSpc>
                <a:spcPct val="90000"/>
              </a:lnSpc>
              <a:spcBef>
                <a:spcPts val="900"/>
              </a:spcBef>
              <a:spcAft>
                <a:spcPts val="0"/>
              </a:spcAft>
              <a:buNone/>
            </a:pPr>
            <a:r>
              <a:rPr lang="es">
                <a:solidFill>
                  <a:srgbClr val="375FA9"/>
                </a:solidFill>
              </a:rPr>
              <a:t>@app.route('/login', methods=['GET', 'POST'])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def login():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if request.method == 'POST':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‘Entra con POST'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else: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‘Entra con GET'</a:t>
            </a:r>
            <a:endParaRPr sz="1300">
              <a:solidFill>
                <a:srgbClr val="233A44"/>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7"/>
          <p:cNvSpPr txBox="1"/>
          <p:nvPr/>
        </p:nvSpPr>
        <p:spPr>
          <a:xfrm>
            <a:off x="665017" y="543997"/>
            <a:ext cx="7876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22" name="Google Shape;222;p27"/>
          <p:cNvSpPr txBox="1"/>
          <p:nvPr/>
        </p:nvSpPr>
        <p:spPr>
          <a:xfrm>
            <a:off x="831271" y="1632097"/>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Renderizar y utilizar plantillas en Flask permite presentar un cuerpo HTML que se encuentre en un archivo externo al del script Python.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En Flask, para mostrar un encabezado sencillo se hace lo siguiente :</a:t>
            </a:r>
            <a:endParaRPr>
              <a:solidFill>
                <a:srgbClr val="375FA9"/>
              </a:solidFill>
            </a:endParaRPr>
          </a:p>
          <a:p>
            <a:pPr indent="0" lvl="0" marL="139700" rtl="0" algn="just">
              <a:lnSpc>
                <a:spcPct val="90000"/>
              </a:lnSpc>
              <a:spcBef>
                <a:spcPts val="900"/>
              </a:spcBef>
              <a:spcAft>
                <a:spcPts val="0"/>
              </a:spcAft>
              <a:buNone/>
            </a:pPr>
            <a:r>
              <a:t/>
            </a:r>
            <a:endParaRPr sz="100">
              <a:solidFill>
                <a:srgbClr val="375FA9"/>
              </a:solidFill>
            </a:endParaRPr>
          </a:p>
          <a:p>
            <a:pPr indent="0" lvl="1" marL="596900" rtl="0" algn="just">
              <a:lnSpc>
                <a:spcPct val="90000"/>
              </a:lnSpc>
              <a:spcBef>
                <a:spcPts val="200"/>
              </a:spcBef>
              <a:spcAft>
                <a:spcPts val="0"/>
              </a:spcAft>
              <a:buNone/>
            </a:pPr>
            <a:r>
              <a:rPr lang="es" sz="1200">
                <a:solidFill>
                  <a:srgbClr val="375FA9"/>
                </a:solidFill>
              </a:rPr>
              <a:t>from flask import Flask</a:t>
            </a:r>
            <a:endParaRPr sz="1200">
              <a:solidFill>
                <a:srgbClr val="375FA9"/>
              </a:solidFill>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 = Flask(__name__)</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@app.route('/')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def hola_mundo():</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return “&lt;h1&gt;Hola Mundo&lt;/h1&gt;”</a:t>
            </a:r>
            <a:endParaRPr sz="12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8"/>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28" name="Google Shape;228;p28"/>
          <p:cNvSpPr txBox="1"/>
          <p:nvPr/>
        </p:nvSpPr>
        <p:spPr>
          <a:xfrm>
            <a:off x="8229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Al utilizar las etiquetas HTML, como las mostradas en slide anterior, se puede observar lo engorroso que se vuelve el código. Es por esta razón que flask permite utilizar plantillas y renderizar.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renderizar plantillas, se utilizará el método render_template() el cual recibe como argumento el nombre de la plantilla. Por Ejemplo: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una mejor experiencia, lo primero será ordenar los archivos. Crear una carpeta templates para guardar todas las plantillas que  se deseen utilizar utilizar. En este caso se creará un archivo HTML (index.html).</a:t>
            </a:r>
            <a:endParaRPr sz="13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a:solidFill>
                  <a:srgbClr val="375FA9"/>
                </a:solidFill>
              </a:rPr>
              <a:t>/app_flask_templates.py</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a:solidFill>
                  <a:srgbClr val="375FA9"/>
                </a:solidFill>
              </a:rPr>
              <a:t>/templates</a:t>
            </a:r>
            <a:endParaRPr>
              <a:solidFill>
                <a:srgbClr val="375FA9"/>
              </a:solidFill>
            </a:endParaRPr>
          </a:p>
          <a:p>
            <a:pPr indent="0" lvl="1" marL="596900" rtl="0" algn="just">
              <a:lnSpc>
                <a:spcPct val="90000"/>
              </a:lnSpc>
              <a:spcBef>
                <a:spcPts val="200"/>
              </a:spcBef>
              <a:spcAft>
                <a:spcPts val="0"/>
              </a:spcAft>
              <a:buNone/>
            </a:pPr>
            <a:r>
              <a:rPr lang="es">
                <a:solidFill>
                  <a:srgbClr val="375FA9"/>
                </a:solidFill>
              </a:rPr>
              <a:t>    /index.html</a:t>
            </a:r>
            <a:endParaRPr sz="11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9"/>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34" name="Google Shape;234;p29"/>
          <p:cNvSpPr txBox="1"/>
          <p:nvPr/>
        </p:nvSpPr>
        <p:spPr>
          <a:xfrm>
            <a:off x="8229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Crear una plantilla muy sencilla:</a:t>
            </a:r>
            <a:endParaRPr>
              <a:solidFill>
                <a:srgbClr val="375FA9"/>
              </a:solidFill>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&lt;!DOCTYPE html&gt;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&lt;html&gt;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&lt;head&gt;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&lt;title&gt;Usando Plantillas en Flask&lt;/title&gt;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&lt;/head&gt;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&lt;body&gt;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&lt;strong&gt;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Hola Mundo!!!</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&lt;/strong&gt;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&lt;/body&gt;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&lt;/html&gt;</a:t>
            </a:r>
            <a:endParaRPr sz="1100">
              <a:solidFill>
                <a:srgbClr val="233A4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0"/>
          <p:cNvSpPr txBox="1"/>
          <p:nvPr/>
        </p:nvSpPr>
        <p:spPr>
          <a:xfrm>
            <a:off x="6705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40" name="Google Shape;240;p30"/>
          <p:cNvSpPr txBox="1"/>
          <p:nvPr/>
        </p:nvSpPr>
        <p:spPr>
          <a:xfrm>
            <a:off x="6705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Ahora a escribir el código en el archivo app_flask_templates.py, para poder renderizar esta plantilla: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1" marL="596900" rtl="0" algn="just">
              <a:lnSpc>
                <a:spcPct val="90000"/>
              </a:lnSpc>
              <a:spcBef>
                <a:spcPts val="200"/>
              </a:spcBef>
              <a:spcAft>
                <a:spcPts val="0"/>
              </a:spcAft>
              <a:buNone/>
            </a:pPr>
            <a:r>
              <a:rPr lang="es" sz="1300">
                <a:solidFill>
                  <a:srgbClr val="375FA9"/>
                </a:solidFill>
              </a:rPr>
              <a:t># Importar "render_template"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from flask import Flask, render_template</a:t>
            </a:r>
            <a:endParaRPr sz="1300">
              <a:solidFill>
                <a:srgbClr val="375FA9"/>
              </a:solidFill>
            </a:endParaRPr>
          </a:p>
          <a:p>
            <a:pPr indent="0" lvl="1" marL="596900" rtl="0" algn="just">
              <a:lnSpc>
                <a:spcPct val="90000"/>
              </a:lnSpc>
              <a:spcBef>
                <a:spcPts val="200"/>
              </a:spcBef>
              <a:spcAft>
                <a:spcPts val="0"/>
              </a:spcAft>
              <a:buNone/>
            </a:pPr>
            <a:r>
              <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 Crear instancia de Flask</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app = Flask(__name__)</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 Definir el route</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@app.route(‘/’)</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def render():</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 Retornar la plantilla "index.html"</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return render_template("index.html")</a:t>
            </a:r>
            <a:endParaRPr sz="1100">
              <a:solidFill>
                <a:srgbClr val="233A44"/>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31"/>
          <p:cNvSpPr txBox="1"/>
          <p:nvPr/>
        </p:nvSpPr>
        <p:spPr>
          <a:xfrm>
            <a:off x="822960" y="55785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Desarrollo Web – Backend</a:t>
            </a:r>
            <a:br>
              <a:rPr b="1" lang="es" sz="3000">
                <a:solidFill>
                  <a:srgbClr val="E73263"/>
                </a:solidFill>
              </a:rPr>
            </a:br>
            <a:r>
              <a:rPr b="1" lang="es" sz="3000">
                <a:solidFill>
                  <a:srgbClr val="E73263"/>
                </a:solidFill>
              </a:rPr>
              <a:t>Flask - Rendering y Template</a:t>
            </a:r>
            <a:endParaRPr b="1" sz="3000">
              <a:solidFill>
                <a:srgbClr val="E73263"/>
              </a:solidFill>
            </a:endParaRPr>
          </a:p>
        </p:txBody>
      </p:sp>
      <p:sp>
        <p:nvSpPr>
          <p:cNvPr id="246" name="Google Shape;246;p31"/>
          <p:cNvSpPr txBox="1"/>
          <p:nvPr/>
        </p:nvSpPr>
        <p:spPr>
          <a:xfrm>
            <a:off x="822960" y="1517069"/>
            <a:ext cx="7543800" cy="351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Para enviar datos a través de la URL de la </a:t>
            </a:r>
            <a:r>
              <a:rPr lang="es" sz="1300">
                <a:solidFill>
                  <a:srgbClr val="375FA9"/>
                </a:solidFill>
              </a:rPr>
              <a:t>página</a:t>
            </a:r>
            <a:r>
              <a:rPr lang="es" sz="1300">
                <a:solidFill>
                  <a:srgbClr val="375FA9"/>
                </a:solidFill>
              </a:rPr>
              <a:t>, las palabras claves, o parámetros , se debe colocar un segundo argumento al método render_template(). Ejemplo: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Importar "render_template"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from flask import Flask, render_template</a:t>
            </a:r>
            <a:endParaRPr sz="1200">
              <a:solidFill>
                <a:srgbClr val="375FA9"/>
              </a:solidFill>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Crear la instancia de Flask</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 = Flask(__name__)</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Definir el route</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@app.route(‘/’)</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Un segundo route con el nombre del parámetro</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@app.route(‘/&lt;nombre&gt;’)</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def render(nombre=None): # Inicializa "nombre"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 Retornar plantilla "index.html y pasar parámetro a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el método render_template</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return render_template("index.html", nombre=nombre)</a:t>
            </a:r>
            <a:endParaRPr sz="1100">
              <a:solidFill>
                <a:srgbClr val="233A44"/>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2"/>
          <p:cNvSpPr txBox="1"/>
          <p:nvPr/>
        </p:nvSpPr>
        <p:spPr>
          <a:xfrm>
            <a:off x="6705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52" name="Google Shape;252;p32"/>
          <p:cNvSpPr txBox="1"/>
          <p:nvPr/>
        </p:nvSpPr>
        <p:spPr>
          <a:xfrm>
            <a:off x="6705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Cambiar el archivo HTML:</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1" marL="596900" rtl="0" algn="just">
              <a:lnSpc>
                <a:spcPct val="90000"/>
              </a:lnSpc>
              <a:spcBef>
                <a:spcPts val="200"/>
              </a:spcBef>
              <a:spcAft>
                <a:spcPts val="0"/>
              </a:spcAft>
              <a:buNone/>
            </a:pPr>
            <a:r>
              <a:rPr lang="es" sz="1200">
                <a:solidFill>
                  <a:srgbClr val="375FA9"/>
                </a:solidFill>
              </a:rPr>
              <a:t>&lt;!DOCTYPE html&gt;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&lt;html&gt;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&lt;head&gt;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&lt;title&gt;Usando Plantillas en Flask&lt;/title&gt;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&lt;/head&gt;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&lt;body&gt;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&lt;strong&gt;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Hola {{nombre}}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&lt;/strong&gt;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&lt;/body&gt;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&lt;/html&gt;</a:t>
            </a:r>
            <a:endParaRPr sz="11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p:txBody>
      </p:sp>
      <p:sp>
        <p:nvSpPr>
          <p:cNvPr id="253" name="Google Shape;253;p32"/>
          <p:cNvSpPr txBox="1"/>
          <p:nvPr/>
        </p:nvSpPr>
        <p:spPr>
          <a:xfrm>
            <a:off x="3422073" y="3695700"/>
            <a:ext cx="3482400" cy="8832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Se agrega {{ }} y dentro de estos, el nombre del parámetro (en este caso nombre) especificado en el código anterior.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3"/>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10: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Comunicación entre Front-end y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Intercambio de datos entre el servidor y el cliente.</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formularios.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518160" y="7725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b="1" sz="2800">
              <a:solidFill>
                <a:srgbClr val="E73263"/>
              </a:solidFill>
            </a:endParaRPr>
          </a:p>
        </p:txBody>
      </p:sp>
      <p:sp>
        <p:nvSpPr>
          <p:cNvPr id="162" name="Google Shape;162;p18"/>
          <p:cNvSpPr txBox="1"/>
          <p:nvPr/>
        </p:nvSpPr>
        <p:spPr>
          <a:xfrm>
            <a:off x="518160" y="2168235"/>
            <a:ext cx="7543800" cy="2442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rutas constituyen uno de los conceptos más importantes en las aplicaciones que se realizan para las diferentes páginas.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Flask, existe la posibilidad de definir rutas amigables de manera muy sencilla, sin tener que utilizar las expresiones regulares.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objeto Flask app suministra un decorador router que es capaz de filtrar la función que se va ejecutar analizando la petición HTTP, principalmente por la ruta y el método que se hace la petición.</a:t>
            </a:r>
            <a:endParaRPr sz="13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6705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b="1" sz="3200">
              <a:solidFill>
                <a:srgbClr val="E73263"/>
              </a:solidFill>
            </a:endParaRPr>
          </a:p>
        </p:txBody>
      </p:sp>
      <p:sp>
        <p:nvSpPr>
          <p:cNvPr id="168" name="Google Shape;168;p19"/>
          <p:cNvSpPr txBox="1"/>
          <p:nvPr/>
        </p:nvSpPr>
        <p:spPr>
          <a:xfrm>
            <a:off x="670560" y="1721426"/>
            <a:ext cx="39465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600"/>
              </a:spcBef>
              <a:spcAft>
                <a:spcPts val="0"/>
              </a:spcAft>
              <a:buNone/>
            </a:pPr>
            <a:r>
              <a:rPr lang="es">
                <a:solidFill>
                  <a:srgbClr val="375FA9"/>
                </a:solidFill>
              </a:rPr>
              <a:t>@app.route('/')			  </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def inicio():</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a:solidFill>
                  <a:srgbClr val="375FA9"/>
                </a:solidFill>
              </a:rPr>
              <a:t>    return “Página principal”   </a:t>
            </a:r>
            <a:endParaRPr>
              <a:solidFill>
                <a:srgbClr val="375FA9"/>
              </a:solidFill>
            </a:endParaRPr>
          </a:p>
          <a:p>
            <a:pPr indent="0" lvl="0" marL="139700" rtl="0" algn="just">
              <a:lnSpc>
                <a:spcPct val="90000"/>
              </a:lnSpc>
              <a:spcBef>
                <a:spcPts val="600"/>
              </a:spcBef>
              <a:spcAft>
                <a:spcPts val="0"/>
              </a:spcAft>
              <a:buNone/>
            </a:pPr>
            <a:r>
              <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@app.route('/productos/')</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def productos():</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a:solidFill>
                  <a:srgbClr val="375FA9"/>
                </a:solidFill>
              </a:rPr>
              <a:t>    return “Listado de productos” </a:t>
            </a:r>
            <a:endParaRPr>
              <a:solidFill>
                <a:srgbClr val="375FA9"/>
              </a:solidFill>
            </a:endParaRPr>
          </a:p>
          <a:p>
            <a:pPr indent="0" lvl="0" marL="139700" rtl="0" algn="just">
              <a:lnSpc>
                <a:spcPct val="90000"/>
              </a:lnSpc>
              <a:spcBef>
                <a:spcPts val="600"/>
              </a:spcBef>
              <a:spcAft>
                <a:spcPts val="0"/>
              </a:spcAft>
              <a:buNone/>
            </a:pPr>
            <a:r>
              <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@app.route('/contactanos')</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def contactanos():</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    return “Página contactanos...”</a:t>
            </a:r>
            <a:endParaRPr>
              <a:solidFill>
                <a:srgbClr val="375FA9"/>
              </a:solidFill>
            </a:endParaRPr>
          </a:p>
        </p:txBody>
      </p:sp>
      <p:sp>
        <p:nvSpPr>
          <p:cNvPr id="169" name="Google Shape;169;p19"/>
          <p:cNvSpPr txBox="1"/>
          <p:nvPr/>
        </p:nvSpPr>
        <p:spPr>
          <a:xfrm>
            <a:off x="4699013" y="1802004"/>
            <a:ext cx="3357600" cy="7482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6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Asignando a la ruta root del sistema una función que muestra o lleva a «Página principal»</a:t>
            </a:r>
            <a:endParaRPr b="0" i="0" sz="1200" u="none" cap="none" strike="noStrike">
              <a:solidFill>
                <a:srgbClr val="375FA9"/>
              </a:solidFill>
              <a:latin typeface="Arial"/>
              <a:ea typeface="Arial"/>
              <a:cs typeface="Arial"/>
              <a:sym typeface="Arial"/>
            </a:endParaRPr>
          </a:p>
        </p:txBody>
      </p:sp>
      <p:sp>
        <p:nvSpPr>
          <p:cNvPr id="170" name="Google Shape;170;p19"/>
          <p:cNvSpPr/>
          <p:nvPr/>
        </p:nvSpPr>
        <p:spPr>
          <a:xfrm>
            <a:off x="3847528" y="1992580"/>
            <a:ext cx="810600" cy="299700"/>
          </a:xfrm>
          <a:prstGeom prst="rightArrow">
            <a:avLst>
              <a:gd fmla="val 50000" name="adj1"/>
              <a:gd fmla="val 50000" name="adj2"/>
            </a:avLst>
          </a:prstGeom>
          <a:solidFill>
            <a:srgbClr val="E62F61"/>
          </a:solidFill>
          <a:ln cap="flat" cmpd="sng" w="25400">
            <a:solidFill>
              <a:srgbClr val="325B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1" name="Google Shape;171;p19"/>
          <p:cNvSpPr txBox="1"/>
          <p:nvPr/>
        </p:nvSpPr>
        <p:spPr>
          <a:xfrm>
            <a:off x="4699013" y="2863482"/>
            <a:ext cx="3357600" cy="6555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6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Asignando a la ruta específica productos una función que muestra o lleva a «Listado de productos»</a:t>
            </a:r>
            <a:endParaRPr b="0" i="0" sz="1200" u="none" cap="none" strike="noStrike">
              <a:solidFill>
                <a:srgbClr val="375FA9"/>
              </a:solidFill>
              <a:latin typeface="Arial"/>
              <a:ea typeface="Arial"/>
              <a:cs typeface="Arial"/>
              <a:sym typeface="Arial"/>
            </a:endParaRPr>
          </a:p>
        </p:txBody>
      </p:sp>
      <p:sp>
        <p:nvSpPr>
          <p:cNvPr id="172" name="Google Shape;172;p19"/>
          <p:cNvSpPr/>
          <p:nvPr/>
        </p:nvSpPr>
        <p:spPr>
          <a:xfrm>
            <a:off x="3847527" y="3053197"/>
            <a:ext cx="810600" cy="299700"/>
          </a:xfrm>
          <a:prstGeom prst="rightArrow">
            <a:avLst>
              <a:gd fmla="val 50000" name="adj1"/>
              <a:gd fmla="val 50000" name="adj2"/>
            </a:avLst>
          </a:prstGeom>
          <a:solidFill>
            <a:srgbClr val="E62F61"/>
          </a:solidFill>
          <a:ln cap="flat" cmpd="sng" w="25400">
            <a:solidFill>
              <a:srgbClr val="325B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3" name="Google Shape;173;p19"/>
          <p:cNvSpPr/>
          <p:nvPr/>
        </p:nvSpPr>
        <p:spPr>
          <a:xfrm>
            <a:off x="3888521" y="4023824"/>
            <a:ext cx="810600" cy="299700"/>
          </a:xfrm>
          <a:prstGeom prst="rightArrow">
            <a:avLst>
              <a:gd fmla="val 50000" name="adj1"/>
              <a:gd fmla="val 50000" name="adj2"/>
            </a:avLst>
          </a:prstGeom>
          <a:solidFill>
            <a:srgbClr val="E62F61"/>
          </a:solidFill>
          <a:ln cap="flat" cmpd="sng" w="25400">
            <a:solidFill>
              <a:srgbClr val="325B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4" name="Google Shape;174;p19"/>
          <p:cNvSpPr txBox="1"/>
          <p:nvPr/>
        </p:nvSpPr>
        <p:spPr>
          <a:xfrm>
            <a:off x="4699013" y="3769902"/>
            <a:ext cx="3357600" cy="8403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6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Asignando a la ruta específica contactanos una función que muestra o lleva a «Página contáctanos»</a:t>
            </a:r>
            <a:endParaRPr b="0" i="0" sz="1200" u="none" cap="none" strike="noStrike">
              <a:solidFill>
                <a:srgbClr val="375F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0"/>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b="1" sz="3200">
              <a:solidFill>
                <a:srgbClr val="E73263"/>
              </a:solidFill>
            </a:endParaRPr>
          </a:p>
        </p:txBody>
      </p:sp>
      <p:sp>
        <p:nvSpPr>
          <p:cNvPr id="180" name="Google Shape;180;p20"/>
          <p:cNvSpPr txBox="1"/>
          <p:nvPr/>
        </p:nvSpPr>
        <p:spPr>
          <a:xfrm>
            <a:off x="822960" y="19119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Barra final.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7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los ejemplos anteriores, la diferencia entre las dos últimas URLs o rutas específicas (productos y contactanos), es que en el caso de productos, al estar definida con el slash(«/») al final, hace que cuando se acceda a dicha url sin el slash, automáticamente Flask  redirecciona a «/productos/«, con la barra incluida.</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7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el caso de la URL «/contactanos«, si se accedes a «/nosotros/» se generará un error 404.</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1"/>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sz="2800">
              <a:solidFill>
                <a:srgbClr val="AF7B51"/>
              </a:solidFill>
              <a:latin typeface="Nunito"/>
              <a:ea typeface="Nunito"/>
              <a:cs typeface="Nunito"/>
              <a:sym typeface="Nunito"/>
            </a:endParaRPr>
          </a:p>
        </p:txBody>
      </p:sp>
      <p:sp>
        <p:nvSpPr>
          <p:cNvPr id="186" name="Google Shape;186;p21"/>
          <p:cNvSpPr txBox="1"/>
          <p:nvPr/>
        </p:nvSpPr>
        <p:spPr>
          <a:xfrm>
            <a:off x="8229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datos.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string: para cualquier tipo de string, sin barras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int: Acepta números enteros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float: Acepta números con decimales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path: Igual a string, pero también acepta barras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any: Intenta encontrar alguno de los items dados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uuid: Acepta strings UUID</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2"/>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sz="2800">
              <a:solidFill>
                <a:srgbClr val="AF7B51"/>
              </a:solidFill>
              <a:latin typeface="Nunito"/>
              <a:ea typeface="Nunito"/>
              <a:cs typeface="Nunito"/>
              <a:sym typeface="Nunito"/>
            </a:endParaRPr>
          </a:p>
        </p:txBody>
      </p:sp>
      <p:sp>
        <p:nvSpPr>
          <p:cNvPr id="192" name="Google Shape;192;p22"/>
          <p:cNvSpPr txBox="1"/>
          <p:nvPr/>
        </p:nvSpPr>
        <p:spPr>
          <a:xfrm>
            <a:off x="822960" y="2015836"/>
            <a:ext cx="7543800" cy="3044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Rutas dinámicas (con parámetro variable o ruta variable)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1200">
              <a:solidFill>
                <a:srgbClr val="375FA9"/>
              </a:solidFill>
            </a:endParaRPr>
          </a:p>
          <a:p>
            <a:pPr indent="0" lvl="0" marL="139700" rtl="0" algn="just">
              <a:lnSpc>
                <a:spcPct val="90000"/>
              </a:lnSpc>
              <a:spcBef>
                <a:spcPts val="900"/>
              </a:spcBef>
              <a:spcAft>
                <a:spcPts val="0"/>
              </a:spcAft>
              <a:buNone/>
            </a:pPr>
            <a:r>
              <a:rPr lang="es">
                <a:solidFill>
                  <a:srgbClr val="375FA9"/>
                </a:solidFill>
              </a:rPr>
              <a:t>@app.route(‘/productos/&lt;int:id&gt;’)</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def mostrar_producto(id):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”Mostrar el artículo con id:{}”.format(id)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Como se observa, en este caso se le envía el parámetro por la URL y se muestra qué es lo que llega con un return.</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3"/>
          <p:cNvSpPr txBox="1"/>
          <p:nvPr/>
        </p:nvSpPr>
        <p:spPr>
          <a:xfrm>
            <a:off x="6705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sz="2800">
              <a:solidFill>
                <a:srgbClr val="AF7B51"/>
              </a:solidFill>
              <a:latin typeface="Nunito"/>
              <a:ea typeface="Nunito"/>
              <a:cs typeface="Nunito"/>
              <a:sym typeface="Nunito"/>
            </a:endParaRPr>
          </a:p>
        </p:txBody>
      </p:sp>
      <p:sp>
        <p:nvSpPr>
          <p:cNvPr id="198" name="Google Shape;198;p23"/>
          <p:cNvSpPr txBox="1"/>
          <p:nvPr/>
        </p:nvSpPr>
        <p:spPr>
          <a:xfrm>
            <a:off x="670560" y="17976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Ejemplo de ruta dinámica:</a:t>
            </a:r>
            <a:endParaRPr b="1">
              <a:solidFill>
                <a:srgbClr val="375FA9"/>
              </a:solidFill>
            </a:endParaRPr>
          </a:p>
          <a:p>
            <a:pPr indent="0" lvl="0" marL="139700" rtl="0" algn="just">
              <a:lnSpc>
                <a:spcPct val="90000"/>
              </a:lnSpc>
              <a:spcBef>
                <a:spcPts val="900"/>
              </a:spcBef>
              <a:spcAft>
                <a:spcPts val="0"/>
              </a:spcAft>
              <a:buNone/>
            </a:pPr>
            <a:r>
              <a:t/>
            </a:r>
            <a:endParaRPr sz="600">
              <a:solidFill>
                <a:srgbClr val="375FA9"/>
              </a:solidFill>
            </a:endParaRPr>
          </a:p>
          <a:p>
            <a:pPr indent="0" lvl="0" marL="139700" rtl="0" algn="just">
              <a:lnSpc>
                <a:spcPct val="90000"/>
              </a:lnSpc>
              <a:spcBef>
                <a:spcPts val="600"/>
              </a:spcBef>
              <a:spcAft>
                <a:spcPts val="0"/>
              </a:spcAft>
              <a:buNone/>
            </a:pPr>
            <a:r>
              <a:rPr lang="es" sz="1300">
                <a:solidFill>
                  <a:srgbClr val="375FA9"/>
                </a:solidFill>
              </a:rPr>
              <a:t>@app.route(‘/hola/’)</a:t>
            </a:r>
            <a:endParaRPr sz="1300">
              <a:solidFill>
                <a:srgbClr val="375FA9"/>
              </a:solidFill>
            </a:endParaRPr>
          </a:p>
          <a:p>
            <a:pPr indent="0" lvl="0" marL="139700" rtl="0" algn="just">
              <a:lnSpc>
                <a:spcPct val="90000"/>
              </a:lnSpc>
              <a:spcBef>
                <a:spcPts val="600"/>
              </a:spcBef>
              <a:spcAft>
                <a:spcPts val="0"/>
              </a:spcAft>
              <a:buNone/>
            </a:pPr>
            <a:r>
              <a:rPr lang="es" sz="1300">
                <a:solidFill>
                  <a:srgbClr val="375FA9"/>
                </a:solidFill>
              </a:rPr>
              <a:t>@app.route(‘/hola/&lt;string:nombre&gt;’)</a:t>
            </a:r>
            <a:endParaRPr sz="1300">
              <a:solidFill>
                <a:srgbClr val="375FA9"/>
              </a:solidFill>
            </a:endParaRPr>
          </a:p>
          <a:p>
            <a:pPr indent="0" lvl="0" marL="139700" rtl="0" algn="just">
              <a:lnSpc>
                <a:spcPct val="90000"/>
              </a:lnSpc>
              <a:spcBef>
                <a:spcPts val="600"/>
              </a:spcBef>
              <a:spcAft>
                <a:spcPts val="0"/>
              </a:spcAft>
              <a:buNone/>
            </a:pPr>
            <a:r>
              <a:rPr lang="es" sz="1300">
                <a:solidFill>
                  <a:srgbClr val="375FA9"/>
                </a:solidFill>
              </a:rPr>
              <a:t>@app.route(‘/hola/&lt;string:nombre&gt;/&lt;int:edad&gt;’)</a:t>
            </a:r>
            <a:endParaRPr sz="1300">
              <a:solidFill>
                <a:srgbClr val="375FA9"/>
              </a:solidFill>
            </a:endParaRPr>
          </a:p>
          <a:p>
            <a:pPr indent="0" lvl="0" marL="139700" rtl="0" algn="just">
              <a:lnSpc>
                <a:spcPct val="90000"/>
              </a:lnSpc>
              <a:spcBef>
                <a:spcPts val="600"/>
              </a:spcBef>
              <a:spcAft>
                <a:spcPts val="0"/>
              </a:spcAft>
              <a:buNone/>
            </a:pPr>
            <a:r>
              <a:rPr lang="es" sz="1300">
                <a:solidFill>
                  <a:srgbClr val="375FA9"/>
                </a:solidFill>
              </a:rPr>
              <a:t>def hola(nombre=None,edad=None):</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if nombre and edad:</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return “Hola, {0} tienes {1} años.”.format(nombre,edad)</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elif nombre:</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return “Hola, {0}”.format(nombre)</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else:</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return “Hola mundo”</a:t>
            </a:r>
            <a:endParaRPr sz="1300">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