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66077e2fa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e66077e2fa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66077e2f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e66077e2fa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66077e2f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e66077e2fa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66077e2fa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e66077e2fa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66077e2fa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e66077e2fa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hyperlink" Target="http://www.ecrypt.eu.org/strea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4"/>
          <p:cNvSpPr txBox="1"/>
          <p:nvPr/>
        </p:nvSpPr>
        <p:spPr>
          <a:xfrm>
            <a:off x="635925" y="866552"/>
            <a:ext cx="7543800" cy="6609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Cifradores de bloque modernos</a:t>
            </a:r>
            <a:endParaRPr b="1" sz="3000">
              <a:solidFill>
                <a:srgbClr val="E73263"/>
              </a:solidFill>
            </a:endParaRPr>
          </a:p>
        </p:txBody>
      </p:sp>
      <p:sp>
        <p:nvSpPr>
          <p:cNvPr id="201" name="Google Shape;201;p24"/>
          <p:cNvSpPr txBox="1"/>
          <p:nvPr/>
        </p:nvSpPr>
        <p:spPr>
          <a:xfrm>
            <a:off x="635922" y="1527461"/>
            <a:ext cx="7730700" cy="3044400"/>
          </a:xfrm>
          <a:prstGeom prst="rect">
            <a:avLst/>
          </a:prstGeom>
          <a:noFill/>
          <a:ln>
            <a:noFill/>
          </a:ln>
        </p:spPr>
        <p:txBody>
          <a:bodyPr anchorCtr="0" anchor="t" bIns="34275" lIns="0" spcFirstLastPara="1" rIns="0" wrap="square" tIns="34275">
            <a:noAutofit/>
          </a:bodyPr>
          <a:lstStyle/>
          <a:p>
            <a:pPr indent="0" lvl="0" marL="457200" rtl="0" algn="just">
              <a:lnSpc>
                <a:spcPct val="90000"/>
              </a:lnSpc>
              <a:spcBef>
                <a:spcPts val="900"/>
              </a:spcBef>
              <a:spcAft>
                <a:spcPts val="0"/>
              </a:spcAft>
              <a:buNone/>
            </a:pPr>
            <a:r>
              <a:t/>
            </a:r>
            <a:endParaRPr b="1" sz="1300">
              <a:solidFill>
                <a:srgbClr val="375FA9"/>
              </a:solidFill>
            </a:endParaRPr>
          </a:p>
          <a:p>
            <a:pPr indent="0" lvl="0" marL="88900" rtl="0" algn="just">
              <a:lnSpc>
                <a:spcPct val="90000"/>
              </a:lnSpc>
              <a:spcBef>
                <a:spcPts val="900"/>
              </a:spcBef>
              <a:spcAft>
                <a:spcPts val="0"/>
              </a:spcAft>
              <a:buNone/>
            </a:pPr>
            <a:r>
              <a:rPr b="1" lang="es">
                <a:solidFill>
                  <a:srgbClr val="375FA9"/>
                </a:solidFill>
              </a:rPr>
              <a:t>AES</a:t>
            </a:r>
            <a:r>
              <a:rPr lang="es">
                <a:solidFill>
                  <a:srgbClr val="375FA9"/>
                </a:solidFill>
              </a:rPr>
              <a:t> (Advanced Encryption Algorithm):</a:t>
            </a:r>
            <a:endParaRPr>
              <a:solidFill>
                <a:srgbClr val="375FA9"/>
              </a:solidFill>
            </a:endParaRPr>
          </a:p>
          <a:p>
            <a:pPr indent="0" lvl="0" marL="88900" rtl="0" algn="just">
              <a:lnSpc>
                <a:spcPct val="90000"/>
              </a:lnSpc>
              <a:spcBef>
                <a:spcPts val="900"/>
              </a:spcBef>
              <a:spcAft>
                <a:spcPts val="0"/>
              </a:spcAft>
              <a:buNone/>
            </a:pPr>
            <a:r>
              <a:rPr lang="es">
                <a:solidFill>
                  <a:srgbClr val="375FA9"/>
                </a:solidFill>
              </a:rPr>
              <a:t>AES es el cifrador simétrico más usado hoy en día. El algoritmo para AES fue escogido por NIST en un proceso de selección de varios años. </a:t>
            </a:r>
            <a:endParaRPr>
              <a:solidFill>
                <a:srgbClr val="375FA9"/>
              </a:solidFill>
            </a:endParaRPr>
          </a:p>
          <a:p>
            <a:pPr indent="0" lvl="0" marL="88900" rtl="0" algn="just">
              <a:lnSpc>
                <a:spcPct val="90000"/>
              </a:lnSpc>
              <a:spcBef>
                <a:spcPts val="900"/>
              </a:spcBef>
              <a:spcAft>
                <a:spcPts val="0"/>
              </a:spcAft>
              <a:buNone/>
            </a:pPr>
            <a:r>
              <a:rPr lang="es">
                <a:solidFill>
                  <a:srgbClr val="375FA9"/>
                </a:solidFill>
              </a:rPr>
              <a:t>Los requerimientos para todos los candidatos a AES fueron: </a:t>
            </a:r>
            <a:endParaRPr>
              <a:solidFill>
                <a:srgbClr val="375FA9"/>
              </a:solidFill>
            </a:endParaRPr>
          </a:p>
          <a:p>
            <a:pPr indent="-82550" lvl="0" marL="88900" rtl="0" algn="just">
              <a:lnSpc>
                <a:spcPct val="90000"/>
              </a:lnSpc>
              <a:spcBef>
                <a:spcPts val="900"/>
              </a:spcBef>
              <a:spcAft>
                <a:spcPts val="0"/>
              </a:spcAft>
              <a:buClr>
                <a:srgbClr val="375FA9"/>
              </a:buClr>
              <a:buSzPts val="1300"/>
              <a:buFont typeface="Arial"/>
              <a:buChar char="●"/>
            </a:pPr>
            <a:r>
              <a:rPr lang="es">
                <a:solidFill>
                  <a:srgbClr val="375FA9"/>
                </a:solidFill>
              </a:rPr>
              <a:t>Cifrador de bloque con tamaño de bloque de 128 bits.</a:t>
            </a:r>
            <a:endParaRPr>
              <a:solidFill>
                <a:srgbClr val="375FA9"/>
              </a:solidFill>
            </a:endParaRPr>
          </a:p>
          <a:p>
            <a:pPr indent="-82550" lvl="0" marL="88900" rtl="0" algn="just">
              <a:lnSpc>
                <a:spcPct val="90000"/>
              </a:lnSpc>
              <a:spcBef>
                <a:spcPts val="0"/>
              </a:spcBef>
              <a:spcAft>
                <a:spcPts val="0"/>
              </a:spcAft>
              <a:buClr>
                <a:srgbClr val="375FA9"/>
              </a:buClr>
              <a:buSzPts val="1300"/>
              <a:buFont typeface="Arial"/>
              <a:buChar char="●"/>
            </a:pPr>
            <a:r>
              <a:rPr lang="es">
                <a:solidFill>
                  <a:srgbClr val="375FA9"/>
                </a:solidFill>
              </a:rPr>
              <a:t>Tres longitudes de claves: 128, 192 y 256 bits</a:t>
            </a:r>
            <a:endParaRPr>
              <a:solidFill>
                <a:srgbClr val="375FA9"/>
              </a:solidFill>
            </a:endParaRPr>
          </a:p>
          <a:p>
            <a:pPr indent="-82550" lvl="0" marL="88900" rtl="0" algn="just">
              <a:lnSpc>
                <a:spcPct val="90000"/>
              </a:lnSpc>
              <a:spcBef>
                <a:spcPts val="0"/>
              </a:spcBef>
              <a:spcAft>
                <a:spcPts val="0"/>
              </a:spcAft>
              <a:buClr>
                <a:srgbClr val="375FA9"/>
              </a:buClr>
              <a:buSzPts val="1300"/>
              <a:buFont typeface="Arial"/>
              <a:buChar char="●"/>
            </a:pPr>
            <a:r>
              <a:rPr lang="es">
                <a:solidFill>
                  <a:srgbClr val="375FA9"/>
                </a:solidFill>
              </a:rPr>
              <a:t>Seguridad relativa a otros algoritmos candidatos.</a:t>
            </a:r>
            <a:endParaRPr>
              <a:solidFill>
                <a:srgbClr val="375FA9"/>
              </a:solidFill>
            </a:endParaRPr>
          </a:p>
          <a:p>
            <a:pPr indent="-82550" lvl="0" marL="88900" rtl="0" algn="just">
              <a:lnSpc>
                <a:spcPct val="90000"/>
              </a:lnSpc>
              <a:spcBef>
                <a:spcPts val="0"/>
              </a:spcBef>
              <a:spcAft>
                <a:spcPts val="0"/>
              </a:spcAft>
              <a:buClr>
                <a:srgbClr val="375FA9"/>
              </a:buClr>
              <a:buSzPts val="1300"/>
              <a:buFont typeface="Arial"/>
              <a:buChar char="●"/>
            </a:pPr>
            <a:r>
              <a:rPr lang="es">
                <a:solidFill>
                  <a:srgbClr val="375FA9"/>
                </a:solidFill>
              </a:rPr>
              <a:t>Eficiencia en software y Hardware.</a:t>
            </a:r>
            <a:endParaRPr>
              <a:solidFill>
                <a:srgbClr val="375FA9"/>
              </a:solidFill>
            </a:endParaRPr>
          </a:p>
          <a:p>
            <a:pPr indent="0" lvl="0" marL="88900" rtl="0" algn="just">
              <a:lnSpc>
                <a:spcPct val="90000"/>
              </a:lnSpc>
              <a:spcBef>
                <a:spcPts val="900"/>
              </a:spcBef>
              <a:spcAft>
                <a:spcPts val="0"/>
              </a:spcAft>
              <a:buNone/>
            </a:pPr>
            <a:r>
              <a:rPr lang="es">
                <a:solidFill>
                  <a:srgbClr val="375FA9"/>
                </a:solidFill>
              </a:rPr>
              <a:t>El algoritmo ganador es conocido como Rijndael.</a:t>
            </a:r>
            <a:endParaRPr>
              <a:solidFill>
                <a:srgbClr val="233A4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5"/>
          <p:cNvSpPr txBox="1"/>
          <p:nvPr/>
        </p:nvSpPr>
        <p:spPr>
          <a:xfrm>
            <a:off x="635922" y="557855"/>
            <a:ext cx="7543800" cy="724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Cifradores de flujos modernos</a:t>
            </a:r>
            <a:endParaRPr b="1" sz="3000">
              <a:solidFill>
                <a:srgbClr val="E73263"/>
              </a:solidFill>
            </a:endParaRPr>
          </a:p>
        </p:txBody>
      </p:sp>
      <p:sp>
        <p:nvSpPr>
          <p:cNvPr id="207" name="Google Shape;207;p25"/>
          <p:cNvSpPr txBox="1"/>
          <p:nvPr/>
        </p:nvSpPr>
        <p:spPr>
          <a:xfrm>
            <a:off x="713981" y="1371345"/>
            <a:ext cx="7730700" cy="3356700"/>
          </a:xfrm>
          <a:prstGeom prst="rect">
            <a:avLst/>
          </a:prstGeom>
          <a:noFill/>
          <a:ln>
            <a:noFill/>
          </a:ln>
        </p:spPr>
        <p:txBody>
          <a:bodyPr anchorCtr="0" anchor="t" bIns="34275" lIns="0" spcFirstLastPara="1" rIns="0" wrap="square" tIns="34275">
            <a:noAutofit/>
          </a:bodyPr>
          <a:lstStyle/>
          <a:p>
            <a:pPr indent="0" lvl="0" marL="0" rtl="0" algn="just">
              <a:lnSpc>
                <a:spcPct val="115000"/>
              </a:lnSpc>
              <a:spcBef>
                <a:spcPts val="200"/>
              </a:spcBef>
              <a:spcAft>
                <a:spcPts val="0"/>
              </a:spcAft>
              <a:buNone/>
            </a:pPr>
            <a:r>
              <a:rPr b="1" lang="es" u="sng">
                <a:solidFill>
                  <a:srgbClr val="325BA7"/>
                </a:solidFill>
                <a:hlinkClick r:id="rId4">
                  <a:extLst>
                    <a:ext uri="{A12FA001-AC4F-418D-AE19-62706E023703}">
                      <ahyp:hlinkClr val="tx"/>
                    </a:ext>
                  </a:extLst>
                </a:hlinkClick>
              </a:rPr>
              <a:t>eSTREAM</a:t>
            </a:r>
            <a:r>
              <a:rPr lang="es">
                <a:solidFill>
                  <a:srgbClr val="325BA7"/>
                </a:solidFill>
              </a:rPr>
              <a:t> (the ECRYPT Stream Cipher Project).  Fue un proyecto activo por 4 años, desde 2004 a 2008,  para promover el diseño de cifradores de flujos eficientes y compactos para uso masivo.  En 2008, se seleccionaron siete cifradores de flujos categorizados en dos perfiles:</a:t>
            </a:r>
            <a:endParaRPr>
              <a:solidFill>
                <a:srgbClr val="325BA7"/>
              </a:solidFill>
            </a:endParaRPr>
          </a:p>
          <a:p>
            <a:pPr indent="-317500" lvl="0" marL="457200" rtl="0" algn="just">
              <a:lnSpc>
                <a:spcPct val="115000"/>
              </a:lnSpc>
              <a:spcBef>
                <a:spcPts val="600"/>
              </a:spcBef>
              <a:spcAft>
                <a:spcPts val="0"/>
              </a:spcAft>
              <a:buClr>
                <a:srgbClr val="325BA7"/>
              </a:buClr>
              <a:buSzPts val="1400"/>
              <a:buFont typeface="Calibri"/>
              <a:buChar char="●"/>
            </a:pPr>
            <a:r>
              <a:rPr lang="es">
                <a:solidFill>
                  <a:srgbClr val="325BA7"/>
                </a:solidFill>
              </a:rPr>
              <a:t>Cifradores de flujo para aplicaciones en software.\</a:t>
            </a:r>
            <a:endParaRPr>
              <a:solidFill>
                <a:srgbClr val="325BA7"/>
              </a:solidFill>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HC-128</a:t>
            </a:r>
            <a:endParaRPr sz="1300">
              <a:solidFill>
                <a:srgbClr val="233A44"/>
              </a:solidFill>
              <a:latin typeface="Calibri"/>
              <a:ea typeface="Calibri"/>
              <a:cs typeface="Calibri"/>
              <a:sym typeface="Calibri"/>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Rabbit</a:t>
            </a:r>
            <a:endParaRPr sz="1300">
              <a:solidFill>
                <a:srgbClr val="325BA7"/>
              </a:solidFill>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Salsa 20/12</a:t>
            </a:r>
            <a:endParaRPr sz="1300">
              <a:solidFill>
                <a:srgbClr val="233A44"/>
              </a:solidFill>
              <a:latin typeface="Calibri"/>
              <a:ea typeface="Calibri"/>
              <a:cs typeface="Calibri"/>
              <a:sym typeface="Calibri"/>
            </a:endParaRPr>
          </a:p>
          <a:p>
            <a:pPr indent="-285750" lvl="0" marL="1200150" rtl="0" algn="just">
              <a:lnSpc>
                <a:spcPct val="115000"/>
              </a:lnSpc>
              <a:spcBef>
                <a:spcPts val="0"/>
              </a:spcBef>
              <a:spcAft>
                <a:spcPts val="0"/>
              </a:spcAft>
              <a:buClr>
                <a:srgbClr val="233A44"/>
              </a:buClr>
              <a:buSzPts val="1400"/>
              <a:buFont typeface="Courier New"/>
              <a:buChar char="o"/>
            </a:pPr>
            <a:r>
              <a:rPr lang="es" sz="1300">
                <a:solidFill>
                  <a:srgbClr val="325BA7"/>
                </a:solidFill>
              </a:rPr>
              <a:t>SOSEMANUK.</a:t>
            </a:r>
            <a:endParaRPr sz="1300">
              <a:solidFill>
                <a:srgbClr val="325BA7"/>
              </a:solidFill>
            </a:endParaRPr>
          </a:p>
          <a:p>
            <a:pPr indent="-317500" lvl="0" marL="457200" rtl="0" algn="just">
              <a:lnSpc>
                <a:spcPct val="115000"/>
              </a:lnSpc>
              <a:spcBef>
                <a:spcPts val="200"/>
              </a:spcBef>
              <a:spcAft>
                <a:spcPts val="0"/>
              </a:spcAft>
              <a:buClr>
                <a:srgbClr val="325BA7"/>
              </a:buClr>
              <a:buSzPts val="1400"/>
              <a:buFont typeface="Calibri"/>
              <a:buChar char="●"/>
            </a:pPr>
            <a:r>
              <a:rPr lang="es">
                <a:solidFill>
                  <a:srgbClr val="325BA7"/>
                </a:solidFill>
              </a:rPr>
              <a:t>Cifradores de flujo para aplicaciones en hardware con recursos limitados:</a:t>
            </a:r>
            <a:endParaRPr>
              <a:solidFill>
                <a:srgbClr val="325BA7"/>
              </a:solidFill>
            </a:endParaRPr>
          </a:p>
          <a:p>
            <a:pPr indent="-285750" lvl="0" marL="1200150" rtl="0" algn="just">
              <a:lnSpc>
                <a:spcPct val="90000"/>
              </a:lnSpc>
              <a:spcBef>
                <a:spcPts val="0"/>
              </a:spcBef>
              <a:spcAft>
                <a:spcPts val="0"/>
              </a:spcAft>
              <a:buClr>
                <a:srgbClr val="233A44"/>
              </a:buClr>
              <a:buSzPts val="1400"/>
              <a:buFont typeface="Courier New"/>
              <a:buChar char="o"/>
            </a:pPr>
            <a:r>
              <a:rPr lang="es">
                <a:solidFill>
                  <a:srgbClr val="325BA7"/>
                </a:solidFill>
              </a:rPr>
              <a:t>Grain V1</a:t>
            </a:r>
            <a:endParaRPr sz="1300">
              <a:solidFill>
                <a:srgbClr val="233A44"/>
              </a:solidFill>
              <a:latin typeface="Calibri"/>
              <a:ea typeface="Calibri"/>
              <a:cs typeface="Calibri"/>
              <a:sym typeface="Calibri"/>
            </a:endParaRPr>
          </a:p>
          <a:p>
            <a:pPr indent="-285750" lvl="0" marL="1200150" rtl="0" algn="just">
              <a:lnSpc>
                <a:spcPct val="90000"/>
              </a:lnSpc>
              <a:spcBef>
                <a:spcPts val="0"/>
              </a:spcBef>
              <a:spcAft>
                <a:spcPts val="0"/>
              </a:spcAft>
              <a:buClr>
                <a:srgbClr val="233A44"/>
              </a:buClr>
              <a:buSzPts val="1400"/>
              <a:buFont typeface="Courier New"/>
              <a:buChar char="o"/>
            </a:pPr>
            <a:r>
              <a:rPr lang="es">
                <a:solidFill>
                  <a:srgbClr val="325BA7"/>
                </a:solidFill>
              </a:rPr>
              <a:t>Mickey 2.0</a:t>
            </a:r>
            <a:endParaRPr sz="1300">
              <a:solidFill>
                <a:srgbClr val="233A44"/>
              </a:solidFill>
              <a:latin typeface="Calibri"/>
              <a:ea typeface="Calibri"/>
              <a:cs typeface="Calibri"/>
              <a:sym typeface="Calibri"/>
            </a:endParaRPr>
          </a:p>
          <a:p>
            <a:pPr indent="-285750" lvl="0" marL="1200150" rtl="0" algn="just">
              <a:lnSpc>
                <a:spcPct val="90000"/>
              </a:lnSpc>
              <a:spcBef>
                <a:spcPts val="0"/>
              </a:spcBef>
              <a:spcAft>
                <a:spcPts val="0"/>
              </a:spcAft>
              <a:buClr>
                <a:srgbClr val="233A44"/>
              </a:buClr>
              <a:buSzPts val="1400"/>
              <a:buFont typeface="Courier New"/>
              <a:buChar char="o"/>
            </a:pPr>
            <a:r>
              <a:rPr lang="es">
                <a:solidFill>
                  <a:srgbClr val="325BA7"/>
                </a:solidFill>
              </a:rPr>
              <a:t>Trivium. </a:t>
            </a:r>
            <a:endParaRPr b="1">
              <a:solidFill>
                <a:srgbClr val="325BA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6"/>
          <p:cNvSpPr txBox="1"/>
          <p:nvPr/>
        </p:nvSpPr>
        <p:spPr>
          <a:xfrm>
            <a:off x="635922"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a:t>
            </a:r>
            <a:endParaRPr b="1" sz="2800">
              <a:solidFill>
                <a:srgbClr val="E73263"/>
              </a:solidFill>
            </a:endParaRPr>
          </a:p>
        </p:txBody>
      </p:sp>
      <p:sp>
        <p:nvSpPr>
          <p:cNvPr id="213" name="Google Shape;213;p26"/>
          <p:cNvSpPr txBox="1"/>
          <p:nvPr/>
        </p:nvSpPr>
        <p:spPr>
          <a:xfrm>
            <a:off x="635922" y="1655647"/>
            <a:ext cx="7730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En este tipo de cifrado se utilizan dos llaves: una llave secreta (o privada) y una llave pública.</a:t>
            </a:r>
            <a:endParaRPr sz="1300">
              <a:solidFill>
                <a:srgbClr val="233A44"/>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El mensaje se cifra con la llave pública del destinatario.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Este mensaje se puede descifrar con la correspondiente llave privada.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La ventaja de este sistema es que el usuario no necesita la llave privada de otro para poder enviar un mensaje en forma segura. Se usa la llave pública, la cual no necesita mantenerse segura. Al utilizar la llave pública del destinatario, se asegura que sólo esa el propietario de la llave privada puede descifrarlo utilizando la llave privada.</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Este sistema presenta algunas desventajas: para una misma longitud de llave y mensaje se necesita mayor tiempo de proceso, las llaves deben ser de mayor tamaño que las simétricas y el mensaje cifrado ocupa más espacio que el original.</a:t>
            </a:r>
            <a:endParaRPr sz="1300">
              <a:solidFill>
                <a:srgbClr val="233A4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7"/>
          <p:cNvSpPr txBox="1"/>
          <p:nvPr/>
        </p:nvSpPr>
        <p:spPr>
          <a:xfrm>
            <a:off x="635922" y="5717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 - Algoritmos</a:t>
            </a:r>
            <a:endParaRPr b="1" sz="2800">
              <a:solidFill>
                <a:srgbClr val="E73263"/>
              </a:solidFill>
            </a:endParaRPr>
          </a:p>
        </p:txBody>
      </p:sp>
      <p:sp>
        <p:nvSpPr>
          <p:cNvPr id="219" name="Google Shape;219;p27"/>
          <p:cNvSpPr txBox="1"/>
          <p:nvPr/>
        </p:nvSpPr>
        <p:spPr>
          <a:xfrm>
            <a:off x="635922" y="1574799"/>
            <a:ext cx="7635300" cy="3457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RSA</a:t>
            </a:r>
            <a:r>
              <a:rPr lang="es" sz="1300">
                <a:solidFill>
                  <a:srgbClr val="375FA9"/>
                </a:solidFill>
              </a:rPr>
              <a:t> (Rivest - Shamir - Adleman): La seguridad de este algoritmo se centra en la dificultad para factorizar grandes números enteros. Los mensajes enviados se representan mediante números y el funcionamiento se basa en el producto de dos números primos grandes elegidos al azar y mantenidos en secreto. Como en todo sistema de clave pública, cada usuario tiene dos claves de cifrado: una pública y otra privada. Cuando se quiere enviar un mensaje, el emisor busca la clave pública del receptor, cifra su mensaje con esa clave, y una vez que el mensaje cifrado llega al receptor, éste lo descifra usando su clave privada.</a:t>
            </a:r>
            <a:endParaRPr sz="1300">
              <a:solidFill>
                <a:srgbClr val="233A44"/>
              </a:solidFill>
            </a:endParaRPr>
          </a:p>
          <a:p>
            <a:pPr indent="0" lvl="0" marL="139700" rtl="0" algn="just">
              <a:lnSpc>
                <a:spcPct val="90000"/>
              </a:lnSpc>
              <a:spcBef>
                <a:spcPts val="900"/>
              </a:spcBef>
              <a:spcAft>
                <a:spcPts val="0"/>
              </a:spcAft>
              <a:buNone/>
            </a:pPr>
            <a:r>
              <a:rPr b="1" lang="es" sz="1200">
                <a:solidFill>
                  <a:srgbClr val="375FA9"/>
                </a:solidFill>
              </a:rPr>
              <a:t>Ventajas:</a:t>
            </a:r>
            <a:endParaRPr sz="13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Resuelve el problema de la distribución de las llaves simétricas (cifrado simétrico).</a:t>
            </a:r>
            <a:endParaRPr sz="11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Se puede emplear para ser utilizado en firmas digitales.</a:t>
            </a:r>
            <a:endParaRPr sz="1100">
              <a:solidFill>
                <a:srgbClr val="233A44"/>
              </a:solidFill>
            </a:endParaRPr>
          </a:p>
          <a:p>
            <a:pPr indent="0" lvl="0" marL="139700" rtl="0" algn="just">
              <a:lnSpc>
                <a:spcPct val="90000"/>
              </a:lnSpc>
              <a:spcBef>
                <a:spcPts val="900"/>
              </a:spcBef>
              <a:spcAft>
                <a:spcPts val="0"/>
              </a:spcAft>
              <a:buNone/>
            </a:pPr>
            <a:r>
              <a:rPr b="1" lang="es">
                <a:solidFill>
                  <a:srgbClr val="375FA9"/>
                </a:solidFill>
              </a:rPr>
              <a:t>Desventajas:</a:t>
            </a:r>
            <a:endParaRPr sz="13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La seguridad depende de la eficiencia de los ordenadores.</a:t>
            </a:r>
            <a:endParaRPr sz="11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Es más lento que los algoritmos de clave simétrica.</a:t>
            </a:r>
            <a:endParaRPr sz="1100">
              <a:solidFill>
                <a:srgbClr val="233A44"/>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La clave privada debe ser cifrada por algún algoritmo simétrico.</a:t>
            </a:r>
            <a:endParaRPr sz="12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8"/>
          <p:cNvSpPr txBox="1"/>
          <p:nvPr/>
        </p:nvSpPr>
        <p:spPr>
          <a:xfrm>
            <a:off x="602468" y="65348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 - Algoritmos</a:t>
            </a:r>
            <a:endParaRPr b="1" sz="2800">
              <a:solidFill>
                <a:srgbClr val="E73263"/>
              </a:solidFill>
            </a:endParaRPr>
          </a:p>
        </p:txBody>
      </p:sp>
      <p:sp>
        <p:nvSpPr>
          <p:cNvPr id="225" name="Google Shape;225;p28"/>
          <p:cNvSpPr txBox="1"/>
          <p:nvPr/>
        </p:nvSpPr>
        <p:spPr>
          <a:xfrm>
            <a:off x="602468" y="1925443"/>
            <a:ext cx="7635300" cy="269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de acuerdo de llaves Diffie - Hellman</a:t>
            </a:r>
            <a:r>
              <a:rPr lang="es">
                <a:solidFill>
                  <a:srgbClr val="375FA9"/>
                </a:solidFill>
              </a:rPr>
              <a:t>: </a:t>
            </a:r>
            <a:endParaRPr>
              <a:solidFill>
                <a:srgbClr val="375FA9"/>
              </a:solidFill>
            </a:endParaRPr>
          </a:p>
          <a:p>
            <a:pPr indent="0" lvl="0" marL="139700" rtl="0" algn="just">
              <a:lnSpc>
                <a:spcPct val="90000"/>
              </a:lnSpc>
              <a:spcBef>
                <a:spcPts val="900"/>
              </a:spcBef>
              <a:spcAft>
                <a:spcPts val="0"/>
              </a:spcAft>
              <a:buNone/>
            </a:pPr>
            <a:r>
              <a:t/>
            </a:r>
            <a:endParaRPr sz="400">
              <a:solidFill>
                <a:srgbClr val="375FA9"/>
              </a:solidFill>
            </a:endParaRPr>
          </a:p>
          <a:p>
            <a:pPr indent="-314325" lvl="0" marL="457200" rtl="0" algn="just">
              <a:lnSpc>
                <a:spcPct val="90000"/>
              </a:lnSpc>
              <a:spcBef>
                <a:spcPts val="900"/>
              </a:spcBef>
              <a:spcAft>
                <a:spcPts val="0"/>
              </a:spcAft>
              <a:buClr>
                <a:srgbClr val="375FA9"/>
              </a:buClr>
              <a:buSzPts val="1350"/>
              <a:buFont typeface="Arial"/>
              <a:buChar char="●"/>
            </a:pPr>
            <a:r>
              <a:rPr lang="es">
                <a:solidFill>
                  <a:srgbClr val="375FA9"/>
                </a:solidFill>
              </a:rPr>
              <a:t>Es un protocolo que permite intercambiar y establecer una llave secreta compartida entre dos partes. Es decir, si dos partes (cliente y servidor) siguen el protocolo, terminan acordando un clave secreta, conocida únicamente a las dos partes involucradas.</a:t>
            </a:r>
            <a:endParaRPr>
              <a:solidFill>
                <a:srgbClr val="375FA9"/>
              </a:solidFill>
            </a:endParaRPr>
          </a:p>
          <a:p>
            <a:pPr indent="-314325" lvl="0" marL="457200" rtl="0" algn="just">
              <a:lnSpc>
                <a:spcPct val="90000"/>
              </a:lnSpc>
              <a:spcBef>
                <a:spcPts val="0"/>
              </a:spcBef>
              <a:spcAft>
                <a:spcPts val="0"/>
              </a:spcAft>
              <a:buClr>
                <a:srgbClr val="375FA9"/>
              </a:buClr>
              <a:buSzPts val="1350"/>
              <a:buFont typeface="Arial"/>
              <a:buChar char="●"/>
            </a:pPr>
            <a:r>
              <a:rPr lang="es">
                <a:solidFill>
                  <a:srgbClr val="375FA9"/>
                </a:solidFill>
              </a:rPr>
              <a:t>Su seguridad se basa en la dificultad de resolver una instancia del logaritmo discreto (y del problema de </a:t>
            </a:r>
            <a:r>
              <a:rPr b="1" lang="es">
                <a:solidFill>
                  <a:srgbClr val="375FA9"/>
                </a:solidFill>
              </a:rPr>
              <a:t>Diffie - Hellman</a:t>
            </a:r>
            <a:r>
              <a:rPr lang="es">
                <a:solidFill>
                  <a:srgbClr val="375FA9"/>
                </a:solidFill>
              </a:rPr>
              <a:t>) dentro de una estructura matemática (grupo), en donde estos problemas son considerados computacionalmente costosos. Ejemplos: grupo de curvas elípticas y grupos modulares.</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9"/>
          <p:cNvSpPr txBox="1"/>
          <p:nvPr/>
        </p:nvSpPr>
        <p:spPr>
          <a:xfrm>
            <a:off x="602468" y="51767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asimétrico - Algoritmos</a:t>
            </a:r>
            <a:endParaRPr b="1" sz="2800">
              <a:solidFill>
                <a:srgbClr val="E73263"/>
              </a:solidFill>
            </a:endParaRPr>
          </a:p>
        </p:txBody>
      </p:sp>
      <p:sp>
        <p:nvSpPr>
          <p:cNvPr id="231" name="Google Shape;231;p29"/>
          <p:cNvSpPr txBox="1"/>
          <p:nvPr/>
        </p:nvSpPr>
        <p:spPr>
          <a:xfrm>
            <a:off x="602468" y="1717288"/>
            <a:ext cx="7635300" cy="274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de acuerdo de llaves Diffie - Hellman</a:t>
            </a:r>
            <a:r>
              <a:rPr lang="es">
                <a:solidFill>
                  <a:srgbClr val="375FA9"/>
                </a:solidFill>
              </a:rPr>
              <a:t>: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314325" lvl="0" marL="457200" rtl="0" algn="just">
              <a:lnSpc>
                <a:spcPct val="90000"/>
              </a:lnSpc>
              <a:spcBef>
                <a:spcPts val="0"/>
              </a:spcBef>
              <a:spcAft>
                <a:spcPts val="0"/>
              </a:spcAft>
              <a:buClr>
                <a:srgbClr val="375FA9"/>
              </a:buClr>
              <a:buSzPts val="1350"/>
              <a:buFont typeface="Arial"/>
              <a:buChar char="●"/>
            </a:pPr>
            <a:r>
              <a:rPr lang="es">
                <a:solidFill>
                  <a:srgbClr val="375FA9"/>
                </a:solidFill>
              </a:rPr>
              <a:t>Este protocolo, sin embargo, tiene un problema, que es su falta de autenticación. Es decir, no puede validar la identidad de las partes, por lo que si un tercera parte se pone en medio de la «conversación», también podría establecer claves secretas  tanto con el emisor como con el receptor, suplantando a ambos. </a:t>
            </a:r>
            <a:endParaRPr>
              <a:solidFill>
                <a:srgbClr val="375FA9"/>
              </a:solidFill>
            </a:endParaRPr>
          </a:p>
          <a:p>
            <a:pPr indent="-314325" lvl="0" marL="457200" rtl="0" algn="just">
              <a:lnSpc>
                <a:spcPct val="90000"/>
              </a:lnSpc>
              <a:spcBef>
                <a:spcPts val="0"/>
              </a:spcBef>
              <a:spcAft>
                <a:spcPts val="0"/>
              </a:spcAft>
              <a:buClr>
                <a:srgbClr val="375FA9"/>
              </a:buClr>
              <a:buSzPts val="1350"/>
              <a:buFont typeface="Arial"/>
              <a:buChar char="●"/>
            </a:pPr>
            <a:r>
              <a:rPr lang="es">
                <a:solidFill>
                  <a:srgbClr val="375FA9"/>
                </a:solidFill>
              </a:rPr>
              <a:t>Este protocolo es usado como componente fundamental para construir otros protocolos más robustos y seguros, y además esquemas de cifrado asimétricos. Por ejemplo, el esquema de llave pública ElGamal se construye a partir del protocolo Diffie-Hellman.</a:t>
            </a:r>
            <a:endParaRPr>
              <a:solidFill>
                <a:srgbClr val="233A4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txBox="1"/>
          <p:nvPr/>
        </p:nvSpPr>
        <p:spPr>
          <a:xfrm>
            <a:off x="635922" y="2669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Esquemas de firma digital</a:t>
            </a:r>
            <a:endParaRPr b="1" sz="2800">
              <a:solidFill>
                <a:srgbClr val="E73263"/>
              </a:solidFill>
            </a:endParaRPr>
          </a:p>
        </p:txBody>
      </p:sp>
      <p:grpSp>
        <p:nvGrpSpPr>
          <p:cNvPr id="237" name="Google Shape;237;p30"/>
          <p:cNvGrpSpPr/>
          <p:nvPr/>
        </p:nvGrpSpPr>
        <p:grpSpPr>
          <a:xfrm>
            <a:off x="812615" y="1678961"/>
            <a:ext cx="7684975" cy="2463075"/>
            <a:chOff x="924125" y="1823925"/>
            <a:chExt cx="7684975" cy="2463075"/>
          </a:xfrm>
        </p:grpSpPr>
        <p:sp>
          <p:nvSpPr>
            <p:cNvPr id="238" name="Google Shape;238;p30"/>
            <p:cNvSpPr/>
            <p:nvPr/>
          </p:nvSpPr>
          <p:spPr>
            <a:xfrm>
              <a:off x="1064350" y="2571738"/>
              <a:ext cx="960600" cy="249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Mensaje</a:t>
              </a:r>
              <a:endParaRPr b="0" i="0" sz="1400" u="none" cap="none" strike="noStrike">
                <a:solidFill>
                  <a:srgbClr val="325BA7"/>
                </a:solidFill>
                <a:latin typeface="Arial"/>
                <a:ea typeface="Arial"/>
                <a:cs typeface="Arial"/>
                <a:sym typeface="Arial"/>
              </a:endParaRPr>
            </a:p>
          </p:txBody>
        </p:sp>
        <p:sp>
          <p:nvSpPr>
            <p:cNvPr id="239" name="Google Shape;239;p30"/>
            <p:cNvSpPr/>
            <p:nvPr/>
          </p:nvSpPr>
          <p:spPr>
            <a:xfrm>
              <a:off x="924125" y="3860100"/>
              <a:ext cx="16050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25BA7"/>
                  </a:solidFill>
                  <a:latin typeface="Arial"/>
                  <a:ea typeface="Arial"/>
                  <a:cs typeface="Arial"/>
                  <a:sym typeface="Arial"/>
                </a:rPr>
                <a:t>GenerarFirma()</a:t>
              </a:r>
              <a:endParaRPr b="0" i="0" sz="1200" u="none" cap="none" strike="noStrike">
                <a:solidFill>
                  <a:srgbClr val="325BA7"/>
                </a:solidFill>
                <a:latin typeface="Arial"/>
                <a:ea typeface="Arial"/>
                <a:cs typeface="Arial"/>
                <a:sym typeface="Arial"/>
              </a:endParaRPr>
            </a:p>
          </p:txBody>
        </p:sp>
        <p:cxnSp>
          <p:nvCxnSpPr>
            <p:cNvPr id="240" name="Google Shape;240;p30"/>
            <p:cNvCxnSpPr>
              <a:stCxn id="238" idx="2"/>
            </p:cNvCxnSpPr>
            <p:nvPr/>
          </p:nvCxnSpPr>
          <p:spPr>
            <a:xfrm>
              <a:off x="1544650" y="2821038"/>
              <a:ext cx="6000" cy="370800"/>
            </a:xfrm>
            <a:prstGeom prst="straightConnector1">
              <a:avLst/>
            </a:prstGeom>
            <a:noFill/>
            <a:ln cap="flat" cmpd="sng" w="9525">
              <a:solidFill>
                <a:srgbClr val="233A44"/>
              </a:solidFill>
              <a:prstDash val="solid"/>
              <a:round/>
              <a:headEnd len="sm" w="sm" type="none"/>
              <a:tailEnd len="med" w="med" type="triangle"/>
            </a:ln>
          </p:spPr>
        </p:cxnSp>
        <p:sp>
          <p:nvSpPr>
            <p:cNvPr id="241" name="Google Shape;241;p30"/>
            <p:cNvSpPr/>
            <p:nvPr/>
          </p:nvSpPr>
          <p:spPr>
            <a:xfrm>
              <a:off x="1067350" y="3179927"/>
              <a:ext cx="960600" cy="285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Hash()</a:t>
              </a:r>
              <a:endParaRPr b="0" i="0" sz="1400" u="none" cap="none" strike="noStrike">
                <a:solidFill>
                  <a:srgbClr val="325BA7"/>
                </a:solidFill>
                <a:latin typeface="Arial"/>
                <a:ea typeface="Arial"/>
                <a:cs typeface="Arial"/>
                <a:sym typeface="Arial"/>
              </a:endParaRPr>
            </a:p>
          </p:txBody>
        </p:sp>
        <p:cxnSp>
          <p:nvCxnSpPr>
            <p:cNvPr id="242" name="Google Shape;242;p30"/>
            <p:cNvCxnSpPr/>
            <p:nvPr/>
          </p:nvCxnSpPr>
          <p:spPr>
            <a:xfrm>
              <a:off x="1541650" y="3477250"/>
              <a:ext cx="6000" cy="370800"/>
            </a:xfrm>
            <a:prstGeom prst="straightConnector1">
              <a:avLst/>
            </a:prstGeom>
            <a:noFill/>
            <a:ln cap="flat" cmpd="sng" w="9525">
              <a:solidFill>
                <a:srgbClr val="233A44"/>
              </a:solidFill>
              <a:prstDash val="solid"/>
              <a:round/>
              <a:headEnd len="sm" w="sm" type="none"/>
              <a:tailEnd len="med" w="med" type="triangle"/>
            </a:ln>
          </p:spPr>
        </p:cxnSp>
        <p:sp>
          <p:nvSpPr>
            <p:cNvPr id="243" name="Google Shape;243;p30"/>
            <p:cNvSpPr/>
            <p:nvPr/>
          </p:nvSpPr>
          <p:spPr>
            <a:xfrm>
              <a:off x="2088775" y="3039225"/>
              <a:ext cx="11916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Llave privada</a:t>
              </a:r>
              <a:endParaRPr b="0" i="0" sz="1400" u="none" cap="none" strike="noStrike">
                <a:solidFill>
                  <a:srgbClr val="325BA7"/>
                </a:solidFill>
                <a:latin typeface="Arial"/>
                <a:ea typeface="Arial"/>
                <a:cs typeface="Arial"/>
                <a:sym typeface="Arial"/>
              </a:endParaRPr>
            </a:p>
          </p:txBody>
        </p:sp>
        <p:sp>
          <p:nvSpPr>
            <p:cNvPr id="244" name="Google Shape;244;p30"/>
            <p:cNvSpPr/>
            <p:nvPr/>
          </p:nvSpPr>
          <p:spPr>
            <a:xfrm>
              <a:off x="3459051" y="3860100"/>
              <a:ext cx="13254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25BA7"/>
                  </a:solidFill>
                  <a:latin typeface="Arial"/>
                  <a:ea typeface="Arial"/>
                  <a:cs typeface="Arial"/>
                  <a:sym typeface="Arial"/>
                </a:rPr>
                <a:t>FirmaDigital</a:t>
              </a:r>
              <a:endParaRPr b="0" i="0" sz="1200" u="none" cap="none" strike="noStrike">
                <a:solidFill>
                  <a:srgbClr val="325BA7"/>
                </a:solidFill>
                <a:latin typeface="Arial"/>
                <a:ea typeface="Arial"/>
                <a:cs typeface="Arial"/>
                <a:sym typeface="Arial"/>
              </a:endParaRPr>
            </a:p>
          </p:txBody>
        </p:sp>
        <p:sp>
          <p:nvSpPr>
            <p:cNvPr id="245" name="Google Shape;245;p30"/>
            <p:cNvSpPr/>
            <p:nvPr/>
          </p:nvSpPr>
          <p:spPr>
            <a:xfrm>
              <a:off x="5325899" y="3860100"/>
              <a:ext cx="16659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25BA7"/>
                  </a:solidFill>
                  <a:latin typeface="Arial"/>
                  <a:ea typeface="Arial"/>
                  <a:cs typeface="Arial"/>
                  <a:sym typeface="Arial"/>
                </a:rPr>
                <a:t>VerificarFirma()</a:t>
              </a:r>
              <a:endParaRPr b="0" i="0" sz="1200" u="none" cap="none" strike="noStrike">
                <a:solidFill>
                  <a:srgbClr val="325BA7"/>
                </a:solidFill>
                <a:latin typeface="Arial"/>
                <a:ea typeface="Arial"/>
                <a:cs typeface="Arial"/>
                <a:sym typeface="Arial"/>
              </a:endParaRPr>
            </a:p>
          </p:txBody>
        </p:sp>
        <p:sp>
          <p:nvSpPr>
            <p:cNvPr id="246" name="Google Shape;246;p30"/>
            <p:cNvSpPr/>
            <p:nvPr/>
          </p:nvSpPr>
          <p:spPr>
            <a:xfrm>
              <a:off x="6487200" y="2998913"/>
              <a:ext cx="9606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Llave pública</a:t>
              </a:r>
              <a:endParaRPr b="0" i="0" sz="1400" u="none" cap="none" strike="noStrike">
                <a:solidFill>
                  <a:srgbClr val="325BA7"/>
                </a:solidFill>
                <a:latin typeface="Arial"/>
                <a:ea typeface="Arial"/>
                <a:cs typeface="Arial"/>
                <a:sym typeface="Arial"/>
              </a:endParaRPr>
            </a:p>
          </p:txBody>
        </p:sp>
        <p:cxnSp>
          <p:nvCxnSpPr>
            <p:cNvPr id="247" name="Google Shape;247;p30"/>
            <p:cNvCxnSpPr>
              <a:stCxn id="245" idx="3"/>
            </p:cNvCxnSpPr>
            <p:nvPr/>
          </p:nvCxnSpPr>
          <p:spPr>
            <a:xfrm>
              <a:off x="6991799" y="4073100"/>
              <a:ext cx="425700" cy="1800"/>
            </a:xfrm>
            <a:prstGeom prst="straightConnector1">
              <a:avLst/>
            </a:prstGeom>
            <a:noFill/>
            <a:ln cap="flat" cmpd="sng" w="9525">
              <a:solidFill>
                <a:srgbClr val="233A44"/>
              </a:solidFill>
              <a:prstDash val="solid"/>
              <a:round/>
              <a:headEnd len="sm" w="sm" type="none"/>
              <a:tailEnd len="med" w="med" type="triangle"/>
            </a:ln>
          </p:spPr>
        </p:cxnSp>
        <p:sp>
          <p:nvSpPr>
            <p:cNvPr id="248" name="Google Shape;248;p30"/>
            <p:cNvSpPr/>
            <p:nvPr/>
          </p:nvSpPr>
          <p:spPr>
            <a:xfrm>
              <a:off x="7417450" y="3861000"/>
              <a:ext cx="1191600" cy="4260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325BA7"/>
                  </a:solidFill>
                  <a:latin typeface="Arial"/>
                  <a:ea typeface="Arial"/>
                  <a:cs typeface="Arial"/>
                  <a:sym typeface="Arial"/>
                </a:rPr>
                <a:t>Falso o </a:t>
              </a:r>
              <a:endParaRPr b="0" i="0" sz="1300" u="none" cap="none" strike="noStrike">
                <a:solidFill>
                  <a:srgbClr val="325BA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325BA7"/>
                  </a:solidFill>
                  <a:latin typeface="Arial"/>
                  <a:ea typeface="Arial"/>
                  <a:cs typeface="Arial"/>
                  <a:sym typeface="Arial"/>
                </a:rPr>
                <a:t>Verdadero</a:t>
              </a:r>
              <a:r>
                <a:rPr b="0" i="0" lang="es" sz="1400" u="none" cap="none" strike="noStrike">
                  <a:solidFill>
                    <a:srgbClr val="325BA7"/>
                  </a:solidFill>
                  <a:latin typeface="Arial"/>
                  <a:ea typeface="Arial"/>
                  <a:cs typeface="Arial"/>
                  <a:sym typeface="Arial"/>
                </a:rPr>
                <a:t>?</a:t>
              </a:r>
              <a:endParaRPr b="0" i="0" sz="1400" u="none" cap="none" strike="noStrike">
                <a:solidFill>
                  <a:srgbClr val="325BA7"/>
                </a:solidFill>
                <a:latin typeface="Arial"/>
                <a:ea typeface="Arial"/>
                <a:cs typeface="Arial"/>
                <a:sym typeface="Arial"/>
              </a:endParaRPr>
            </a:p>
          </p:txBody>
        </p:sp>
        <p:sp>
          <p:nvSpPr>
            <p:cNvPr id="249" name="Google Shape;249;p30"/>
            <p:cNvSpPr/>
            <p:nvPr/>
          </p:nvSpPr>
          <p:spPr>
            <a:xfrm>
              <a:off x="924125" y="1823925"/>
              <a:ext cx="2344200" cy="555900"/>
            </a:xfrm>
            <a:prstGeom prst="roundRect">
              <a:avLst>
                <a:gd fmla="val 16667" name="adj"/>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s" sz="1900" u="none" cap="none" strike="noStrike">
                  <a:solidFill>
                    <a:srgbClr val="325BA7"/>
                  </a:solidFill>
                  <a:latin typeface="Arial"/>
                  <a:ea typeface="Arial"/>
                  <a:cs typeface="Arial"/>
                  <a:sym typeface="Arial"/>
                </a:rPr>
                <a:t>Firmante</a:t>
              </a:r>
              <a:endParaRPr b="0" i="0" sz="1900" u="none" cap="none" strike="noStrike">
                <a:solidFill>
                  <a:srgbClr val="325BA7"/>
                </a:solidFill>
                <a:latin typeface="Arial"/>
                <a:ea typeface="Arial"/>
                <a:cs typeface="Arial"/>
                <a:sym typeface="Arial"/>
              </a:endParaRPr>
            </a:p>
          </p:txBody>
        </p:sp>
        <p:sp>
          <p:nvSpPr>
            <p:cNvPr id="250" name="Google Shape;250;p30"/>
            <p:cNvSpPr/>
            <p:nvPr/>
          </p:nvSpPr>
          <p:spPr>
            <a:xfrm>
              <a:off x="5325900" y="1823925"/>
              <a:ext cx="3283200" cy="526800"/>
            </a:xfrm>
            <a:prstGeom prst="roundRect">
              <a:avLst>
                <a:gd fmla="val 16667" name="adj"/>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s" sz="1900" u="none" cap="none" strike="noStrike">
                  <a:solidFill>
                    <a:srgbClr val="325BA7"/>
                  </a:solidFill>
                  <a:latin typeface="Arial"/>
                  <a:ea typeface="Arial"/>
                  <a:cs typeface="Arial"/>
                  <a:sym typeface="Arial"/>
                </a:rPr>
                <a:t>Verificador</a:t>
              </a:r>
              <a:endParaRPr b="0" i="0" sz="1900" u="none" cap="none" strike="noStrike">
                <a:solidFill>
                  <a:srgbClr val="325BA7"/>
                </a:solidFill>
                <a:latin typeface="Arial"/>
                <a:ea typeface="Arial"/>
                <a:cs typeface="Arial"/>
                <a:sym typeface="Arial"/>
              </a:endParaRPr>
            </a:p>
          </p:txBody>
        </p:sp>
        <p:sp>
          <p:nvSpPr>
            <p:cNvPr id="251" name="Google Shape;251;p30"/>
            <p:cNvSpPr/>
            <p:nvPr/>
          </p:nvSpPr>
          <p:spPr>
            <a:xfrm>
              <a:off x="5411050" y="3145852"/>
              <a:ext cx="960600" cy="285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Hash()</a:t>
              </a:r>
              <a:endParaRPr b="0" i="0" sz="1400" u="none" cap="none" strike="noStrike">
                <a:solidFill>
                  <a:srgbClr val="325BA7"/>
                </a:solidFill>
                <a:latin typeface="Arial"/>
                <a:ea typeface="Arial"/>
                <a:cs typeface="Arial"/>
                <a:sym typeface="Arial"/>
              </a:endParaRPr>
            </a:p>
          </p:txBody>
        </p:sp>
        <p:sp>
          <p:nvSpPr>
            <p:cNvPr id="252" name="Google Shape;252;p30"/>
            <p:cNvSpPr/>
            <p:nvPr/>
          </p:nvSpPr>
          <p:spPr>
            <a:xfrm>
              <a:off x="5411050" y="2578600"/>
              <a:ext cx="960600" cy="2493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Mensaje</a:t>
              </a:r>
              <a:endParaRPr b="0" i="0" sz="1400" u="none" cap="none" strike="noStrike">
                <a:solidFill>
                  <a:srgbClr val="325BA7"/>
                </a:solidFill>
                <a:latin typeface="Arial"/>
                <a:ea typeface="Arial"/>
                <a:cs typeface="Arial"/>
                <a:sym typeface="Arial"/>
              </a:endParaRPr>
            </a:p>
          </p:txBody>
        </p:sp>
        <p:cxnSp>
          <p:nvCxnSpPr>
            <p:cNvPr id="253" name="Google Shape;253;p30"/>
            <p:cNvCxnSpPr>
              <a:stCxn id="239" idx="3"/>
              <a:endCxn id="244" idx="1"/>
            </p:cNvCxnSpPr>
            <p:nvPr/>
          </p:nvCxnSpPr>
          <p:spPr>
            <a:xfrm>
              <a:off x="2529125" y="4073100"/>
              <a:ext cx="930000" cy="0"/>
            </a:xfrm>
            <a:prstGeom prst="straightConnector1">
              <a:avLst/>
            </a:prstGeom>
            <a:noFill/>
            <a:ln cap="flat" cmpd="sng" w="9525">
              <a:solidFill>
                <a:srgbClr val="233A44"/>
              </a:solidFill>
              <a:prstDash val="solid"/>
              <a:round/>
              <a:headEnd len="sm" w="sm" type="none"/>
              <a:tailEnd len="med" w="med" type="triangle"/>
            </a:ln>
          </p:spPr>
        </p:cxnSp>
        <p:cxnSp>
          <p:nvCxnSpPr>
            <p:cNvPr id="254" name="Google Shape;254;p30"/>
            <p:cNvCxnSpPr>
              <a:stCxn id="244" idx="3"/>
              <a:endCxn id="245" idx="1"/>
            </p:cNvCxnSpPr>
            <p:nvPr/>
          </p:nvCxnSpPr>
          <p:spPr>
            <a:xfrm>
              <a:off x="4784451" y="4073100"/>
              <a:ext cx="541500" cy="0"/>
            </a:xfrm>
            <a:prstGeom prst="straightConnector1">
              <a:avLst/>
            </a:prstGeom>
            <a:noFill/>
            <a:ln cap="flat" cmpd="sng" w="9525">
              <a:solidFill>
                <a:srgbClr val="233A44"/>
              </a:solidFill>
              <a:prstDash val="solid"/>
              <a:round/>
              <a:headEnd len="sm" w="sm" type="none"/>
              <a:tailEnd len="med" w="med" type="triangle"/>
            </a:ln>
          </p:spPr>
        </p:cxnSp>
        <p:cxnSp>
          <p:nvCxnSpPr>
            <p:cNvPr id="255" name="Google Shape;255;p30"/>
            <p:cNvCxnSpPr>
              <a:stCxn id="243" idx="2"/>
              <a:endCxn id="239" idx="0"/>
            </p:cNvCxnSpPr>
            <p:nvPr/>
          </p:nvCxnSpPr>
          <p:spPr>
            <a:xfrm rot="5400000">
              <a:off x="2008225" y="3183675"/>
              <a:ext cx="394800" cy="957900"/>
            </a:xfrm>
            <a:prstGeom prst="bentConnector3">
              <a:avLst>
                <a:gd fmla="val 50009" name="adj1"/>
              </a:avLst>
            </a:prstGeom>
            <a:noFill/>
            <a:ln cap="flat" cmpd="sng" w="9525">
              <a:solidFill>
                <a:srgbClr val="233A44"/>
              </a:solidFill>
              <a:prstDash val="solid"/>
              <a:round/>
              <a:headEnd len="sm" w="sm" type="none"/>
              <a:tailEnd len="med" w="med" type="triangle"/>
            </a:ln>
          </p:spPr>
        </p:cxnSp>
        <p:cxnSp>
          <p:nvCxnSpPr>
            <p:cNvPr id="256" name="Google Shape;256;p30"/>
            <p:cNvCxnSpPr>
              <a:stCxn id="246" idx="2"/>
              <a:endCxn id="245" idx="0"/>
            </p:cNvCxnSpPr>
            <p:nvPr/>
          </p:nvCxnSpPr>
          <p:spPr>
            <a:xfrm rot="5400000">
              <a:off x="6345450" y="3238163"/>
              <a:ext cx="435300" cy="808800"/>
            </a:xfrm>
            <a:prstGeom prst="bentConnector3">
              <a:avLst>
                <a:gd fmla="val 49987" name="adj1"/>
              </a:avLst>
            </a:prstGeom>
            <a:noFill/>
            <a:ln cap="flat" cmpd="sng" w="9525">
              <a:solidFill>
                <a:srgbClr val="233A44"/>
              </a:solidFill>
              <a:prstDash val="solid"/>
              <a:round/>
              <a:headEnd len="sm" w="sm" type="none"/>
              <a:tailEnd len="med" w="med" type="triangle"/>
            </a:ln>
          </p:spPr>
        </p:cxnSp>
        <p:cxnSp>
          <p:nvCxnSpPr>
            <p:cNvPr id="257" name="Google Shape;257;p30"/>
            <p:cNvCxnSpPr>
              <a:stCxn id="252" idx="2"/>
              <a:endCxn id="251" idx="0"/>
            </p:cNvCxnSpPr>
            <p:nvPr/>
          </p:nvCxnSpPr>
          <p:spPr>
            <a:xfrm>
              <a:off x="5891350" y="2827900"/>
              <a:ext cx="0" cy="318000"/>
            </a:xfrm>
            <a:prstGeom prst="straightConnector1">
              <a:avLst/>
            </a:prstGeom>
            <a:noFill/>
            <a:ln cap="flat" cmpd="sng" w="9525">
              <a:solidFill>
                <a:srgbClr val="233A44"/>
              </a:solidFill>
              <a:prstDash val="solid"/>
              <a:round/>
              <a:headEnd len="sm" w="sm" type="none"/>
              <a:tailEnd len="med" w="med" type="triangle"/>
            </a:ln>
          </p:spPr>
        </p:cxnSp>
        <p:cxnSp>
          <p:nvCxnSpPr>
            <p:cNvPr id="258" name="Google Shape;258;p30"/>
            <p:cNvCxnSpPr/>
            <p:nvPr/>
          </p:nvCxnSpPr>
          <p:spPr>
            <a:xfrm>
              <a:off x="5888338" y="3457175"/>
              <a:ext cx="6000" cy="370800"/>
            </a:xfrm>
            <a:prstGeom prst="straightConnector1">
              <a:avLst/>
            </a:prstGeom>
            <a:noFill/>
            <a:ln cap="flat" cmpd="sng" w="9525">
              <a:solidFill>
                <a:srgbClr val="233A44"/>
              </a:solidFill>
              <a:prstDash val="solid"/>
              <a:round/>
              <a:headEnd len="sm" w="sm" type="none"/>
              <a:tailEnd len="med" w="med" type="triangl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1"/>
          <p:cNvSpPr txBox="1"/>
          <p:nvPr/>
        </p:nvSpPr>
        <p:spPr>
          <a:xfrm>
            <a:off x="803190" y="300360"/>
            <a:ext cx="7543800" cy="1048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Esquemas de firma digital</a:t>
            </a:r>
            <a:endParaRPr b="1" sz="2800">
              <a:solidFill>
                <a:srgbClr val="E73263"/>
              </a:solidFill>
            </a:endParaRPr>
          </a:p>
        </p:txBody>
      </p:sp>
      <p:sp>
        <p:nvSpPr>
          <p:cNvPr id="264" name="Google Shape;264;p31"/>
          <p:cNvSpPr txBox="1"/>
          <p:nvPr/>
        </p:nvSpPr>
        <p:spPr>
          <a:xfrm>
            <a:off x="803190" y="1522906"/>
            <a:ext cx="7543800" cy="2845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325BA7"/>
                </a:solidFill>
                <a:latin typeface="Arial"/>
                <a:ea typeface="Arial"/>
                <a:cs typeface="Arial"/>
                <a:sym typeface="Arial"/>
              </a:rPr>
              <a:t>Algunos ejemplos de esquemas de firma digital usados actualmente.</a:t>
            </a:r>
            <a:endParaRPr b="0" i="0" sz="1400" u="none" cap="none" strike="noStrike">
              <a:solidFill>
                <a:srgbClr val="325BA7"/>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317500" lvl="0" marL="457200" marR="0" rtl="0" algn="just">
              <a:lnSpc>
                <a:spcPct val="100000"/>
              </a:lnSpc>
              <a:spcBef>
                <a:spcPts val="0"/>
              </a:spcBef>
              <a:spcAft>
                <a:spcPts val="0"/>
              </a:spcAft>
              <a:buClr>
                <a:srgbClr val="325BA7"/>
              </a:buClr>
              <a:buSzPts val="1400"/>
              <a:buFont typeface="Calibri"/>
              <a:buChar char="●"/>
            </a:pPr>
            <a:r>
              <a:rPr b="0" i="0" lang="es" sz="1400" u="none" cap="none" strike="noStrike">
                <a:solidFill>
                  <a:srgbClr val="325BA7"/>
                </a:solidFill>
                <a:latin typeface="Arial"/>
                <a:ea typeface="Arial"/>
                <a:cs typeface="Arial"/>
                <a:sym typeface="Arial"/>
              </a:rPr>
              <a:t>RSA es similar al criptosistema de llave pública RSA usado </a:t>
            </a:r>
            <a:r>
              <a:rPr b="0" i="0" lang="es" sz="1200" u="none" cap="none" strike="noStrike">
                <a:solidFill>
                  <a:srgbClr val="375FA9"/>
                </a:solidFill>
                <a:latin typeface="Arial"/>
                <a:ea typeface="Arial"/>
                <a:cs typeface="Arial"/>
                <a:sym typeface="Arial"/>
              </a:rPr>
              <a:t>como esquema de firma digital.</a:t>
            </a:r>
            <a:endParaRPr b="0" i="0" sz="1400" u="none" cap="none" strike="noStrike">
              <a:solidFill>
                <a:srgbClr val="325BA7"/>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25BA7"/>
              </a:solidFill>
              <a:latin typeface="Arial"/>
              <a:ea typeface="Arial"/>
              <a:cs typeface="Arial"/>
              <a:sym typeface="Arial"/>
            </a:endParaRPr>
          </a:p>
          <a:p>
            <a:pPr indent="-317500" lvl="0" marL="457200" marR="0" rtl="0" algn="just">
              <a:lnSpc>
                <a:spcPct val="100000"/>
              </a:lnSpc>
              <a:spcBef>
                <a:spcPts val="0"/>
              </a:spcBef>
              <a:spcAft>
                <a:spcPts val="0"/>
              </a:spcAft>
              <a:buClr>
                <a:srgbClr val="325BA7"/>
              </a:buClr>
              <a:buSzPts val="1400"/>
              <a:buFont typeface="Calibri"/>
              <a:buChar char="●"/>
            </a:pPr>
            <a:r>
              <a:rPr b="0" i="0" lang="es" sz="1400" u="none" cap="none" strike="noStrike">
                <a:solidFill>
                  <a:srgbClr val="325BA7"/>
                </a:solidFill>
                <a:latin typeface="Arial"/>
                <a:ea typeface="Arial"/>
                <a:cs typeface="Arial"/>
                <a:sym typeface="Arial"/>
              </a:rPr>
              <a:t>EdDSA es un esquema de firma digital cuya seguridad se fundamenta en la dificultad de resolver una instancia del problema del logaritmo discreto sobre una curva elíptica. Por ejemplo Ed25519 es un esquema de firma EdDSA que usa la función hash SHA-512 y la curva Curve25519</a:t>
            </a:r>
            <a:endParaRPr b="0" i="0" sz="1400" u="none" cap="none" strike="noStrike">
              <a:solidFill>
                <a:srgbClr val="325BA7"/>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2"/>
          <p:cNvSpPr txBox="1"/>
          <p:nvPr/>
        </p:nvSpPr>
        <p:spPr>
          <a:xfrm>
            <a:off x="635922" y="6548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270" name="Google Shape;270;p32"/>
          <p:cNvSpPr txBox="1"/>
          <p:nvPr/>
        </p:nvSpPr>
        <p:spPr>
          <a:xfrm>
            <a:off x="2909456" y="1742934"/>
            <a:ext cx="5564400" cy="28116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Un certificado digital es un documento electrónico que asocia una clave pública con la identidad de su propietario.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Contiene los datos de identificación de una persona o entidad (empresa, servidor Web, etc.), otros atributos (ámbito de uso de la clave pública, fechas de validez, etc.) y una firma digital de una autoridad certificadora.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Las principales autoridades certificadoras actuales que existen son: VeriSign, SecureSign, GlobalSign, Thawte y CertiSign.</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El formato de los certificados digitales es estándar, siendo X.509 v3 el recomendado por la Unión Internacional de Comunicaciones (ITU) y usado por la mayoría de navegadores.</a:t>
            </a:r>
            <a:endParaRPr sz="1300">
              <a:solidFill>
                <a:srgbClr val="233A44"/>
              </a:solidFill>
            </a:endParaRPr>
          </a:p>
        </p:txBody>
      </p:sp>
      <p:pic>
        <p:nvPicPr>
          <p:cNvPr descr="CONCEPTOS INFORMATICOS: CERTIFICADO DIGITAL" id="271" name="Google Shape;271;p32"/>
          <p:cNvPicPr preferRelativeResize="0"/>
          <p:nvPr/>
        </p:nvPicPr>
        <p:blipFill rotWithShape="1">
          <a:blip r:embed="rId4">
            <a:alphaModFix/>
          </a:blip>
          <a:srcRect b="13394" l="19118" r="10488" t="16880"/>
          <a:stretch/>
        </p:blipFill>
        <p:spPr>
          <a:xfrm>
            <a:off x="635922" y="2338316"/>
            <a:ext cx="2182091" cy="1620981"/>
          </a:xfrm>
          <a:prstGeom prst="rect">
            <a:avLst/>
          </a:prstGeom>
          <a:noFill/>
          <a:ln>
            <a:noFill/>
          </a:ln>
        </p:spPr>
      </p:pic>
      <p:sp>
        <p:nvSpPr>
          <p:cNvPr id="272" name="Google Shape;272;p32"/>
          <p:cNvSpPr txBox="1"/>
          <p:nvPr/>
        </p:nvSpPr>
        <p:spPr>
          <a:xfrm>
            <a:off x="1018308" y="3959298"/>
            <a:ext cx="10599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E73364"/>
                </a:solidFill>
                <a:latin typeface="Arial"/>
                <a:ea typeface="Arial"/>
                <a:cs typeface="Arial"/>
                <a:sym typeface="Arial"/>
              </a:rPr>
              <a:t>Estándar X.509</a:t>
            </a:r>
            <a:endParaRPr b="0" i="0" sz="1400" u="none" cap="none" strike="noStrike">
              <a:solidFill>
                <a:srgbClr val="E73364"/>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3"/>
          <p:cNvSpPr txBox="1"/>
          <p:nvPr/>
        </p:nvSpPr>
        <p:spPr>
          <a:xfrm>
            <a:off x="800097" y="379314"/>
            <a:ext cx="7543800" cy="9366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Certificados digitales -Ejemplo</a:t>
            </a:r>
            <a:endParaRPr sz="2800">
              <a:solidFill>
                <a:srgbClr val="AF7B51"/>
              </a:solidFill>
            </a:endParaRPr>
          </a:p>
        </p:txBody>
      </p:sp>
      <p:sp>
        <p:nvSpPr>
          <p:cNvPr id="278" name="Google Shape;278;p33"/>
          <p:cNvSpPr txBox="1"/>
          <p:nvPr/>
        </p:nvSpPr>
        <p:spPr>
          <a:xfrm>
            <a:off x="613197" y="1433975"/>
            <a:ext cx="7730700" cy="3017400"/>
          </a:xfrm>
          <a:prstGeom prst="rect">
            <a:avLst/>
          </a:prstGeom>
          <a:noFill/>
          <a:ln>
            <a:noFill/>
          </a:ln>
        </p:spPr>
        <p:txBody>
          <a:bodyPr anchorCtr="0" anchor="t" bIns="34275" lIns="0" spcFirstLastPara="1" rIns="0" wrap="square" tIns="34275">
            <a:noAutofit/>
          </a:bodyPr>
          <a:lstStyle/>
          <a:p>
            <a:pPr indent="0" lvl="0" marL="268287" rtl="0" algn="just">
              <a:lnSpc>
                <a:spcPct val="90000"/>
              </a:lnSpc>
              <a:spcBef>
                <a:spcPts val="900"/>
              </a:spcBef>
              <a:spcAft>
                <a:spcPts val="0"/>
              </a:spcAft>
              <a:buNone/>
            </a:pPr>
            <a:r>
              <a:rPr lang="es" sz="1300">
                <a:solidFill>
                  <a:srgbClr val="375FA9"/>
                </a:solidFill>
              </a:rPr>
              <a:t>Asuma que usted desea obtener un certificado para su dominio su-dominio.com. </a:t>
            </a:r>
            <a:endParaRPr sz="1300">
              <a:solidFill>
                <a:srgbClr val="375FA9"/>
              </a:solidFill>
            </a:endParaRPr>
          </a:p>
          <a:p>
            <a:pPr indent="-311150" lvl="1" marL="914400" rtl="0" algn="just">
              <a:lnSpc>
                <a:spcPct val="90000"/>
              </a:lnSpc>
              <a:spcBef>
                <a:spcPts val="200"/>
              </a:spcBef>
              <a:spcAft>
                <a:spcPts val="0"/>
              </a:spcAft>
              <a:buClr>
                <a:srgbClr val="375FA9"/>
              </a:buClr>
              <a:buSzPts val="1300"/>
              <a:buFont typeface="Arial"/>
              <a:buAutoNum type="arabicPeriod"/>
            </a:pPr>
            <a:r>
              <a:rPr lang="es" sz="1200">
                <a:solidFill>
                  <a:srgbClr val="375FA9"/>
                </a:solidFill>
              </a:rPr>
              <a:t>Debe enviar una petición de generación de certificado a la entidad certificadora, que contenga su identidad , dirección de correo, y la llave pública que desea corresponder con su dominio. </a:t>
            </a:r>
            <a:endParaRPr sz="1200">
              <a:solidFill>
                <a:srgbClr val="375FA9"/>
              </a:solidFill>
            </a:endParaRPr>
          </a:p>
          <a:p>
            <a:pPr indent="-311150" lvl="1" marL="914400" rtl="0" algn="just">
              <a:lnSpc>
                <a:spcPct val="90000"/>
              </a:lnSpc>
              <a:spcBef>
                <a:spcPts val="0"/>
              </a:spcBef>
              <a:spcAft>
                <a:spcPts val="0"/>
              </a:spcAft>
              <a:buClr>
                <a:srgbClr val="375FA9"/>
              </a:buClr>
              <a:buSzPts val="1300"/>
              <a:buFont typeface="Arial"/>
              <a:buAutoNum type="arabicPeriod"/>
            </a:pPr>
            <a:r>
              <a:rPr lang="es" sz="1200">
                <a:solidFill>
                  <a:srgbClr val="375FA9"/>
                </a:solidFill>
              </a:rPr>
              <a:t>Una vez que la entidad certificadora recibe la petición, chequea que usted es quien dice ser, por medio de los soportes enviados. Si todas las verificaciones son exitosas, la entidad certificadora incluye toda los datos relevantes dentro de la estructura del certificado, y lo firma usando un esquema de firma digital y su llave privada.</a:t>
            </a:r>
            <a:endParaRPr sz="1200">
              <a:solidFill>
                <a:srgbClr val="375FA9"/>
              </a:solidFill>
            </a:endParaRPr>
          </a:p>
          <a:p>
            <a:pPr indent="-311150" lvl="1" marL="914400" rtl="0" algn="just">
              <a:lnSpc>
                <a:spcPct val="90000"/>
              </a:lnSpc>
              <a:spcBef>
                <a:spcPts val="0"/>
              </a:spcBef>
              <a:spcAft>
                <a:spcPts val="0"/>
              </a:spcAft>
              <a:buClr>
                <a:srgbClr val="375FA9"/>
              </a:buClr>
              <a:buSzPts val="1300"/>
              <a:buFont typeface="Arial"/>
              <a:buAutoNum type="arabicPeriod"/>
            </a:pPr>
            <a:r>
              <a:rPr lang="es" sz="1200">
                <a:solidFill>
                  <a:srgbClr val="375FA9"/>
                </a:solidFill>
              </a:rPr>
              <a:t>La firma per se está incluida en el certificado, el cual corresponde la llave pública encontrada en la petición con su identidad. </a:t>
            </a:r>
            <a:endParaRPr sz="1200">
              <a:solidFill>
                <a:srgbClr val="375FA9"/>
              </a:solidFill>
            </a:endParaRPr>
          </a:p>
          <a:p>
            <a:pPr indent="-311150" lvl="1" marL="914400" rtl="0" algn="just">
              <a:lnSpc>
                <a:spcPct val="90000"/>
              </a:lnSpc>
              <a:spcBef>
                <a:spcPts val="0"/>
              </a:spcBef>
              <a:spcAft>
                <a:spcPts val="0"/>
              </a:spcAft>
              <a:buClr>
                <a:srgbClr val="375FA9"/>
              </a:buClr>
              <a:buSzPts val="1300"/>
              <a:buFont typeface="Arial"/>
              <a:buAutoNum type="arabicPeriod"/>
            </a:pPr>
            <a:r>
              <a:rPr lang="es" sz="1200">
                <a:solidFill>
                  <a:srgbClr val="375FA9"/>
                </a:solidFill>
              </a:rPr>
              <a:t>Este certificado firmado puede ser enviado a cualquiera que necesita comunicarse de forma segura con usted. En tal caso, ese ente usando la llave pública de la entidad certificadora puede verificar el certificado y estar seguro que la llave incluida en él corresponde a usted.</a:t>
            </a:r>
            <a:endParaRPr sz="12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17: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Establecimiento de un canal seguro entre el cliente y servidor.</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4"/>
          <p:cNvSpPr txBox="1"/>
          <p:nvPr/>
        </p:nvSpPr>
        <p:spPr>
          <a:xfrm>
            <a:off x="635922" y="59248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 --- Ejemplo</a:t>
            </a:r>
            <a:endParaRPr sz="2800">
              <a:solidFill>
                <a:srgbClr val="AF7B51"/>
              </a:solidFill>
            </a:endParaRPr>
          </a:p>
        </p:txBody>
      </p:sp>
      <p:pic>
        <p:nvPicPr>
          <p:cNvPr id="284" name="Google Shape;284;p34"/>
          <p:cNvPicPr preferRelativeResize="0"/>
          <p:nvPr/>
        </p:nvPicPr>
        <p:blipFill rotWithShape="1">
          <a:blip r:embed="rId4">
            <a:alphaModFix/>
          </a:blip>
          <a:srcRect b="16798" l="0" r="0" t="0"/>
          <a:stretch/>
        </p:blipFill>
        <p:spPr>
          <a:xfrm>
            <a:off x="443843" y="1725193"/>
            <a:ext cx="8231806" cy="28170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5"/>
          <p:cNvSpPr txBox="1"/>
          <p:nvPr/>
        </p:nvSpPr>
        <p:spPr>
          <a:xfrm>
            <a:off x="635922" y="6236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290" name="Google Shape;290;p35"/>
          <p:cNvSpPr txBox="1"/>
          <p:nvPr/>
        </p:nvSpPr>
        <p:spPr>
          <a:xfrm>
            <a:off x="635922" y="1967344"/>
            <a:ext cx="7730700" cy="282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Validación de certificados digitales</a:t>
            </a:r>
            <a:endParaRPr b="1">
              <a:solidFill>
                <a:srgbClr val="375FA9"/>
              </a:solidFill>
            </a:endParaRPr>
          </a:p>
          <a:p>
            <a:pPr indent="0" lvl="0" marL="139700" rtl="0" algn="just">
              <a:lnSpc>
                <a:spcPct val="90000"/>
              </a:lnSpc>
              <a:spcBef>
                <a:spcPts val="900"/>
              </a:spcBef>
              <a:spcAft>
                <a:spcPts val="0"/>
              </a:spcAft>
              <a:buNone/>
            </a:pPr>
            <a:r>
              <a:rPr lang="es">
                <a:solidFill>
                  <a:srgbClr val="375FA9"/>
                </a:solidFill>
              </a:rPr>
              <a:t>Los certificados no son documentos permanentes. </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Al estar basados en el uso de claves, no es recomendable que sean válidos por largos períodos de tiempo, ya que entre más duración </a:t>
            </a:r>
            <a:r>
              <a:rPr lang="es">
                <a:solidFill>
                  <a:srgbClr val="375FA9"/>
                </a:solidFill>
              </a:rPr>
              <a:t>tenga</a:t>
            </a:r>
            <a:r>
              <a:rPr lang="es">
                <a:solidFill>
                  <a:srgbClr val="375FA9"/>
                </a:solidFill>
              </a:rPr>
              <a:t>, será más fácil que se conozca la clave. También es cierto, que cada vez los computadores vienen con más recursos para realizar operaciones o cálculos, lo cual facilita el trabajo de los criptoanalistas. Por esta razón los certificados digitales tienen especificado un período de validez, que generalmente es de un año.</a:t>
            </a:r>
            <a:endParaRPr sz="1300">
              <a:solidFill>
                <a:srgbClr val="233A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36"/>
          <p:cNvSpPr txBox="1"/>
          <p:nvPr/>
        </p:nvSpPr>
        <p:spPr>
          <a:xfrm>
            <a:off x="635922" y="67561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296" name="Google Shape;296;p36"/>
          <p:cNvSpPr txBox="1"/>
          <p:nvPr/>
        </p:nvSpPr>
        <p:spPr>
          <a:xfrm>
            <a:off x="635922" y="2029690"/>
            <a:ext cx="7730700" cy="2760000"/>
          </a:xfrm>
          <a:prstGeom prst="rect">
            <a:avLst/>
          </a:prstGeom>
          <a:noFill/>
          <a:ln>
            <a:noFill/>
          </a:ln>
        </p:spPr>
        <p:txBody>
          <a:bodyPr anchorCtr="0" anchor="t" bIns="34275" lIns="0" spcFirstLastPara="1" rIns="0" wrap="square" tIns="34275">
            <a:noAutofit/>
          </a:bodyPr>
          <a:lstStyle/>
          <a:p>
            <a:pPr indent="0" lvl="0" marL="457200" rtl="0" algn="just">
              <a:lnSpc>
                <a:spcPct val="90000"/>
              </a:lnSpc>
              <a:spcBef>
                <a:spcPts val="900"/>
              </a:spcBef>
              <a:spcAft>
                <a:spcPts val="0"/>
              </a:spcAft>
              <a:buNone/>
            </a:pPr>
            <a:r>
              <a:rPr b="1" lang="es">
                <a:solidFill>
                  <a:srgbClr val="375FA9"/>
                </a:solidFill>
              </a:rPr>
              <a:t>Proceso general para verificar certificados.</a:t>
            </a:r>
            <a:endParaRPr b="1">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Hay muchas entidades certificadoras que generan certificados. Así que hay un reto relacionado a la distribución de las llaves públicas de las entidad certificadoras  a los usuarios finales.</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La solución, llamada cadena de certificados, es permitir que una entidad certificadora certifique la llave pública de otra entidad certificadora.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Este proceso se puede repetir recursivamente, resultando en una cadena de certificados donde cada certificado en la cadena certifica la llave pública de la próxima entidad certificadora en la cadena.</a:t>
            </a:r>
            <a:endParaRPr sz="13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37"/>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Certificados digitales</a:t>
            </a:r>
            <a:endParaRPr sz="2800">
              <a:solidFill>
                <a:srgbClr val="AF7B51"/>
              </a:solidFill>
            </a:endParaRPr>
          </a:p>
        </p:txBody>
      </p:sp>
      <p:sp>
        <p:nvSpPr>
          <p:cNvPr id="302" name="Google Shape;302;p37"/>
          <p:cNvSpPr txBox="1"/>
          <p:nvPr/>
        </p:nvSpPr>
        <p:spPr>
          <a:xfrm>
            <a:off x="912168" y="1616643"/>
            <a:ext cx="7543800" cy="24504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300">
                <a:solidFill>
                  <a:srgbClr val="375FA9"/>
                </a:solidFill>
              </a:rPr>
              <a:t>Para verificar esta cadena de certificados de longitud tres, se procede así.</a:t>
            </a:r>
            <a:endParaRPr sz="1300">
              <a:solidFill>
                <a:srgbClr val="375FA9"/>
              </a:solidFill>
            </a:endParaRPr>
          </a:p>
          <a:p>
            <a:pPr indent="-317500" lvl="0" marL="457200" rtl="0" algn="just">
              <a:lnSpc>
                <a:spcPct val="90000"/>
              </a:lnSpc>
              <a:spcBef>
                <a:spcPts val="900"/>
              </a:spcBef>
              <a:spcAft>
                <a:spcPts val="0"/>
              </a:spcAft>
              <a:buClr>
                <a:srgbClr val="375FA9"/>
              </a:buClr>
              <a:buSzPts val="1400"/>
              <a:buFont typeface="Calibri"/>
              <a:buAutoNum type="arabicPeriod"/>
            </a:pPr>
            <a:r>
              <a:rPr lang="es" sz="1300">
                <a:solidFill>
                  <a:srgbClr val="375FA9"/>
                </a:solidFill>
              </a:rPr>
              <a:t>El verificador (el navegador, normalmente) usa una copia local confiable de la llave pública de la entidad certificadora raiz (DigiCert) para verificar la validez del certificado generado para la entidad certificadora intermedia (Thawte RSA). SI es válido, el verificador asume  que la entidad certificadora intermedia se confiable.</a:t>
            </a:r>
            <a:endParaRPr sz="1300">
              <a:solidFill>
                <a:srgbClr val="375FA9"/>
              </a:solidFill>
            </a:endParaRPr>
          </a:p>
          <a:p>
            <a:pPr indent="-317500" lvl="0" marL="457200" rtl="0" algn="just">
              <a:lnSpc>
                <a:spcPct val="90000"/>
              </a:lnSpc>
              <a:spcBef>
                <a:spcPts val="0"/>
              </a:spcBef>
              <a:spcAft>
                <a:spcPts val="0"/>
              </a:spcAft>
              <a:buClr>
                <a:srgbClr val="375FA9"/>
              </a:buClr>
              <a:buSzPts val="1400"/>
              <a:buFont typeface="Calibri"/>
              <a:buAutoNum type="arabicPeriod"/>
            </a:pPr>
            <a:r>
              <a:rPr lang="es" sz="1300">
                <a:solidFill>
                  <a:srgbClr val="375FA9"/>
                </a:solidFill>
              </a:rPr>
              <a:t> El verificador ahora verifica la validez del certificado generado para  uninorte.edu.co por parte de la entidad certificadora intermedia. Si es válido, entonces el verificador asume que obtiene la llave pública correcta para uninorte.edu.co.</a:t>
            </a:r>
            <a:endParaRPr sz="1300">
              <a:solidFill>
                <a:srgbClr val="375FA9"/>
              </a:solidFill>
            </a:endParaRPr>
          </a:p>
        </p:txBody>
      </p:sp>
      <p:pic>
        <p:nvPicPr>
          <p:cNvPr id="303" name="Google Shape;303;p37"/>
          <p:cNvPicPr preferRelativeResize="0"/>
          <p:nvPr/>
        </p:nvPicPr>
        <p:blipFill rotWithShape="1">
          <a:blip r:embed="rId4">
            <a:alphaModFix/>
          </a:blip>
          <a:srcRect b="0" l="0" r="0" t="0"/>
          <a:stretch/>
        </p:blipFill>
        <p:spPr>
          <a:xfrm>
            <a:off x="1612440" y="4075744"/>
            <a:ext cx="5423152" cy="100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38"/>
          <p:cNvSpPr txBox="1"/>
          <p:nvPr/>
        </p:nvSpPr>
        <p:spPr>
          <a:xfrm>
            <a:off x="667095"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Protocolos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09" name="Google Shape;309;p38"/>
          <p:cNvSpPr txBox="1"/>
          <p:nvPr/>
        </p:nvSpPr>
        <p:spPr>
          <a:xfrm>
            <a:off x="635922" y="1689099"/>
            <a:ext cx="7730700" cy="3239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TLS Transport Layer Security (seguridad de la capa de transporte)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TLS es la evolución del protocolo SSL(Secure Sockets Layer). Como su nombre lo indica, este protocolo funciona en la cuarta capa del modelo OSI. El objetivo de TLS es ofrecer mayor seguridad y privacidad a las conexiones, evitar que los datos puedan ser interceptados y también ofrecer mayor velocidad y rendimiento que el SSL. Es considerado un protocolo seguro (desde TLS 1.2 en adelante).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protocolo no solo se usa para comunicaciones entre páginas web por medio de HTTPS. Sino que también es implementado en servidores VPN (Virtual Private Network) de tipo SSL/TLS. Su éxito radica en la interoperabilidad entre el cliente y el servidor al encriptar la información.</a:t>
            </a:r>
            <a:endParaRPr sz="1300">
              <a:solidFill>
                <a:srgbClr val="233A4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39"/>
          <p:cNvSpPr txBox="1"/>
          <p:nvPr/>
        </p:nvSpPr>
        <p:spPr>
          <a:xfrm>
            <a:off x="667095"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Protocolos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15" name="Google Shape;315;p39"/>
          <p:cNvSpPr txBox="1"/>
          <p:nvPr/>
        </p:nvSpPr>
        <p:spPr>
          <a:xfrm>
            <a:off x="635922" y="1689099"/>
            <a:ext cx="7730700" cy="3239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TLS Transport Layer Security (seguridad de la capa de transporte)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TLS es la evolución del protocolo SSL(Secure Sockets Layer). Como su nombre lo indica, este protocolo funciona en la cuarta capa del modelo OSI. El objetivo de TLS es ofrecer mayor seguridad y privacidad a las conexiones, evitar que los datos puedan ser interceptados y también ofrecer mayor velocidad y rendimiento que el SSL. Es considerado un protocolo seguro (desde TLS 1.2 en adelante).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protocolo no solo se usa para comunicaciones entre páginas web por medio de HTTPS. Sino que también es implementado en servidores VPN (Virtual Private Network) de tipo SSL/TLS. Su éxito radica en la interoperabilidad entre el cliente y el servidor al encriptar la información.</a:t>
            </a:r>
            <a:endParaRPr sz="1300">
              <a:solidFill>
                <a:srgbClr val="233A4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40"/>
          <p:cNvSpPr txBox="1"/>
          <p:nvPr/>
        </p:nvSpPr>
        <p:spPr>
          <a:xfrm>
            <a:off x="764077" y="6028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21" name="Google Shape;321;p40"/>
          <p:cNvSpPr txBox="1"/>
          <p:nvPr/>
        </p:nvSpPr>
        <p:spPr>
          <a:xfrm>
            <a:off x="656367" y="1689100"/>
            <a:ext cx="7730700" cy="341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El objetivo de seguridad de este protocolo es proveer confidencialidad e integridad de los datos transmitidos por dos computadoras que se comunican sobre una red de datos.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El protocolo TLS posee dos componentes: </a:t>
            </a:r>
            <a:endParaRPr>
              <a:solidFill>
                <a:srgbClr val="375FA9"/>
              </a:solidFill>
            </a:endParaRPr>
          </a:p>
          <a:p>
            <a:pPr indent="0" lvl="0" marL="139700" rtl="0" algn="just">
              <a:lnSpc>
                <a:spcPct val="90000"/>
              </a:lnSpc>
              <a:spcBef>
                <a:spcPts val="900"/>
              </a:spcBef>
              <a:spcAft>
                <a:spcPts val="0"/>
              </a:spcAft>
              <a:buNone/>
            </a:pPr>
            <a:r>
              <a:t/>
            </a:r>
            <a:endParaRPr sz="100">
              <a:solidFill>
                <a:srgbClr val="375FA9"/>
              </a:solidFill>
            </a:endParaRPr>
          </a:p>
          <a:p>
            <a:pPr indent="-317500" lvl="0" marL="914400" rtl="0" algn="just">
              <a:lnSpc>
                <a:spcPct val="90000"/>
              </a:lnSpc>
              <a:spcBef>
                <a:spcPts val="0"/>
              </a:spcBef>
              <a:spcAft>
                <a:spcPts val="0"/>
              </a:spcAft>
              <a:buClr>
                <a:srgbClr val="375FA9"/>
              </a:buClr>
              <a:buSzPts val="1400"/>
              <a:buFont typeface="Arial"/>
              <a:buAutoNum type="arabicPeriod"/>
            </a:pPr>
            <a:r>
              <a:rPr lang="es">
                <a:solidFill>
                  <a:srgbClr val="375FA9"/>
                </a:solidFill>
              </a:rPr>
              <a:t>El componente de intercambio (TLS handshake) permite que dos partes (comúnmente el navegador y el servidor) se autentiquen entre ellas (usando certificados por ejemplo), negocien un conjunto de cifradores y otros parámetros, además establezcan una secreto compartido entre las dos partes y luego lo usen para proteger la confidencialidad y la integridad de los datos transmitidos por la red.</a:t>
            </a:r>
            <a:endParaRPr>
              <a:solidFill>
                <a:srgbClr val="375FA9"/>
              </a:solidFill>
            </a:endParaRPr>
          </a:p>
          <a:p>
            <a:pPr indent="-317500" lvl="0" marL="914400" rtl="0" algn="just">
              <a:lnSpc>
                <a:spcPct val="90000"/>
              </a:lnSpc>
              <a:spcBef>
                <a:spcPts val="0"/>
              </a:spcBef>
              <a:spcAft>
                <a:spcPts val="0"/>
              </a:spcAft>
              <a:buClr>
                <a:srgbClr val="375FA9"/>
              </a:buClr>
              <a:buSzPts val="1400"/>
              <a:buFont typeface="Arial"/>
              <a:buAutoNum type="arabicPeriod"/>
            </a:pPr>
            <a:r>
              <a:rPr lang="es">
                <a:solidFill>
                  <a:srgbClr val="375FA9"/>
                </a:solidFill>
              </a:rPr>
              <a:t>El componente  TLS record lo usan las partes para transmitir datos entre los dos, usando  la llave secreta compartida, los cifradores y otros parámetros negociados anteriormente.</a:t>
            </a:r>
            <a:endParaRPr sz="1300">
              <a:solidFill>
                <a:srgbClr val="375FA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1"/>
          <p:cNvSpPr txBox="1"/>
          <p:nvPr/>
        </p:nvSpPr>
        <p:spPr>
          <a:xfrm>
            <a:off x="615140" y="59248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27" name="Google Shape;327;p41"/>
          <p:cNvSpPr txBox="1"/>
          <p:nvPr/>
        </p:nvSpPr>
        <p:spPr>
          <a:xfrm>
            <a:off x="426027" y="1616363"/>
            <a:ext cx="8084100" cy="3416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HTTPS</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El protocolo HTTP representaba un riesgo por lo que se hizo necesario la actualización hacia un nuevo protocolo.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Su sucesor es HTTPS (Hyper Text Transfer Protocol Secure) o protocolo de transferencia de hipertexto. Se puede  definir de igual forma que el HTTP, solo que más seguro.</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HTTPS funciona en la capa de aplicación del modelo OSI y utiliza algoritmos de cifrado simétrico y asimétrico; y de intercambio de claves. Se utiliza para intercambio de información sensible como datos bancarios y contraseñas.</a:t>
            </a:r>
            <a:endParaRPr sz="1300">
              <a:solidFill>
                <a:srgbClr val="233A44"/>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HTTPS se ha convertido en el protocolo más conocido y usado debido a que se puede visualizar sus siglas en las direcciones de las páginas web. Es más, es el indicador de que una página es segura.</a:t>
            </a:r>
            <a:endParaRPr sz="1300">
              <a:solidFill>
                <a:srgbClr val="233A44"/>
              </a:solidFill>
            </a:endParaRPr>
          </a:p>
        </p:txBody>
      </p:sp>
      <p:pic>
        <p:nvPicPr>
          <p:cNvPr descr="Certificado SSL: Qué es, para qué sirve y por qué instalarlo en tu web" id="328" name="Google Shape;328;p41"/>
          <p:cNvPicPr preferRelativeResize="0"/>
          <p:nvPr/>
        </p:nvPicPr>
        <p:blipFill rotWithShape="1">
          <a:blip r:embed="rId4">
            <a:alphaModFix/>
          </a:blip>
          <a:srcRect b="0" l="0" r="0" t="0"/>
          <a:stretch/>
        </p:blipFill>
        <p:spPr>
          <a:xfrm>
            <a:off x="5813921" y="993097"/>
            <a:ext cx="1574611" cy="9841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2"/>
          <p:cNvSpPr txBox="1"/>
          <p:nvPr/>
        </p:nvSpPr>
        <p:spPr>
          <a:xfrm>
            <a:off x="635922" y="5058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34" name="Google Shape;334;p42"/>
          <p:cNvSpPr txBox="1"/>
          <p:nvPr/>
        </p:nvSpPr>
        <p:spPr>
          <a:xfrm>
            <a:off x="635922" y="1602509"/>
            <a:ext cx="7730700" cy="3416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Protocolo HTTPS</a:t>
            </a:r>
            <a:endParaRPr sz="1300">
              <a:solidFill>
                <a:srgbClr val="233A44"/>
              </a:solidFill>
            </a:endParaRPr>
          </a:p>
          <a:p>
            <a:pPr indent="0" lvl="0" marL="4572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HTTPS es una combinación del protocolo HTTP (usado en cada transacción web) con el protocolo SSL/TLS usada para establecer comunicaciones cifradas en sitios web.</a:t>
            </a:r>
            <a:endParaRPr sz="1300">
              <a:solidFill>
                <a:srgbClr val="233A44"/>
              </a:solidFill>
            </a:endParaRPr>
          </a:p>
          <a:p>
            <a:pPr indent="0" lvl="0" marL="457200" rtl="0" algn="just">
              <a:lnSpc>
                <a:spcPct val="90000"/>
              </a:lnSpc>
              <a:spcBef>
                <a:spcPts val="900"/>
              </a:spcBef>
              <a:spcAft>
                <a:spcPts val="0"/>
              </a:spcAft>
              <a:buNone/>
            </a:pPr>
            <a:r>
              <a:t/>
            </a:r>
            <a:endParaRPr sz="1300">
              <a:solidFill>
                <a:srgbClr val="233A44"/>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Si un sitio web hace uso del protocolo HTTPS, esto significa entonces que usa  SSL/TLS para establecer un canal seguro entre las partes. Una vez este canal seguro haya sido establecido, entonces el cliente envía paquetes HTTP a través del canal seguro.</a:t>
            </a:r>
            <a:endParaRPr>
              <a:solidFill>
                <a:srgbClr val="375FA9"/>
              </a:solidFill>
            </a:endParaRPr>
          </a:p>
          <a:p>
            <a:pPr indent="0" lvl="0" marL="4572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3"/>
          <p:cNvSpPr txBox="1"/>
          <p:nvPr/>
        </p:nvSpPr>
        <p:spPr>
          <a:xfrm>
            <a:off x="635922" y="5820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Sistemas criptográficos</a:t>
            </a:r>
            <a:br>
              <a:rPr b="1" lang="es" sz="2800">
                <a:solidFill>
                  <a:srgbClr val="E73263"/>
                </a:solidFill>
              </a:rPr>
            </a:br>
            <a:r>
              <a:rPr b="1" lang="es" sz="2800">
                <a:solidFill>
                  <a:srgbClr val="E73263"/>
                </a:solidFill>
              </a:rPr>
              <a:t>TLS/HTTPS</a:t>
            </a:r>
            <a:endParaRPr b="1" sz="2800">
              <a:solidFill>
                <a:srgbClr val="E73263"/>
              </a:solidFill>
            </a:endParaRPr>
          </a:p>
        </p:txBody>
      </p:sp>
      <p:sp>
        <p:nvSpPr>
          <p:cNvPr id="340" name="Google Shape;340;p43"/>
          <p:cNvSpPr txBox="1"/>
          <p:nvPr/>
        </p:nvSpPr>
        <p:spPr>
          <a:xfrm>
            <a:off x="635922" y="1689100"/>
            <a:ext cx="7730700" cy="1359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Estos protocolos están diseñados para mejorar la seguridad de los navegantes. Son importantes en los sitios webs actuales y que pretenden adaptarse a las exigencias del día a día, ya que en temas de SEO (Search Engine Optimization), es muy importante que una web cuente con estos protocolos.</a:t>
            </a:r>
            <a:endParaRPr sz="1300">
              <a:solidFill>
                <a:srgbClr val="233A44"/>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descr="https://doc.4d.com/4Dv17/picture/3515234/pict3515234.EN.png" id="341" name="Google Shape;341;p43"/>
          <p:cNvPicPr preferRelativeResize="0"/>
          <p:nvPr/>
        </p:nvPicPr>
        <p:blipFill rotWithShape="1">
          <a:blip r:embed="rId4">
            <a:alphaModFix/>
          </a:blip>
          <a:srcRect b="0" l="0" r="0" t="0"/>
          <a:stretch/>
        </p:blipFill>
        <p:spPr>
          <a:xfrm>
            <a:off x="540038" y="2879522"/>
            <a:ext cx="4115779" cy="2247815"/>
          </a:xfrm>
          <a:prstGeom prst="rect">
            <a:avLst/>
          </a:prstGeom>
          <a:noFill/>
          <a:ln>
            <a:noFill/>
          </a:ln>
        </p:spPr>
      </p:pic>
      <p:sp>
        <p:nvSpPr>
          <p:cNvPr id="342" name="Google Shape;342;p43"/>
          <p:cNvSpPr txBox="1"/>
          <p:nvPr/>
        </p:nvSpPr>
        <p:spPr>
          <a:xfrm>
            <a:off x="4655818" y="2860964"/>
            <a:ext cx="3711000" cy="18495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500" u="none" cap="none" strike="noStrike">
                <a:solidFill>
                  <a:srgbClr val="375FA9"/>
                </a:solidFill>
                <a:latin typeface="Arial"/>
                <a:ea typeface="Arial"/>
                <a:cs typeface="Arial"/>
                <a:sym typeface="Arial"/>
              </a:rPr>
              <a:t>HTTPS es una implementación del cifrado TLS sobre el protocolo HTTP, que utilizan todos los sitios web, así como algunos otros servicios web. Por lo tanto, cualquier sitio web que utilice HTTPS utiliza cifrado TLS.</a:t>
            </a:r>
            <a:endParaRPr b="0" i="0" sz="1400" u="none" cap="none" strike="noStrike">
              <a:solidFill>
                <a:srgbClr val="000000"/>
              </a:solidFill>
              <a:latin typeface="Arial"/>
              <a:ea typeface="Arial"/>
              <a:cs typeface="Arial"/>
              <a:sym typeface="Arial"/>
            </a:endParaRPr>
          </a:p>
          <a:p>
            <a:pPr indent="0" lvl="0" marL="139700" marR="0" rtl="0" algn="just">
              <a:lnSpc>
                <a:spcPct val="90000"/>
              </a:lnSpc>
              <a:spcBef>
                <a:spcPts val="900"/>
              </a:spcBef>
              <a:spcAft>
                <a:spcPts val="0"/>
              </a:spcAft>
              <a:buClr>
                <a:srgbClr val="233A44"/>
              </a:buClr>
              <a:buSzPts val="1400"/>
              <a:buFont typeface="Calibri"/>
              <a:buNone/>
            </a:pPr>
            <a:r>
              <a:t/>
            </a:r>
            <a:endParaRPr b="0" i="0" sz="1500" u="none" cap="none" strike="noStrike">
              <a:solidFill>
                <a:srgbClr val="375FA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los conceptos básicos de criptografía simétrica y asimétrica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funcionamiento básico de TLS y HTTPS.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básico de certificados digitales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4"/>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0847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Tipos de sistemas criptográficos</a:t>
            </a:r>
            <a:endParaRPr sz="2800">
              <a:solidFill>
                <a:srgbClr val="AF7B51"/>
              </a:solidFill>
            </a:endParaRPr>
          </a:p>
        </p:txBody>
      </p:sp>
      <p:sp>
        <p:nvSpPr>
          <p:cNvPr id="162" name="Google Shape;162;p18"/>
          <p:cNvSpPr txBox="1"/>
          <p:nvPr/>
        </p:nvSpPr>
        <p:spPr>
          <a:xfrm>
            <a:off x="822960" y="1620983"/>
            <a:ext cx="7543800" cy="2895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Según el tipo de llave (o clave), existen dos métodos:</a:t>
            </a:r>
            <a:endParaRPr sz="1500">
              <a:solidFill>
                <a:srgbClr val="375FA9"/>
              </a:solidFill>
            </a:endParaRPr>
          </a:p>
          <a:p>
            <a:pPr indent="0" lvl="0" marL="139700" rtl="0" algn="just">
              <a:lnSpc>
                <a:spcPct val="90000"/>
              </a:lnSpc>
              <a:spcBef>
                <a:spcPts val="900"/>
              </a:spcBef>
              <a:spcAft>
                <a:spcPts val="0"/>
              </a:spcAft>
              <a:buNone/>
            </a:pPr>
            <a:r>
              <a:t/>
            </a:r>
            <a:endParaRPr b="1"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Criptosistemas de llave única o métodos simétricos</a:t>
            </a:r>
            <a:r>
              <a:rPr lang="es" sz="1500">
                <a:solidFill>
                  <a:srgbClr val="375FA9"/>
                </a:solidFill>
              </a:rPr>
              <a:t>: son aquellos donde los procesos de cifrado y descifrado se realizan con base en una única llave.</a:t>
            </a:r>
            <a:endParaRPr sz="1300">
              <a:solidFill>
                <a:srgbClr val="233A44"/>
              </a:solidFill>
            </a:endParaRPr>
          </a:p>
          <a:p>
            <a:pPr indent="-228600" lvl="0" marL="457200" rtl="0" algn="just">
              <a:lnSpc>
                <a:spcPct val="90000"/>
              </a:lnSpc>
              <a:spcBef>
                <a:spcPts val="900"/>
              </a:spcBef>
              <a:spcAft>
                <a:spcPts val="0"/>
              </a:spcAft>
              <a:buNone/>
            </a:pPr>
            <a:r>
              <a:t/>
            </a:r>
            <a:endParaRPr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Criptosistemas de llave pública o asimétrica</a:t>
            </a:r>
            <a:r>
              <a:rPr lang="es" sz="1500">
                <a:solidFill>
                  <a:srgbClr val="375FA9"/>
                </a:solidFill>
              </a:rPr>
              <a:t>: son aquellos donde  los procesos de cifrado y descifrado se realizan con dos llaves distintas y complementarias.</a:t>
            </a:r>
            <a:endParaRPr sz="1300">
              <a:solidFill>
                <a:srgbClr val="233A4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481653"/>
            <a:ext cx="7543800" cy="9420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E73263"/>
                </a:solidFill>
                <a:latin typeface="Arial"/>
                <a:ea typeface="Arial"/>
                <a:cs typeface="Arial"/>
                <a:sym typeface="Arial"/>
              </a:rPr>
              <a:t>Tipos de sistemas criptográficos</a:t>
            </a:r>
            <a:endParaRPr b="1" i="0" sz="3000" u="none" cap="none" strike="noStrike">
              <a:solidFill>
                <a:srgbClr val="E73263"/>
              </a:solidFill>
              <a:latin typeface="Arial"/>
              <a:ea typeface="Arial"/>
              <a:cs typeface="Arial"/>
              <a:sym typeface="Arial"/>
            </a:endParaRPr>
          </a:p>
        </p:txBody>
      </p:sp>
      <p:pic>
        <p:nvPicPr>
          <p:cNvPr descr="Seguridad en Sistemas de Información - Parte II - BI Geek Blog" id="168" name="Google Shape;168;p19"/>
          <p:cNvPicPr preferRelativeResize="0"/>
          <p:nvPr/>
        </p:nvPicPr>
        <p:blipFill rotWithShape="1">
          <a:blip r:embed="rId4">
            <a:alphaModFix/>
          </a:blip>
          <a:srcRect b="0" l="0" r="0" t="0"/>
          <a:stretch/>
        </p:blipFill>
        <p:spPr>
          <a:xfrm>
            <a:off x="1527578" y="1513487"/>
            <a:ext cx="5839577" cy="3383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635922" y="2669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Algoritmos de cifrado simétricos históricos</a:t>
            </a:r>
            <a:endParaRPr b="1" sz="2800">
              <a:solidFill>
                <a:srgbClr val="E73263"/>
              </a:solidFill>
            </a:endParaRPr>
          </a:p>
        </p:txBody>
      </p:sp>
      <p:sp>
        <p:nvSpPr>
          <p:cNvPr id="174" name="Google Shape;174;p20"/>
          <p:cNvSpPr txBox="1"/>
          <p:nvPr/>
        </p:nvSpPr>
        <p:spPr>
          <a:xfrm>
            <a:off x="635922" y="1311563"/>
            <a:ext cx="7730700" cy="20862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Cifrado por sustitución</a:t>
            </a:r>
            <a:r>
              <a:rPr lang="es">
                <a:solidFill>
                  <a:srgbClr val="375FA9"/>
                </a:solidFill>
              </a:rPr>
              <a:t>: Consiste en establecer una correspondencia entre las letras del alfabeto en el que está escrito el mensaje original y los elementos de otro alfabeto (puede ser el mismo u otro). Logrando que cada letra del texto original sea sustituida por un símbolo correspondiente en la elaboración del criptograma. El receptor por su parte, conoce la correspondencia establecida, y sustituye cada símbolo del criptograma por el símbolo correspondiente del alfabeto original, y de esta forma recupera el mensaje enviado originalmente.</a:t>
            </a:r>
            <a:endParaRPr sz="1300">
              <a:solidFill>
                <a:srgbClr val="233A44"/>
              </a:solidFill>
            </a:endParaRPr>
          </a:p>
        </p:txBody>
      </p:sp>
      <p:sp>
        <p:nvSpPr>
          <p:cNvPr id="175" name="Google Shape;175;p20"/>
          <p:cNvSpPr txBox="1"/>
          <p:nvPr/>
        </p:nvSpPr>
        <p:spPr>
          <a:xfrm>
            <a:off x="5655086" y="4215818"/>
            <a:ext cx="17847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325BA7"/>
                </a:solidFill>
                <a:latin typeface="Arial"/>
                <a:ea typeface="Arial"/>
                <a:cs typeface="Arial"/>
                <a:sym typeface="Arial"/>
              </a:rPr>
              <a:t>La frase: CASA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325BA7"/>
                </a:solidFill>
                <a:latin typeface="Arial"/>
                <a:ea typeface="Arial"/>
                <a:cs typeface="Arial"/>
                <a:sym typeface="Arial"/>
              </a:rPr>
              <a:t>Pasaría a ser: FDVD</a:t>
            </a:r>
            <a:endParaRPr b="0" i="0" sz="1400" u="none" cap="none" strike="noStrike">
              <a:solidFill>
                <a:srgbClr val="000000"/>
              </a:solidFill>
              <a:latin typeface="Arial"/>
              <a:ea typeface="Arial"/>
              <a:cs typeface="Arial"/>
              <a:sym typeface="Arial"/>
            </a:endParaRPr>
          </a:p>
        </p:txBody>
      </p:sp>
      <p:pic>
        <p:nvPicPr>
          <p:cNvPr id="176" name="Google Shape;176;p20"/>
          <p:cNvPicPr preferRelativeResize="0"/>
          <p:nvPr/>
        </p:nvPicPr>
        <p:blipFill rotWithShape="1">
          <a:blip r:embed="rId4">
            <a:alphaModFix/>
          </a:blip>
          <a:srcRect b="0" l="0" r="0" t="0"/>
          <a:stretch/>
        </p:blipFill>
        <p:spPr>
          <a:xfrm>
            <a:off x="311548" y="3571305"/>
            <a:ext cx="5343525" cy="13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nvSpPr>
        <p:spPr>
          <a:xfrm>
            <a:off x="635922" y="2772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Algoritmos de cifrado simétricos históricos</a:t>
            </a:r>
            <a:endParaRPr b="1" sz="2800">
              <a:solidFill>
                <a:srgbClr val="E73263"/>
              </a:solidFill>
            </a:endParaRPr>
          </a:p>
        </p:txBody>
      </p:sp>
      <p:sp>
        <p:nvSpPr>
          <p:cNvPr id="182" name="Google Shape;182;p21"/>
          <p:cNvSpPr txBox="1"/>
          <p:nvPr/>
        </p:nvSpPr>
        <p:spPr>
          <a:xfrm>
            <a:off x="635922" y="1384300"/>
            <a:ext cx="7730700" cy="1753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Cifrado por transposición: </a:t>
            </a:r>
            <a:r>
              <a:rPr lang="es" sz="1500">
                <a:solidFill>
                  <a:srgbClr val="375FA9"/>
                </a:solidFill>
              </a:rPr>
              <a:t>Consiste en reorganizar los símbolos del mensaje original colocándolos en un orden distinto, de tal manera que el criptograma contengan los mismos elementos del mensaje original, pero en diferentes posiciones de tal forma que resultan inentendibles. El receptor, como ya conoce la transposición, organiza los símbolos desordenados del criptograma en su posición original.</a:t>
            </a:r>
            <a:endParaRPr sz="1300">
              <a:solidFill>
                <a:srgbClr val="233A44"/>
              </a:solidFill>
            </a:endParaRPr>
          </a:p>
        </p:txBody>
      </p:sp>
      <p:pic>
        <p:nvPicPr>
          <p:cNvPr id="183" name="Google Shape;183;p21"/>
          <p:cNvPicPr preferRelativeResize="0"/>
          <p:nvPr/>
        </p:nvPicPr>
        <p:blipFill rotWithShape="1">
          <a:blip r:embed="rId4">
            <a:alphaModFix/>
          </a:blip>
          <a:srcRect b="0" l="0" r="0" t="0"/>
          <a:stretch/>
        </p:blipFill>
        <p:spPr>
          <a:xfrm>
            <a:off x="2945823" y="2972066"/>
            <a:ext cx="3132860" cy="16735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2"/>
          <p:cNvSpPr txBox="1"/>
          <p:nvPr/>
        </p:nvSpPr>
        <p:spPr>
          <a:xfrm>
            <a:off x="526872" y="596397"/>
            <a:ext cx="75126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Tipos de sistemas criptográficos</a:t>
            </a:r>
            <a:br>
              <a:rPr b="1" lang="es" sz="2800">
                <a:solidFill>
                  <a:srgbClr val="E73263"/>
                </a:solidFill>
              </a:rPr>
            </a:br>
            <a:r>
              <a:rPr b="1" lang="es" sz="2800">
                <a:solidFill>
                  <a:srgbClr val="E73263"/>
                </a:solidFill>
              </a:rPr>
              <a:t>Cifrado simétrico</a:t>
            </a:r>
            <a:endParaRPr b="1" sz="2800">
              <a:solidFill>
                <a:srgbClr val="E73263"/>
              </a:solidFill>
            </a:endParaRPr>
          </a:p>
        </p:txBody>
      </p:sp>
      <p:sp>
        <p:nvSpPr>
          <p:cNvPr id="189" name="Google Shape;189;p22"/>
          <p:cNvSpPr txBox="1"/>
          <p:nvPr/>
        </p:nvSpPr>
        <p:spPr>
          <a:xfrm>
            <a:off x="663149" y="1561836"/>
            <a:ext cx="7730700" cy="32085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350">
                <a:solidFill>
                  <a:srgbClr val="375FA9"/>
                </a:solidFill>
              </a:rPr>
              <a:t>En estos criptosistemas se utiliza una llave secreta, llamada secreto compartido, y es conocida únicamente por el emisor y receptor. </a:t>
            </a:r>
            <a:endParaRPr sz="1350">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sz="1200">
                <a:solidFill>
                  <a:srgbClr val="375FA9"/>
                </a:solidFill>
              </a:rPr>
              <a:t>El emisor usa el algoritmo de cifrado, junto con la llave secreta, para cifrar los datos.</a:t>
            </a:r>
            <a:endParaRPr sz="1200">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sz="1200">
                <a:solidFill>
                  <a:srgbClr val="375FA9"/>
                </a:solidFill>
              </a:rPr>
              <a:t>El receptor sa el algoritmo de descifrado, junto con la llave secreta, para cifrar los datos.</a:t>
            </a:r>
            <a:endParaRPr sz="1200">
              <a:solidFill>
                <a:srgbClr val="375FA9"/>
              </a:solidFill>
            </a:endParaRPr>
          </a:p>
          <a:p>
            <a:pPr indent="0" lvl="0" marL="0" rtl="0" algn="just">
              <a:lnSpc>
                <a:spcPct val="90000"/>
              </a:lnSpc>
              <a:spcBef>
                <a:spcPts val="900"/>
              </a:spcBef>
              <a:spcAft>
                <a:spcPts val="0"/>
              </a:spcAft>
              <a:buNone/>
            </a:pPr>
            <a:r>
              <a:rPr lang="es" sz="1350">
                <a:solidFill>
                  <a:srgbClr val="375FA9"/>
                </a:solidFill>
              </a:rPr>
              <a:t>Existen dos métodos de cifrado:</a:t>
            </a:r>
            <a:endParaRPr sz="135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b="1" lang="es" sz="1350">
                <a:solidFill>
                  <a:srgbClr val="375FA9"/>
                </a:solidFill>
              </a:rPr>
              <a:t>Cifrado por bloque</a:t>
            </a:r>
            <a:r>
              <a:rPr lang="es" sz="1350">
                <a:solidFill>
                  <a:srgbClr val="375FA9"/>
                </a:solidFill>
              </a:rPr>
              <a:t>: Es aquel en el que se cifra el mensaje original por bloques de tamaño fijo, por ejemplo 64 bits.</a:t>
            </a:r>
            <a:endParaRPr sz="1350">
              <a:solidFill>
                <a:srgbClr val="233A44"/>
              </a:solidFill>
            </a:endParaRPr>
          </a:p>
          <a:p>
            <a:pPr indent="-317500" lvl="0" marL="457200" rtl="0" algn="just">
              <a:lnSpc>
                <a:spcPct val="90000"/>
              </a:lnSpc>
              <a:spcBef>
                <a:spcPts val="200"/>
              </a:spcBef>
              <a:spcAft>
                <a:spcPts val="0"/>
              </a:spcAft>
              <a:buClr>
                <a:srgbClr val="233A44"/>
              </a:buClr>
              <a:buSzPts val="1400"/>
              <a:buFont typeface="Calibri"/>
              <a:buChar char="●"/>
            </a:pPr>
            <a:r>
              <a:rPr b="1" lang="es" sz="1350">
                <a:solidFill>
                  <a:srgbClr val="375FA9"/>
                </a:solidFill>
              </a:rPr>
              <a:t>Cifrado por flujo</a:t>
            </a:r>
            <a:r>
              <a:rPr lang="es" sz="1350">
                <a:solidFill>
                  <a:srgbClr val="375FA9"/>
                </a:solidFill>
              </a:rPr>
              <a:t>: Es aquel en el que se cifra el mensaje original bit a bit o byte a byte.</a:t>
            </a:r>
            <a:endParaRPr sz="1350">
              <a:solidFill>
                <a:srgbClr val="233A44"/>
              </a:solidFill>
            </a:endParaRPr>
          </a:p>
          <a:p>
            <a:pPr indent="0" lvl="0" marL="0" rtl="0" algn="just">
              <a:lnSpc>
                <a:spcPct val="90000"/>
              </a:lnSpc>
              <a:spcBef>
                <a:spcPts val="200"/>
              </a:spcBef>
              <a:spcAft>
                <a:spcPts val="0"/>
              </a:spcAft>
              <a:buNone/>
            </a:pPr>
            <a:r>
              <a:rPr lang="es" sz="1350">
                <a:solidFill>
                  <a:srgbClr val="375FA9"/>
                </a:solidFill>
              </a:rPr>
              <a:t>Los sistemas de cifrado simétrico tienen dos grandes desventajas: </a:t>
            </a:r>
            <a:endParaRPr sz="135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50">
                <a:solidFill>
                  <a:srgbClr val="375FA9"/>
                </a:solidFill>
              </a:rPr>
              <a:t>La distribución de las llaves en un medio público.</a:t>
            </a:r>
            <a:endParaRPr sz="1350">
              <a:solidFill>
                <a:srgbClr val="233A44"/>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50">
                <a:solidFill>
                  <a:srgbClr val="375FA9"/>
                </a:solidFill>
              </a:rPr>
              <a:t>La dificultad de almacenar y proteger muchas llaves diferentes (una para cada receptor)</a:t>
            </a:r>
            <a:endParaRPr sz="1350">
              <a:solidFill>
                <a:srgbClr val="233A4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3"/>
          <p:cNvSpPr txBox="1"/>
          <p:nvPr/>
        </p:nvSpPr>
        <p:spPr>
          <a:xfrm>
            <a:off x="658228" y="662113"/>
            <a:ext cx="7543800" cy="6609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Cifradores de bloque modernos</a:t>
            </a:r>
            <a:endParaRPr b="1" sz="3000">
              <a:solidFill>
                <a:srgbClr val="E73263"/>
              </a:solidFill>
            </a:endParaRPr>
          </a:p>
        </p:txBody>
      </p:sp>
      <p:sp>
        <p:nvSpPr>
          <p:cNvPr id="195" name="Google Shape;195;p23"/>
          <p:cNvSpPr txBox="1"/>
          <p:nvPr/>
        </p:nvSpPr>
        <p:spPr>
          <a:xfrm>
            <a:off x="658228" y="1490290"/>
            <a:ext cx="7730700" cy="3044400"/>
          </a:xfrm>
          <a:prstGeom prst="rect">
            <a:avLst/>
          </a:prstGeom>
          <a:noFill/>
          <a:ln>
            <a:noFill/>
          </a:ln>
        </p:spPr>
        <p:txBody>
          <a:bodyPr anchorCtr="0" anchor="t" bIns="34275" lIns="0" spcFirstLastPara="1" rIns="0" wrap="square" tIns="34275">
            <a:noAutofit/>
          </a:bodyPr>
          <a:lstStyle/>
          <a:p>
            <a:pPr indent="-311150" lvl="0" marL="457200" rtl="0" algn="just">
              <a:lnSpc>
                <a:spcPct val="90000"/>
              </a:lnSpc>
              <a:spcBef>
                <a:spcPts val="900"/>
              </a:spcBef>
              <a:spcAft>
                <a:spcPts val="0"/>
              </a:spcAft>
              <a:buClr>
                <a:srgbClr val="375FA9"/>
              </a:buClr>
              <a:buSzPts val="1300"/>
              <a:buFont typeface="Arial"/>
              <a:buChar char="●"/>
            </a:pPr>
            <a:r>
              <a:rPr b="1" lang="es" sz="1300">
                <a:solidFill>
                  <a:srgbClr val="375FA9"/>
                </a:solidFill>
              </a:rPr>
              <a:t>DES</a:t>
            </a:r>
            <a:r>
              <a:rPr lang="es" sz="1300">
                <a:solidFill>
                  <a:srgbClr val="375FA9"/>
                </a:solidFill>
              </a:rPr>
              <a:t> (Data Encryption Standard): Es un algoritmo de cifrado por bloques de 64 bits. Fue ideado por IBM y aceptado por US National Institute of Standards and Technology (NIST). Aunque el tamaño de la llave, en bits, es 64 bits, sólo 56 bits son usados para la llave, pues los 8 bits restantes son de paridad y se usan para corrección de errores. Por tanto, este criptosistema es vulnerable a ataques de fuerza bruta.</a:t>
            </a:r>
            <a:endParaRPr b="1" sz="1300">
              <a:solidFill>
                <a:srgbClr val="375FA9"/>
              </a:solidFill>
            </a:endParaRPr>
          </a:p>
          <a:p>
            <a:pPr indent="0" lvl="0" marL="457200" rtl="0" algn="just">
              <a:lnSpc>
                <a:spcPct val="90000"/>
              </a:lnSpc>
              <a:spcBef>
                <a:spcPts val="900"/>
              </a:spcBef>
              <a:spcAft>
                <a:spcPts val="0"/>
              </a:spcAft>
              <a:buNone/>
            </a:pPr>
            <a:r>
              <a:t/>
            </a:r>
            <a:endParaRPr b="1" sz="1300">
              <a:solidFill>
                <a:srgbClr val="375FA9"/>
              </a:solidFill>
            </a:endParaRPr>
          </a:p>
          <a:p>
            <a:pPr indent="-311150" lvl="0" marL="457200" rtl="0" algn="just">
              <a:lnSpc>
                <a:spcPct val="90000"/>
              </a:lnSpc>
              <a:spcBef>
                <a:spcPts val="900"/>
              </a:spcBef>
              <a:spcAft>
                <a:spcPts val="0"/>
              </a:spcAft>
              <a:buClr>
                <a:srgbClr val="233A44"/>
              </a:buClr>
              <a:buSzPts val="1300"/>
              <a:buFont typeface="Calibri"/>
              <a:buChar char="●"/>
            </a:pPr>
            <a:r>
              <a:rPr b="1" lang="es" sz="1300">
                <a:solidFill>
                  <a:srgbClr val="375FA9"/>
                </a:solidFill>
              </a:rPr>
              <a:t>Triple-DES</a:t>
            </a:r>
            <a:r>
              <a:rPr lang="es" sz="1300">
                <a:solidFill>
                  <a:srgbClr val="375FA9"/>
                </a:solidFill>
              </a:rPr>
              <a:t> (Triple - Data Encryption Standard): Dada la capacidad de cómputo actual y la relativa facilidad que supone romper el algoritmo DES, se desarrolló DES TRIPLE, el cual consiste en aplicar tres veces el algoritmo DES en un orden específico. Primero se cifra el dato con una llave el resultado de esto es descifrado con otra llave y por último el resultado del descifrado es cifrado nuevamente. La llave que se emplea en este último paso puede ser la primera clave utilizada o puede ser una nueva llave.</a:t>
            </a:r>
            <a:endParaRPr b="1" sz="1300">
              <a:solidFill>
                <a:srgbClr val="375FA9"/>
              </a:solidFill>
            </a:endParaRPr>
          </a:p>
          <a:p>
            <a:pPr indent="0" lvl="0" marL="457200" rtl="0" algn="just">
              <a:lnSpc>
                <a:spcPct val="90000"/>
              </a:lnSpc>
              <a:spcBef>
                <a:spcPts val="900"/>
              </a:spcBef>
              <a:spcAft>
                <a:spcPts val="0"/>
              </a:spcAft>
              <a:buNone/>
            </a:pPr>
            <a:r>
              <a:t/>
            </a:r>
            <a:endParaRPr sz="1100">
              <a:solidFill>
                <a:srgbClr val="233A4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