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98" name="Google Shape;198;p24"/>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pic>
        <p:nvPicPr>
          <p:cNvPr id="199" name="Google Shape;199;p24"/>
          <p:cNvPicPr preferRelativeResize="0"/>
          <p:nvPr/>
        </p:nvPicPr>
        <p:blipFill rotWithShape="1">
          <a:blip r:embed="rId4">
            <a:alphaModFix/>
          </a:blip>
          <a:srcRect b="0" l="0" r="0" t="0"/>
          <a:stretch/>
        </p:blipFill>
        <p:spPr>
          <a:xfrm>
            <a:off x="981075" y="2254560"/>
            <a:ext cx="1238250" cy="1295400"/>
          </a:xfrm>
          <a:prstGeom prst="rect">
            <a:avLst/>
          </a:prstGeom>
          <a:noFill/>
          <a:ln>
            <a:noFill/>
          </a:ln>
        </p:spPr>
      </p:pic>
      <p:pic>
        <p:nvPicPr>
          <p:cNvPr id="200" name="Google Shape;200;p24"/>
          <p:cNvPicPr preferRelativeResize="0"/>
          <p:nvPr/>
        </p:nvPicPr>
        <p:blipFill rotWithShape="1">
          <a:blip r:embed="rId5">
            <a:alphaModFix/>
          </a:blip>
          <a:srcRect b="0" l="0" r="0" t="0"/>
          <a:stretch/>
        </p:blipFill>
        <p:spPr>
          <a:xfrm>
            <a:off x="6668180" y="2254560"/>
            <a:ext cx="923925" cy="1266825"/>
          </a:xfrm>
          <a:prstGeom prst="rect">
            <a:avLst/>
          </a:prstGeom>
          <a:noFill/>
          <a:ln>
            <a:noFill/>
          </a:ln>
        </p:spPr>
      </p:pic>
      <p:sp>
        <p:nvSpPr>
          <p:cNvPr id="201" name="Google Shape;201;p24"/>
          <p:cNvSpPr txBox="1"/>
          <p:nvPr/>
        </p:nvSpPr>
        <p:spPr>
          <a:xfrm>
            <a:off x="981075" y="1985139"/>
            <a:ext cx="1200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SSH Cliente</a:t>
            </a:r>
            <a:endParaRPr b="1" i="0" sz="1400" u="none" cap="none" strike="noStrike">
              <a:solidFill>
                <a:srgbClr val="000000"/>
              </a:solidFill>
              <a:latin typeface="Arial"/>
              <a:ea typeface="Arial"/>
              <a:cs typeface="Arial"/>
              <a:sym typeface="Arial"/>
            </a:endParaRPr>
          </a:p>
        </p:txBody>
      </p:sp>
      <p:sp>
        <p:nvSpPr>
          <p:cNvPr id="202" name="Google Shape;202;p24"/>
          <p:cNvSpPr txBox="1"/>
          <p:nvPr/>
        </p:nvSpPr>
        <p:spPr>
          <a:xfrm>
            <a:off x="6516235" y="1997513"/>
            <a:ext cx="1332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SSH Servidor</a:t>
            </a:r>
            <a:endParaRPr b="1" i="0" sz="1400" u="none" cap="none" strike="noStrike">
              <a:solidFill>
                <a:srgbClr val="000000"/>
              </a:solidFill>
              <a:latin typeface="Arial"/>
              <a:ea typeface="Arial"/>
              <a:cs typeface="Arial"/>
              <a:sym typeface="Arial"/>
            </a:endParaRPr>
          </a:p>
        </p:txBody>
      </p:sp>
      <p:sp>
        <p:nvSpPr>
          <p:cNvPr id="203" name="Google Shape;203;p24"/>
          <p:cNvSpPr/>
          <p:nvPr/>
        </p:nvSpPr>
        <p:spPr>
          <a:xfrm>
            <a:off x="2563226" y="1846249"/>
            <a:ext cx="3761100" cy="423000"/>
          </a:xfrm>
          <a:prstGeom prs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Cliente inicia la conexión con el servidor</a:t>
            </a:r>
            <a:endParaRPr b="0" i="0" sz="1400" u="none" cap="none" strike="noStrike">
              <a:solidFill>
                <a:srgbClr val="233A44"/>
              </a:solidFill>
              <a:latin typeface="Arial"/>
              <a:ea typeface="Arial"/>
              <a:cs typeface="Arial"/>
              <a:sym typeface="Arial"/>
            </a:endParaRPr>
          </a:p>
        </p:txBody>
      </p:sp>
      <p:sp>
        <p:nvSpPr>
          <p:cNvPr id="204" name="Google Shape;204;p24"/>
          <p:cNvSpPr/>
          <p:nvPr/>
        </p:nvSpPr>
        <p:spPr>
          <a:xfrm>
            <a:off x="2498636" y="2350551"/>
            <a:ext cx="3761100" cy="413700"/>
          </a:xfrm>
          <a:prstGeom prst="lef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El servidor envía una llave pública</a:t>
            </a:r>
            <a:endParaRPr b="0" i="0" sz="1400" u="none" cap="none" strike="noStrike">
              <a:solidFill>
                <a:srgbClr val="233A44"/>
              </a:solidFill>
              <a:latin typeface="Arial"/>
              <a:ea typeface="Arial"/>
              <a:cs typeface="Arial"/>
              <a:sym typeface="Arial"/>
            </a:endParaRPr>
          </a:p>
        </p:txBody>
      </p:sp>
      <p:sp>
        <p:nvSpPr>
          <p:cNvPr id="205" name="Google Shape;205;p24"/>
          <p:cNvSpPr/>
          <p:nvPr/>
        </p:nvSpPr>
        <p:spPr>
          <a:xfrm>
            <a:off x="2498635" y="2893000"/>
            <a:ext cx="3761100" cy="444600"/>
          </a:xfrm>
          <a:prstGeom prst="lef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Negociación de parámetros del canal</a:t>
            </a:r>
            <a:endParaRPr b="0" i="0" sz="1400" u="none" cap="none" strike="noStrike">
              <a:solidFill>
                <a:srgbClr val="233A44"/>
              </a:solidFill>
              <a:latin typeface="Arial"/>
              <a:ea typeface="Arial"/>
              <a:cs typeface="Arial"/>
              <a:sym typeface="Arial"/>
            </a:endParaRPr>
          </a:p>
        </p:txBody>
      </p:sp>
      <p:sp>
        <p:nvSpPr>
          <p:cNvPr id="206" name="Google Shape;206;p24"/>
          <p:cNvSpPr/>
          <p:nvPr/>
        </p:nvSpPr>
        <p:spPr>
          <a:xfrm>
            <a:off x="2563226" y="3466319"/>
            <a:ext cx="3761100" cy="423000"/>
          </a:xfrm>
          <a:prstGeom prs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Inicio de sesión en el servidor</a:t>
            </a:r>
            <a:endParaRPr b="0" i="0" sz="1400" u="none" cap="none" strike="noStrike">
              <a:solidFill>
                <a:srgbClr val="233A44"/>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25"/>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EC2</a:t>
            </a:r>
            <a:endParaRPr b="1" sz="3200">
              <a:solidFill>
                <a:srgbClr val="E73263"/>
              </a:solidFill>
            </a:endParaRPr>
          </a:p>
        </p:txBody>
      </p:sp>
      <p:sp>
        <p:nvSpPr>
          <p:cNvPr id="212" name="Google Shape;212;p25"/>
          <p:cNvSpPr txBox="1"/>
          <p:nvPr/>
        </p:nvSpPr>
        <p:spPr>
          <a:xfrm>
            <a:off x="822960" y="1303052"/>
            <a:ext cx="7543800" cy="3347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Amazon Elastic Compute Cloud (Amazon EC2) es un servicio web que brinda una capacidad informática en la nube, de manera segura y de tamaño modificable. Este producto o servicio está diseñado para hacer más simple el uso de la informática a nivel de la web para los desarrolladores. EC2 no es más que el alquiler de equipos de cómputo en la nube, a través de una sencilla interfaz de servicios web de Amazon EC2, la cual permite obtener y configurar los recursos deseados, de los cuales el usuario obtendrá completo control.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 través de Amazon EC2 se puede seleccionar el procesador, almacenamiento, red, sistema operativo y modelo de compra. Amazon ofrece los procesadores más rápidos de la nube y es la única nube con 400 Gbps de red de Ethernet. En AWS se ejecutan más cargas de trabajo de SAP, HPC, machine learning y Windows que en cualquier otra nube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26"/>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EC2</a:t>
            </a:r>
            <a:endParaRPr b="1" sz="3200">
              <a:solidFill>
                <a:srgbClr val="E73263"/>
              </a:solidFill>
            </a:endParaRPr>
          </a:p>
        </p:txBody>
      </p:sp>
      <p:sp>
        <p:nvSpPr>
          <p:cNvPr id="218" name="Google Shape;218;p26"/>
          <p:cNvSpPr txBox="1"/>
          <p:nvPr/>
        </p:nvSpPr>
        <p:spPr>
          <a:xfrm>
            <a:off x="822960" y="1569026"/>
            <a:ext cx="7543800" cy="2832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Los tipos de instancia EC2 abarcan varias combinaciones de capacidad de cómputo y almacenamiento. El usuario puede elegir la combinación de recursos que considere adecuada para el despliegue de sus aplicaciones. A su vez cada tipo de instancia posee uno o varios tamaños de instancia, lo que le permite escalar sus recursos según los requisitos de la carga de trabajo de destino.</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Uso general</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Optimizadas para informática</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Optimizadas para memoria</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Informática acelerada</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Optimizadas para almacenamiento</a:t>
            </a:r>
            <a:endParaRPr>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27"/>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AWS Firewall Manager </a:t>
            </a:r>
            <a:endParaRPr b="1" sz="3200">
              <a:solidFill>
                <a:srgbClr val="E73263"/>
              </a:solidFill>
            </a:endParaRPr>
          </a:p>
        </p:txBody>
      </p:sp>
      <p:sp>
        <p:nvSpPr>
          <p:cNvPr id="224" name="Google Shape;224;p27"/>
          <p:cNvSpPr txBox="1"/>
          <p:nvPr/>
        </p:nvSpPr>
        <p:spPr>
          <a:xfrm>
            <a:off x="822960" y="1569026"/>
            <a:ext cx="7543800" cy="2832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AWS Firewall Manager es un servicio que administra la seguridad y permite tanto la configuración </a:t>
            </a:r>
            <a:r>
              <a:rPr lang="es">
                <a:solidFill>
                  <a:srgbClr val="375FA9"/>
                </a:solidFill>
              </a:rPr>
              <a:t>cómo</a:t>
            </a:r>
            <a:r>
              <a:rPr lang="es">
                <a:solidFill>
                  <a:srgbClr val="375FA9"/>
                </a:solidFill>
              </a:rPr>
              <a:t> administración centralizadas de reglas de firewall en todas las cuentas y aplicaciones de AWS.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Firewall Manager facilita la incorporación de nuevos recursos y aplicaciones a medida que se crean nuevas aplicaciones, aplicando un conjunto de reglas de seguridad.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En la actualidad cuenta con un servicio único para generar reglas de firewall y crear políticas de seguridad desde una cuenta de administrador central.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AWS Firewall Manager aplica de manera automáticamente las políticas de seguridad obligatorias que el usuario define para todos los recursos nuevos y existentes.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br>
              <a:rPr lang="es">
                <a:solidFill>
                  <a:srgbClr val="233A44"/>
                </a:solidFill>
                <a:latin typeface="Calibri"/>
                <a:ea typeface="Calibri"/>
                <a:cs typeface="Calibri"/>
                <a:sym typeface="Calibri"/>
              </a:rPr>
            </a:br>
            <a:endParaRPr>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28"/>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AWS Firewall Manager </a:t>
            </a:r>
            <a:endParaRPr b="1" sz="3200">
              <a:solidFill>
                <a:srgbClr val="E73263"/>
              </a:solidFill>
            </a:endParaRPr>
          </a:p>
        </p:txBody>
      </p:sp>
      <p:sp>
        <p:nvSpPr>
          <p:cNvPr id="230" name="Google Shape;230;p28"/>
          <p:cNvSpPr txBox="1"/>
          <p:nvPr/>
        </p:nvSpPr>
        <p:spPr>
          <a:xfrm>
            <a:off x="822960" y="1569026"/>
            <a:ext cx="7543800" cy="2832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Firewall Manager, en resumen es un administrador de seguridad que puede implementar:</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Conjunto básico de reglas de grupo de seguridad de VPC para instancias EC2.</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Balanceadores de carga de aplicaciones (ALB) e interfaces de red elásticas (ENI) en las VPC de Amazon.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Auditoría</a:t>
            </a:r>
            <a:r>
              <a:rPr lang="es">
                <a:solidFill>
                  <a:srgbClr val="375FA9"/>
                </a:solidFill>
              </a:rPr>
              <a:t> ante cualquier grupo de seguridad existente en las VPC en busca de reglas excesivamente permisivas y corregirlas desde un solo lugar.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Reglas destinadas a los firewalls de red de AWS en las VPC de una organización, a fin de controlar el tráfico que entra y sale de la red.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br>
              <a:rPr lang="es">
                <a:solidFill>
                  <a:srgbClr val="233A44"/>
                </a:solidFill>
                <a:latin typeface="Calibri"/>
                <a:ea typeface="Calibri"/>
                <a:cs typeface="Calibri"/>
                <a:sym typeface="Calibri"/>
              </a:rPr>
            </a:br>
            <a:endParaRPr>
              <a:solidFill>
                <a:srgbClr val="375FA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29"/>
          <p:cNvSpPr txBox="1"/>
          <p:nvPr/>
        </p:nvSpPr>
        <p:spPr>
          <a:xfrm>
            <a:off x="822960" y="2653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AWS Firewall Manager </a:t>
            </a:r>
            <a:endParaRPr b="1" sz="3200">
              <a:solidFill>
                <a:srgbClr val="E73263"/>
              </a:solidFill>
            </a:endParaRPr>
          </a:p>
        </p:txBody>
      </p:sp>
      <p:sp>
        <p:nvSpPr>
          <p:cNvPr id="236" name="Google Shape;236;p29"/>
          <p:cNvSpPr txBox="1"/>
          <p:nvPr/>
        </p:nvSpPr>
        <p:spPr>
          <a:xfrm>
            <a:off x="822960" y="1353435"/>
            <a:ext cx="7543800" cy="28326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Ventajas</a:t>
            </a:r>
            <a:endParaRPr b="1">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ventaja más importante es la simplificación de la administración de las reglas de firewall en todas las cuentas. AWS Firewall Manager está integrado con AWS Organizations, lo que le permite habilitar reglas de AWS WAF, protecciones de AWS Shield Advanced, grupos de seguridad y reglas de AWS Network Firewall para las VPC de Amazon en múltiples cuentas y recursos de AWS desde un solo lugar.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Permite agrupar reglas, crear políticas e implementar estas últimas de manera centralizada en toda la infraestructura.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Por ejemplo, puede delegar la creación de reglas específicas de aplicaciones dentro de una cuenta y, al mismo tiempo, conservar la capacidad de implementar políticas de seguridad globales en todas las cuentas.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br>
              <a:rPr lang="es">
                <a:solidFill>
                  <a:srgbClr val="233A44"/>
                </a:solidFill>
                <a:latin typeface="Calibri"/>
                <a:ea typeface="Calibri"/>
                <a:cs typeface="Calibri"/>
                <a:sym typeface="Calibri"/>
              </a:rPr>
            </a:br>
            <a:endParaRPr>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30"/>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AWS Firewall Manager </a:t>
            </a:r>
            <a:endParaRPr b="1" sz="3200">
              <a:solidFill>
                <a:srgbClr val="E73263"/>
              </a:solidFill>
            </a:endParaRPr>
          </a:p>
        </p:txBody>
      </p:sp>
      <p:sp>
        <p:nvSpPr>
          <p:cNvPr id="242" name="Google Shape;242;p30"/>
          <p:cNvSpPr txBox="1"/>
          <p:nvPr/>
        </p:nvSpPr>
        <p:spPr>
          <a:xfrm>
            <a:off x="822960" y="1455452"/>
            <a:ext cx="7543800" cy="2832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Características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Implementación de manera centralizada AWS Network Firewall a través de las VPC</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Aplicación automática de los grupos de seguridad de Amazon VPC, las reglas de AWS WAF y las protecciones de AWS Shield Advanced</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Grupos de recursos de cuentas múltiples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Políticas de protección entre cuentas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Aplicación de reglas jerárquicas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Panel de notificaciones de conformidad</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Auditorías de grupos de seguridad existentes y futuros en las VPC</a:t>
            </a:r>
            <a:endParaRPr>
              <a:solidFill>
                <a:srgbClr val="375FA9"/>
              </a:solidFill>
            </a:endParaRPr>
          </a:p>
          <a:p>
            <a:pPr indent="0" lvl="0" marL="139700" rtl="0" algn="just">
              <a:lnSpc>
                <a:spcPct val="90000"/>
              </a:lnSpc>
              <a:spcBef>
                <a:spcPts val="900"/>
              </a:spcBef>
              <a:spcAft>
                <a:spcPts val="0"/>
              </a:spcAft>
              <a:buNone/>
            </a:pPr>
            <a:br>
              <a:rPr lang="es">
                <a:solidFill>
                  <a:srgbClr val="233A44"/>
                </a:solidFill>
                <a:latin typeface="Calibri"/>
                <a:ea typeface="Calibri"/>
                <a:cs typeface="Calibri"/>
                <a:sym typeface="Calibri"/>
              </a:rPr>
            </a:br>
            <a:endParaRPr>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31"/>
          <p:cNvSpPr txBox="1"/>
          <p:nvPr/>
        </p:nvSpPr>
        <p:spPr>
          <a:xfrm>
            <a:off x="1976392" y="1092820"/>
            <a:ext cx="5049000" cy="2620500"/>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None/>
            </a:pPr>
            <a:r>
              <a:rPr b="1" lang="es" sz="3600">
                <a:solidFill>
                  <a:srgbClr val="375FA9"/>
                </a:solidFill>
              </a:rPr>
              <a:t>Ahora…</a:t>
            </a:r>
            <a:r>
              <a:rPr lang="es" sz="3600">
                <a:solidFill>
                  <a:srgbClr val="AF7B51"/>
                </a:solidFill>
              </a:rPr>
              <a:t> </a:t>
            </a:r>
            <a:br>
              <a:rPr lang="es" sz="3600">
                <a:solidFill>
                  <a:srgbClr val="AF7B51"/>
                </a:solidFill>
              </a:rPr>
            </a:br>
            <a:r>
              <a:rPr lang="es" sz="3600">
                <a:solidFill>
                  <a:srgbClr val="E73363"/>
                </a:solidFill>
              </a:rPr>
              <a:t>a seguir con la GuíaAWS.pptx para realizar la práctica.</a:t>
            </a:r>
            <a:endParaRPr sz="3600">
              <a:solidFill>
                <a:srgbClr val="E733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2"/>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19: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Servicio de Alojamiento de aplicaciones web en la nube.</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Migrar su aplicación a un servidor web alojado en AWS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Migrar su base de datos alojado en Amazon RDS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214952"/>
            <a:ext cx="7543800" cy="1056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62" name="Google Shape;162;p18"/>
          <p:cNvSpPr txBox="1"/>
          <p:nvPr/>
        </p:nvSpPr>
        <p:spPr>
          <a:xfrm>
            <a:off x="822960" y="1384300"/>
            <a:ext cx="7543800" cy="2929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Secure Shell (SSH) es un protocolo que sirve para acceder a máquinas remotas a través de una red. El programa que implementa el protocolo también recibe el mismo nombre.</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Este protocolo permite el acceso a un ordenador y su manejo por completo mediante un intérprete de comandos. Además de esto, SSH permite copiar datos de forma segura.</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SSH usa técnicas de cifrado que hacen que la información que viaja por el medio de comunicación se transmita de manera no legible, impidiendo que, terceras personas puedan descubrir el usuario y contraseña de la conexión, tampoco podría descubrir lo que se escribe durante toda la sesión.</a:t>
            </a:r>
            <a:endParaRPr sz="1300">
              <a:solidFill>
                <a:srgbClr val="233A4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68" name="Google Shape;168;p19"/>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Existen dos versiones del protocolo SSH. La primera de ellas se mantiene por motivos de compatibilidad, pero se recomienda generalmente el uso de la segunda, por las mejoras de seguridad implementadas. </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También existe la implementación llamada OpenSSH, utilizada en sistemas operativos Linux, la versión disponible para Debian permite usar tanto SSH1 como SSH2.</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En resumen SSH es un protocolo que permite el inicio de sesiones en máquinas remotas ofreciendo autenticación, confidencialidad e integridad.</a:t>
            </a:r>
            <a:endParaRPr sz="1300">
              <a:solidFill>
                <a:srgbClr val="233A44"/>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74" name="Google Shape;174;p20"/>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Tres Componentes hacen parte de SSH:</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b="1" lang="es">
                <a:solidFill>
                  <a:srgbClr val="375FA9"/>
                </a:solidFill>
              </a:rPr>
              <a:t>Protocolo de transporte</a:t>
            </a:r>
            <a:r>
              <a:rPr lang="es">
                <a:solidFill>
                  <a:srgbClr val="375FA9"/>
                </a:solidFill>
              </a:rPr>
              <a:t>: normalmente opera sobre el protocolo TCP/IP dando autenticidad, confidencialidad e integridad.</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b="1" lang="es">
                <a:solidFill>
                  <a:srgbClr val="375FA9"/>
                </a:solidFill>
              </a:rPr>
              <a:t>Protocolo de autenticación de usuario</a:t>
            </a:r>
            <a:r>
              <a:rPr lang="es">
                <a:solidFill>
                  <a:srgbClr val="375FA9"/>
                </a:solidFill>
              </a:rPr>
              <a:t>: autentica al usuario ante el servidor.</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b="1" lang="es">
                <a:solidFill>
                  <a:srgbClr val="375FA9"/>
                </a:solidFill>
              </a:rPr>
              <a:t>Protocolo de conexión</a:t>
            </a:r>
            <a:r>
              <a:rPr lang="es">
                <a:solidFill>
                  <a:srgbClr val="375FA9"/>
                </a:solidFill>
              </a:rPr>
              <a:t>: multiplexa un canal cifrado en diversos canales lógicos.</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Este protocolo seguro requiere que los servidores tengan "llaves", las cuales son usadas por los clientes cada vez que deseen conectarse a un servidor. Lo anterior permite verificar la identidad y que el usuario no haya sido suplantado. Una llave es un número codificado y cifrado en un archivo. </a:t>
            </a:r>
            <a:endParaRPr sz="1300">
              <a:solidFill>
                <a:srgbClr val="233A44"/>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5160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80" name="Google Shape;180;p21"/>
          <p:cNvSpPr txBox="1"/>
          <p:nvPr/>
        </p:nvSpPr>
        <p:spPr>
          <a:xfrm>
            <a:off x="822960" y="1217032"/>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SSH funciona en el modelo cliente-servidor, es por esto que la conexión la establece el cliente SSH y se conecta al servidor SSH.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cliente se encarga del proceso de configuración de la conexión y utiliza criptografía y una llave pública para verificar la identidad del servidor SSH.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Luego del proceso de configuración, el protocolo utiliza un cifrado simétrico fuerte y algoritmos hash con el fin de garantizar la privacidad y la integridad de los datos que se intercambian entre el cliente y el servidor.</a:t>
            </a:r>
            <a:endParaRPr>
              <a:solidFill>
                <a:srgbClr val="375FA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86" name="Google Shape;186;p22"/>
          <p:cNvSpPr txBox="1"/>
          <p:nvPr/>
        </p:nvSpPr>
        <p:spPr>
          <a:xfrm>
            <a:off x="822960" y="1616926"/>
            <a:ext cx="7543800" cy="27849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Los métodos más comunes para la autenticación de usuarios son las contraseñas y la autenticación de clave pública.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Con la autenticación de clave pública se tienen un par de claves criptográficas (clave pública y clave privada), se configura la clave pública en un servidor para autorizar el acceso a cualquiera que tenga una copia de la clave privada. Las claves utilizadas para la autenticación se denominan claves SSH.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uso principal de la autenticación por claves se da para permitir una transferencia de archivos de forma segura y automatizada.</a:t>
            </a:r>
            <a:endParaRPr>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92" name="Google Shape;192;p23"/>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SSH se ha mantenido vigente y ha cobrado gran importancia gracias a que proporciona una sólida protección de la integridad y el cifrado de los datos. Luego de haberse establecido una conexión entre el cliente SSH y el servidor, los datos que se transmiten se cifran de acuerdo con los parámetros negociados en la configuración. Durante dicha negociación, se acuerda el algoritmo de cifrado que se utilizará y se generan la clave de cifrado que se deberá utilizar.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tráfico entre las partes comunicadas se encuentra protegido por algoritmos de cifrado fuertes estándar de la industria (como AES (Advanced Encryption Standard)). SSH también incluye un mecanismo que garantiza la integridad de los datos transmitidos mediante el uso de algoritmos hash estándar (como SHA -2 (algoritmo hash estándar)).</a:t>
            </a:r>
            <a:endParaRPr>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