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Ras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sa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33" Type="http://schemas.openxmlformats.org/officeDocument/2006/relationships/font" Target="fonts/Rasa-italic.fntdata"/><Relationship Id="rId10" Type="http://schemas.openxmlformats.org/officeDocument/2006/relationships/slide" Target="slides/slide5.xml"/><Relationship Id="rId32" Type="http://schemas.openxmlformats.org/officeDocument/2006/relationships/font" Target="fonts/Ras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as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8e82b792e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d8e82b792e_0_7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def6e697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ddef6e697e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def6e697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ddef6e697e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def6e697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gddef6e697e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def6e697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gddef6e697e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f7196eb3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ef7196eb31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400e85a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d400e85a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c08e80b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dc08e80bf1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8e82b792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d8e82b792e_0_5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hyperlink" Target="http://........./" TargetMode="External"/><Relationship Id="rId5" Type="http://schemas.openxmlformats.org/officeDocument/2006/relationships/hyperlink" Target="mailto:abc@xyz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software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/>
        </p:nvSpPr>
        <p:spPr>
          <a:xfrm>
            <a:off x="800091" y="79958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83464"/>
                </a:solidFill>
              </a:rPr>
              <a:t>Desarrollo Web – FrontEnd</a:t>
            </a:r>
            <a:br>
              <a:rPr b="1" lang="es" sz="3000">
                <a:solidFill>
                  <a:srgbClr val="E83464"/>
                </a:solidFill>
              </a:rPr>
            </a:br>
            <a:r>
              <a:rPr b="1" lang="es" sz="3000">
                <a:solidFill>
                  <a:srgbClr val="E83464"/>
                </a:solidFill>
              </a:rPr>
              <a:t>Terminología de HTML</a:t>
            </a:r>
            <a:endParaRPr b="1" sz="3000">
              <a:solidFill>
                <a:srgbClr val="AF7B5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843741" y="1887682"/>
            <a:ext cx="7437900" cy="24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b="1" lang="es" sz="1500">
                <a:solidFill>
                  <a:srgbClr val="375FA9"/>
                </a:solidFill>
              </a:rPr>
              <a:t>HTTP: </a:t>
            </a:r>
            <a:r>
              <a:rPr lang="es" sz="1500">
                <a:solidFill>
                  <a:srgbClr val="375FA9"/>
                </a:solidFill>
              </a:rPr>
              <a:t>Hypertext Transfer Protocol. Parámetros de comunicación  cliente - Servidor Web.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b="1" lang="es" sz="1500">
                <a:solidFill>
                  <a:srgbClr val="375FA9"/>
                </a:solidFill>
              </a:rPr>
              <a:t>HTML:</a:t>
            </a:r>
            <a:r>
              <a:rPr lang="es" sz="1500">
                <a:solidFill>
                  <a:srgbClr val="375FA9"/>
                </a:solidFill>
              </a:rPr>
              <a:t> Hypertext Markup Language. Lenguaje nativo para documentos publicados en la Web, independiente del tipo de plataforma.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b="1" lang="es" sz="1500">
                <a:solidFill>
                  <a:srgbClr val="375FA9"/>
                </a:solidFill>
              </a:rPr>
              <a:t>URL: </a:t>
            </a:r>
            <a:r>
              <a:rPr lang="es" sz="1500">
                <a:solidFill>
                  <a:srgbClr val="375FA9"/>
                </a:solidFill>
              </a:rPr>
              <a:t>Uniform Resource Locator.</a:t>
            </a:r>
            <a:endParaRPr sz="1500">
              <a:solidFill>
                <a:srgbClr val="375FA9"/>
              </a:solidFill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Dirección de un objeto en la Web: http://www.uninorte.edu.co/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/>
        </p:nvSpPr>
        <p:spPr>
          <a:xfrm>
            <a:off x="1220409" y="404171"/>
            <a:ext cx="50895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77"/>
              <a:buFont typeface="Arial"/>
              <a:buNone/>
            </a:pPr>
            <a:r>
              <a:rPr b="0" i="0" lang="es" sz="2177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HTML5</a:t>
            </a:r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843741" y="1925782"/>
            <a:ext cx="7261200" cy="2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412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elementos son los componentes fundamentales del HTML.</a:t>
            </a:r>
            <a:endParaRPr/>
          </a:p>
          <a:p>
            <a:pPr indent="-285750" lvl="0" marL="412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Se definen 2 propiedades básicas:</a:t>
            </a:r>
            <a:endParaRPr/>
          </a:p>
          <a:p>
            <a:pPr indent="-317500" lvl="1" marL="914400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Atributos</a:t>
            </a:r>
            <a:endParaRPr/>
          </a:p>
          <a:p>
            <a:pPr indent="-317500" lvl="1" marL="914400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/>
          </a:p>
          <a:p>
            <a:pPr indent="-285750" lvl="0" marL="412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Están conformados con una Etiqueta de Apertura y otra Cierre. </a:t>
            </a:r>
            <a:endParaRPr/>
          </a:p>
          <a:p>
            <a:pPr indent="-285750" lvl="0" marL="412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atributos se colocan dentro de la etiqueta de apertura, y el contenido se coloca entre la etiqueta de apertura y la de cierre.</a:t>
            </a:r>
            <a:endParaRPr/>
          </a:p>
          <a:p>
            <a:pPr indent="-215900" lvl="0" marL="4445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843741" y="83768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E83464"/>
                </a:solidFill>
              </a:rPr>
              <a:t>Desarrollo Web – FrontEnd</a:t>
            </a:r>
            <a:br>
              <a:rPr b="1" i="0" lang="es" sz="3000" u="none" cap="none" strike="noStrike">
                <a:solidFill>
                  <a:srgbClr val="E83464"/>
                </a:solidFill>
              </a:rPr>
            </a:br>
            <a:r>
              <a:rPr b="1" i="0" lang="es" sz="3000" u="none" cap="none" strike="noStrike">
                <a:solidFill>
                  <a:srgbClr val="E83464"/>
                </a:solidFill>
              </a:rPr>
              <a:t>Fundamentación Básica de HTML</a:t>
            </a:r>
            <a:endParaRPr b="1"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/>
          <p:nvPr/>
        </p:nvSpPr>
        <p:spPr>
          <a:xfrm>
            <a:off x="1594485" y="2337383"/>
            <a:ext cx="5507400" cy="293700"/>
          </a:xfrm>
          <a:prstGeom prst="rect">
            <a:avLst/>
          </a:prstGeom>
          <a:solidFill>
            <a:srgbClr val="375FA9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594485" y="2631174"/>
            <a:ext cx="2217300" cy="293700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Etiqueta de Apertura</a:t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5467835" y="2631174"/>
            <a:ext cx="1634100" cy="293700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Etiq. de Cierre</a:t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3824291" y="2631174"/>
            <a:ext cx="1630800" cy="293700"/>
          </a:xfrm>
          <a:prstGeom prst="rect">
            <a:avLst/>
          </a:prstGeom>
          <a:solidFill>
            <a:srgbClr val="FFFF6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2367344" y="3051380"/>
            <a:ext cx="378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&lt;p class=“texto”&gt;Curso HTML &lt;/p&gt;</a:t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2597731" y="3485573"/>
            <a:ext cx="682800" cy="232800"/>
          </a:xfrm>
          <a:prstGeom prst="rect">
            <a:avLst/>
          </a:prstGeom>
          <a:solidFill>
            <a:srgbClr val="375FA9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 sz="1100"/>
          </a:p>
        </p:txBody>
      </p:sp>
      <p:sp>
        <p:nvSpPr>
          <p:cNvPr id="233" name="Google Shape;233;p26"/>
          <p:cNvSpPr/>
          <p:nvPr/>
        </p:nvSpPr>
        <p:spPr>
          <a:xfrm>
            <a:off x="3378832" y="3485572"/>
            <a:ext cx="539100" cy="245100"/>
          </a:xfrm>
          <a:prstGeom prst="rect">
            <a:avLst/>
          </a:prstGeom>
          <a:solidFill>
            <a:srgbClr val="E73263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endParaRPr sz="1100"/>
          </a:p>
        </p:txBody>
      </p:sp>
      <p:sp>
        <p:nvSpPr>
          <p:cNvPr id="234" name="Google Shape;234;p26"/>
          <p:cNvSpPr/>
          <p:nvPr/>
        </p:nvSpPr>
        <p:spPr>
          <a:xfrm>
            <a:off x="2597731" y="3730757"/>
            <a:ext cx="1320000" cy="242100"/>
          </a:xfrm>
          <a:prstGeom prst="rect">
            <a:avLst/>
          </a:prstGeom>
          <a:solidFill>
            <a:srgbClr val="A0B0FB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Atributo</a:t>
            </a:r>
            <a:endParaRPr/>
          </a:p>
        </p:txBody>
      </p:sp>
      <p:sp>
        <p:nvSpPr>
          <p:cNvPr id="235" name="Google Shape;235;p26"/>
          <p:cNvSpPr txBox="1"/>
          <p:nvPr/>
        </p:nvSpPr>
        <p:spPr>
          <a:xfrm>
            <a:off x="843741" y="83768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E83464"/>
                </a:solidFill>
              </a:rPr>
              <a:t>Desarrollo Web – FrontEnd</a:t>
            </a:r>
            <a:br>
              <a:rPr b="1" i="0" lang="es" sz="3000" u="none" cap="none" strike="noStrike">
                <a:solidFill>
                  <a:srgbClr val="E83464"/>
                </a:solidFill>
              </a:rPr>
            </a:br>
            <a:r>
              <a:rPr b="1" i="0" lang="es" sz="3000" u="none" cap="none" strike="noStrike">
                <a:solidFill>
                  <a:srgbClr val="E83464"/>
                </a:solidFill>
              </a:rPr>
              <a:t>Fundamentación Básica de HTML</a:t>
            </a:r>
            <a:endParaRPr b="1"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/>
        </p:nvSpPr>
        <p:spPr>
          <a:xfrm>
            <a:off x="628652" y="1979847"/>
            <a:ext cx="78867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952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Estructurales</a:t>
            </a: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: Describen el propósito del texto y no denotan ningún formato específico. </a:t>
            </a:r>
            <a:endParaRPr/>
          </a:p>
          <a:p>
            <a:pPr indent="0" lvl="0" marL="952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		&lt;h1&gt;Curso HTML&lt;/h1&gt;</a:t>
            </a:r>
            <a:endParaRPr/>
          </a:p>
          <a:p>
            <a:pPr indent="0" lvl="0" marL="952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De Presentación</a:t>
            </a: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: Describen la apariencia del texto, independientemente de su función. </a:t>
            </a:r>
            <a:b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		&lt;b&gt;Curso HTML&lt;/b&gt;</a:t>
            </a:r>
            <a:endParaRPr/>
          </a:p>
          <a:p>
            <a:pPr indent="0" lvl="0" marL="952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elementos de presentación se encuentran obsoletos desde la aparición del CSS.</a:t>
            </a:r>
            <a:endParaRPr/>
          </a:p>
          <a:p>
            <a:pPr indent="0" lvl="0" marL="952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De HiperTexto</a:t>
            </a: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: Relaciona una parte del documento a otros documentos.</a:t>
            </a:r>
            <a:b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&lt;a href=“http://www.uninorte.edu.co”&gt;Universidad del Norte&lt;/a&gt;</a:t>
            </a:r>
            <a:endParaRPr/>
          </a:p>
          <a:p>
            <a:pPr indent="-228600" lvl="1" marL="914400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12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623452" y="89174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E83464"/>
                </a:solidFill>
              </a:rPr>
              <a:t>Desarrollo Web </a:t>
            </a:r>
            <a:endParaRPr b="1" sz="3000">
              <a:solidFill>
                <a:srgbClr val="E8346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E83464"/>
                </a:solidFill>
              </a:rPr>
              <a:t>FrontEnd</a:t>
            </a:r>
            <a:r>
              <a:rPr b="1" lang="es" sz="3000">
                <a:solidFill>
                  <a:srgbClr val="E83464"/>
                </a:solidFill>
              </a:rPr>
              <a:t> </a:t>
            </a:r>
            <a:r>
              <a:rPr b="1" i="0" lang="es" sz="3000" u="none" cap="none" strike="noStrike">
                <a:solidFill>
                  <a:srgbClr val="E83464"/>
                </a:solidFill>
              </a:rPr>
              <a:t>Tipos de elementos de HTML</a:t>
            </a:r>
            <a:endParaRPr b="1"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/>
        </p:nvSpPr>
        <p:spPr>
          <a:xfrm>
            <a:off x="849780" y="912077"/>
            <a:ext cx="722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83464"/>
                </a:solidFill>
              </a:rPr>
              <a:t>Desarrollo Web – FrontEnd</a:t>
            </a:r>
            <a:br>
              <a:rPr b="1" lang="es" sz="3000">
                <a:solidFill>
                  <a:srgbClr val="E83464"/>
                </a:solidFill>
              </a:rPr>
            </a:br>
            <a:r>
              <a:rPr b="1" lang="es" sz="2800">
                <a:solidFill>
                  <a:srgbClr val="E83464"/>
                </a:solidFill>
              </a:rPr>
              <a:t>Estructura de un documento HTML</a:t>
            </a:r>
            <a:endParaRPr b="1" sz="2800">
              <a:solidFill>
                <a:srgbClr val="E83464"/>
              </a:solidFill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849781" y="1769477"/>
            <a:ext cx="72240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Cabecera: </a:t>
            </a:r>
            <a:r>
              <a:rPr lang="es">
                <a:solidFill>
                  <a:srgbClr val="375FA9"/>
                </a:solidFill>
              </a:rPr>
              <a:t>&lt;head&gt; &lt;/head&gt;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Título de la página: &lt;title&gt; &lt;/title&gt;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Meta-tags: &lt;meta http-equiv="Content-language" content="es"&gt;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Estilos: &lt;link rel="stylesheet" href="estilo.css" media="screen" type="text/css"&gt;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Cuerpo: </a:t>
            </a:r>
            <a:r>
              <a:rPr lang="es">
                <a:solidFill>
                  <a:srgbClr val="375FA9"/>
                </a:solidFill>
              </a:rPr>
              <a:t>&lt;body&gt; &lt;/body&gt;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&lt;body background="imagenes/logo_usabilidad.gif"&gt;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&lt;body bgcolor="white"&gt;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&lt;body leftmargin="5px" bottommargin="5px"&gt;</a:t>
            </a:r>
            <a:endParaRPr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/>
        </p:nvSpPr>
        <p:spPr>
          <a:xfrm>
            <a:off x="849781" y="924627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83464"/>
                </a:solidFill>
              </a:rPr>
              <a:t>Desarrollo Web – FrontEnd</a:t>
            </a:r>
            <a:br>
              <a:rPr b="1" lang="es" sz="3000">
                <a:solidFill>
                  <a:srgbClr val="E83464"/>
                </a:solidFill>
              </a:rPr>
            </a:br>
            <a:r>
              <a:rPr b="1" lang="es" sz="3000">
                <a:solidFill>
                  <a:srgbClr val="E83464"/>
                </a:solidFill>
              </a:rPr>
              <a:t>Elementos de HTML</a:t>
            </a:r>
            <a:endParaRPr b="1" sz="3000">
              <a:solidFill>
                <a:srgbClr val="E83464"/>
              </a:solidFill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849781" y="1934117"/>
            <a:ext cx="72240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Títulos: &lt;h1&gt; &lt;/h1&gt;, &lt;h2&gt; &lt;/h2&gt;,…, &lt;h6&gt; &lt;/h6&gt;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Párrafos: &lt;p&gt; &lt;/p&gt;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Listas (ol, ul): &lt;ol&gt; &lt;li&gt; &lt;/li&gt; &lt;li&gt; &lt;/li&gt; &lt;/ol&gt;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Vínculos: &lt;a href=</a:t>
            </a:r>
            <a:r>
              <a:rPr lang="es" sz="1500" u="sng">
                <a:solidFill>
                  <a:srgbClr val="375FA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http://.........</a:t>
            </a:r>
            <a:r>
              <a:rPr lang="es" sz="1500">
                <a:solidFill>
                  <a:srgbClr val="375FA9"/>
                </a:solidFill>
              </a:rPr>
              <a:t>&gt;Descripción&lt;/a&gt;</a:t>
            </a:r>
            <a:endParaRPr sz="15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75FA9"/>
                </a:solidFill>
              </a:rPr>
              <a:t>		&lt;a ref=</a:t>
            </a:r>
            <a:r>
              <a:rPr lang="es" sz="1500" u="sng">
                <a:solidFill>
                  <a:srgbClr val="375FA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“mailto:abc@xyz.com</a:t>
            </a:r>
            <a:r>
              <a:rPr lang="es" sz="1500">
                <a:solidFill>
                  <a:srgbClr val="375FA9"/>
                </a:solidFill>
              </a:rPr>
              <a:t>”&gt;&lt;Juan&lt;/a&gt;</a:t>
            </a:r>
            <a:endParaRPr sz="15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Avance de línea: &lt;br&gt;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Imágenes: &lt;img scr="miimagen.gif" width=130 height=50&gt;</a:t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/>
        </p:nvSpPr>
        <p:spPr>
          <a:xfrm>
            <a:off x="849781" y="986602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83464"/>
                </a:solidFill>
              </a:rPr>
              <a:t>Desarrollo Web – FrontEnd</a:t>
            </a:r>
            <a:br>
              <a:rPr b="1" lang="es" sz="3000">
                <a:solidFill>
                  <a:srgbClr val="E83464"/>
                </a:solidFill>
              </a:rPr>
            </a:br>
            <a:r>
              <a:rPr b="1" lang="es" sz="3000">
                <a:solidFill>
                  <a:srgbClr val="E83464"/>
                </a:solidFill>
              </a:rPr>
              <a:t>Elementos de HTML</a:t>
            </a:r>
            <a:endParaRPr b="1" sz="3000">
              <a:solidFill>
                <a:srgbClr val="E83464"/>
              </a:solidFill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849781" y="1944509"/>
            <a:ext cx="72240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Texto en negritas &lt;strong&gt; &lt;/strong&gt;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Tablas: &lt;table&gt; &lt;/table&gt;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Filas de una tabla &lt;tr&gt; &lt;/tr&gt;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Celdas de una tabla: &lt;td&gt; &lt;/td&gt;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Encabezado de una tabla: &lt;th&gt; &lt;/th&gt;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Marcos: &lt;frameset&gt;&lt;/frameset&gt;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75FA9"/>
                </a:solidFill>
              </a:rPr>
              <a:t>	    &lt;frame&gt; &lt;/frame&gt;</a:t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/>
        </p:nvSpPr>
        <p:spPr>
          <a:xfrm>
            <a:off x="843741" y="626399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83464"/>
                </a:solidFill>
              </a:rPr>
              <a:t>Desarrollo Web – FrontEnd</a:t>
            </a:r>
            <a:br>
              <a:rPr b="1" lang="es" sz="3000">
                <a:solidFill>
                  <a:srgbClr val="E83464"/>
                </a:solidFill>
              </a:rPr>
            </a:br>
            <a:r>
              <a:rPr b="1" lang="es" sz="3000">
                <a:solidFill>
                  <a:srgbClr val="E83464"/>
                </a:solidFill>
              </a:rPr>
              <a:t>Ejemplo HTML</a:t>
            </a:r>
            <a:endParaRPr b="1" sz="3000">
              <a:solidFill>
                <a:srgbClr val="AF7B5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843740" y="1810329"/>
            <a:ext cx="7523100" cy="3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&lt;html&gt;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&lt;head&gt;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&lt;title&gt;Primer ejemplo en HTML&lt;/title&gt;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&lt;/head&gt;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&lt;body&gt;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&lt;h1&gt;Mis canciones favoritas&lt;/h1&gt;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&lt;h2&gt;Grupo 1&lt;/h2&gt;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&lt;p&gt;Descripción del grupo&lt;/p&gt;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&lt;ol&gt;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    &lt;li&gt;Canción 1&lt;/li&gt;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    &lt;li&gt;Canción 2&lt;/li&gt;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&lt;/ol&gt;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&lt;/body&gt;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&lt;html&gt;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/>
        </p:nvSpPr>
        <p:spPr>
          <a:xfrm>
            <a:off x="849781" y="914077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83464"/>
                </a:solidFill>
              </a:rPr>
              <a:t>Desarrollo Web – FrontEnd</a:t>
            </a:r>
            <a:br>
              <a:rPr b="1" lang="es" sz="3000">
                <a:solidFill>
                  <a:srgbClr val="E83464"/>
                </a:solidFill>
              </a:rPr>
            </a:br>
            <a:r>
              <a:rPr b="1" lang="es" sz="3000">
                <a:solidFill>
                  <a:srgbClr val="E83464"/>
                </a:solidFill>
              </a:rPr>
              <a:t>Formularios en HTML</a:t>
            </a:r>
            <a:endParaRPr b="1" sz="3000">
              <a:solidFill>
                <a:srgbClr val="E83464"/>
              </a:solidFill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712426" y="1944510"/>
            <a:ext cx="2901300" cy="26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75FA9"/>
                </a:solidFill>
              </a:rPr>
              <a:t>Un formulario es una página escrita en HTML que tiene elementos especiales, los cuales le permiten al usuario introducir datos que serán enviados al servidor Web.</a:t>
            </a:r>
            <a:endParaRPr sz="1500">
              <a:solidFill>
                <a:srgbClr val="375FA9"/>
              </a:solidFill>
            </a:endParaRPr>
          </a:p>
        </p:txBody>
      </p:sp>
      <p:pic>
        <p:nvPicPr>
          <p:cNvPr id="272" name="Google Shape;27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8849" y="1848000"/>
            <a:ext cx="4032300" cy="21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/>
        </p:nvSpPr>
        <p:spPr>
          <a:xfrm>
            <a:off x="849781" y="914077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83464"/>
                </a:solidFill>
              </a:rPr>
              <a:t>Desarrollo Web – FrontEnd</a:t>
            </a:r>
            <a:br>
              <a:rPr b="1" lang="es" sz="3000">
                <a:solidFill>
                  <a:srgbClr val="E83464"/>
                </a:solidFill>
              </a:rPr>
            </a:br>
            <a:r>
              <a:rPr b="1" lang="es" sz="3000">
                <a:solidFill>
                  <a:srgbClr val="E83464"/>
                </a:solidFill>
              </a:rPr>
              <a:t>Formularios en HTML</a:t>
            </a:r>
            <a:endParaRPr b="1" sz="3000">
              <a:solidFill>
                <a:srgbClr val="E83464"/>
              </a:solidFill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849781" y="1771327"/>
            <a:ext cx="7224000" cy="31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Un formulario en HTML  es el segmento de un documento HTML que aparece entre las etiquetas &lt;form&gt;&lt;/form&gt;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Suma.html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&lt;html&gt;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&lt;body&gt;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&lt;form&gt;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  &lt;input type="text" name="op1" /&gt;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  +</a:t>
            </a:r>
            <a:endParaRPr sz="12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  &lt;input type="text" name="op2" /&gt;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  &lt;input type="submit" value=" = " /&gt;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&lt;/form&gt;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&lt;/body&gt;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&lt;/html&gt;</a:t>
            </a:r>
            <a:endParaRPr sz="1200">
              <a:solidFill>
                <a:srgbClr val="375FA9"/>
              </a:solidFill>
            </a:endParaRPr>
          </a:p>
        </p:txBody>
      </p:sp>
      <p:pic>
        <p:nvPicPr>
          <p:cNvPr id="279" name="Google Shape;27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850" y="2656000"/>
            <a:ext cx="43148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4: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Desarrollo Software</a:t>
            </a:r>
            <a:endParaRPr b="1" sz="56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05311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Tecnologías y lenguajes para el desarrollo del Front-end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/>
        </p:nvSpPr>
        <p:spPr>
          <a:xfrm>
            <a:off x="1663350" y="1904400"/>
            <a:ext cx="5817300" cy="13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>
                <a:solidFill>
                  <a:srgbClr val="E83464"/>
                </a:solidFill>
              </a:rPr>
              <a:t>Ejercicios de práctica</a:t>
            </a:r>
            <a:endParaRPr b="1" sz="42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 b="1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89600" y="1638776"/>
            <a:ext cx="7543800" cy="154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Los lenguajes interpretados por el cliente (navegador)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HTML (Lenguaje de marcado de hipertexto) 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849781" y="564250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83464"/>
                </a:solidFill>
              </a:rPr>
              <a:t>Desarrollo Web – FrontEnd</a:t>
            </a:r>
            <a:endParaRPr b="1" sz="3000">
              <a:solidFill>
                <a:srgbClr val="E83464"/>
              </a:solidFill>
            </a:endParaRPr>
          </a:p>
        </p:txBody>
      </p:sp>
      <p:pic>
        <p:nvPicPr>
          <p:cNvPr descr="Image for post" id="162" name="Google Shape;16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525" y="1514100"/>
            <a:ext cx="5743826" cy="31658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886806" y="815875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Desarrollo Web </a:t>
            </a:r>
            <a:endParaRPr b="1" sz="2800">
              <a:solidFill>
                <a:srgbClr val="E83464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83464"/>
                </a:solidFill>
              </a:rPr>
              <a:t>FrontEnd</a:t>
            </a:r>
            <a:endParaRPr b="1" sz="3000">
              <a:solidFill>
                <a:srgbClr val="E83464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849781" y="1587753"/>
            <a:ext cx="7224000" cy="28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Frontend se le llama a la parte del sitio web con la que el usuario interactúa. </a:t>
            </a:r>
            <a:endParaRPr sz="13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Es lo que algunos llaman “el lado del cliente”.</a:t>
            </a:r>
            <a:endParaRPr sz="13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También se refiere a las tecnologías que se ejecutan del lado del cliente, es decir, del lado del navegador web y son desarrolladas en tres lenguajes específicos: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87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HTML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87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CSS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87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JavaScript</a:t>
            </a:r>
            <a:endParaRPr sz="13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El FrontEnd de una aplicación/sitio se encarga de simplificar y realzar la página de tal manera que sea amigable y cómoda para el usuario.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>
            <a:off x="1110124" y="1835375"/>
            <a:ext cx="3681000" cy="2996400"/>
          </a:xfrm>
          <a:prstGeom prst="rect">
            <a:avLst/>
          </a:prstGeom>
          <a:solidFill>
            <a:srgbClr val="E62F61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Página Web</a:t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232693" y="1910712"/>
            <a:ext cx="3473400" cy="600000"/>
          </a:xfrm>
          <a:prstGeom prst="rect">
            <a:avLst/>
          </a:prstGeom>
          <a:solidFill>
            <a:srgbClr val="375FA9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Estructura</a:t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232693" y="2670595"/>
            <a:ext cx="3473400" cy="600000"/>
          </a:xfrm>
          <a:prstGeom prst="rect">
            <a:avLst/>
          </a:prstGeom>
          <a:solidFill>
            <a:srgbClr val="375FA9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1232693" y="3410016"/>
            <a:ext cx="3473400" cy="600000"/>
          </a:xfrm>
          <a:prstGeom prst="rect">
            <a:avLst/>
          </a:prstGeom>
          <a:solidFill>
            <a:srgbClr val="375FA9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Apariencia</a:t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1232693" y="4147577"/>
            <a:ext cx="3473400" cy="600000"/>
          </a:xfrm>
          <a:prstGeom prst="rect">
            <a:avLst/>
          </a:prstGeom>
          <a:solidFill>
            <a:srgbClr val="375FA9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Comportamiento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5382446" y="3502934"/>
            <a:ext cx="579900" cy="285900"/>
          </a:xfrm>
          <a:prstGeom prst="rightArrow">
            <a:avLst>
              <a:gd fmla="val 50000" name="adj1"/>
              <a:gd fmla="val 50178" name="adj2"/>
            </a:avLst>
          </a:prstGeom>
          <a:solidFill>
            <a:srgbClr val="CCCC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5381418" y="4383755"/>
            <a:ext cx="579900" cy="285900"/>
          </a:xfrm>
          <a:prstGeom prst="rightArrow">
            <a:avLst>
              <a:gd fmla="val 50000" name="adj1"/>
              <a:gd fmla="val 50178" name="adj2"/>
            </a:avLst>
          </a:prstGeom>
          <a:solidFill>
            <a:srgbClr val="CCCC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6091459" y="2325564"/>
            <a:ext cx="13200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6083648" y="3486426"/>
            <a:ext cx="12480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5951056" y="4345105"/>
            <a:ext cx="16008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1" i="0" sz="16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2276080" y="3453860"/>
            <a:ext cx="1980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Colores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Tipografí</a:t>
            </a:r>
            <a:r>
              <a:rPr b="1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Alineación</a:t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2626871" y="4211753"/>
            <a:ext cx="2200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Efectos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Validaciones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Automatización</a:t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2265759" y="1940065"/>
            <a:ext cx="155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Párrafos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Encabezados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Listas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3472351" y="1941978"/>
            <a:ext cx="9789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Tablas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Capas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Etc.</a:t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2281727" y="2670375"/>
            <a:ext cx="978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Textos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Imágenes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Enlaces</a:t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3472352" y="3471402"/>
            <a:ext cx="13185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Fondos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Tamaños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778702" y="891000"/>
            <a:ext cx="843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600" u="none" cap="none" strike="noStrike">
                <a:solidFill>
                  <a:srgbClr val="E83464"/>
                </a:solidFill>
              </a:rPr>
              <a:t>Desarrollo Web </a:t>
            </a:r>
            <a:endParaRPr b="1" i="0" sz="2600" u="none" cap="none" strike="noStrike">
              <a:solidFill>
                <a:srgbClr val="E8346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600" u="none" cap="none" strike="noStrike">
                <a:solidFill>
                  <a:srgbClr val="E83464"/>
                </a:solidFill>
              </a:rPr>
              <a:t>Estructura </a:t>
            </a:r>
            <a:r>
              <a:rPr b="1" lang="es" sz="2600">
                <a:solidFill>
                  <a:srgbClr val="E83464"/>
                </a:solidFill>
              </a:rPr>
              <a:t>FrontEnd </a:t>
            </a:r>
            <a:r>
              <a:rPr b="1" i="0" lang="es" sz="2600" u="none" cap="none" strike="noStrike">
                <a:solidFill>
                  <a:srgbClr val="E83464"/>
                </a:solidFill>
              </a:rPr>
              <a:t>de una página Web</a:t>
            </a:r>
            <a:endParaRPr b="1" sz="1000"/>
          </a:p>
        </p:txBody>
      </p:sp>
      <p:sp>
        <p:nvSpPr>
          <p:cNvPr id="190" name="Google Shape;190;p20"/>
          <p:cNvSpPr/>
          <p:nvPr/>
        </p:nvSpPr>
        <p:spPr>
          <a:xfrm>
            <a:off x="5488600" y="1896275"/>
            <a:ext cx="543600" cy="13743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CC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/>
        </p:nvSpPr>
        <p:spPr>
          <a:xfrm>
            <a:off x="849781" y="930492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E83464"/>
                </a:solidFill>
              </a:rPr>
              <a:t>Desarrollo Web </a:t>
            </a:r>
            <a:br>
              <a:rPr b="1" lang="es" sz="2800">
                <a:solidFill>
                  <a:srgbClr val="E83464"/>
                </a:solidFill>
              </a:rPr>
            </a:br>
            <a:r>
              <a:rPr b="1" lang="es" sz="3000">
                <a:solidFill>
                  <a:srgbClr val="E83464"/>
                </a:solidFill>
              </a:rPr>
              <a:t>Elementos FrontEnd</a:t>
            </a:r>
            <a:endParaRPr b="1" sz="3000">
              <a:solidFill>
                <a:srgbClr val="E83464"/>
              </a:solidFill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849785" y="1787904"/>
            <a:ext cx="7224000" cy="31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75FA9"/>
              </a:buClr>
              <a:buSzPts val="1200"/>
              <a:buChar char="●"/>
            </a:pPr>
            <a:r>
              <a:rPr b="1" lang="es" sz="1200">
                <a:solidFill>
                  <a:srgbClr val="375FA9"/>
                </a:solidFill>
              </a:rPr>
              <a:t>Estructuración</a:t>
            </a:r>
            <a:r>
              <a:rPr lang="es" sz="1200">
                <a:solidFill>
                  <a:srgbClr val="375FA9"/>
                </a:solidFill>
              </a:rPr>
              <a:t>: Generalmente utiliza HTML, lo que permite que se pueda mantener el código de forma organizada, permitiendo además agregar algunas funciones como </a:t>
            </a:r>
            <a:r>
              <a:rPr lang="es" sz="1200">
                <a:solidFill>
                  <a:srgbClr val="375FA9"/>
                </a:solidFill>
              </a:rPr>
              <a:t>geolocalización, </a:t>
            </a:r>
            <a:r>
              <a:rPr lang="es" sz="1200">
                <a:solidFill>
                  <a:srgbClr val="375FA9"/>
                </a:solidFill>
              </a:rPr>
              <a:t>opciones multimedia, entre otras.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5FA9"/>
              </a:buClr>
              <a:buSzPts val="1200"/>
              <a:buChar char="●"/>
            </a:pPr>
            <a:r>
              <a:rPr b="1" lang="es" sz="1200">
                <a:solidFill>
                  <a:srgbClr val="375FA9"/>
                </a:solidFill>
              </a:rPr>
              <a:t>Presentación</a:t>
            </a:r>
            <a:r>
              <a:rPr lang="es" sz="1200">
                <a:solidFill>
                  <a:srgbClr val="375FA9"/>
                </a:solidFill>
              </a:rPr>
              <a:t>: Se utiliza CSS para presentar todo lo estructurado en HTML, de tal forma que sea más agradable a la vista, ya sea con bordes, fondos múltiples, sombras, degradados o incluso paleta de colores.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5FA9"/>
              </a:buClr>
              <a:buSzPts val="1200"/>
              <a:buChar char="●"/>
            </a:pPr>
            <a:r>
              <a:rPr b="1" lang="es" sz="1200">
                <a:solidFill>
                  <a:srgbClr val="375FA9"/>
                </a:solidFill>
              </a:rPr>
              <a:t>Interactividad</a:t>
            </a:r>
            <a:r>
              <a:rPr lang="es" sz="1200">
                <a:solidFill>
                  <a:srgbClr val="375FA9"/>
                </a:solidFill>
              </a:rPr>
              <a:t>: Se utiliza JavaScript y parte de sus frameworks para hacer el diseño interactivo.</a:t>
            </a:r>
            <a:endParaRPr sz="12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Es recomendable que los tres elementos estén presentes, sin estos el FrontEnd no </a:t>
            </a:r>
            <a:r>
              <a:rPr lang="es" sz="1200">
                <a:solidFill>
                  <a:srgbClr val="375FA9"/>
                </a:solidFill>
              </a:rPr>
              <a:t>funcionará</a:t>
            </a:r>
            <a:r>
              <a:rPr lang="es" sz="1200">
                <a:solidFill>
                  <a:srgbClr val="375FA9"/>
                </a:solidFill>
              </a:rPr>
              <a:t> </a:t>
            </a:r>
            <a:r>
              <a:rPr lang="es" sz="1200">
                <a:solidFill>
                  <a:srgbClr val="375FA9"/>
                </a:solidFill>
              </a:rPr>
              <a:t>adecuadamente </a:t>
            </a:r>
            <a:r>
              <a:rPr lang="es" sz="1200">
                <a:solidFill>
                  <a:srgbClr val="375FA9"/>
                </a:solidFill>
              </a:rPr>
              <a:t>y no tendrá el mejor rendimiento. Como </a:t>
            </a:r>
            <a:r>
              <a:rPr lang="es" sz="1200">
                <a:solidFill>
                  <a:srgbClr val="375FA9"/>
                </a:solidFill>
              </a:rPr>
              <a:t>consecuencia</a:t>
            </a:r>
            <a:r>
              <a:rPr lang="es" sz="1200">
                <a:solidFill>
                  <a:srgbClr val="375FA9"/>
                </a:solidFill>
              </a:rPr>
              <a:t> cuando los usuarios </a:t>
            </a:r>
            <a:r>
              <a:rPr lang="es" sz="1200">
                <a:solidFill>
                  <a:srgbClr val="375FA9"/>
                </a:solidFill>
              </a:rPr>
              <a:t>interactúen</a:t>
            </a:r>
            <a:r>
              <a:rPr lang="es" sz="1200">
                <a:solidFill>
                  <a:srgbClr val="375FA9"/>
                </a:solidFill>
              </a:rPr>
              <a:t> con el FrontEnd los errores empezarán a aparecer.</a:t>
            </a:r>
            <a:endParaRPr sz="12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/>
          <p:nvPr/>
        </p:nvSpPr>
        <p:spPr>
          <a:xfrm>
            <a:off x="853786" y="1691986"/>
            <a:ext cx="78537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51B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853786" y="976717"/>
            <a:ext cx="75438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E83464"/>
                </a:solidFill>
              </a:rPr>
              <a:t>Desarrollo Web </a:t>
            </a:r>
            <a:endParaRPr b="1" sz="2700">
              <a:solidFill>
                <a:srgbClr val="E83464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83464"/>
                </a:solidFill>
              </a:rPr>
              <a:t>FrontEnd HTML</a:t>
            </a:r>
            <a:endParaRPr b="1" sz="3000">
              <a:solidFill>
                <a:srgbClr val="E83464"/>
              </a:solidFill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773581" y="1806127"/>
            <a:ext cx="7543800" cy="26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HTML (HyperText Markup Language)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Es un lenguaje que da formato, más no es un lenguaje de programación.</a:t>
            </a:r>
            <a:endParaRPr sz="1500">
              <a:solidFill>
                <a:srgbClr val="375FA9"/>
              </a:solidFill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Define la sintaxis y ubicación de imágenes, instrucciones y objetos en el navegador.</a:t>
            </a:r>
            <a:endParaRPr sz="1500">
              <a:solidFill>
                <a:srgbClr val="375FA9"/>
              </a:solidFill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Permite realizar conexión entre diferentes documentos, o con otros recursos en Internet a través de hipertexto.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Lenguaje de marcas. </a:t>
            </a:r>
            <a:endParaRPr sz="1500">
              <a:solidFill>
                <a:srgbClr val="375FA9"/>
              </a:solidFill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Código abierto. </a:t>
            </a:r>
            <a:endParaRPr sz="1500">
              <a:solidFill>
                <a:srgbClr val="375FA9"/>
              </a:solidFill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Editores: </a:t>
            </a:r>
            <a:r>
              <a:rPr lang="es" sz="1500">
                <a:solidFill>
                  <a:srgbClr val="375FA9"/>
                </a:solidFill>
              </a:rPr>
              <a:t>VS Code</a:t>
            </a:r>
            <a:r>
              <a:rPr lang="es" sz="1500">
                <a:solidFill>
                  <a:srgbClr val="375FA9"/>
                </a:solidFill>
              </a:rPr>
              <a:t>, Notepad, Sublime Text, entre otros.</a:t>
            </a:r>
            <a:endParaRPr b="1"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/>
        </p:nvSpPr>
        <p:spPr>
          <a:xfrm>
            <a:off x="800110" y="837955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Desarrollo Web</a:t>
            </a:r>
            <a:endParaRPr b="1" sz="2800">
              <a:solidFill>
                <a:srgbClr val="E83464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83464"/>
                </a:solidFill>
              </a:rPr>
              <a:t>FrontEnd Estándares de HTML</a:t>
            </a:r>
            <a:endParaRPr b="1" sz="3000">
              <a:solidFill>
                <a:srgbClr val="AF7B5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822960" y="200593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HTML 1 Desarrollado en el CERN.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HTML 2.0 Incluye mejoras en NCSA Mosaic (formularios e imágenes).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HTML 3.2 Mejoras para controlar el formateo de tablas, etc.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HTML 4.0 Mejoras para publicaciones multiplataforma (CSS, XML, WAP,  DHTML).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HTML 5.0 Mejoras de HTML 4.0, herramientas tipo "escritorio" en versión web.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21590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21590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