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43ca004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f043ca004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748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8" name="Google Shape;198;p24"/>
          <p:cNvSpPr txBox="1"/>
          <p:nvPr/>
        </p:nvSpPr>
        <p:spPr>
          <a:xfrm>
            <a:off x="822960" y="1784497"/>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 (cont)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ver todas las dependencias de la aplicación se ejecuta el siguiente comando desde el prompt: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pip freeze </a:t>
            </a:r>
            <a:endParaRPr sz="1300">
              <a:solidFill>
                <a:srgbClr val="233A44"/>
              </a:solidFill>
              <a:latin typeface="Calibri"/>
              <a:ea typeface="Calibri"/>
              <a:cs typeface="Calibri"/>
              <a:sym typeface="Calibri"/>
            </a:endParaRPr>
          </a:p>
        </p:txBody>
      </p:sp>
      <p:pic>
        <p:nvPicPr>
          <p:cNvPr descr="https://j2logo.com/wp-content/uploads/dependencias-miniblog.png" id="199" name="Google Shape;199;p24"/>
          <p:cNvPicPr preferRelativeResize="0"/>
          <p:nvPr/>
        </p:nvPicPr>
        <p:blipFill rotWithShape="1">
          <a:blip r:embed="rId4">
            <a:alphaModFix/>
          </a:blip>
          <a:srcRect b="0" l="0" r="0" t="0"/>
          <a:stretch/>
        </p:blipFill>
        <p:spPr>
          <a:xfrm>
            <a:off x="2827556" y="3157712"/>
            <a:ext cx="3551479" cy="1635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en Flask</a:t>
            </a:r>
            <a:endParaRPr b="1" sz="3200">
              <a:solidFill>
                <a:srgbClr val="E73263"/>
              </a:solidFill>
            </a:endParaRPr>
          </a:p>
        </p:txBody>
      </p:sp>
      <p:sp>
        <p:nvSpPr>
          <p:cNvPr id="205" name="Google Shape;205;p25"/>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Paso 1</a:t>
            </a:r>
            <a:r>
              <a:rPr lang="es">
                <a:solidFill>
                  <a:srgbClr val="375FA9"/>
                </a:solidFill>
              </a:rPr>
              <a:t>: Crear un archivo en un editor de texto con nombre hola.py.</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b="1" lang="es">
                <a:solidFill>
                  <a:srgbClr val="375FA9"/>
                </a:solidFill>
              </a:rPr>
              <a:t>Paso 2</a:t>
            </a:r>
            <a:r>
              <a:rPr lang="es">
                <a:solidFill>
                  <a:srgbClr val="375FA9"/>
                </a:solidFill>
              </a:rPr>
              <a:t>: Editar el archivo y añadir el siguiente código: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1" marL="596900" rtl="0" algn="l">
              <a:lnSpc>
                <a:spcPct val="90000"/>
              </a:lnSpc>
              <a:spcBef>
                <a:spcPts val="200"/>
              </a:spcBef>
              <a:spcAft>
                <a:spcPts val="0"/>
              </a:spcAft>
              <a:buNone/>
            </a:pPr>
            <a:r>
              <a:rPr lang="es">
                <a:solidFill>
                  <a:srgbClr val="375FA9"/>
                </a:solidFill>
                <a:latin typeface="Consolas"/>
                <a:ea typeface="Consolas"/>
                <a:cs typeface="Consolas"/>
                <a:sym typeface="Consolas"/>
              </a:rPr>
              <a:t>from flask import Flask  	</a:t>
            </a:r>
            <a:r>
              <a:rPr lang="es">
                <a:solidFill>
                  <a:srgbClr val="E73263"/>
                </a:solidFill>
                <a:latin typeface="Consolas"/>
                <a:ea typeface="Consolas"/>
                <a:cs typeface="Consolas"/>
                <a:sym typeface="Consolas"/>
              </a:rPr>
              <a:t>(1)</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a:solidFill>
                  <a:srgbClr val="375FA9"/>
                </a:solidFill>
                <a:latin typeface="Consolas"/>
                <a:ea typeface="Consolas"/>
                <a:cs typeface="Consolas"/>
                <a:sym typeface="Consolas"/>
              </a:rPr>
              <a:t>app = Flask(__name__)    	</a:t>
            </a:r>
            <a:r>
              <a:rPr lang="es">
                <a:solidFill>
                  <a:srgbClr val="E73263"/>
                </a:solidFill>
                <a:latin typeface="Consolas"/>
                <a:ea typeface="Consolas"/>
                <a:cs typeface="Consolas"/>
                <a:sym typeface="Consolas"/>
              </a:rPr>
              <a:t>(2)</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t/>
            </a:r>
            <a:endParaRPr>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a:solidFill>
                  <a:srgbClr val="375FA9"/>
                </a:solidFill>
                <a:latin typeface="Consolas"/>
                <a:ea typeface="Consolas"/>
                <a:cs typeface="Consolas"/>
                <a:sym typeface="Consolas"/>
              </a:rPr>
              <a:t>@app.route('/')          	</a:t>
            </a:r>
            <a:r>
              <a:rPr lang="es">
                <a:solidFill>
                  <a:srgbClr val="E73263"/>
                </a:solidFill>
                <a:latin typeface="Consolas"/>
                <a:ea typeface="Consolas"/>
                <a:cs typeface="Consolas"/>
                <a:sym typeface="Consolas"/>
              </a:rPr>
              <a:t>(3)</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a:solidFill>
                  <a:srgbClr val="375FA9"/>
                </a:solidFill>
                <a:latin typeface="Consolas"/>
                <a:ea typeface="Consolas"/>
                <a:cs typeface="Consolas"/>
                <a:sym typeface="Consolas"/>
              </a:rPr>
              <a:t>def hola_mundo():        	</a:t>
            </a:r>
            <a:r>
              <a:rPr lang="es">
                <a:solidFill>
                  <a:srgbClr val="E73263"/>
                </a:solidFill>
                <a:latin typeface="Consolas"/>
                <a:ea typeface="Consolas"/>
                <a:cs typeface="Consolas"/>
                <a:sym typeface="Consolas"/>
              </a:rPr>
              <a:t>(4)</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a:solidFill>
                  <a:srgbClr val="375FA9"/>
                </a:solidFill>
                <a:latin typeface="Consolas"/>
                <a:ea typeface="Consolas"/>
                <a:cs typeface="Consolas"/>
                <a:sym typeface="Consolas"/>
              </a:rPr>
              <a:t>    return 'Hola, Mundo!‘	</a:t>
            </a:r>
            <a:r>
              <a:rPr lang="es">
                <a:solidFill>
                  <a:srgbClr val="E73263"/>
                </a:solidFill>
                <a:latin typeface="Consolas"/>
                <a:ea typeface="Consolas"/>
                <a:cs typeface="Consolas"/>
                <a:sym typeface="Consolas"/>
              </a:rPr>
              <a:t>(5)</a:t>
            </a:r>
            <a:r>
              <a:rPr lang="es">
                <a:solidFill>
                  <a:srgbClr val="233A44"/>
                </a:solidFill>
                <a:latin typeface="Consolas"/>
                <a:ea typeface="Consolas"/>
                <a:cs typeface="Consolas"/>
                <a:sym typeface="Consolas"/>
              </a:rPr>
              <a:t> </a:t>
            </a:r>
            <a:endParaRPr>
              <a:solidFill>
                <a:srgbClr val="233A44"/>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1" name="Google Shape;211;p26"/>
          <p:cNvSpPr txBox="1"/>
          <p:nvPr/>
        </p:nvSpPr>
        <p:spPr>
          <a:xfrm>
            <a:off x="822960" y="1728352"/>
            <a:ext cx="7543800" cy="325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Interpretación de líneas de código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(1) </a:t>
            </a:r>
            <a:r>
              <a:rPr lang="es" sz="1300">
                <a:solidFill>
                  <a:srgbClr val="325BA7"/>
                </a:solidFill>
              </a:rPr>
              <a:t>Importar el objeto Flask desde el paquete flask</a:t>
            </a:r>
            <a:r>
              <a:rPr lang="es" sz="13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(2)</a:t>
            </a:r>
            <a:r>
              <a:rPr lang="es" sz="1300">
                <a:solidFill>
                  <a:srgbClr val="375FA9"/>
                </a:solidFill>
              </a:rPr>
              <a:t> Crear instancia de aplicación Flask con el nombre app. Pasa la variable especial __name__ que contiene el nombre del módulo Python actual. Se utiliza para indicar a la instancia dónde está ubicada. Necesitará hacerlo porque Flask configura algunas rutas en segundo plano.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(3)  </a:t>
            </a:r>
            <a:r>
              <a:rPr lang="es" sz="1200">
                <a:solidFill>
                  <a:srgbClr val="325BA7"/>
                </a:solidFill>
              </a:rPr>
              <a:t>El  decorador  route  de la aplicación (app) es el encargado  de  decirle  a Flask qué URL debe ejecutar su correspondiente función.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(4)  </a:t>
            </a:r>
            <a:r>
              <a:rPr lang="es" sz="1200">
                <a:solidFill>
                  <a:srgbClr val="325BA7"/>
                </a:solidFill>
              </a:rPr>
              <a:t>El nombre de la función será usado para generar internamente URLs a partir de dicha función</a:t>
            </a:r>
            <a:r>
              <a:rPr lang="es" sz="1200">
                <a:solidFill>
                  <a:srgbClr val="375FA9"/>
                </a:solidFill>
              </a:rPr>
              <a:t>.</a:t>
            </a:r>
            <a:endParaRPr sz="1200">
              <a:solidFill>
                <a:srgbClr val="375FA9"/>
              </a:solidFill>
            </a:endParaRPr>
          </a:p>
          <a:p>
            <a:pPr indent="-447675" lvl="0" marL="623887" rtl="0" algn="just">
              <a:lnSpc>
                <a:spcPct val="90000"/>
              </a:lnSpc>
              <a:spcBef>
                <a:spcPts val="900"/>
              </a:spcBef>
              <a:spcAft>
                <a:spcPts val="0"/>
              </a:spcAft>
              <a:buNone/>
            </a:pPr>
            <a:r>
              <a:rPr lang="es" sz="1200">
                <a:solidFill>
                  <a:srgbClr val="E73263"/>
                </a:solidFill>
              </a:rPr>
              <a:t>(5)  </a:t>
            </a:r>
            <a:r>
              <a:rPr lang="es" sz="1200">
                <a:solidFill>
                  <a:srgbClr val="325BA7"/>
                </a:solidFill>
              </a:rPr>
              <a:t>Por último, la  función  retorna  la  respuesta  que  será  mostrada  en el navegador del usuario</a:t>
            </a:r>
            <a:r>
              <a:rPr lang="es" sz="12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822960" y="755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7" name="Google Shape;217;p27"/>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447675" lvl="0" marL="623887" rtl="0" algn="just">
              <a:lnSpc>
                <a:spcPct val="90000"/>
              </a:lnSpc>
              <a:spcBef>
                <a:spcPts val="900"/>
              </a:spcBef>
              <a:spcAft>
                <a:spcPts val="0"/>
              </a:spcAft>
              <a:buNone/>
            </a:pPr>
            <a:r>
              <a:rPr b="1" lang="es">
                <a:solidFill>
                  <a:srgbClr val="375FA9"/>
                </a:solidFill>
              </a:rPr>
              <a:t>Paso 3</a:t>
            </a:r>
            <a:r>
              <a:rPr lang="es">
                <a:solidFill>
                  <a:srgbClr val="375FA9"/>
                </a:solidFill>
              </a:rPr>
              <a:t>: Guardar y cerrar el archivo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b="1" lang="es">
                <a:solidFill>
                  <a:srgbClr val="375FA9"/>
                </a:solidFill>
              </a:rPr>
              <a:t>Paso 4</a:t>
            </a:r>
            <a:r>
              <a:rPr lang="es">
                <a:solidFill>
                  <a:srgbClr val="375FA9"/>
                </a:solidFill>
              </a:rPr>
              <a:t>: Ejecutar aplicación</a:t>
            </a:r>
            <a:br>
              <a:rPr lang="es">
                <a:solidFill>
                  <a:srgbClr val="375FA9"/>
                </a:solidFill>
              </a:rPr>
            </a:br>
            <a:endParaRPr sz="1300">
              <a:solidFill>
                <a:srgbClr val="233A44"/>
              </a:solidFill>
              <a:latin typeface="Calibri"/>
              <a:ea typeface="Calibri"/>
              <a:cs typeface="Calibri"/>
              <a:sym typeface="Calibri"/>
            </a:endParaRPr>
          </a:p>
          <a:p>
            <a:pPr indent="0" lvl="1" marL="633412" rtl="0" algn="just">
              <a:lnSpc>
                <a:spcPct val="90000"/>
              </a:lnSpc>
              <a:spcBef>
                <a:spcPts val="200"/>
              </a:spcBef>
              <a:spcAft>
                <a:spcPts val="0"/>
              </a:spcAft>
              <a:buNone/>
            </a:pPr>
            <a:r>
              <a:rPr lang="es" sz="1300">
                <a:solidFill>
                  <a:srgbClr val="375FA9"/>
                </a:solidFill>
              </a:rPr>
              <a:t>1. Indicar a Flask dónde encontrar la aplicación (archivo hola.py) con la variable de entorno FLASK_APP:</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FLASK_APP=hola</a:t>
            </a:r>
            <a:endParaRPr sz="1300">
              <a:solidFill>
                <a:srgbClr val="375FA9"/>
              </a:solidFill>
            </a:endParaRPr>
          </a:p>
          <a:p>
            <a:pPr indent="-447675" lvl="1" marL="1081087" rtl="0" algn="just">
              <a:lnSpc>
                <a:spcPct val="90000"/>
              </a:lnSpc>
              <a:spcBef>
                <a:spcPts val="200"/>
              </a:spcBef>
              <a:spcAft>
                <a:spcPts val="0"/>
              </a:spcAft>
              <a:buNone/>
            </a:pPr>
            <a:r>
              <a:t/>
            </a:r>
            <a:endParaRPr sz="1300">
              <a:solidFill>
                <a:srgbClr val="375FA9"/>
              </a:solidFill>
            </a:endParaRPr>
          </a:p>
          <a:p>
            <a:pPr indent="-447675" lvl="1" marL="1081087" rtl="0" algn="just">
              <a:lnSpc>
                <a:spcPct val="90000"/>
              </a:lnSpc>
              <a:spcBef>
                <a:spcPts val="200"/>
              </a:spcBef>
              <a:spcAft>
                <a:spcPts val="0"/>
              </a:spcAft>
              <a:buNone/>
            </a:pPr>
            <a:r>
              <a:rPr lang="es" sz="1300">
                <a:solidFill>
                  <a:srgbClr val="375FA9"/>
                </a:solidFill>
              </a:rPr>
              <a:t>2. Ejecutar en modo de desarrollo con la variable de entorno FLASK_ENV:</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FLASK_ENV=development</a:t>
            </a:r>
            <a:endParaRPr sz="1300">
              <a:solidFill>
                <a:srgbClr val="375FA9"/>
              </a:solidFill>
            </a:endParaRPr>
          </a:p>
          <a:p>
            <a:pPr indent="-447675" lvl="0" marL="623887" rtl="0" algn="just">
              <a:lnSpc>
                <a:spcPct val="90000"/>
              </a:lnSpc>
              <a:spcBef>
                <a:spcPts val="900"/>
              </a:spcBef>
              <a:spcAft>
                <a:spcPts val="0"/>
              </a:spcAft>
              <a:buNone/>
            </a:pPr>
            <a:r>
              <a:rPr lang="es">
                <a:solidFill>
                  <a:srgbClr val="375FA9"/>
                </a:solidFill>
              </a:rPr>
              <a:t>	</a:t>
            </a:r>
            <a:r>
              <a:rPr lang="es" sz="1300">
                <a:solidFill>
                  <a:srgbClr val="375FA9"/>
                </a:solidFill>
              </a:rPr>
              <a:t>3. Ejecutar la aplicación usando el comando flask run: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flask run</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3" name="Google Shape;223;p28"/>
          <p:cNvSpPr txBox="1"/>
          <p:nvPr/>
        </p:nvSpPr>
        <p:spPr>
          <a:xfrm>
            <a:off x="822960" y="1873826"/>
            <a:ext cx="7543800" cy="3189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Una vez que la aplicación se esté ejecutando, el resultado será algo parecido a lo que se muestra a continuación:</a:t>
            </a:r>
            <a:endParaRPr>
              <a:solidFill>
                <a:srgbClr val="375FA9"/>
              </a:solidFill>
            </a:endParaRPr>
          </a:p>
          <a:p>
            <a:pPr indent="0" lvl="0" marL="893762" rtl="0" algn="l">
              <a:lnSpc>
                <a:spcPct val="90000"/>
              </a:lnSpc>
              <a:spcBef>
                <a:spcPts val="900"/>
              </a:spcBef>
              <a:spcAft>
                <a:spcPts val="0"/>
              </a:spcAft>
              <a:buNone/>
            </a:pPr>
            <a:r>
              <a:rPr b="1" lang="es">
                <a:solidFill>
                  <a:srgbClr val="375FA9"/>
                </a:solidFill>
              </a:rPr>
              <a:t>Output</a:t>
            </a:r>
            <a:endParaRPr b="1">
              <a:solidFill>
                <a:srgbClr val="375FA9"/>
              </a:solidFill>
            </a:endParaRPr>
          </a:p>
          <a:p>
            <a:pPr indent="0" lvl="0" marL="893762" rtl="0" algn="l">
              <a:lnSpc>
                <a:spcPct val="90000"/>
              </a:lnSpc>
              <a:spcBef>
                <a:spcPts val="900"/>
              </a:spcBef>
              <a:spcAft>
                <a:spcPts val="0"/>
              </a:spcAft>
              <a:buNone/>
            </a:pPr>
            <a:r>
              <a:rPr lang="es">
                <a:solidFill>
                  <a:srgbClr val="375FA9"/>
                </a:solidFill>
              </a:rPr>
              <a:t> * Serving Flask app "hola" (lazy loading)</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Environment: development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 mode: on</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Running on http://127.0.0.1:5000/ (Press CTRL+C to quit)</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Restarting with stat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Debugger is active!</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Debugger PIN: 813-894-335</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9" name="Google Shape;229;p29"/>
          <p:cNvSpPr txBox="1"/>
          <p:nvPr/>
        </p:nvSpPr>
        <p:spPr>
          <a:xfrm>
            <a:off x="822960" y="1811480"/>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El resultado anterior contiene la siguiente información:</a:t>
            </a:r>
            <a:endParaRPr sz="1300">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lang="es" sz="1200">
                <a:solidFill>
                  <a:srgbClr val="375FA9"/>
                </a:solidFill>
              </a:rPr>
              <a:t>Nombre de la aplicación que está ejecutando.</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lang="es" sz="1200">
                <a:solidFill>
                  <a:srgbClr val="375FA9"/>
                </a:solidFill>
              </a:rPr>
              <a:t>Entorno en el cual se ejecuta la aplicación.</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lang="es" sz="1200">
                <a:solidFill>
                  <a:srgbClr val="375FA9"/>
                </a:solidFill>
              </a:rPr>
              <a:t>Debug mode: on significa que el depurador de Flask se está ejecutando. Esto es útil durante el desarrollo debido a que proporciona mensajes de error de forma detallada cuando algo no va bien, lo que permite que la solución de los problemas sea más fácil.</a:t>
            </a:r>
            <a:endParaRPr sz="1200">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lang="es" sz="1200">
                <a:solidFill>
                  <a:srgbClr val="375FA9"/>
                </a:solidFill>
              </a:rPr>
              <a:t>La aplicación se ejecuta localmente sobre la URL http://127.0.0.1:5000/, 127.0.0.1 es la IP que representa el localhost de su equipo y :5000 es el número de puerto.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Abrir un navegador y escribir la URL http://127.0.0.1:5000; se mostrará la cadena Hola, Mundo! como respuesta. </a:t>
            </a:r>
            <a:endParaRPr sz="1300">
              <a:solidFill>
                <a:srgbClr val="375FA9"/>
              </a:solidFill>
            </a:endParaRPr>
          </a:p>
          <a:p>
            <a:pPr indent="0" lvl="0" marL="139700" rtl="0" algn="just">
              <a:lnSpc>
                <a:spcPct val="90000"/>
              </a:lnSpc>
              <a:spcBef>
                <a:spcPts val="900"/>
              </a:spcBef>
              <a:spcAft>
                <a:spcPts val="0"/>
              </a:spcAft>
              <a:buNone/>
            </a:pPr>
            <a:r>
              <a:rPr lang="es" sz="1300">
                <a:solidFill>
                  <a:srgbClr val="375FA9"/>
                </a:solidFill>
              </a:rPr>
              <a:t>Esto confirma que la aplicación se está ejecutando exitosamente.</a:t>
            </a:r>
            <a:endParaRPr sz="1300">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1"/>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638776"/>
            <a:ext cx="7543800" cy="14637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framework de desarrollo web basado en python (flask).</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772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de Flask</a:t>
            </a:r>
            <a:endParaRPr b="1" sz="3200">
              <a:solidFill>
                <a:srgbClr val="E73263"/>
              </a:solidFill>
            </a:endParaRPr>
          </a:p>
        </p:txBody>
      </p:sp>
      <p:sp>
        <p:nvSpPr>
          <p:cNvPr id="162" name="Google Shape;162;p18"/>
          <p:cNvSpPr txBox="1"/>
          <p:nvPr/>
        </p:nvSpPr>
        <p:spPr>
          <a:xfrm>
            <a:off x="822960" y="1984663"/>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1: Preparar entorno de programación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chemeClr val="accent5"/>
              </a:buClr>
              <a:buSzPts val="1400"/>
              <a:buFont typeface="Calibri"/>
              <a:buAutoNum type="arabicPeriod"/>
            </a:pPr>
            <a:r>
              <a:rPr lang="es">
                <a:solidFill>
                  <a:srgbClr val="375FA9"/>
                </a:solidFill>
              </a:rPr>
              <a:t>Instalar Python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chemeClr val="accent5"/>
              </a:buClr>
              <a:buSzPts val="1400"/>
              <a:buFont typeface="Calibri"/>
              <a:buAutoNum type="arabicPeriod"/>
            </a:pPr>
            <a:r>
              <a:rPr lang="es">
                <a:solidFill>
                  <a:srgbClr val="375FA9"/>
                </a:solidFill>
              </a:rPr>
              <a:t>Instalar virtualenv</a:t>
            </a:r>
            <a:endParaRPr>
              <a:solidFill>
                <a:srgbClr val="375FA9"/>
              </a:solidFill>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El comando para instalar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apt-get install python3-venv  (para versiones anteriores a 3.7)</a:t>
            </a:r>
            <a:endParaRPr sz="1200">
              <a:solidFill>
                <a:srgbClr val="375FA9"/>
              </a:solidFill>
            </a:endParaRPr>
          </a:p>
          <a:p>
            <a:pPr indent="-342900" lvl="0" marL="482600" rtl="0" algn="just">
              <a:lnSpc>
                <a:spcPct val="90000"/>
              </a:lnSpc>
              <a:spcBef>
                <a:spcPts val="900"/>
              </a:spcBef>
              <a:spcAft>
                <a:spcPts val="0"/>
              </a:spcAft>
              <a:buClr>
                <a:schemeClr val="accent5"/>
              </a:buClr>
              <a:buSzPts val="1400"/>
              <a:buFont typeface="Arial"/>
              <a:buAutoNum type="arabicPeriod"/>
            </a:pPr>
            <a:r>
              <a:rPr lang="es">
                <a:solidFill>
                  <a:srgbClr val="375FA9"/>
                </a:solidFill>
              </a:rPr>
              <a:t>Crear entorno virtual:</a:t>
            </a:r>
            <a:endParaRPr>
              <a:solidFill>
                <a:srgbClr val="375FA9"/>
              </a:solidFill>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Para crear un entorno virtual con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python –m venv nombre_del_entorno</a:t>
            </a:r>
            <a:endParaRPr sz="1200">
              <a:solidFill>
                <a:srgbClr val="375FA9"/>
              </a:solidFill>
            </a:endParaRPr>
          </a:p>
          <a:p>
            <a:pPr indent="0" lvl="2" marL="1054100" rtl="0" algn="just">
              <a:lnSpc>
                <a:spcPct val="90000"/>
              </a:lnSpc>
              <a:spcBef>
                <a:spcPts val="300"/>
              </a:spcBef>
              <a:spcAft>
                <a:spcPts val="0"/>
              </a:spcAft>
              <a:buNone/>
            </a:pPr>
            <a:r>
              <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772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68" name="Google Shape;168;p19"/>
          <p:cNvSpPr txBox="1"/>
          <p:nvPr/>
        </p:nvSpPr>
        <p:spPr>
          <a:xfrm>
            <a:off x="822960" y="1932708"/>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Activar el entorno virtual en Linux/Mac:</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t>
            </a:r>
            <a:r>
              <a:rPr lang="es">
                <a:solidFill>
                  <a:srgbClr val="375FA9"/>
                </a:solidFill>
              </a:rPr>
              <a:t>activate</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Activar el entorno virtual en Windows: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nombre_entorno\Scripts\activate.bat</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Salir del entorno virtual: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Instalar un paquete/librería (por ejemplo, flask):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8147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74" name="Google Shape;174;p20"/>
          <p:cNvSpPr txBox="1"/>
          <p:nvPr/>
        </p:nvSpPr>
        <p:spPr>
          <a:xfrm>
            <a:off x="822960" y="1998518"/>
            <a:ext cx="7543800" cy="300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(3)</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Instalar una versión concreta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flask==1.0.1</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Actualizar la versión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 -U</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Desinstalar una 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uninstall flask</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Listar todas las librerías: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list</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59960" y="8644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80" name="Google Shape;180;p21"/>
          <p:cNvSpPr txBox="1"/>
          <p:nvPr/>
        </p:nvSpPr>
        <p:spPr>
          <a:xfrm>
            <a:off x="822960" y="2036617"/>
            <a:ext cx="7543800" cy="232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(4)</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Listar todos los paquetes/librerías en formato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Crear/Actualizar el fichero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 &gt; requirements.txt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Mostrar la información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show flask</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00110" y="790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 Flask</a:t>
            </a:r>
            <a:endParaRPr b="1" sz="3200">
              <a:solidFill>
                <a:srgbClr val="E73263"/>
              </a:solidFill>
            </a:endParaRPr>
          </a:p>
        </p:txBody>
      </p:sp>
      <p:sp>
        <p:nvSpPr>
          <p:cNvPr id="186" name="Google Shape;186;p22"/>
          <p:cNvSpPr txBox="1"/>
          <p:nvPr/>
        </p:nvSpPr>
        <p:spPr>
          <a:xfrm>
            <a:off x="822960" y="1932707"/>
            <a:ext cx="76455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2: Usar 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el paso anterior se creó el entorno virtual, sin embargo, si se instala cualquier paquete no se hará en dicho entorno. Por lo tanto, primero hay que activarlo ejecutando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t>
            </a:r>
            <a:r>
              <a:rPr lang="es">
                <a:solidFill>
                  <a:srgbClr val="375FA9"/>
                </a:solidFill>
              </a:rPr>
              <a:t>activate</a:t>
            </a:r>
            <a:r>
              <a:rPr lang="es">
                <a:solidFill>
                  <a:srgbClr val="375FA9"/>
                </a:solidFill>
              </a:rPr>
              <a:t>  (Linux)</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$&gt; nombre_entorno\Scripts\activate.bat (Windows)</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Cualquier librería que se instale será dentro del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salir del entorno virtual, se ejecuta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748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2" name="Google Shape;192;p23"/>
          <p:cNvSpPr txBox="1"/>
          <p:nvPr/>
        </p:nvSpPr>
        <p:spPr>
          <a:xfrm>
            <a:off x="822960" y="1753323"/>
            <a:ext cx="7543800" cy="3414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instalar Flask (versión 1.x) escribir en el prompt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pip install Flask</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De manera que dentro del entorno «env», se instalarán el framework y las librerías necesarias.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vez que se complete la instalación, ejecutar el siguiente comando para confirmar:</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python -c "import flask; print(flask.__version__)“</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El resultado será un número de versión similar al siguiente: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Output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1.1.2</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