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Nuni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3cf71f4e1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ge3cf71f4e1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e3cf71f4e1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ge3cf71f4e1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3cf71f4e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ge3cf71f4e1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3cf71f4e1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ge3cf71f4e1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e3cf71f4e1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ge3cf71f4e1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e3cf71f4e1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ge3cf71f4e1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e2f46cac3f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ge2f46cac3f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e2f46cac3f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ge2f46cac3f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e2f46cac3f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ge2f46cac3f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f03e701988_1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gf03e701988_1_1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f03e701988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1" name="Google Shape;261;gf03e701988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d400e85af4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d400e85af4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3cf71f4e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e3cf71f4e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3cf71f4e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e3cf71f4e1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3cf71f4e1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e3cf71f4e1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3cf71f4e1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ge3cf71f4e1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3cf71f4e1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ge3cf71f4e1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3cf71f4e1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ge3cf71f4e1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05" name="Shape 105"/>
        <p:cNvGrpSpPr/>
        <p:nvPr/>
      </p:nvGrpSpPr>
      <p:grpSpPr>
        <a:xfrm>
          <a:off x="0" y="0"/>
          <a:ext cx="0" cy="0"/>
          <a:chOff x="0" y="0"/>
          <a:chExt cx="0" cy="0"/>
        </a:xfrm>
      </p:grpSpPr>
      <p:sp>
        <p:nvSpPr>
          <p:cNvPr id="106" name="Google Shape;106;p1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0" name="Google Shape;110;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1" name="Shape 111"/>
        <p:cNvGrpSpPr/>
        <p:nvPr/>
      </p:nvGrpSpPr>
      <p:grpSpPr>
        <a:xfrm>
          <a:off x="0" y="0"/>
          <a:ext cx="0" cy="0"/>
          <a:chOff x="0" y="0"/>
          <a:chExt cx="0" cy="0"/>
        </a:xfrm>
      </p:grpSpPr>
      <p:sp>
        <p:nvSpPr>
          <p:cNvPr id="112" name="Google Shape;112;p1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12"/>
          <p:cNvGrpSpPr/>
          <p:nvPr/>
        </p:nvGrpSpPr>
        <p:grpSpPr>
          <a:xfrm>
            <a:off x="5959222" y="4119576"/>
            <a:ext cx="2520951" cy="1024165"/>
            <a:chOff x="6917201" y="0"/>
            <a:chExt cx="2227777" cy="863400"/>
          </a:xfrm>
        </p:grpSpPr>
        <p:sp>
          <p:nvSpPr>
            <p:cNvPr id="114" name="Google Shape;114;p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2"/>
          <p:cNvGrpSpPr/>
          <p:nvPr/>
        </p:nvGrpSpPr>
        <p:grpSpPr>
          <a:xfrm>
            <a:off x="199149" y="2"/>
            <a:ext cx="2795413" cy="1083308"/>
            <a:chOff x="6917201" y="0"/>
            <a:chExt cx="2227777" cy="863400"/>
          </a:xfrm>
        </p:grpSpPr>
        <p:sp>
          <p:nvSpPr>
            <p:cNvPr id="118" name="Google Shape;118;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1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1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24" name="Shape 124"/>
        <p:cNvGrpSpPr/>
        <p:nvPr/>
      </p:nvGrpSpPr>
      <p:grpSpPr>
        <a:xfrm>
          <a:off x="0" y="0"/>
          <a:ext cx="0" cy="0"/>
          <a:chOff x="0" y="0"/>
          <a:chExt cx="0" cy="0"/>
        </a:xfrm>
      </p:grpSpPr>
      <p:pic>
        <p:nvPicPr>
          <p:cNvPr descr="OBJETO DE ESTUDIO DE LA LÓGICA" id="125" name="Google Shape;125;p13"/>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26" name="Google Shape;126;p13"/>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9" name="Google Shape;129;p13"/>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0" name="Google Shape;130;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cxnSp>
        <p:nvCxnSpPr>
          <p:cNvPr id="133" name="Google Shape;133;p13"/>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134" name="Shape 134"/>
        <p:cNvGrpSpPr/>
        <p:nvPr/>
      </p:nvGrpSpPr>
      <p:grpSpPr>
        <a:xfrm>
          <a:off x="0" y="0"/>
          <a:ext cx="0" cy="0"/>
          <a:chOff x="0" y="0"/>
          <a:chExt cx="0" cy="0"/>
        </a:xfrm>
      </p:grpSpPr>
      <p:sp>
        <p:nvSpPr>
          <p:cNvPr id="135" name="Google Shape;135;p1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6" name="Google Shape;136;p14"/>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7" name="Google Shape;137;p1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1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
          <p:cNvGrpSpPr/>
          <p:nvPr/>
        </p:nvGrpSpPr>
        <p:grpSpPr>
          <a:xfrm>
            <a:off x="255200" y="592"/>
            <a:ext cx="2250363" cy="1044300"/>
            <a:chOff x="255200" y="592"/>
            <a:chExt cx="2250363" cy="1044300"/>
          </a:xfrm>
        </p:grpSpPr>
        <p:sp>
          <p:nvSpPr>
            <p:cNvPr id="17" name="Google Shape;17;p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
          <p:cNvGrpSpPr/>
          <p:nvPr/>
        </p:nvGrpSpPr>
        <p:grpSpPr>
          <a:xfrm>
            <a:off x="905395" y="592"/>
            <a:ext cx="2250363" cy="1044300"/>
            <a:chOff x="905395" y="592"/>
            <a:chExt cx="2250363" cy="1044300"/>
          </a:xfrm>
        </p:grpSpPr>
        <p:sp>
          <p:nvSpPr>
            <p:cNvPr id="21" name="Google Shape;21;p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
          <p:cNvGrpSpPr/>
          <p:nvPr/>
        </p:nvGrpSpPr>
        <p:grpSpPr>
          <a:xfrm>
            <a:off x="7057468" y="5088"/>
            <a:ext cx="1851282" cy="752108"/>
            <a:chOff x="6917201" y="0"/>
            <a:chExt cx="2227777" cy="863400"/>
          </a:xfrm>
        </p:grpSpPr>
        <p:sp>
          <p:nvSpPr>
            <p:cNvPr id="25" name="Google Shape;2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
          <p:cNvGrpSpPr/>
          <p:nvPr/>
        </p:nvGrpSpPr>
        <p:grpSpPr>
          <a:xfrm>
            <a:off x="6553032" y="4217852"/>
            <a:ext cx="2389068" cy="925737"/>
            <a:chOff x="6917201" y="0"/>
            <a:chExt cx="2227777" cy="863400"/>
          </a:xfrm>
        </p:grpSpPr>
        <p:sp>
          <p:nvSpPr>
            <p:cNvPr id="29" name="Google Shape;29;p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
          <p:cNvGrpSpPr/>
          <p:nvPr/>
        </p:nvGrpSpPr>
        <p:grpSpPr>
          <a:xfrm>
            <a:off x="199149" y="4055652"/>
            <a:ext cx="2795413" cy="1083308"/>
            <a:chOff x="6917201" y="0"/>
            <a:chExt cx="2227777" cy="863400"/>
          </a:xfrm>
        </p:grpSpPr>
        <p:sp>
          <p:nvSpPr>
            <p:cNvPr id="33" name="Google Shape;33;p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45" name="Shape 45"/>
        <p:cNvGrpSpPr/>
        <p:nvPr/>
      </p:nvGrpSpPr>
      <p:grpSpPr>
        <a:xfrm>
          <a:off x="0" y="0"/>
          <a:ext cx="0" cy="0"/>
          <a:chOff x="0" y="0"/>
          <a:chExt cx="0" cy="0"/>
        </a:xfrm>
      </p:grpSpPr>
      <p:sp>
        <p:nvSpPr>
          <p:cNvPr id="46" name="Google Shape;46;p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5"/>
          <p:cNvGrpSpPr/>
          <p:nvPr/>
        </p:nvGrpSpPr>
        <p:grpSpPr>
          <a:xfrm>
            <a:off x="255991" y="-118"/>
            <a:ext cx="2251347" cy="1043408"/>
            <a:chOff x="3961956" y="4383950"/>
            <a:chExt cx="1160548" cy="548700"/>
          </a:xfrm>
        </p:grpSpPr>
        <p:sp>
          <p:nvSpPr>
            <p:cNvPr id="49" name="Google Shape;49;p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5"/>
          <p:cNvGrpSpPr/>
          <p:nvPr/>
        </p:nvGrpSpPr>
        <p:grpSpPr>
          <a:xfrm>
            <a:off x="34934" y="4522125"/>
            <a:ext cx="1593306" cy="617072"/>
            <a:chOff x="6917201" y="0"/>
            <a:chExt cx="2227777" cy="863400"/>
          </a:xfrm>
        </p:grpSpPr>
        <p:sp>
          <p:nvSpPr>
            <p:cNvPr id="54" name="Google Shape;54;p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5"/>
          <p:cNvGrpSpPr/>
          <p:nvPr/>
        </p:nvGrpSpPr>
        <p:grpSpPr>
          <a:xfrm>
            <a:off x="5886353" y="1243"/>
            <a:ext cx="3257454" cy="1261514"/>
            <a:chOff x="6917201" y="0"/>
            <a:chExt cx="2227777" cy="863400"/>
          </a:xfrm>
        </p:grpSpPr>
        <p:sp>
          <p:nvSpPr>
            <p:cNvPr id="58" name="Google Shape;58;p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2" name="Google Shape;62;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3" name="Shape 63"/>
        <p:cNvGrpSpPr/>
        <p:nvPr/>
      </p:nvGrpSpPr>
      <p:grpSpPr>
        <a:xfrm>
          <a:off x="0" y="0"/>
          <a:ext cx="0" cy="0"/>
          <a:chOff x="0" y="0"/>
          <a:chExt cx="0" cy="0"/>
        </a:xfrm>
      </p:grpSpPr>
      <p:sp>
        <p:nvSpPr>
          <p:cNvPr id="64" name="Google Shape;64;p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6"/>
          <p:cNvGrpSpPr/>
          <p:nvPr/>
        </p:nvGrpSpPr>
        <p:grpSpPr>
          <a:xfrm>
            <a:off x="5594190" y="3961115"/>
            <a:ext cx="2910144" cy="1182340"/>
            <a:chOff x="6917201" y="0"/>
            <a:chExt cx="2227777" cy="863400"/>
          </a:xfrm>
        </p:grpSpPr>
        <p:sp>
          <p:nvSpPr>
            <p:cNvPr id="66" name="Google Shape;66;p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6"/>
          <p:cNvGrpSpPr/>
          <p:nvPr/>
        </p:nvGrpSpPr>
        <p:grpSpPr>
          <a:xfrm>
            <a:off x="199149" y="2"/>
            <a:ext cx="2795413" cy="1083308"/>
            <a:chOff x="6917201" y="0"/>
            <a:chExt cx="2227777" cy="863400"/>
          </a:xfrm>
        </p:grpSpPr>
        <p:sp>
          <p:nvSpPr>
            <p:cNvPr id="70" name="Google Shape;70;p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4" name="Google Shape;74;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75" name="Shape 75"/>
        <p:cNvGrpSpPr/>
        <p:nvPr/>
      </p:nvGrpSpPr>
      <p:grpSpPr>
        <a:xfrm>
          <a:off x="0" y="0"/>
          <a:ext cx="0" cy="0"/>
          <a:chOff x="0" y="0"/>
          <a:chExt cx="0" cy="0"/>
        </a:xfrm>
      </p:grpSpPr>
      <p:sp>
        <p:nvSpPr>
          <p:cNvPr id="76" name="Google Shape;76;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1" name="Google Shape;81;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2" name="Shape 82"/>
        <p:cNvGrpSpPr/>
        <p:nvPr/>
      </p:nvGrpSpPr>
      <p:grpSpPr>
        <a:xfrm>
          <a:off x="0" y="0"/>
          <a:ext cx="0" cy="0"/>
          <a:chOff x="0" y="0"/>
          <a:chExt cx="0" cy="0"/>
        </a:xfrm>
      </p:grpSpPr>
      <p:sp>
        <p:nvSpPr>
          <p:cNvPr id="83" name="Google Shape;83;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8" name="Google Shape;88;p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9" name="Google Shape;89;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0" name="Shape 90"/>
        <p:cNvGrpSpPr/>
        <p:nvPr/>
      </p:nvGrpSpPr>
      <p:grpSpPr>
        <a:xfrm>
          <a:off x="0" y="0"/>
          <a:ext cx="0" cy="0"/>
          <a:chOff x="0" y="0"/>
          <a:chExt cx="0" cy="0"/>
        </a:xfrm>
      </p:grpSpPr>
      <p:sp>
        <p:nvSpPr>
          <p:cNvPr id="91" name="Google Shape;91;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9"/>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6" name="Google Shape;96;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97" name="Shape 97"/>
        <p:cNvGrpSpPr/>
        <p:nvPr/>
      </p:nvGrpSpPr>
      <p:grpSpPr>
        <a:xfrm>
          <a:off x="0" y="0"/>
          <a:ext cx="0" cy="0"/>
          <a:chOff x="0" y="0"/>
          <a:chExt cx="0" cy="0"/>
        </a:xfrm>
      </p:grpSpPr>
      <p:sp>
        <p:nvSpPr>
          <p:cNvPr id="98" name="Google Shape;98;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2" name="Google Shape;102;p1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3" name="Google Shape;103;p1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4" name="Google Shape;104;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jpg"/><Relationship Id="rId4" Type="http://schemas.openxmlformats.org/officeDocument/2006/relationships/image" Target="../media/image9.png"/><Relationship Id="rId5" Type="http://schemas.openxmlformats.org/officeDocument/2006/relationships/hyperlink" Target="https://www.questionpro.com/t/ALw8TZlxOJ"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5"/>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Calibri"/>
              <a:buNone/>
            </a:pPr>
            <a:r>
              <a:rPr b="1" i="0" lang="es" sz="3200" u="none" cap="none" strike="noStrike">
                <a:solidFill>
                  <a:srgbClr val="E83464"/>
                </a:solidFill>
                <a:latin typeface="Arial"/>
                <a:ea typeface="Arial"/>
                <a:cs typeface="Arial"/>
                <a:sym typeface="Arial"/>
              </a:rPr>
              <a:t>CICLO III:</a:t>
            </a:r>
            <a:br>
              <a:rPr b="1" i="0" lang="es" sz="3200" u="none" cap="none" strike="noStrike">
                <a:solidFill>
                  <a:srgbClr val="E83464"/>
                </a:solidFill>
                <a:latin typeface="Arial"/>
                <a:ea typeface="Arial"/>
                <a:cs typeface="Arial"/>
                <a:sym typeface="Arial"/>
              </a:rPr>
            </a:br>
            <a:r>
              <a:rPr lang="es" sz="2400">
                <a:solidFill>
                  <a:srgbClr val="3D63AB"/>
                </a:solidFill>
                <a:latin typeface="Arial"/>
                <a:ea typeface="Arial"/>
                <a:cs typeface="Arial"/>
                <a:sym typeface="Arial"/>
              </a:rPr>
              <a:t>Desarrollo de software </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2" name="Shape 202"/>
        <p:cNvGrpSpPr/>
        <p:nvPr/>
      </p:nvGrpSpPr>
      <p:grpSpPr>
        <a:xfrm>
          <a:off x="0" y="0"/>
          <a:ext cx="0" cy="0"/>
          <a:chOff x="0" y="0"/>
          <a:chExt cx="0" cy="0"/>
        </a:xfrm>
      </p:grpSpPr>
      <p:sp>
        <p:nvSpPr>
          <p:cNvPr id="203" name="Google Shape;203;p24"/>
          <p:cNvSpPr txBox="1"/>
          <p:nvPr/>
        </p:nvSpPr>
        <p:spPr>
          <a:xfrm>
            <a:off x="746760" y="6201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Front y Back: Flask - Métodos HTTP</a:t>
            </a:r>
            <a:endParaRPr b="1" sz="2800">
              <a:solidFill>
                <a:srgbClr val="E73263"/>
              </a:solidFill>
            </a:endParaRPr>
          </a:p>
        </p:txBody>
      </p:sp>
      <p:sp>
        <p:nvSpPr>
          <p:cNvPr id="204" name="Google Shape;204;p24"/>
          <p:cNvSpPr txBox="1"/>
          <p:nvPr/>
        </p:nvSpPr>
        <p:spPr>
          <a:xfrm>
            <a:off x="746760" y="1797626"/>
            <a:ext cx="7543800" cy="32628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600"/>
              </a:spcBef>
              <a:spcAft>
                <a:spcPts val="0"/>
              </a:spcAft>
              <a:buNone/>
            </a:pPr>
            <a:r>
              <a:t/>
            </a:r>
            <a:endParaRPr b="1" sz="100">
              <a:solidFill>
                <a:srgbClr val="375FA9"/>
              </a:solidFill>
            </a:endParaRPr>
          </a:p>
          <a:p>
            <a:pPr indent="0" lvl="0" marL="139700" rtl="0" algn="just">
              <a:lnSpc>
                <a:spcPct val="90000"/>
              </a:lnSpc>
              <a:spcBef>
                <a:spcPts val="900"/>
              </a:spcBef>
              <a:spcAft>
                <a:spcPts val="0"/>
              </a:spcAft>
              <a:buNone/>
            </a:pPr>
            <a:r>
              <a:rPr lang="es">
                <a:solidFill>
                  <a:srgbClr val="375FA9"/>
                </a:solidFill>
              </a:rPr>
              <a:t>Para acceder a las distintas URLs se pueden utilizar varios métodos en la petición HTTP. Entre los métodos que normalmente se pueden utilizar en un navegador web están los métodos GET y POST.</a:t>
            </a:r>
            <a:endParaRPr>
              <a:solidFill>
                <a:srgbClr val="375FA9"/>
              </a:solidFill>
            </a:endParaRPr>
          </a:p>
          <a:p>
            <a:pPr indent="0" lvl="0" marL="139700" rtl="0" algn="just">
              <a:lnSpc>
                <a:spcPct val="90000"/>
              </a:lnSpc>
              <a:spcBef>
                <a:spcPts val="600"/>
              </a:spcBef>
              <a:spcAft>
                <a:spcPts val="0"/>
              </a:spcAft>
              <a:buNone/>
            </a:pPr>
            <a:r>
              <a:t/>
            </a:r>
            <a:endParaRPr sz="500">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b="1" lang="es">
                <a:solidFill>
                  <a:srgbClr val="375FA9"/>
                </a:solidFill>
              </a:rPr>
              <a:t>GET</a:t>
            </a:r>
            <a:r>
              <a:rPr lang="es">
                <a:solidFill>
                  <a:srgbClr val="375FA9"/>
                </a:solidFill>
              </a:rPr>
              <a:t>: Se realiza una petición para obtener un recurso del servidor web. Es el método más utilizado.</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b="1" lang="es">
                <a:solidFill>
                  <a:srgbClr val="375FA9"/>
                </a:solidFill>
              </a:rPr>
              <a:t>POST</a:t>
            </a:r>
            <a:r>
              <a:rPr lang="es">
                <a:solidFill>
                  <a:srgbClr val="375FA9"/>
                </a:solidFill>
              </a:rPr>
              <a:t>: Aunque con el método GET se puede enviar información al servidor (por medio de parámetros escritos en la URL), se usa el método POST para enviar información a una determinada URL. Normalmente se utilizan los formularios HTML para enviar información al servidor por medio del método POST.</a:t>
            </a:r>
            <a:endParaRPr sz="1300">
              <a:solidFill>
                <a:srgbClr val="233A44"/>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8" name="Shape 208"/>
        <p:cNvGrpSpPr/>
        <p:nvPr/>
      </p:nvGrpSpPr>
      <p:grpSpPr>
        <a:xfrm>
          <a:off x="0" y="0"/>
          <a:ext cx="0" cy="0"/>
          <a:chOff x="0" y="0"/>
          <a:chExt cx="0" cy="0"/>
        </a:xfrm>
      </p:grpSpPr>
      <p:sp>
        <p:nvSpPr>
          <p:cNvPr id="209" name="Google Shape;209;p25"/>
          <p:cNvSpPr txBox="1"/>
          <p:nvPr/>
        </p:nvSpPr>
        <p:spPr>
          <a:xfrm>
            <a:off x="841610" y="72162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Front y Back: Flask - Métodos HTTP</a:t>
            </a:r>
            <a:endParaRPr sz="2800">
              <a:solidFill>
                <a:srgbClr val="AF7B51"/>
              </a:solidFill>
              <a:latin typeface="Nunito"/>
              <a:ea typeface="Nunito"/>
              <a:cs typeface="Nunito"/>
              <a:sym typeface="Nunito"/>
            </a:endParaRPr>
          </a:p>
        </p:txBody>
      </p:sp>
      <p:sp>
        <p:nvSpPr>
          <p:cNvPr id="210" name="Google Shape;210;p25"/>
          <p:cNvSpPr txBox="1"/>
          <p:nvPr/>
        </p:nvSpPr>
        <p:spPr>
          <a:xfrm>
            <a:off x="675409" y="2001982"/>
            <a:ext cx="7876200" cy="29823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Por defecto las rutas indicadas en la funciones route sólo son accesibles utilizando el método GET. Si una URL recibe información por medio del método POST y no se desea que se acceda a ella con un método GET, se definirá de la siguiente forma:</a:t>
            </a:r>
            <a:endParaRPr>
              <a:solidFill>
                <a:srgbClr val="375FA9"/>
              </a:solidFill>
            </a:endParaRPr>
          </a:p>
          <a:p>
            <a:pPr indent="0" lvl="0" marL="139700" rtl="0" algn="just">
              <a:lnSpc>
                <a:spcPct val="90000"/>
              </a:lnSpc>
              <a:spcBef>
                <a:spcPts val="900"/>
              </a:spcBef>
              <a:spcAft>
                <a:spcPts val="0"/>
              </a:spcAft>
              <a:buNone/>
            </a:pPr>
            <a:r>
              <a:t/>
            </a:r>
            <a:endParaRPr sz="500">
              <a:solidFill>
                <a:srgbClr val="375FA9"/>
              </a:solidFill>
            </a:endParaRPr>
          </a:p>
          <a:p>
            <a:pPr indent="0" lvl="0" marL="139700" rtl="0" algn="just">
              <a:lnSpc>
                <a:spcPct val="90000"/>
              </a:lnSpc>
              <a:spcBef>
                <a:spcPts val="900"/>
              </a:spcBef>
              <a:spcAft>
                <a:spcPts val="0"/>
              </a:spcAft>
              <a:buNone/>
            </a:pPr>
            <a:r>
              <a:rPr lang="es">
                <a:solidFill>
                  <a:srgbClr val="375FA9"/>
                </a:solidFill>
                <a:latin typeface="Consolas"/>
                <a:ea typeface="Consolas"/>
                <a:cs typeface="Consolas"/>
                <a:sym typeface="Consolas"/>
              </a:rPr>
              <a:t>@app.route('/productos/new',methods=["POST"])</a:t>
            </a:r>
            <a:endParaRPr sz="1300">
              <a:solidFill>
                <a:srgbClr val="233A44"/>
              </a:solidFill>
              <a:latin typeface="Consolas"/>
              <a:ea typeface="Consolas"/>
              <a:cs typeface="Consolas"/>
              <a:sym typeface="Consolas"/>
            </a:endParaRPr>
          </a:p>
          <a:p>
            <a:pPr indent="0" lvl="0" marL="139700" rtl="0" algn="just">
              <a:lnSpc>
                <a:spcPct val="90000"/>
              </a:lnSpc>
              <a:spcBef>
                <a:spcPts val="900"/>
              </a:spcBef>
              <a:spcAft>
                <a:spcPts val="0"/>
              </a:spcAft>
              <a:buNone/>
            </a:pPr>
            <a:r>
              <a:rPr lang="es">
                <a:solidFill>
                  <a:srgbClr val="375FA9"/>
                </a:solidFill>
                <a:latin typeface="Consolas"/>
                <a:ea typeface="Consolas"/>
                <a:cs typeface="Consolas"/>
                <a:sym typeface="Consolas"/>
              </a:rPr>
              <a:t>def productos_new():</a:t>
            </a:r>
            <a:endParaRPr sz="1300">
              <a:solidFill>
                <a:srgbClr val="233A44"/>
              </a:solidFill>
              <a:latin typeface="Consolas"/>
              <a:ea typeface="Consolas"/>
              <a:cs typeface="Consolas"/>
              <a:sym typeface="Consolas"/>
            </a:endParaRPr>
          </a:p>
          <a:p>
            <a:pPr indent="0" lvl="0" marL="139700" rtl="0" algn="just">
              <a:lnSpc>
                <a:spcPct val="90000"/>
              </a:lnSpc>
              <a:spcBef>
                <a:spcPts val="900"/>
              </a:spcBef>
              <a:spcAft>
                <a:spcPts val="0"/>
              </a:spcAft>
              <a:buNone/>
            </a:pPr>
            <a:r>
              <a:rPr lang="es">
                <a:solidFill>
                  <a:srgbClr val="375FA9"/>
                </a:solidFill>
                <a:latin typeface="Consolas"/>
                <a:ea typeface="Consolas"/>
                <a:cs typeface="Consolas"/>
                <a:sym typeface="Consolas"/>
              </a:rPr>
              <a:t>    return 'URL recibe información de un formulario con el método POST'</a:t>
            </a:r>
            <a:endParaRPr sz="1300">
              <a:solidFill>
                <a:srgbClr val="233A44"/>
              </a:solidFill>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4" name="Shape 214"/>
        <p:cNvGrpSpPr/>
        <p:nvPr/>
      </p:nvGrpSpPr>
      <p:grpSpPr>
        <a:xfrm>
          <a:off x="0" y="0"/>
          <a:ext cx="0" cy="0"/>
          <a:chOff x="0" y="0"/>
          <a:chExt cx="0" cy="0"/>
        </a:xfrm>
      </p:grpSpPr>
      <p:sp>
        <p:nvSpPr>
          <p:cNvPr id="215" name="Google Shape;215;p26"/>
          <p:cNvSpPr txBox="1"/>
          <p:nvPr/>
        </p:nvSpPr>
        <p:spPr>
          <a:xfrm>
            <a:off x="822960" y="67722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Front y Back: Flask - Métodos HTTP</a:t>
            </a:r>
            <a:endParaRPr sz="2800">
              <a:solidFill>
                <a:srgbClr val="AF7B51"/>
              </a:solidFill>
              <a:latin typeface="Nunito"/>
              <a:ea typeface="Nunito"/>
              <a:cs typeface="Nunito"/>
              <a:sym typeface="Nunito"/>
            </a:endParaRPr>
          </a:p>
        </p:txBody>
      </p:sp>
      <p:sp>
        <p:nvSpPr>
          <p:cNvPr id="216" name="Google Shape;216;p26"/>
          <p:cNvSpPr txBox="1"/>
          <p:nvPr/>
        </p:nvSpPr>
        <p:spPr>
          <a:xfrm>
            <a:off x="822960" y="1835727"/>
            <a:ext cx="7543800" cy="30237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Es posible acceder a una URL con los dos métodos, de tal forma que se realice una serie de instrucciones cuando se acceda con GET y otra cuando se acceda con POST. Ejemplo:</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300">
              <a:solidFill>
                <a:srgbClr val="375FA9"/>
              </a:solidFill>
            </a:endParaRPr>
          </a:p>
          <a:p>
            <a:pPr indent="0" lvl="0" marL="139700" rtl="0" algn="just">
              <a:lnSpc>
                <a:spcPct val="90000"/>
              </a:lnSpc>
              <a:spcBef>
                <a:spcPts val="900"/>
              </a:spcBef>
              <a:spcAft>
                <a:spcPts val="0"/>
              </a:spcAft>
              <a:buNone/>
            </a:pPr>
            <a:r>
              <a:rPr lang="es">
                <a:solidFill>
                  <a:srgbClr val="375FA9"/>
                </a:solidFill>
                <a:latin typeface="Consolas"/>
                <a:ea typeface="Consolas"/>
                <a:cs typeface="Consolas"/>
                <a:sym typeface="Consolas"/>
              </a:rPr>
              <a:t>@app.route('/login', methods=['GET', 'POST'])</a:t>
            </a:r>
            <a:endParaRPr sz="1300">
              <a:solidFill>
                <a:srgbClr val="233A44"/>
              </a:solidFill>
              <a:latin typeface="Consolas"/>
              <a:ea typeface="Consolas"/>
              <a:cs typeface="Consolas"/>
              <a:sym typeface="Consolas"/>
            </a:endParaRPr>
          </a:p>
          <a:p>
            <a:pPr indent="0" lvl="0" marL="139700" rtl="0" algn="just">
              <a:lnSpc>
                <a:spcPct val="90000"/>
              </a:lnSpc>
              <a:spcBef>
                <a:spcPts val="900"/>
              </a:spcBef>
              <a:spcAft>
                <a:spcPts val="0"/>
              </a:spcAft>
              <a:buNone/>
            </a:pPr>
            <a:r>
              <a:rPr lang="es">
                <a:solidFill>
                  <a:srgbClr val="375FA9"/>
                </a:solidFill>
                <a:latin typeface="Consolas"/>
                <a:ea typeface="Consolas"/>
                <a:cs typeface="Consolas"/>
                <a:sym typeface="Consolas"/>
              </a:rPr>
              <a:t>def login():</a:t>
            </a:r>
            <a:endParaRPr sz="1300">
              <a:solidFill>
                <a:srgbClr val="233A44"/>
              </a:solidFill>
              <a:latin typeface="Consolas"/>
              <a:ea typeface="Consolas"/>
              <a:cs typeface="Consolas"/>
              <a:sym typeface="Consolas"/>
            </a:endParaRPr>
          </a:p>
          <a:p>
            <a:pPr indent="0" lvl="0" marL="139700" rtl="0" algn="just">
              <a:lnSpc>
                <a:spcPct val="90000"/>
              </a:lnSpc>
              <a:spcBef>
                <a:spcPts val="900"/>
              </a:spcBef>
              <a:spcAft>
                <a:spcPts val="0"/>
              </a:spcAft>
              <a:buNone/>
            </a:pPr>
            <a:r>
              <a:rPr lang="es">
                <a:solidFill>
                  <a:srgbClr val="375FA9"/>
                </a:solidFill>
                <a:latin typeface="Consolas"/>
                <a:ea typeface="Consolas"/>
                <a:cs typeface="Consolas"/>
                <a:sym typeface="Consolas"/>
              </a:rPr>
              <a:t>    if request.method == 'POST':</a:t>
            </a:r>
            <a:endParaRPr sz="1300">
              <a:solidFill>
                <a:srgbClr val="233A44"/>
              </a:solidFill>
              <a:latin typeface="Consolas"/>
              <a:ea typeface="Consolas"/>
              <a:cs typeface="Consolas"/>
              <a:sym typeface="Consolas"/>
            </a:endParaRPr>
          </a:p>
          <a:p>
            <a:pPr indent="0" lvl="0" marL="139700" rtl="0" algn="just">
              <a:lnSpc>
                <a:spcPct val="90000"/>
              </a:lnSpc>
              <a:spcBef>
                <a:spcPts val="900"/>
              </a:spcBef>
              <a:spcAft>
                <a:spcPts val="0"/>
              </a:spcAft>
              <a:buNone/>
            </a:pPr>
            <a:r>
              <a:rPr lang="es">
                <a:solidFill>
                  <a:srgbClr val="375FA9"/>
                </a:solidFill>
                <a:latin typeface="Consolas"/>
                <a:ea typeface="Consolas"/>
                <a:cs typeface="Consolas"/>
                <a:sym typeface="Consolas"/>
              </a:rPr>
              <a:t>        return ‘Entra con POST'</a:t>
            </a:r>
            <a:endParaRPr sz="1300">
              <a:solidFill>
                <a:srgbClr val="233A44"/>
              </a:solidFill>
              <a:latin typeface="Consolas"/>
              <a:ea typeface="Consolas"/>
              <a:cs typeface="Consolas"/>
              <a:sym typeface="Consolas"/>
            </a:endParaRPr>
          </a:p>
          <a:p>
            <a:pPr indent="0" lvl="0" marL="139700" rtl="0" algn="just">
              <a:lnSpc>
                <a:spcPct val="90000"/>
              </a:lnSpc>
              <a:spcBef>
                <a:spcPts val="900"/>
              </a:spcBef>
              <a:spcAft>
                <a:spcPts val="0"/>
              </a:spcAft>
              <a:buNone/>
            </a:pPr>
            <a:r>
              <a:rPr lang="es">
                <a:solidFill>
                  <a:srgbClr val="375FA9"/>
                </a:solidFill>
                <a:latin typeface="Consolas"/>
                <a:ea typeface="Consolas"/>
                <a:cs typeface="Consolas"/>
                <a:sym typeface="Consolas"/>
              </a:rPr>
              <a:t>    else:</a:t>
            </a:r>
            <a:endParaRPr sz="1300">
              <a:solidFill>
                <a:srgbClr val="233A44"/>
              </a:solidFill>
              <a:latin typeface="Consolas"/>
              <a:ea typeface="Consolas"/>
              <a:cs typeface="Consolas"/>
              <a:sym typeface="Consolas"/>
            </a:endParaRPr>
          </a:p>
          <a:p>
            <a:pPr indent="0" lvl="0" marL="139700" rtl="0" algn="just">
              <a:lnSpc>
                <a:spcPct val="90000"/>
              </a:lnSpc>
              <a:spcBef>
                <a:spcPts val="900"/>
              </a:spcBef>
              <a:spcAft>
                <a:spcPts val="0"/>
              </a:spcAft>
              <a:buNone/>
            </a:pPr>
            <a:r>
              <a:rPr lang="es">
                <a:solidFill>
                  <a:srgbClr val="375FA9"/>
                </a:solidFill>
                <a:latin typeface="Consolas"/>
                <a:ea typeface="Consolas"/>
                <a:cs typeface="Consolas"/>
                <a:sym typeface="Consolas"/>
              </a:rPr>
              <a:t>        return ‘Entra con GET'</a:t>
            </a:r>
            <a:endParaRPr sz="1300">
              <a:solidFill>
                <a:srgbClr val="233A44"/>
              </a:solidFill>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0" name="Shape 220"/>
        <p:cNvGrpSpPr/>
        <p:nvPr/>
      </p:nvGrpSpPr>
      <p:grpSpPr>
        <a:xfrm>
          <a:off x="0" y="0"/>
          <a:ext cx="0" cy="0"/>
          <a:chOff x="0" y="0"/>
          <a:chExt cx="0" cy="0"/>
        </a:xfrm>
      </p:grpSpPr>
      <p:sp>
        <p:nvSpPr>
          <p:cNvPr id="221" name="Google Shape;221;p27"/>
          <p:cNvSpPr txBox="1"/>
          <p:nvPr/>
        </p:nvSpPr>
        <p:spPr>
          <a:xfrm>
            <a:off x="776067" y="610597"/>
            <a:ext cx="78762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Front y Back:  Flask – Rendering y Template</a:t>
            </a:r>
            <a:endParaRPr b="1" sz="2800">
              <a:solidFill>
                <a:srgbClr val="E73263"/>
              </a:solidFill>
            </a:endParaRPr>
          </a:p>
        </p:txBody>
      </p:sp>
      <p:sp>
        <p:nvSpPr>
          <p:cNvPr id="222" name="Google Shape;222;p27"/>
          <p:cNvSpPr txBox="1"/>
          <p:nvPr/>
        </p:nvSpPr>
        <p:spPr>
          <a:xfrm>
            <a:off x="831271" y="1632097"/>
            <a:ext cx="7543800" cy="32628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Renderizar y utilizar plantillas en Flask permite presentar un cuerpo HTML que se encuentre en un archivo externo al del script Python.</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En Flask, para mostrar un encabezado sencillo se hace lo siguiente :</a:t>
            </a:r>
            <a:endParaRPr>
              <a:solidFill>
                <a:srgbClr val="375FA9"/>
              </a:solidFill>
            </a:endParaRPr>
          </a:p>
          <a:p>
            <a:pPr indent="0" lvl="0" marL="139700" rtl="0" algn="just">
              <a:lnSpc>
                <a:spcPct val="90000"/>
              </a:lnSpc>
              <a:spcBef>
                <a:spcPts val="900"/>
              </a:spcBef>
              <a:spcAft>
                <a:spcPts val="0"/>
              </a:spcAft>
              <a:buNone/>
            </a:pPr>
            <a:r>
              <a:t/>
            </a:r>
            <a:endParaRPr sz="100">
              <a:solidFill>
                <a:srgbClr val="375FA9"/>
              </a:solidFill>
            </a:endParaRPr>
          </a:p>
          <a:p>
            <a:pPr indent="0" lvl="1" marL="596900" rtl="0" algn="just">
              <a:lnSpc>
                <a:spcPct val="90000"/>
              </a:lnSpc>
              <a:spcBef>
                <a:spcPts val="200"/>
              </a:spcBef>
              <a:spcAft>
                <a:spcPts val="0"/>
              </a:spcAft>
              <a:buNone/>
            </a:pPr>
            <a:r>
              <a:rPr lang="es" sz="1200">
                <a:solidFill>
                  <a:srgbClr val="375FA9"/>
                </a:solidFill>
                <a:latin typeface="Consolas"/>
                <a:ea typeface="Consolas"/>
                <a:cs typeface="Consolas"/>
                <a:sym typeface="Consolas"/>
              </a:rPr>
              <a:t>from flask import Flask</a:t>
            </a:r>
            <a:endParaRPr sz="1200">
              <a:solidFill>
                <a:srgbClr val="375FA9"/>
              </a:solidFill>
              <a:latin typeface="Consolas"/>
              <a:ea typeface="Consolas"/>
              <a:cs typeface="Consolas"/>
              <a:sym typeface="Consolas"/>
            </a:endParaRPr>
          </a:p>
          <a:p>
            <a:pPr indent="0" lvl="1" marL="596900" rtl="0" algn="just">
              <a:lnSpc>
                <a:spcPct val="90000"/>
              </a:lnSpc>
              <a:spcBef>
                <a:spcPts val="200"/>
              </a:spcBef>
              <a:spcAft>
                <a:spcPts val="0"/>
              </a:spcAft>
              <a:buNone/>
            </a:pPr>
            <a:r>
              <a:t/>
            </a:r>
            <a:endParaRPr sz="1200">
              <a:solidFill>
                <a:srgbClr val="375FA9"/>
              </a:solidFill>
              <a:latin typeface="Consolas"/>
              <a:ea typeface="Consolas"/>
              <a:cs typeface="Consolas"/>
              <a:sym typeface="Consolas"/>
            </a:endParaRPr>
          </a:p>
          <a:p>
            <a:pPr indent="0" lvl="1" marL="596900" rtl="0" algn="just">
              <a:lnSpc>
                <a:spcPct val="90000"/>
              </a:lnSpc>
              <a:spcBef>
                <a:spcPts val="200"/>
              </a:spcBef>
              <a:spcAft>
                <a:spcPts val="0"/>
              </a:spcAft>
              <a:buNone/>
            </a:pPr>
            <a:r>
              <a:rPr lang="es" sz="1200">
                <a:solidFill>
                  <a:srgbClr val="375FA9"/>
                </a:solidFill>
                <a:latin typeface="Consolas"/>
                <a:ea typeface="Consolas"/>
                <a:cs typeface="Consolas"/>
                <a:sym typeface="Consolas"/>
              </a:rPr>
              <a:t>app = Flask(__name__)</a:t>
            </a:r>
            <a:endParaRPr sz="1100">
              <a:solidFill>
                <a:srgbClr val="233A44"/>
              </a:solidFill>
              <a:latin typeface="Consolas"/>
              <a:ea typeface="Consolas"/>
              <a:cs typeface="Consolas"/>
              <a:sym typeface="Consolas"/>
            </a:endParaRPr>
          </a:p>
          <a:p>
            <a:pPr indent="0" lvl="1" marL="596900" rtl="0" algn="just">
              <a:lnSpc>
                <a:spcPct val="90000"/>
              </a:lnSpc>
              <a:spcBef>
                <a:spcPts val="200"/>
              </a:spcBef>
              <a:spcAft>
                <a:spcPts val="0"/>
              </a:spcAft>
              <a:buNone/>
            </a:pPr>
            <a:r>
              <a:t/>
            </a:r>
            <a:endParaRPr sz="1200">
              <a:solidFill>
                <a:srgbClr val="375FA9"/>
              </a:solidFill>
              <a:latin typeface="Consolas"/>
              <a:ea typeface="Consolas"/>
              <a:cs typeface="Consolas"/>
              <a:sym typeface="Consolas"/>
            </a:endParaRPr>
          </a:p>
          <a:p>
            <a:pPr indent="0" lvl="1" marL="596900" rtl="0" algn="just">
              <a:lnSpc>
                <a:spcPct val="90000"/>
              </a:lnSpc>
              <a:spcBef>
                <a:spcPts val="200"/>
              </a:spcBef>
              <a:spcAft>
                <a:spcPts val="0"/>
              </a:spcAft>
              <a:buNone/>
            </a:pPr>
            <a:r>
              <a:rPr lang="es" sz="1200">
                <a:solidFill>
                  <a:srgbClr val="375FA9"/>
                </a:solidFill>
                <a:latin typeface="Consolas"/>
                <a:ea typeface="Consolas"/>
                <a:cs typeface="Consolas"/>
                <a:sym typeface="Consolas"/>
              </a:rPr>
              <a:t>@app.route('/')</a:t>
            </a:r>
            <a:endParaRPr sz="1100">
              <a:solidFill>
                <a:srgbClr val="233A44"/>
              </a:solidFill>
              <a:latin typeface="Consolas"/>
              <a:ea typeface="Consolas"/>
              <a:cs typeface="Consolas"/>
              <a:sym typeface="Consolas"/>
            </a:endParaRPr>
          </a:p>
          <a:p>
            <a:pPr indent="0" lvl="1" marL="596900" rtl="0" algn="just">
              <a:lnSpc>
                <a:spcPct val="90000"/>
              </a:lnSpc>
              <a:spcBef>
                <a:spcPts val="200"/>
              </a:spcBef>
              <a:spcAft>
                <a:spcPts val="0"/>
              </a:spcAft>
              <a:buNone/>
            </a:pPr>
            <a:r>
              <a:rPr lang="es" sz="1200">
                <a:solidFill>
                  <a:srgbClr val="375FA9"/>
                </a:solidFill>
                <a:latin typeface="Consolas"/>
                <a:ea typeface="Consolas"/>
                <a:cs typeface="Consolas"/>
                <a:sym typeface="Consolas"/>
              </a:rPr>
              <a:t>def hola_mundo():</a:t>
            </a:r>
            <a:endParaRPr sz="1100">
              <a:solidFill>
                <a:srgbClr val="233A44"/>
              </a:solidFill>
              <a:latin typeface="Consolas"/>
              <a:ea typeface="Consolas"/>
              <a:cs typeface="Consolas"/>
              <a:sym typeface="Consolas"/>
            </a:endParaRPr>
          </a:p>
          <a:p>
            <a:pPr indent="0" lvl="1" marL="596900" rtl="0" algn="just">
              <a:lnSpc>
                <a:spcPct val="90000"/>
              </a:lnSpc>
              <a:spcBef>
                <a:spcPts val="200"/>
              </a:spcBef>
              <a:spcAft>
                <a:spcPts val="0"/>
              </a:spcAft>
              <a:buNone/>
            </a:pPr>
            <a:r>
              <a:rPr lang="es" sz="1200">
                <a:solidFill>
                  <a:srgbClr val="375FA9"/>
                </a:solidFill>
                <a:latin typeface="Consolas"/>
                <a:ea typeface="Consolas"/>
                <a:cs typeface="Consolas"/>
                <a:sym typeface="Consolas"/>
              </a:rPr>
              <a:t> return “&lt;h1&gt;Hola Mundo&lt;/h1&gt;”</a:t>
            </a:r>
            <a:endParaRPr sz="1200">
              <a:solidFill>
                <a:srgbClr val="375FA9"/>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26" name="Shape 226"/>
        <p:cNvGrpSpPr/>
        <p:nvPr/>
      </p:nvGrpSpPr>
      <p:grpSpPr>
        <a:xfrm>
          <a:off x="0" y="0"/>
          <a:ext cx="0" cy="0"/>
          <a:chOff x="0" y="0"/>
          <a:chExt cx="0" cy="0"/>
        </a:xfrm>
      </p:grpSpPr>
      <p:sp>
        <p:nvSpPr>
          <p:cNvPr id="227" name="Google Shape;227;p28"/>
          <p:cNvSpPr txBox="1"/>
          <p:nvPr/>
        </p:nvSpPr>
        <p:spPr>
          <a:xfrm>
            <a:off x="822960" y="63332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500">
                <a:solidFill>
                  <a:srgbClr val="E73263"/>
                </a:solidFill>
              </a:rPr>
              <a:t>Desarrollo Web </a:t>
            </a:r>
            <a:endParaRPr b="1" sz="2500">
              <a:solidFill>
                <a:srgbClr val="E73263"/>
              </a:solidFill>
            </a:endParaRPr>
          </a:p>
          <a:p>
            <a:pPr indent="0" lvl="0" marL="0" rtl="0" algn="l">
              <a:lnSpc>
                <a:spcPct val="85000"/>
              </a:lnSpc>
              <a:spcBef>
                <a:spcPts val="0"/>
              </a:spcBef>
              <a:spcAft>
                <a:spcPts val="0"/>
              </a:spcAft>
              <a:buNone/>
            </a:pPr>
            <a:r>
              <a:rPr b="1" lang="es" sz="2500">
                <a:solidFill>
                  <a:srgbClr val="E73263"/>
                </a:solidFill>
              </a:rPr>
              <a:t>Front y Back:  Flask – Rendering y Template</a:t>
            </a:r>
            <a:endParaRPr b="1" sz="2500">
              <a:solidFill>
                <a:srgbClr val="E73263"/>
              </a:solidFill>
            </a:endParaRPr>
          </a:p>
        </p:txBody>
      </p:sp>
      <p:sp>
        <p:nvSpPr>
          <p:cNvPr id="228" name="Google Shape;228;p28"/>
          <p:cNvSpPr txBox="1"/>
          <p:nvPr/>
        </p:nvSpPr>
        <p:spPr>
          <a:xfrm>
            <a:off x="822960" y="1721426"/>
            <a:ext cx="7543800" cy="32628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Al utilizar las etiquetas HTML, como las mostradas en slide anterior, se puede observar lo engorroso que se vuelve el código. Es por esta razón que flask permite utilizar plantillas y renderizar.</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Para renderizar plantillas, se utilizará el método render_template() el cual recibe como argumento el nombre de la plantilla. Por Ejemplo:</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rPr lang="es">
                <a:solidFill>
                  <a:srgbClr val="375FA9"/>
                </a:solidFill>
              </a:rPr>
              <a:t>Para una mejor experiencia, lo primero será ordenar los archivos. Crear una carpeta templates para guardar todas las plantillas que  se deseen utilizar utilizar. En este caso se creará un archivo HTML (index.html).</a:t>
            </a:r>
            <a:endParaRPr sz="13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t/>
            </a:r>
            <a:endParaRPr>
              <a:solidFill>
                <a:srgbClr val="375FA9"/>
              </a:solidFill>
            </a:endParaRPr>
          </a:p>
          <a:p>
            <a:pPr indent="0" lvl="1" marL="596900" rtl="0" algn="just">
              <a:lnSpc>
                <a:spcPct val="90000"/>
              </a:lnSpc>
              <a:spcBef>
                <a:spcPts val="200"/>
              </a:spcBef>
              <a:spcAft>
                <a:spcPts val="0"/>
              </a:spcAft>
              <a:buNone/>
            </a:pPr>
            <a:r>
              <a:rPr lang="es">
                <a:solidFill>
                  <a:srgbClr val="375FA9"/>
                </a:solidFill>
              </a:rPr>
              <a:t>/app_flask_templates.py</a:t>
            </a:r>
            <a:endParaRPr sz="1100">
              <a:solidFill>
                <a:srgbClr val="233A44"/>
              </a:solidFill>
              <a:latin typeface="Calibri"/>
              <a:ea typeface="Calibri"/>
              <a:cs typeface="Calibri"/>
              <a:sym typeface="Calibri"/>
            </a:endParaRPr>
          </a:p>
          <a:p>
            <a:pPr indent="0" lvl="1" marL="596900" rtl="0" algn="just">
              <a:lnSpc>
                <a:spcPct val="90000"/>
              </a:lnSpc>
              <a:spcBef>
                <a:spcPts val="200"/>
              </a:spcBef>
              <a:spcAft>
                <a:spcPts val="0"/>
              </a:spcAft>
              <a:buNone/>
            </a:pPr>
            <a:r>
              <a:rPr lang="es">
                <a:solidFill>
                  <a:srgbClr val="375FA9"/>
                </a:solidFill>
              </a:rPr>
              <a:t>/templates</a:t>
            </a:r>
            <a:endParaRPr>
              <a:solidFill>
                <a:srgbClr val="375FA9"/>
              </a:solidFill>
            </a:endParaRPr>
          </a:p>
          <a:p>
            <a:pPr indent="0" lvl="1" marL="596900" rtl="0" algn="just">
              <a:lnSpc>
                <a:spcPct val="90000"/>
              </a:lnSpc>
              <a:spcBef>
                <a:spcPts val="200"/>
              </a:spcBef>
              <a:spcAft>
                <a:spcPts val="0"/>
              </a:spcAft>
              <a:buNone/>
            </a:pPr>
            <a:r>
              <a:rPr lang="es">
                <a:solidFill>
                  <a:srgbClr val="375FA9"/>
                </a:solidFill>
              </a:rPr>
              <a:t>    /index.html</a:t>
            </a:r>
            <a:endParaRPr sz="11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a:solidFill>
                <a:srgbClr val="375FA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2" name="Shape 232"/>
        <p:cNvGrpSpPr/>
        <p:nvPr/>
      </p:nvGrpSpPr>
      <p:grpSpPr>
        <a:xfrm>
          <a:off x="0" y="0"/>
          <a:ext cx="0" cy="0"/>
          <a:chOff x="0" y="0"/>
          <a:chExt cx="0" cy="0"/>
        </a:xfrm>
      </p:grpSpPr>
      <p:sp>
        <p:nvSpPr>
          <p:cNvPr id="233" name="Google Shape;233;p29"/>
          <p:cNvSpPr txBox="1"/>
          <p:nvPr/>
        </p:nvSpPr>
        <p:spPr>
          <a:xfrm>
            <a:off x="822960" y="5439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a:t>
            </a:r>
            <a:endParaRPr b="1" sz="2800">
              <a:solidFill>
                <a:srgbClr val="E73263"/>
              </a:solidFill>
            </a:endParaRPr>
          </a:p>
          <a:p>
            <a:pPr indent="0" lvl="0" marL="0" rtl="0" algn="l">
              <a:lnSpc>
                <a:spcPct val="85000"/>
              </a:lnSpc>
              <a:spcBef>
                <a:spcPts val="0"/>
              </a:spcBef>
              <a:spcAft>
                <a:spcPts val="0"/>
              </a:spcAft>
              <a:buNone/>
            </a:pPr>
            <a:r>
              <a:rPr b="1" lang="es" sz="2500">
                <a:solidFill>
                  <a:srgbClr val="E73263"/>
                </a:solidFill>
              </a:rPr>
              <a:t>Front y Back:  Flask – Rendering y Template</a:t>
            </a:r>
            <a:endParaRPr b="1" sz="2500">
              <a:solidFill>
                <a:srgbClr val="E73263"/>
              </a:solidFill>
            </a:endParaRPr>
          </a:p>
        </p:txBody>
      </p:sp>
      <p:sp>
        <p:nvSpPr>
          <p:cNvPr id="234" name="Google Shape;234;p29"/>
          <p:cNvSpPr txBox="1"/>
          <p:nvPr/>
        </p:nvSpPr>
        <p:spPr>
          <a:xfrm>
            <a:off x="822960" y="1721426"/>
            <a:ext cx="7543800" cy="32628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Crear una plantilla muy sencilla:</a:t>
            </a:r>
            <a:endParaRPr>
              <a:solidFill>
                <a:srgbClr val="375FA9"/>
              </a:solidFill>
            </a:endParaRPr>
          </a:p>
          <a:p>
            <a:pPr indent="0" lvl="1" marL="596900" rtl="0" algn="just">
              <a:lnSpc>
                <a:spcPct val="90000"/>
              </a:lnSpc>
              <a:spcBef>
                <a:spcPts val="200"/>
              </a:spcBef>
              <a:spcAft>
                <a:spcPts val="0"/>
              </a:spcAft>
              <a:buNone/>
            </a:pPr>
            <a:r>
              <a:t/>
            </a:r>
            <a:endParaRPr sz="1200">
              <a:solidFill>
                <a:srgbClr val="375FA9"/>
              </a:solidFill>
            </a:endParaRPr>
          </a:p>
          <a:p>
            <a:pPr indent="0" lvl="1" marL="596900" rtl="0" algn="just">
              <a:lnSpc>
                <a:spcPct val="90000"/>
              </a:lnSpc>
              <a:spcBef>
                <a:spcPts val="200"/>
              </a:spcBef>
              <a:spcAft>
                <a:spcPts val="0"/>
              </a:spcAft>
              <a:buNone/>
            </a:pPr>
            <a:r>
              <a:rPr lang="es" sz="1200">
                <a:solidFill>
                  <a:srgbClr val="375FA9"/>
                </a:solidFill>
                <a:latin typeface="Consolas"/>
                <a:ea typeface="Consolas"/>
                <a:cs typeface="Consolas"/>
                <a:sym typeface="Consolas"/>
              </a:rPr>
              <a:t>&lt;!DOCTYPE html&gt;</a:t>
            </a:r>
            <a:endParaRPr sz="1100">
              <a:solidFill>
                <a:srgbClr val="233A44"/>
              </a:solidFill>
              <a:latin typeface="Consolas"/>
              <a:ea typeface="Consolas"/>
              <a:cs typeface="Consolas"/>
              <a:sym typeface="Consolas"/>
            </a:endParaRPr>
          </a:p>
          <a:p>
            <a:pPr indent="0" lvl="1" marL="596900" rtl="0" algn="just">
              <a:lnSpc>
                <a:spcPct val="90000"/>
              </a:lnSpc>
              <a:spcBef>
                <a:spcPts val="200"/>
              </a:spcBef>
              <a:spcAft>
                <a:spcPts val="0"/>
              </a:spcAft>
              <a:buNone/>
            </a:pPr>
            <a:r>
              <a:rPr lang="es" sz="1200">
                <a:solidFill>
                  <a:srgbClr val="375FA9"/>
                </a:solidFill>
                <a:latin typeface="Consolas"/>
                <a:ea typeface="Consolas"/>
                <a:cs typeface="Consolas"/>
                <a:sym typeface="Consolas"/>
              </a:rPr>
              <a:t>&lt;html&gt;</a:t>
            </a:r>
            <a:endParaRPr sz="1100">
              <a:solidFill>
                <a:srgbClr val="233A44"/>
              </a:solidFill>
              <a:latin typeface="Consolas"/>
              <a:ea typeface="Consolas"/>
              <a:cs typeface="Consolas"/>
              <a:sym typeface="Consolas"/>
            </a:endParaRPr>
          </a:p>
          <a:p>
            <a:pPr indent="0" lvl="1" marL="596900" rtl="0" algn="just">
              <a:lnSpc>
                <a:spcPct val="90000"/>
              </a:lnSpc>
              <a:spcBef>
                <a:spcPts val="200"/>
              </a:spcBef>
              <a:spcAft>
                <a:spcPts val="0"/>
              </a:spcAft>
              <a:buNone/>
            </a:pPr>
            <a:r>
              <a:rPr lang="es" sz="1200">
                <a:solidFill>
                  <a:srgbClr val="375FA9"/>
                </a:solidFill>
                <a:latin typeface="Consolas"/>
                <a:ea typeface="Consolas"/>
                <a:cs typeface="Consolas"/>
                <a:sym typeface="Consolas"/>
              </a:rPr>
              <a:t>&lt;head&gt;</a:t>
            </a:r>
            <a:endParaRPr sz="1100">
              <a:solidFill>
                <a:srgbClr val="233A44"/>
              </a:solidFill>
              <a:latin typeface="Consolas"/>
              <a:ea typeface="Consolas"/>
              <a:cs typeface="Consolas"/>
              <a:sym typeface="Consolas"/>
            </a:endParaRPr>
          </a:p>
          <a:p>
            <a:pPr indent="0" lvl="1" marL="596900" rtl="0" algn="just">
              <a:lnSpc>
                <a:spcPct val="90000"/>
              </a:lnSpc>
              <a:spcBef>
                <a:spcPts val="200"/>
              </a:spcBef>
              <a:spcAft>
                <a:spcPts val="0"/>
              </a:spcAft>
              <a:buNone/>
            </a:pPr>
            <a:r>
              <a:rPr lang="es" sz="1200">
                <a:solidFill>
                  <a:srgbClr val="375FA9"/>
                </a:solidFill>
                <a:latin typeface="Consolas"/>
                <a:ea typeface="Consolas"/>
                <a:cs typeface="Consolas"/>
                <a:sym typeface="Consolas"/>
              </a:rPr>
              <a:t> &lt;title&gt;Usando Plantillas en Flask&lt;/title&gt;</a:t>
            </a:r>
            <a:endParaRPr sz="1100">
              <a:solidFill>
                <a:srgbClr val="233A44"/>
              </a:solidFill>
              <a:latin typeface="Consolas"/>
              <a:ea typeface="Consolas"/>
              <a:cs typeface="Consolas"/>
              <a:sym typeface="Consolas"/>
            </a:endParaRPr>
          </a:p>
          <a:p>
            <a:pPr indent="0" lvl="1" marL="596900" rtl="0" algn="just">
              <a:lnSpc>
                <a:spcPct val="90000"/>
              </a:lnSpc>
              <a:spcBef>
                <a:spcPts val="200"/>
              </a:spcBef>
              <a:spcAft>
                <a:spcPts val="0"/>
              </a:spcAft>
              <a:buNone/>
            </a:pPr>
            <a:r>
              <a:rPr lang="es" sz="1200">
                <a:solidFill>
                  <a:srgbClr val="375FA9"/>
                </a:solidFill>
                <a:latin typeface="Consolas"/>
                <a:ea typeface="Consolas"/>
                <a:cs typeface="Consolas"/>
                <a:sym typeface="Consolas"/>
              </a:rPr>
              <a:t>&lt;/head&gt;</a:t>
            </a:r>
            <a:endParaRPr sz="1100">
              <a:solidFill>
                <a:srgbClr val="233A44"/>
              </a:solidFill>
              <a:latin typeface="Consolas"/>
              <a:ea typeface="Consolas"/>
              <a:cs typeface="Consolas"/>
              <a:sym typeface="Consolas"/>
            </a:endParaRPr>
          </a:p>
          <a:p>
            <a:pPr indent="0" lvl="1" marL="596900" rtl="0" algn="just">
              <a:lnSpc>
                <a:spcPct val="90000"/>
              </a:lnSpc>
              <a:spcBef>
                <a:spcPts val="200"/>
              </a:spcBef>
              <a:spcAft>
                <a:spcPts val="0"/>
              </a:spcAft>
              <a:buNone/>
            </a:pPr>
            <a:r>
              <a:rPr lang="es" sz="1200">
                <a:solidFill>
                  <a:srgbClr val="375FA9"/>
                </a:solidFill>
                <a:latin typeface="Consolas"/>
                <a:ea typeface="Consolas"/>
                <a:cs typeface="Consolas"/>
                <a:sym typeface="Consolas"/>
              </a:rPr>
              <a:t>&lt;body&gt;</a:t>
            </a:r>
            <a:endParaRPr sz="1100">
              <a:solidFill>
                <a:srgbClr val="233A44"/>
              </a:solidFill>
              <a:latin typeface="Consolas"/>
              <a:ea typeface="Consolas"/>
              <a:cs typeface="Consolas"/>
              <a:sym typeface="Consolas"/>
            </a:endParaRPr>
          </a:p>
          <a:p>
            <a:pPr indent="0" lvl="1" marL="596900" rtl="0" algn="just">
              <a:lnSpc>
                <a:spcPct val="90000"/>
              </a:lnSpc>
              <a:spcBef>
                <a:spcPts val="200"/>
              </a:spcBef>
              <a:spcAft>
                <a:spcPts val="0"/>
              </a:spcAft>
              <a:buNone/>
            </a:pPr>
            <a:r>
              <a:t/>
            </a:r>
            <a:endParaRPr sz="1200">
              <a:solidFill>
                <a:srgbClr val="375FA9"/>
              </a:solidFill>
              <a:latin typeface="Consolas"/>
              <a:ea typeface="Consolas"/>
              <a:cs typeface="Consolas"/>
              <a:sym typeface="Consolas"/>
            </a:endParaRPr>
          </a:p>
          <a:p>
            <a:pPr indent="0" lvl="1" marL="596900" rtl="0" algn="just">
              <a:lnSpc>
                <a:spcPct val="90000"/>
              </a:lnSpc>
              <a:spcBef>
                <a:spcPts val="200"/>
              </a:spcBef>
              <a:spcAft>
                <a:spcPts val="0"/>
              </a:spcAft>
              <a:buNone/>
            </a:pPr>
            <a:r>
              <a:rPr lang="es" sz="1200">
                <a:solidFill>
                  <a:srgbClr val="375FA9"/>
                </a:solidFill>
                <a:latin typeface="Consolas"/>
                <a:ea typeface="Consolas"/>
                <a:cs typeface="Consolas"/>
                <a:sym typeface="Consolas"/>
              </a:rPr>
              <a:t> &lt;strong&gt;</a:t>
            </a:r>
            <a:endParaRPr sz="1100">
              <a:solidFill>
                <a:srgbClr val="233A44"/>
              </a:solidFill>
              <a:latin typeface="Consolas"/>
              <a:ea typeface="Consolas"/>
              <a:cs typeface="Consolas"/>
              <a:sym typeface="Consolas"/>
            </a:endParaRPr>
          </a:p>
          <a:p>
            <a:pPr indent="0" lvl="1" marL="596900" rtl="0" algn="just">
              <a:lnSpc>
                <a:spcPct val="90000"/>
              </a:lnSpc>
              <a:spcBef>
                <a:spcPts val="200"/>
              </a:spcBef>
              <a:spcAft>
                <a:spcPts val="0"/>
              </a:spcAft>
              <a:buNone/>
            </a:pPr>
            <a:r>
              <a:rPr lang="es" sz="1200">
                <a:solidFill>
                  <a:srgbClr val="375FA9"/>
                </a:solidFill>
                <a:latin typeface="Consolas"/>
                <a:ea typeface="Consolas"/>
                <a:cs typeface="Consolas"/>
                <a:sym typeface="Consolas"/>
              </a:rPr>
              <a:t>  Hola Mundo!!!</a:t>
            </a:r>
            <a:endParaRPr sz="1200">
              <a:solidFill>
                <a:srgbClr val="375FA9"/>
              </a:solidFill>
              <a:latin typeface="Consolas"/>
              <a:ea typeface="Consolas"/>
              <a:cs typeface="Consolas"/>
              <a:sym typeface="Consolas"/>
            </a:endParaRPr>
          </a:p>
          <a:p>
            <a:pPr indent="0" lvl="1" marL="596900" rtl="0" algn="just">
              <a:lnSpc>
                <a:spcPct val="90000"/>
              </a:lnSpc>
              <a:spcBef>
                <a:spcPts val="200"/>
              </a:spcBef>
              <a:spcAft>
                <a:spcPts val="0"/>
              </a:spcAft>
              <a:buNone/>
            </a:pPr>
            <a:r>
              <a:rPr lang="es" sz="1200">
                <a:solidFill>
                  <a:srgbClr val="375FA9"/>
                </a:solidFill>
                <a:latin typeface="Consolas"/>
                <a:ea typeface="Consolas"/>
                <a:cs typeface="Consolas"/>
                <a:sym typeface="Consolas"/>
              </a:rPr>
              <a:t> &lt;/strong&gt;</a:t>
            </a:r>
            <a:endParaRPr sz="1100">
              <a:solidFill>
                <a:srgbClr val="233A44"/>
              </a:solidFill>
              <a:latin typeface="Consolas"/>
              <a:ea typeface="Consolas"/>
              <a:cs typeface="Consolas"/>
              <a:sym typeface="Consolas"/>
            </a:endParaRPr>
          </a:p>
          <a:p>
            <a:pPr indent="0" lvl="1" marL="596900" rtl="0" algn="just">
              <a:lnSpc>
                <a:spcPct val="90000"/>
              </a:lnSpc>
              <a:spcBef>
                <a:spcPts val="200"/>
              </a:spcBef>
              <a:spcAft>
                <a:spcPts val="0"/>
              </a:spcAft>
              <a:buNone/>
            </a:pPr>
            <a:r>
              <a:t/>
            </a:r>
            <a:endParaRPr sz="1200">
              <a:solidFill>
                <a:srgbClr val="375FA9"/>
              </a:solidFill>
              <a:latin typeface="Consolas"/>
              <a:ea typeface="Consolas"/>
              <a:cs typeface="Consolas"/>
              <a:sym typeface="Consolas"/>
            </a:endParaRPr>
          </a:p>
          <a:p>
            <a:pPr indent="0" lvl="1" marL="596900" rtl="0" algn="just">
              <a:lnSpc>
                <a:spcPct val="90000"/>
              </a:lnSpc>
              <a:spcBef>
                <a:spcPts val="200"/>
              </a:spcBef>
              <a:spcAft>
                <a:spcPts val="0"/>
              </a:spcAft>
              <a:buNone/>
            </a:pPr>
            <a:r>
              <a:rPr lang="es" sz="1200">
                <a:solidFill>
                  <a:srgbClr val="375FA9"/>
                </a:solidFill>
                <a:latin typeface="Consolas"/>
                <a:ea typeface="Consolas"/>
                <a:cs typeface="Consolas"/>
                <a:sym typeface="Consolas"/>
              </a:rPr>
              <a:t>&lt;/body&gt;</a:t>
            </a:r>
            <a:endParaRPr sz="1100">
              <a:solidFill>
                <a:srgbClr val="233A44"/>
              </a:solidFill>
              <a:latin typeface="Consolas"/>
              <a:ea typeface="Consolas"/>
              <a:cs typeface="Consolas"/>
              <a:sym typeface="Consolas"/>
            </a:endParaRPr>
          </a:p>
          <a:p>
            <a:pPr indent="0" lvl="1" marL="596900" rtl="0" algn="just">
              <a:lnSpc>
                <a:spcPct val="90000"/>
              </a:lnSpc>
              <a:spcBef>
                <a:spcPts val="200"/>
              </a:spcBef>
              <a:spcAft>
                <a:spcPts val="0"/>
              </a:spcAft>
              <a:buNone/>
            </a:pPr>
            <a:r>
              <a:rPr lang="es" sz="1200">
                <a:solidFill>
                  <a:srgbClr val="375FA9"/>
                </a:solidFill>
                <a:latin typeface="Consolas"/>
                <a:ea typeface="Consolas"/>
                <a:cs typeface="Consolas"/>
                <a:sym typeface="Consolas"/>
              </a:rPr>
              <a:t>&lt;/html&gt;</a:t>
            </a:r>
            <a:endParaRPr sz="1100">
              <a:solidFill>
                <a:srgbClr val="233A44"/>
              </a:solidFill>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8" name="Shape 238"/>
        <p:cNvGrpSpPr/>
        <p:nvPr/>
      </p:nvGrpSpPr>
      <p:grpSpPr>
        <a:xfrm>
          <a:off x="0" y="0"/>
          <a:ext cx="0" cy="0"/>
          <a:chOff x="0" y="0"/>
          <a:chExt cx="0" cy="0"/>
        </a:xfrm>
      </p:grpSpPr>
      <p:sp>
        <p:nvSpPr>
          <p:cNvPr id="239" name="Google Shape;239;p30"/>
          <p:cNvSpPr txBox="1"/>
          <p:nvPr/>
        </p:nvSpPr>
        <p:spPr>
          <a:xfrm>
            <a:off x="746760" y="6201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a:t>
            </a:r>
            <a:endParaRPr b="1" sz="2800">
              <a:solidFill>
                <a:srgbClr val="E73263"/>
              </a:solidFill>
            </a:endParaRPr>
          </a:p>
          <a:p>
            <a:pPr indent="0" lvl="0" marL="0" rtl="0" algn="l">
              <a:lnSpc>
                <a:spcPct val="85000"/>
              </a:lnSpc>
              <a:spcBef>
                <a:spcPts val="0"/>
              </a:spcBef>
              <a:spcAft>
                <a:spcPts val="0"/>
              </a:spcAft>
              <a:buNone/>
            </a:pPr>
            <a:r>
              <a:rPr b="1" lang="es" sz="2600">
                <a:solidFill>
                  <a:srgbClr val="E73263"/>
                </a:solidFill>
              </a:rPr>
              <a:t>Front y Back:  Flask – Rendering y Template</a:t>
            </a:r>
            <a:endParaRPr b="1" sz="2600">
              <a:solidFill>
                <a:srgbClr val="E73263"/>
              </a:solidFill>
            </a:endParaRPr>
          </a:p>
        </p:txBody>
      </p:sp>
      <p:sp>
        <p:nvSpPr>
          <p:cNvPr id="240" name="Google Shape;240;p30"/>
          <p:cNvSpPr txBox="1"/>
          <p:nvPr/>
        </p:nvSpPr>
        <p:spPr>
          <a:xfrm>
            <a:off x="670560" y="1721426"/>
            <a:ext cx="7543800" cy="32628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Ahora a escribir el código en el archivo app_flask_templates.py, para poder renderizar esta plantilla:</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a:solidFill>
                <a:srgbClr val="375FA9"/>
              </a:solidFill>
              <a:latin typeface="Consolas"/>
              <a:ea typeface="Consolas"/>
              <a:cs typeface="Consolas"/>
              <a:sym typeface="Consolas"/>
            </a:endParaRPr>
          </a:p>
          <a:p>
            <a:pPr indent="0" lvl="1" marL="596900" rtl="0" algn="just">
              <a:lnSpc>
                <a:spcPct val="90000"/>
              </a:lnSpc>
              <a:spcBef>
                <a:spcPts val="200"/>
              </a:spcBef>
              <a:spcAft>
                <a:spcPts val="0"/>
              </a:spcAft>
              <a:buNone/>
            </a:pPr>
            <a:r>
              <a:rPr lang="es" sz="1300">
                <a:solidFill>
                  <a:srgbClr val="375FA9"/>
                </a:solidFill>
                <a:latin typeface="Consolas"/>
                <a:ea typeface="Consolas"/>
                <a:cs typeface="Consolas"/>
                <a:sym typeface="Consolas"/>
              </a:rPr>
              <a:t># Importar "render_template"</a:t>
            </a:r>
            <a:endParaRPr sz="1100">
              <a:solidFill>
                <a:srgbClr val="233A44"/>
              </a:solidFill>
              <a:latin typeface="Consolas"/>
              <a:ea typeface="Consolas"/>
              <a:cs typeface="Consolas"/>
              <a:sym typeface="Consolas"/>
            </a:endParaRPr>
          </a:p>
          <a:p>
            <a:pPr indent="0" lvl="1" marL="596900" rtl="0" algn="just">
              <a:lnSpc>
                <a:spcPct val="90000"/>
              </a:lnSpc>
              <a:spcBef>
                <a:spcPts val="200"/>
              </a:spcBef>
              <a:spcAft>
                <a:spcPts val="0"/>
              </a:spcAft>
              <a:buNone/>
            </a:pPr>
            <a:r>
              <a:rPr lang="es" sz="1300">
                <a:solidFill>
                  <a:srgbClr val="375FA9"/>
                </a:solidFill>
                <a:latin typeface="Consolas"/>
                <a:ea typeface="Consolas"/>
                <a:cs typeface="Consolas"/>
                <a:sym typeface="Consolas"/>
              </a:rPr>
              <a:t>from flask import Flask, render_template</a:t>
            </a:r>
            <a:endParaRPr sz="1300">
              <a:solidFill>
                <a:srgbClr val="375FA9"/>
              </a:solidFill>
              <a:latin typeface="Consolas"/>
              <a:ea typeface="Consolas"/>
              <a:cs typeface="Consolas"/>
              <a:sym typeface="Consolas"/>
            </a:endParaRPr>
          </a:p>
          <a:p>
            <a:pPr indent="0" lvl="1" marL="596900" rtl="0" algn="just">
              <a:lnSpc>
                <a:spcPct val="90000"/>
              </a:lnSpc>
              <a:spcBef>
                <a:spcPts val="200"/>
              </a:spcBef>
              <a:spcAft>
                <a:spcPts val="0"/>
              </a:spcAft>
              <a:buNone/>
            </a:pPr>
            <a:r>
              <a:t/>
            </a:r>
            <a:endParaRPr sz="1300">
              <a:solidFill>
                <a:srgbClr val="375FA9"/>
              </a:solidFill>
              <a:latin typeface="Consolas"/>
              <a:ea typeface="Consolas"/>
              <a:cs typeface="Consolas"/>
              <a:sym typeface="Consolas"/>
            </a:endParaRPr>
          </a:p>
          <a:p>
            <a:pPr indent="0" lvl="1" marL="596900" rtl="0" algn="just">
              <a:lnSpc>
                <a:spcPct val="90000"/>
              </a:lnSpc>
              <a:spcBef>
                <a:spcPts val="200"/>
              </a:spcBef>
              <a:spcAft>
                <a:spcPts val="0"/>
              </a:spcAft>
              <a:buNone/>
            </a:pPr>
            <a:r>
              <a:rPr lang="es" sz="1300">
                <a:solidFill>
                  <a:srgbClr val="375FA9"/>
                </a:solidFill>
                <a:latin typeface="Consolas"/>
                <a:ea typeface="Consolas"/>
                <a:cs typeface="Consolas"/>
                <a:sym typeface="Consolas"/>
              </a:rPr>
              <a:t># Crear instancia de Flask</a:t>
            </a:r>
            <a:endParaRPr sz="1300">
              <a:solidFill>
                <a:srgbClr val="375FA9"/>
              </a:solidFill>
              <a:latin typeface="Consolas"/>
              <a:ea typeface="Consolas"/>
              <a:cs typeface="Consolas"/>
              <a:sym typeface="Consolas"/>
            </a:endParaRPr>
          </a:p>
          <a:p>
            <a:pPr indent="0" lvl="1" marL="596900" rtl="0" algn="just">
              <a:lnSpc>
                <a:spcPct val="90000"/>
              </a:lnSpc>
              <a:spcBef>
                <a:spcPts val="200"/>
              </a:spcBef>
              <a:spcAft>
                <a:spcPts val="0"/>
              </a:spcAft>
              <a:buNone/>
            </a:pPr>
            <a:r>
              <a:rPr lang="es" sz="1300">
                <a:solidFill>
                  <a:srgbClr val="375FA9"/>
                </a:solidFill>
                <a:latin typeface="Consolas"/>
                <a:ea typeface="Consolas"/>
                <a:cs typeface="Consolas"/>
                <a:sym typeface="Consolas"/>
              </a:rPr>
              <a:t>app = Flask(__name__)</a:t>
            </a:r>
            <a:endParaRPr sz="1100">
              <a:solidFill>
                <a:srgbClr val="233A44"/>
              </a:solidFill>
              <a:latin typeface="Consolas"/>
              <a:ea typeface="Consolas"/>
              <a:cs typeface="Consolas"/>
              <a:sym typeface="Consolas"/>
            </a:endParaRPr>
          </a:p>
          <a:p>
            <a:pPr indent="0" lvl="1" marL="596900" rtl="0" algn="just">
              <a:lnSpc>
                <a:spcPct val="90000"/>
              </a:lnSpc>
              <a:spcBef>
                <a:spcPts val="200"/>
              </a:spcBef>
              <a:spcAft>
                <a:spcPts val="0"/>
              </a:spcAft>
              <a:buNone/>
            </a:pPr>
            <a:r>
              <a:t/>
            </a:r>
            <a:endParaRPr sz="1300">
              <a:solidFill>
                <a:srgbClr val="375FA9"/>
              </a:solidFill>
              <a:latin typeface="Consolas"/>
              <a:ea typeface="Consolas"/>
              <a:cs typeface="Consolas"/>
              <a:sym typeface="Consolas"/>
            </a:endParaRPr>
          </a:p>
          <a:p>
            <a:pPr indent="0" lvl="1" marL="596900" rtl="0" algn="just">
              <a:lnSpc>
                <a:spcPct val="90000"/>
              </a:lnSpc>
              <a:spcBef>
                <a:spcPts val="200"/>
              </a:spcBef>
              <a:spcAft>
                <a:spcPts val="0"/>
              </a:spcAft>
              <a:buNone/>
            </a:pPr>
            <a:r>
              <a:rPr lang="es" sz="1300">
                <a:solidFill>
                  <a:srgbClr val="375FA9"/>
                </a:solidFill>
                <a:latin typeface="Consolas"/>
                <a:ea typeface="Consolas"/>
                <a:cs typeface="Consolas"/>
                <a:sym typeface="Consolas"/>
              </a:rPr>
              <a:t># Definir el route</a:t>
            </a:r>
            <a:endParaRPr sz="1300">
              <a:solidFill>
                <a:srgbClr val="375FA9"/>
              </a:solidFill>
              <a:latin typeface="Consolas"/>
              <a:ea typeface="Consolas"/>
              <a:cs typeface="Consolas"/>
              <a:sym typeface="Consolas"/>
            </a:endParaRPr>
          </a:p>
          <a:p>
            <a:pPr indent="0" lvl="1" marL="596900" rtl="0" algn="just">
              <a:lnSpc>
                <a:spcPct val="90000"/>
              </a:lnSpc>
              <a:spcBef>
                <a:spcPts val="200"/>
              </a:spcBef>
              <a:spcAft>
                <a:spcPts val="0"/>
              </a:spcAft>
              <a:buNone/>
            </a:pPr>
            <a:r>
              <a:rPr lang="es" sz="1300">
                <a:solidFill>
                  <a:srgbClr val="375FA9"/>
                </a:solidFill>
                <a:latin typeface="Consolas"/>
                <a:ea typeface="Consolas"/>
                <a:cs typeface="Consolas"/>
                <a:sym typeface="Consolas"/>
              </a:rPr>
              <a:t>@app.route(‘/’)</a:t>
            </a:r>
            <a:endParaRPr sz="1300">
              <a:solidFill>
                <a:srgbClr val="375FA9"/>
              </a:solidFill>
              <a:latin typeface="Consolas"/>
              <a:ea typeface="Consolas"/>
              <a:cs typeface="Consolas"/>
              <a:sym typeface="Consolas"/>
            </a:endParaRPr>
          </a:p>
          <a:p>
            <a:pPr indent="0" lvl="1" marL="596900" rtl="0" algn="just">
              <a:lnSpc>
                <a:spcPct val="90000"/>
              </a:lnSpc>
              <a:spcBef>
                <a:spcPts val="200"/>
              </a:spcBef>
              <a:spcAft>
                <a:spcPts val="0"/>
              </a:spcAft>
              <a:buNone/>
            </a:pPr>
            <a:r>
              <a:rPr lang="es" sz="1300">
                <a:solidFill>
                  <a:srgbClr val="375FA9"/>
                </a:solidFill>
                <a:latin typeface="Consolas"/>
                <a:ea typeface="Consolas"/>
                <a:cs typeface="Consolas"/>
                <a:sym typeface="Consolas"/>
              </a:rPr>
              <a:t>def render():</a:t>
            </a:r>
            <a:endParaRPr sz="1100">
              <a:solidFill>
                <a:srgbClr val="233A44"/>
              </a:solidFill>
              <a:latin typeface="Consolas"/>
              <a:ea typeface="Consolas"/>
              <a:cs typeface="Consolas"/>
              <a:sym typeface="Consolas"/>
            </a:endParaRPr>
          </a:p>
          <a:p>
            <a:pPr indent="0" lvl="1" marL="596900" rtl="0" algn="just">
              <a:lnSpc>
                <a:spcPct val="90000"/>
              </a:lnSpc>
              <a:spcBef>
                <a:spcPts val="200"/>
              </a:spcBef>
              <a:spcAft>
                <a:spcPts val="0"/>
              </a:spcAft>
              <a:buNone/>
            </a:pPr>
            <a:r>
              <a:rPr lang="es" sz="1300">
                <a:solidFill>
                  <a:srgbClr val="375FA9"/>
                </a:solidFill>
                <a:latin typeface="Consolas"/>
                <a:ea typeface="Consolas"/>
                <a:cs typeface="Consolas"/>
                <a:sym typeface="Consolas"/>
              </a:rPr>
              <a:t> # Retornar la plantilla "index.html"</a:t>
            </a:r>
            <a:endParaRPr sz="1100">
              <a:solidFill>
                <a:srgbClr val="233A44"/>
              </a:solidFill>
              <a:latin typeface="Consolas"/>
              <a:ea typeface="Consolas"/>
              <a:cs typeface="Consolas"/>
              <a:sym typeface="Consolas"/>
            </a:endParaRPr>
          </a:p>
          <a:p>
            <a:pPr indent="0" lvl="1" marL="596900" rtl="0" algn="just">
              <a:lnSpc>
                <a:spcPct val="90000"/>
              </a:lnSpc>
              <a:spcBef>
                <a:spcPts val="200"/>
              </a:spcBef>
              <a:spcAft>
                <a:spcPts val="0"/>
              </a:spcAft>
              <a:buNone/>
            </a:pPr>
            <a:r>
              <a:rPr lang="es" sz="1300">
                <a:solidFill>
                  <a:srgbClr val="375FA9"/>
                </a:solidFill>
                <a:latin typeface="Consolas"/>
                <a:ea typeface="Consolas"/>
                <a:cs typeface="Consolas"/>
                <a:sym typeface="Consolas"/>
              </a:rPr>
              <a:t> return render_template("index.html")</a:t>
            </a:r>
            <a:endParaRPr sz="1100">
              <a:solidFill>
                <a:srgbClr val="233A44"/>
              </a:solidFill>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44" name="Shape 244"/>
        <p:cNvGrpSpPr/>
        <p:nvPr/>
      </p:nvGrpSpPr>
      <p:grpSpPr>
        <a:xfrm>
          <a:off x="0" y="0"/>
          <a:ext cx="0" cy="0"/>
          <a:chOff x="0" y="0"/>
          <a:chExt cx="0" cy="0"/>
        </a:xfrm>
      </p:grpSpPr>
      <p:sp>
        <p:nvSpPr>
          <p:cNvPr id="245" name="Google Shape;245;p31"/>
          <p:cNvSpPr txBox="1"/>
          <p:nvPr/>
        </p:nvSpPr>
        <p:spPr>
          <a:xfrm>
            <a:off x="822960" y="663651"/>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3000">
                <a:solidFill>
                  <a:srgbClr val="E73263"/>
                </a:solidFill>
              </a:rPr>
              <a:t>Desarrollo Web </a:t>
            </a:r>
            <a:endParaRPr b="1" sz="3000">
              <a:solidFill>
                <a:srgbClr val="E73263"/>
              </a:solidFill>
            </a:endParaRPr>
          </a:p>
          <a:p>
            <a:pPr indent="0" lvl="0" marL="0" rtl="0" algn="l">
              <a:lnSpc>
                <a:spcPct val="85000"/>
              </a:lnSpc>
              <a:spcBef>
                <a:spcPts val="0"/>
              </a:spcBef>
              <a:spcAft>
                <a:spcPts val="0"/>
              </a:spcAft>
              <a:buNone/>
            </a:pPr>
            <a:r>
              <a:rPr b="1" lang="es" sz="2800">
                <a:solidFill>
                  <a:srgbClr val="E73263"/>
                </a:solidFill>
              </a:rPr>
              <a:t>Backend Flask - Rendering y Template</a:t>
            </a:r>
            <a:endParaRPr b="1" sz="2800">
              <a:solidFill>
                <a:srgbClr val="E73263"/>
              </a:solidFill>
            </a:endParaRPr>
          </a:p>
        </p:txBody>
      </p:sp>
      <p:sp>
        <p:nvSpPr>
          <p:cNvPr id="246" name="Google Shape;246;p31"/>
          <p:cNvSpPr txBox="1"/>
          <p:nvPr/>
        </p:nvSpPr>
        <p:spPr>
          <a:xfrm>
            <a:off x="822960" y="1598469"/>
            <a:ext cx="7543800" cy="35121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sz="1300">
                <a:solidFill>
                  <a:srgbClr val="375FA9"/>
                </a:solidFill>
              </a:rPr>
              <a:t>Para enviar datos a través de la URL de la </a:t>
            </a:r>
            <a:r>
              <a:rPr lang="es" sz="1300">
                <a:solidFill>
                  <a:srgbClr val="375FA9"/>
                </a:solidFill>
              </a:rPr>
              <a:t>página</a:t>
            </a:r>
            <a:r>
              <a:rPr lang="es" sz="1300">
                <a:solidFill>
                  <a:srgbClr val="375FA9"/>
                </a:solidFill>
              </a:rPr>
              <a:t>, las palabras claves, o parámetros , se debe colocar un segundo argumento al método render_template(). Ejemplo:</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sz="100">
              <a:solidFill>
                <a:srgbClr val="375FA9"/>
              </a:solidFill>
            </a:endParaRPr>
          </a:p>
          <a:p>
            <a:pPr indent="0" lvl="1" marL="596900" rtl="0" algn="just">
              <a:lnSpc>
                <a:spcPct val="90000"/>
              </a:lnSpc>
              <a:spcBef>
                <a:spcPts val="200"/>
              </a:spcBef>
              <a:spcAft>
                <a:spcPts val="0"/>
              </a:spcAft>
              <a:buNone/>
            </a:pPr>
            <a:r>
              <a:rPr lang="es" sz="1200">
                <a:solidFill>
                  <a:srgbClr val="375FA9"/>
                </a:solidFill>
                <a:latin typeface="Consolas"/>
                <a:ea typeface="Consolas"/>
                <a:cs typeface="Consolas"/>
                <a:sym typeface="Consolas"/>
              </a:rPr>
              <a:t># Importar "render_template"</a:t>
            </a:r>
            <a:endParaRPr sz="1100">
              <a:solidFill>
                <a:srgbClr val="233A44"/>
              </a:solidFill>
              <a:latin typeface="Consolas"/>
              <a:ea typeface="Consolas"/>
              <a:cs typeface="Consolas"/>
              <a:sym typeface="Consolas"/>
            </a:endParaRPr>
          </a:p>
          <a:p>
            <a:pPr indent="0" lvl="1" marL="596900" rtl="0" algn="just">
              <a:lnSpc>
                <a:spcPct val="90000"/>
              </a:lnSpc>
              <a:spcBef>
                <a:spcPts val="200"/>
              </a:spcBef>
              <a:spcAft>
                <a:spcPts val="0"/>
              </a:spcAft>
              <a:buNone/>
            </a:pPr>
            <a:r>
              <a:rPr lang="es" sz="1200">
                <a:solidFill>
                  <a:srgbClr val="375FA9"/>
                </a:solidFill>
                <a:latin typeface="Consolas"/>
                <a:ea typeface="Consolas"/>
                <a:cs typeface="Consolas"/>
                <a:sym typeface="Consolas"/>
              </a:rPr>
              <a:t>from flask import Flask, render_template</a:t>
            </a:r>
            <a:endParaRPr sz="1200">
              <a:solidFill>
                <a:srgbClr val="375FA9"/>
              </a:solidFill>
              <a:latin typeface="Consolas"/>
              <a:ea typeface="Consolas"/>
              <a:cs typeface="Consolas"/>
              <a:sym typeface="Consolas"/>
            </a:endParaRPr>
          </a:p>
          <a:p>
            <a:pPr indent="0" lvl="1" marL="596900" rtl="0" algn="just">
              <a:lnSpc>
                <a:spcPct val="90000"/>
              </a:lnSpc>
              <a:spcBef>
                <a:spcPts val="200"/>
              </a:spcBef>
              <a:spcAft>
                <a:spcPts val="0"/>
              </a:spcAft>
              <a:buNone/>
            </a:pPr>
            <a:r>
              <a:t/>
            </a:r>
            <a:endParaRPr sz="1200">
              <a:solidFill>
                <a:srgbClr val="375FA9"/>
              </a:solidFill>
              <a:latin typeface="Consolas"/>
              <a:ea typeface="Consolas"/>
              <a:cs typeface="Consolas"/>
              <a:sym typeface="Consolas"/>
            </a:endParaRPr>
          </a:p>
          <a:p>
            <a:pPr indent="0" lvl="1" marL="596900" rtl="0" algn="just">
              <a:lnSpc>
                <a:spcPct val="90000"/>
              </a:lnSpc>
              <a:spcBef>
                <a:spcPts val="200"/>
              </a:spcBef>
              <a:spcAft>
                <a:spcPts val="0"/>
              </a:spcAft>
              <a:buNone/>
            </a:pPr>
            <a:r>
              <a:rPr lang="es" sz="1200">
                <a:solidFill>
                  <a:srgbClr val="375FA9"/>
                </a:solidFill>
                <a:latin typeface="Consolas"/>
                <a:ea typeface="Consolas"/>
                <a:cs typeface="Consolas"/>
                <a:sym typeface="Consolas"/>
              </a:rPr>
              <a:t># Crear la instancia de Flask</a:t>
            </a:r>
            <a:endParaRPr sz="1200">
              <a:solidFill>
                <a:srgbClr val="375FA9"/>
              </a:solidFill>
              <a:latin typeface="Consolas"/>
              <a:ea typeface="Consolas"/>
              <a:cs typeface="Consolas"/>
              <a:sym typeface="Consolas"/>
            </a:endParaRPr>
          </a:p>
          <a:p>
            <a:pPr indent="0" lvl="1" marL="596900" rtl="0" algn="just">
              <a:lnSpc>
                <a:spcPct val="90000"/>
              </a:lnSpc>
              <a:spcBef>
                <a:spcPts val="200"/>
              </a:spcBef>
              <a:spcAft>
                <a:spcPts val="0"/>
              </a:spcAft>
              <a:buNone/>
            </a:pPr>
            <a:r>
              <a:rPr lang="es" sz="1200">
                <a:solidFill>
                  <a:srgbClr val="375FA9"/>
                </a:solidFill>
                <a:latin typeface="Consolas"/>
                <a:ea typeface="Consolas"/>
                <a:cs typeface="Consolas"/>
                <a:sym typeface="Consolas"/>
              </a:rPr>
              <a:t>app = Flask(__name__)</a:t>
            </a:r>
            <a:endParaRPr sz="1100">
              <a:solidFill>
                <a:srgbClr val="233A44"/>
              </a:solidFill>
              <a:latin typeface="Consolas"/>
              <a:ea typeface="Consolas"/>
              <a:cs typeface="Consolas"/>
              <a:sym typeface="Consolas"/>
            </a:endParaRPr>
          </a:p>
          <a:p>
            <a:pPr indent="0" lvl="1" marL="596900" rtl="0" algn="just">
              <a:lnSpc>
                <a:spcPct val="90000"/>
              </a:lnSpc>
              <a:spcBef>
                <a:spcPts val="200"/>
              </a:spcBef>
              <a:spcAft>
                <a:spcPts val="0"/>
              </a:spcAft>
              <a:buNone/>
            </a:pPr>
            <a:r>
              <a:t/>
            </a:r>
            <a:endParaRPr sz="1200">
              <a:solidFill>
                <a:srgbClr val="375FA9"/>
              </a:solidFill>
              <a:latin typeface="Consolas"/>
              <a:ea typeface="Consolas"/>
              <a:cs typeface="Consolas"/>
              <a:sym typeface="Consolas"/>
            </a:endParaRPr>
          </a:p>
          <a:p>
            <a:pPr indent="0" lvl="1" marL="596900" rtl="0" algn="just">
              <a:lnSpc>
                <a:spcPct val="90000"/>
              </a:lnSpc>
              <a:spcBef>
                <a:spcPts val="200"/>
              </a:spcBef>
              <a:spcAft>
                <a:spcPts val="0"/>
              </a:spcAft>
              <a:buNone/>
            </a:pPr>
            <a:r>
              <a:rPr lang="es" sz="1200">
                <a:solidFill>
                  <a:srgbClr val="375FA9"/>
                </a:solidFill>
                <a:latin typeface="Consolas"/>
                <a:ea typeface="Consolas"/>
                <a:cs typeface="Consolas"/>
                <a:sym typeface="Consolas"/>
              </a:rPr>
              <a:t># Definir el route</a:t>
            </a:r>
            <a:endParaRPr sz="1200">
              <a:solidFill>
                <a:srgbClr val="375FA9"/>
              </a:solidFill>
              <a:latin typeface="Consolas"/>
              <a:ea typeface="Consolas"/>
              <a:cs typeface="Consolas"/>
              <a:sym typeface="Consolas"/>
            </a:endParaRPr>
          </a:p>
          <a:p>
            <a:pPr indent="0" lvl="1" marL="596900" rtl="0" algn="just">
              <a:lnSpc>
                <a:spcPct val="90000"/>
              </a:lnSpc>
              <a:spcBef>
                <a:spcPts val="200"/>
              </a:spcBef>
              <a:spcAft>
                <a:spcPts val="0"/>
              </a:spcAft>
              <a:buNone/>
            </a:pPr>
            <a:r>
              <a:rPr lang="es" sz="1200">
                <a:solidFill>
                  <a:srgbClr val="375FA9"/>
                </a:solidFill>
                <a:latin typeface="Consolas"/>
                <a:ea typeface="Consolas"/>
                <a:cs typeface="Consolas"/>
                <a:sym typeface="Consolas"/>
              </a:rPr>
              <a:t>@app.route(‘/’)</a:t>
            </a:r>
            <a:endParaRPr sz="1200">
              <a:solidFill>
                <a:srgbClr val="375FA9"/>
              </a:solidFill>
              <a:latin typeface="Consolas"/>
              <a:ea typeface="Consolas"/>
              <a:cs typeface="Consolas"/>
              <a:sym typeface="Consolas"/>
            </a:endParaRPr>
          </a:p>
          <a:p>
            <a:pPr indent="0" lvl="1" marL="596900" rtl="0" algn="just">
              <a:lnSpc>
                <a:spcPct val="90000"/>
              </a:lnSpc>
              <a:spcBef>
                <a:spcPts val="200"/>
              </a:spcBef>
              <a:spcAft>
                <a:spcPts val="0"/>
              </a:spcAft>
              <a:buNone/>
            </a:pPr>
            <a:r>
              <a:rPr lang="es" sz="1200">
                <a:solidFill>
                  <a:srgbClr val="375FA9"/>
                </a:solidFill>
                <a:latin typeface="Consolas"/>
                <a:ea typeface="Consolas"/>
                <a:cs typeface="Consolas"/>
                <a:sym typeface="Consolas"/>
              </a:rPr>
              <a:t># Un segundo route con el nombre del parámetro</a:t>
            </a:r>
            <a:endParaRPr sz="1200">
              <a:solidFill>
                <a:srgbClr val="375FA9"/>
              </a:solidFill>
              <a:latin typeface="Consolas"/>
              <a:ea typeface="Consolas"/>
              <a:cs typeface="Consolas"/>
              <a:sym typeface="Consolas"/>
            </a:endParaRPr>
          </a:p>
          <a:p>
            <a:pPr indent="0" lvl="1" marL="596900" rtl="0" algn="just">
              <a:lnSpc>
                <a:spcPct val="90000"/>
              </a:lnSpc>
              <a:spcBef>
                <a:spcPts val="200"/>
              </a:spcBef>
              <a:spcAft>
                <a:spcPts val="0"/>
              </a:spcAft>
              <a:buNone/>
            </a:pPr>
            <a:r>
              <a:rPr lang="es" sz="1200">
                <a:solidFill>
                  <a:srgbClr val="375FA9"/>
                </a:solidFill>
                <a:latin typeface="Consolas"/>
                <a:ea typeface="Consolas"/>
                <a:cs typeface="Consolas"/>
                <a:sym typeface="Consolas"/>
              </a:rPr>
              <a:t>@app.route(‘/&lt;nombre&gt;’)</a:t>
            </a:r>
            <a:endParaRPr sz="1200">
              <a:solidFill>
                <a:srgbClr val="375FA9"/>
              </a:solidFill>
              <a:latin typeface="Consolas"/>
              <a:ea typeface="Consolas"/>
              <a:cs typeface="Consolas"/>
              <a:sym typeface="Consolas"/>
            </a:endParaRPr>
          </a:p>
          <a:p>
            <a:pPr indent="0" lvl="1" marL="596900" rtl="0" algn="just">
              <a:lnSpc>
                <a:spcPct val="90000"/>
              </a:lnSpc>
              <a:spcBef>
                <a:spcPts val="200"/>
              </a:spcBef>
              <a:spcAft>
                <a:spcPts val="0"/>
              </a:spcAft>
              <a:buNone/>
            </a:pPr>
            <a:r>
              <a:rPr lang="es" sz="1200">
                <a:solidFill>
                  <a:srgbClr val="375FA9"/>
                </a:solidFill>
                <a:latin typeface="Consolas"/>
                <a:ea typeface="Consolas"/>
                <a:cs typeface="Consolas"/>
                <a:sym typeface="Consolas"/>
              </a:rPr>
              <a:t>def render(nombre=None): # Inicializa "nombre"</a:t>
            </a:r>
            <a:endParaRPr sz="1100">
              <a:solidFill>
                <a:srgbClr val="233A44"/>
              </a:solidFill>
              <a:latin typeface="Consolas"/>
              <a:ea typeface="Consolas"/>
              <a:cs typeface="Consolas"/>
              <a:sym typeface="Consolas"/>
            </a:endParaRPr>
          </a:p>
          <a:p>
            <a:pPr indent="0" lvl="1" marL="596900" rtl="0" algn="just">
              <a:lnSpc>
                <a:spcPct val="90000"/>
              </a:lnSpc>
              <a:spcBef>
                <a:spcPts val="200"/>
              </a:spcBef>
              <a:spcAft>
                <a:spcPts val="0"/>
              </a:spcAft>
              <a:buNone/>
            </a:pPr>
            <a:r>
              <a:rPr lang="es" sz="1200">
                <a:solidFill>
                  <a:srgbClr val="375FA9"/>
                </a:solidFill>
                <a:latin typeface="Consolas"/>
                <a:ea typeface="Consolas"/>
                <a:cs typeface="Consolas"/>
                <a:sym typeface="Consolas"/>
              </a:rPr>
              <a:t> # Retornar plantilla "index.html y pasar parámetro a </a:t>
            </a:r>
            <a:endParaRPr sz="1200">
              <a:solidFill>
                <a:srgbClr val="375FA9"/>
              </a:solidFill>
              <a:latin typeface="Consolas"/>
              <a:ea typeface="Consolas"/>
              <a:cs typeface="Consolas"/>
              <a:sym typeface="Consolas"/>
            </a:endParaRPr>
          </a:p>
          <a:p>
            <a:pPr indent="0" lvl="1" marL="596900" rtl="0" algn="just">
              <a:lnSpc>
                <a:spcPct val="90000"/>
              </a:lnSpc>
              <a:spcBef>
                <a:spcPts val="200"/>
              </a:spcBef>
              <a:spcAft>
                <a:spcPts val="0"/>
              </a:spcAft>
              <a:buNone/>
            </a:pPr>
            <a:r>
              <a:rPr lang="es" sz="1200">
                <a:solidFill>
                  <a:srgbClr val="375FA9"/>
                </a:solidFill>
                <a:latin typeface="Consolas"/>
                <a:ea typeface="Consolas"/>
                <a:cs typeface="Consolas"/>
                <a:sym typeface="Consolas"/>
              </a:rPr>
              <a:t>   el método render_template</a:t>
            </a:r>
            <a:endParaRPr sz="1200">
              <a:solidFill>
                <a:srgbClr val="375FA9"/>
              </a:solidFill>
              <a:latin typeface="Consolas"/>
              <a:ea typeface="Consolas"/>
              <a:cs typeface="Consolas"/>
              <a:sym typeface="Consolas"/>
            </a:endParaRPr>
          </a:p>
          <a:p>
            <a:pPr indent="0" lvl="1" marL="596900" rtl="0" algn="just">
              <a:lnSpc>
                <a:spcPct val="90000"/>
              </a:lnSpc>
              <a:spcBef>
                <a:spcPts val="200"/>
              </a:spcBef>
              <a:spcAft>
                <a:spcPts val="0"/>
              </a:spcAft>
              <a:buNone/>
            </a:pPr>
            <a:r>
              <a:rPr lang="es" sz="1200">
                <a:solidFill>
                  <a:srgbClr val="375FA9"/>
                </a:solidFill>
                <a:latin typeface="Consolas"/>
                <a:ea typeface="Consolas"/>
                <a:cs typeface="Consolas"/>
                <a:sym typeface="Consolas"/>
              </a:rPr>
              <a:t> return render_template("index.html", nombre=nombre)</a:t>
            </a:r>
            <a:endParaRPr sz="1100">
              <a:solidFill>
                <a:srgbClr val="233A44"/>
              </a:solidFill>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0" name="Shape 250"/>
        <p:cNvGrpSpPr/>
        <p:nvPr/>
      </p:nvGrpSpPr>
      <p:grpSpPr>
        <a:xfrm>
          <a:off x="0" y="0"/>
          <a:ext cx="0" cy="0"/>
          <a:chOff x="0" y="0"/>
          <a:chExt cx="0" cy="0"/>
        </a:xfrm>
      </p:grpSpPr>
      <p:sp>
        <p:nvSpPr>
          <p:cNvPr id="251" name="Google Shape;251;p32"/>
          <p:cNvSpPr txBox="1"/>
          <p:nvPr/>
        </p:nvSpPr>
        <p:spPr>
          <a:xfrm>
            <a:off x="746760" y="6201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a:t>
            </a:r>
            <a:endParaRPr b="1" sz="2800">
              <a:solidFill>
                <a:srgbClr val="E73263"/>
              </a:solidFill>
            </a:endParaRPr>
          </a:p>
          <a:p>
            <a:pPr indent="0" lvl="0" marL="0" rtl="0" algn="l">
              <a:lnSpc>
                <a:spcPct val="85000"/>
              </a:lnSpc>
              <a:spcBef>
                <a:spcPts val="0"/>
              </a:spcBef>
              <a:spcAft>
                <a:spcPts val="0"/>
              </a:spcAft>
              <a:buNone/>
            </a:pPr>
            <a:r>
              <a:rPr b="1" lang="es" sz="2600">
                <a:solidFill>
                  <a:srgbClr val="E73263"/>
                </a:solidFill>
              </a:rPr>
              <a:t>Front y Back:  Flask – Rendering y Template</a:t>
            </a:r>
            <a:endParaRPr b="1" sz="2600">
              <a:solidFill>
                <a:srgbClr val="E73263"/>
              </a:solidFill>
            </a:endParaRPr>
          </a:p>
        </p:txBody>
      </p:sp>
      <p:sp>
        <p:nvSpPr>
          <p:cNvPr id="252" name="Google Shape;252;p32"/>
          <p:cNvSpPr txBox="1"/>
          <p:nvPr/>
        </p:nvSpPr>
        <p:spPr>
          <a:xfrm>
            <a:off x="670560" y="1721426"/>
            <a:ext cx="7543800" cy="32628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lang="es">
                <a:solidFill>
                  <a:srgbClr val="375FA9"/>
                </a:solidFill>
              </a:rPr>
              <a:t>Cambiar el archivo HTML:</a:t>
            </a:r>
            <a:endParaRPr>
              <a:solidFill>
                <a:srgbClr val="375FA9"/>
              </a:solidFill>
            </a:endParaRPr>
          </a:p>
          <a:p>
            <a:pPr indent="0" lvl="0" marL="139700" rtl="0" algn="just">
              <a:lnSpc>
                <a:spcPct val="90000"/>
              </a:lnSpc>
              <a:spcBef>
                <a:spcPts val="900"/>
              </a:spcBef>
              <a:spcAft>
                <a:spcPts val="0"/>
              </a:spcAft>
              <a:buNone/>
            </a:pPr>
            <a:r>
              <a:t/>
            </a:r>
            <a:endParaRPr>
              <a:solidFill>
                <a:srgbClr val="375FA9"/>
              </a:solidFill>
            </a:endParaRPr>
          </a:p>
          <a:p>
            <a:pPr indent="0" lvl="1" marL="596900" rtl="0" algn="just">
              <a:lnSpc>
                <a:spcPct val="90000"/>
              </a:lnSpc>
              <a:spcBef>
                <a:spcPts val="200"/>
              </a:spcBef>
              <a:spcAft>
                <a:spcPts val="0"/>
              </a:spcAft>
              <a:buNone/>
            </a:pPr>
            <a:r>
              <a:rPr lang="es" sz="1200">
                <a:solidFill>
                  <a:srgbClr val="375FA9"/>
                </a:solidFill>
                <a:latin typeface="Consolas"/>
                <a:ea typeface="Consolas"/>
                <a:cs typeface="Consolas"/>
                <a:sym typeface="Consolas"/>
              </a:rPr>
              <a:t>&lt;!DOCTYPE html&gt;</a:t>
            </a:r>
            <a:endParaRPr sz="1100">
              <a:solidFill>
                <a:srgbClr val="233A44"/>
              </a:solidFill>
              <a:latin typeface="Consolas"/>
              <a:ea typeface="Consolas"/>
              <a:cs typeface="Consolas"/>
              <a:sym typeface="Consolas"/>
            </a:endParaRPr>
          </a:p>
          <a:p>
            <a:pPr indent="0" lvl="1" marL="596900" rtl="0" algn="just">
              <a:lnSpc>
                <a:spcPct val="90000"/>
              </a:lnSpc>
              <a:spcBef>
                <a:spcPts val="200"/>
              </a:spcBef>
              <a:spcAft>
                <a:spcPts val="0"/>
              </a:spcAft>
              <a:buNone/>
            </a:pPr>
            <a:r>
              <a:rPr lang="es" sz="1200">
                <a:solidFill>
                  <a:srgbClr val="375FA9"/>
                </a:solidFill>
                <a:latin typeface="Consolas"/>
                <a:ea typeface="Consolas"/>
                <a:cs typeface="Consolas"/>
                <a:sym typeface="Consolas"/>
              </a:rPr>
              <a:t>&lt;html&gt;</a:t>
            </a:r>
            <a:endParaRPr sz="1100">
              <a:solidFill>
                <a:srgbClr val="233A44"/>
              </a:solidFill>
              <a:latin typeface="Consolas"/>
              <a:ea typeface="Consolas"/>
              <a:cs typeface="Consolas"/>
              <a:sym typeface="Consolas"/>
            </a:endParaRPr>
          </a:p>
          <a:p>
            <a:pPr indent="0" lvl="1" marL="596900" rtl="0" algn="just">
              <a:lnSpc>
                <a:spcPct val="90000"/>
              </a:lnSpc>
              <a:spcBef>
                <a:spcPts val="200"/>
              </a:spcBef>
              <a:spcAft>
                <a:spcPts val="0"/>
              </a:spcAft>
              <a:buNone/>
            </a:pPr>
            <a:r>
              <a:rPr lang="es" sz="1200">
                <a:solidFill>
                  <a:srgbClr val="375FA9"/>
                </a:solidFill>
                <a:latin typeface="Consolas"/>
                <a:ea typeface="Consolas"/>
                <a:cs typeface="Consolas"/>
                <a:sym typeface="Consolas"/>
              </a:rPr>
              <a:t>&lt;head&gt;</a:t>
            </a:r>
            <a:endParaRPr sz="1100">
              <a:solidFill>
                <a:srgbClr val="233A44"/>
              </a:solidFill>
              <a:latin typeface="Consolas"/>
              <a:ea typeface="Consolas"/>
              <a:cs typeface="Consolas"/>
              <a:sym typeface="Consolas"/>
            </a:endParaRPr>
          </a:p>
          <a:p>
            <a:pPr indent="0" lvl="1" marL="596900" rtl="0" algn="just">
              <a:lnSpc>
                <a:spcPct val="90000"/>
              </a:lnSpc>
              <a:spcBef>
                <a:spcPts val="200"/>
              </a:spcBef>
              <a:spcAft>
                <a:spcPts val="0"/>
              </a:spcAft>
              <a:buNone/>
            </a:pPr>
            <a:r>
              <a:rPr lang="es" sz="1200">
                <a:solidFill>
                  <a:srgbClr val="375FA9"/>
                </a:solidFill>
                <a:latin typeface="Consolas"/>
                <a:ea typeface="Consolas"/>
                <a:cs typeface="Consolas"/>
                <a:sym typeface="Consolas"/>
              </a:rPr>
              <a:t> &lt;title&gt;Usando Plantillas en Flask&lt;/title&gt;</a:t>
            </a:r>
            <a:endParaRPr sz="1100">
              <a:solidFill>
                <a:srgbClr val="233A44"/>
              </a:solidFill>
              <a:latin typeface="Consolas"/>
              <a:ea typeface="Consolas"/>
              <a:cs typeface="Consolas"/>
              <a:sym typeface="Consolas"/>
            </a:endParaRPr>
          </a:p>
          <a:p>
            <a:pPr indent="0" lvl="1" marL="596900" rtl="0" algn="just">
              <a:lnSpc>
                <a:spcPct val="90000"/>
              </a:lnSpc>
              <a:spcBef>
                <a:spcPts val="200"/>
              </a:spcBef>
              <a:spcAft>
                <a:spcPts val="0"/>
              </a:spcAft>
              <a:buNone/>
            </a:pPr>
            <a:r>
              <a:rPr lang="es" sz="1200">
                <a:solidFill>
                  <a:srgbClr val="375FA9"/>
                </a:solidFill>
                <a:latin typeface="Consolas"/>
                <a:ea typeface="Consolas"/>
                <a:cs typeface="Consolas"/>
                <a:sym typeface="Consolas"/>
              </a:rPr>
              <a:t>&lt;/head&gt;</a:t>
            </a:r>
            <a:endParaRPr sz="1100">
              <a:solidFill>
                <a:srgbClr val="233A44"/>
              </a:solidFill>
              <a:latin typeface="Consolas"/>
              <a:ea typeface="Consolas"/>
              <a:cs typeface="Consolas"/>
              <a:sym typeface="Consolas"/>
            </a:endParaRPr>
          </a:p>
          <a:p>
            <a:pPr indent="0" lvl="1" marL="596900" rtl="0" algn="just">
              <a:lnSpc>
                <a:spcPct val="90000"/>
              </a:lnSpc>
              <a:spcBef>
                <a:spcPts val="200"/>
              </a:spcBef>
              <a:spcAft>
                <a:spcPts val="0"/>
              </a:spcAft>
              <a:buNone/>
            </a:pPr>
            <a:r>
              <a:rPr lang="es" sz="1200">
                <a:solidFill>
                  <a:srgbClr val="375FA9"/>
                </a:solidFill>
                <a:latin typeface="Consolas"/>
                <a:ea typeface="Consolas"/>
                <a:cs typeface="Consolas"/>
                <a:sym typeface="Consolas"/>
              </a:rPr>
              <a:t>&lt;body&gt;</a:t>
            </a:r>
            <a:endParaRPr sz="1100">
              <a:solidFill>
                <a:srgbClr val="233A44"/>
              </a:solidFill>
              <a:latin typeface="Consolas"/>
              <a:ea typeface="Consolas"/>
              <a:cs typeface="Consolas"/>
              <a:sym typeface="Consolas"/>
            </a:endParaRPr>
          </a:p>
          <a:p>
            <a:pPr indent="0" lvl="1" marL="596900" rtl="0" algn="just">
              <a:lnSpc>
                <a:spcPct val="90000"/>
              </a:lnSpc>
              <a:spcBef>
                <a:spcPts val="200"/>
              </a:spcBef>
              <a:spcAft>
                <a:spcPts val="0"/>
              </a:spcAft>
              <a:buNone/>
            </a:pPr>
            <a:r>
              <a:t/>
            </a:r>
            <a:endParaRPr sz="1200">
              <a:solidFill>
                <a:srgbClr val="375FA9"/>
              </a:solidFill>
              <a:latin typeface="Consolas"/>
              <a:ea typeface="Consolas"/>
              <a:cs typeface="Consolas"/>
              <a:sym typeface="Consolas"/>
            </a:endParaRPr>
          </a:p>
          <a:p>
            <a:pPr indent="0" lvl="1" marL="596900" rtl="0" algn="just">
              <a:lnSpc>
                <a:spcPct val="90000"/>
              </a:lnSpc>
              <a:spcBef>
                <a:spcPts val="200"/>
              </a:spcBef>
              <a:spcAft>
                <a:spcPts val="0"/>
              </a:spcAft>
              <a:buNone/>
            </a:pPr>
            <a:r>
              <a:rPr lang="es" sz="1200">
                <a:solidFill>
                  <a:srgbClr val="375FA9"/>
                </a:solidFill>
                <a:latin typeface="Consolas"/>
                <a:ea typeface="Consolas"/>
                <a:cs typeface="Consolas"/>
                <a:sym typeface="Consolas"/>
              </a:rPr>
              <a:t> &lt;strong&gt;</a:t>
            </a:r>
            <a:endParaRPr sz="1100">
              <a:solidFill>
                <a:srgbClr val="233A44"/>
              </a:solidFill>
              <a:latin typeface="Consolas"/>
              <a:ea typeface="Consolas"/>
              <a:cs typeface="Consolas"/>
              <a:sym typeface="Consolas"/>
            </a:endParaRPr>
          </a:p>
          <a:p>
            <a:pPr indent="0" lvl="1" marL="596900" rtl="0" algn="just">
              <a:lnSpc>
                <a:spcPct val="90000"/>
              </a:lnSpc>
              <a:spcBef>
                <a:spcPts val="200"/>
              </a:spcBef>
              <a:spcAft>
                <a:spcPts val="0"/>
              </a:spcAft>
              <a:buNone/>
            </a:pPr>
            <a:r>
              <a:rPr lang="es" sz="1200">
                <a:solidFill>
                  <a:srgbClr val="375FA9"/>
                </a:solidFill>
                <a:latin typeface="Consolas"/>
                <a:ea typeface="Consolas"/>
                <a:cs typeface="Consolas"/>
                <a:sym typeface="Consolas"/>
              </a:rPr>
              <a:t>  Hola {{nombre}}</a:t>
            </a:r>
            <a:endParaRPr sz="1100">
              <a:solidFill>
                <a:srgbClr val="233A44"/>
              </a:solidFill>
              <a:latin typeface="Consolas"/>
              <a:ea typeface="Consolas"/>
              <a:cs typeface="Consolas"/>
              <a:sym typeface="Consolas"/>
            </a:endParaRPr>
          </a:p>
          <a:p>
            <a:pPr indent="0" lvl="1" marL="596900" rtl="0" algn="just">
              <a:lnSpc>
                <a:spcPct val="90000"/>
              </a:lnSpc>
              <a:spcBef>
                <a:spcPts val="200"/>
              </a:spcBef>
              <a:spcAft>
                <a:spcPts val="0"/>
              </a:spcAft>
              <a:buNone/>
            </a:pPr>
            <a:r>
              <a:rPr lang="es" sz="1200">
                <a:solidFill>
                  <a:srgbClr val="375FA9"/>
                </a:solidFill>
                <a:latin typeface="Consolas"/>
                <a:ea typeface="Consolas"/>
                <a:cs typeface="Consolas"/>
                <a:sym typeface="Consolas"/>
              </a:rPr>
              <a:t> &lt;/strong&gt;</a:t>
            </a:r>
            <a:endParaRPr sz="1100">
              <a:solidFill>
                <a:srgbClr val="233A44"/>
              </a:solidFill>
              <a:latin typeface="Consolas"/>
              <a:ea typeface="Consolas"/>
              <a:cs typeface="Consolas"/>
              <a:sym typeface="Consolas"/>
            </a:endParaRPr>
          </a:p>
          <a:p>
            <a:pPr indent="0" lvl="1" marL="596900" rtl="0" algn="just">
              <a:lnSpc>
                <a:spcPct val="90000"/>
              </a:lnSpc>
              <a:spcBef>
                <a:spcPts val="200"/>
              </a:spcBef>
              <a:spcAft>
                <a:spcPts val="0"/>
              </a:spcAft>
              <a:buNone/>
            </a:pPr>
            <a:r>
              <a:t/>
            </a:r>
            <a:endParaRPr sz="1200">
              <a:solidFill>
                <a:srgbClr val="375FA9"/>
              </a:solidFill>
              <a:latin typeface="Consolas"/>
              <a:ea typeface="Consolas"/>
              <a:cs typeface="Consolas"/>
              <a:sym typeface="Consolas"/>
            </a:endParaRPr>
          </a:p>
          <a:p>
            <a:pPr indent="0" lvl="1" marL="596900" rtl="0" algn="just">
              <a:lnSpc>
                <a:spcPct val="90000"/>
              </a:lnSpc>
              <a:spcBef>
                <a:spcPts val="200"/>
              </a:spcBef>
              <a:spcAft>
                <a:spcPts val="0"/>
              </a:spcAft>
              <a:buNone/>
            </a:pPr>
            <a:r>
              <a:rPr lang="es" sz="1200">
                <a:solidFill>
                  <a:srgbClr val="375FA9"/>
                </a:solidFill>
                <a:latin typeface="Consolas"/>
                <a:ea typeface="Consolas"/>
                <a:cs typeface="Consolas"/>
                <a:sym typeface="Consolas"/>
              </a:rPr>
              <a:t>&lt;/body&gt;</a:t>
            </a:r>
            <a:endParaRPr sz="1100">
              <a:solidFill>
                <a:srgbClr val="233A44"/>
              </a:solidFill>
              <a:latin typeface="Consolas"/>
              <a:ea typeface="Consolas"/>
              <a:cs typeface="Consolas"/>
              <a:sym typeface="Consolas"/>
            </a:endParaRPr>
          </a:p>
          <a:p>
            <a:pPr indent="0" lvl="1" marL="596900" rtl="0" algn="just">
              <a:lnSpc>
                <a:spcPct val="90000"/>
              </a:lnSpc>
              <a:spcBef>
                <a:spcPts val="200"/>
              </a:spcBef>
              <a:spcAft>
                <a:spcPts val="0"/>
              </a:spcAft>
              <a:buNone/>
            </a:pPr>
            <a:r>
              <a:rPr lang="es" sz="1200">
                <a:solidFill>
                  <a:srgbClr val="375FA9"/>
                </a:solidFill>
                <a:latin typeface="Consolas"/>
                <a:ea typeface="Consolas"/>
                <a:cs typeface="Consolas"/>
                <a:sym typeface="Consolas"/>
              </a:rPr>
              <a:t>&lt;/html&gt;</a:t>
            </a:r>
            <a:endParaRPr sz="1100">
              <a:solidFill>
                <a:srgbClr val="233A44"/>
              </a:solidFill>
              <a:latin typeface="Consolas"/>
              <a:ea typeface="Consolas"/>
              <a:cs typeface="Consolas"/>
              <a:sym typeface="Consolas"/>
            </a:endParaRPr>
          </a:p>
          <a:p>
            <a:pPr indent="0" lvl="0" marL="139700" rtl="0" algn="just">
              <a:lnSpc>
                <a:spcPct val="90000"/>
              </a:lnSpc>
              <a:spcBef>
                <a:spcPts val="900"/>
              </a:spcBef>
              <a:spcAft>
                <a:spcPts val="0"/>
              </a:spcAft>
              <a:buNone/>
            </a:pPr>
            <a:r>
              <a:t/>
            </a:r>
            <a:endParaRPr>
              <a:solidFill>
                <a:srgbClr val="375FA9"/>
              </a:solidFill>
            </a:endParaRPr>
          </a:p>
        </p:txBody>
      </p:sp>
      <p:sp>
        <p:nvSpPr>
          <p:cNvPr id="253" name="Google Shape;253;p32"/>
          <p:cNvSpPr txBox="1"/>
          <p:nvPr/>
        </p:nvSpPr>
        <p:spPr>
          <a:xfrm>
            <a:off x="3422073" y="3695700"/>
            <a:ext cx="3482400" cy="883200"/>
          </a:xfrm>
          <a:prstGeom prst="rect">
            <a:avLst/>
          </a:prstGeom>
          <a:noFill/>
          <a:ln>
            <a:noFill/>
          </a:ln>
        </p:spPr>
        <p:txBody>
          <a:bodyPr anchorCtr="0" anchor="t" bIns="34275" lIns="0" spcFirstLastPara="1" rIns="0" wrap="square" tIns="34275">
            <a:noAutofit/>
          </a:bodyPr>
          <a:lstStyle/>
          <a:p>
            <a:pPr indent="0" lvl="0" marL="139700" marR="0" rtl="0" algn="just">
              <a:lnSpc>
                <a:spcPct val="90000"/>
              </a:lnSpc>
              <a:spcBef>
                <a:spcPts val="900"/>
              </a:spcBef>
              <a:spcAft>
                <a:spcPts val="0"/>
              </a:spcAft>
              <a:buClr>
                <a:srgbClr val="233A44"/>
              </a:buClr>
              <a:buSzPts val="1400"/>
              <a:buFont typeface="Calibri"/>
              <a:buNone/>
            </a:pPr>
            <a:r>
              <a:rPr b="0" i="0" lang="es" sz="1200" u="none" cap="none" strike="noStrike">
                <a:solidFill>
                  <a:srgbClr val="375FA9"/>
                </a:solidFill>
                <a:latin typeface="Arial"/>
                <a:ea typeface="Arial"/>
                <a:cs typeface="Arial"/>
                <a:sym typeface="Arial"/>
              </a:rPr>
              <a:t>Se agrega {{ }} y dentro de estos, el nombre del parámetro (en este caso nombre) especificado en el código anterior.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57" name="Shape 257"/>
        <p:cNvGrpSpPr/>
        <p:nvPr/>
      </p:nvGrpSpPr>
      <p:grpSpPr>
        <a:xfrm>
          <a:off x="0" y="0"/>
          <a:ext cx="0" cy="0"/>
          <a:chOff x="0" y="0"/>
          <a:chExt cx="0" cy="0"/>
        </a:xfrm>
      </p:grpSpPr>
      <p:sp>
        <p:nvSpPr>
          <p:cNvPr id="258" name="Google Shape;258;p33"/>
          <p:cNvSpPr txBox="1"/>
          <p:nvPr/>
        </p:nvSpPr>
        <p:spPr>
          <a:xfrm>
            <a:off x="800110" y="2027697"/>
            <a:ext cx="7543800" cy="1088100"/>
          </a:xfrm>
          <a:prstGeom prst="rect">
            <a:avLst/>
          </a:prstGeom>
          <a:noFill/>
          <a:ln>
            <a:noFill/>
          </a:ln>
        </p:spPr>
        <p:txBody>
          <a:bodyPr anchorCtr="0" anchor="ctr" bIns="34275" lIns="68575" spcFirstLastPara="1" rIns="68575" wrap="square" tIns="34275">
            <a:noAutofit/>
          </a:bodyPr>
          <a:lstStyle/>
          <a:p>
            <a:pPr indent="0" lvl="0" marL="0" rtl="0" algn="ctr">
              <a:lnSpc>
                <a:spcPct val="85000"/>
              </a:lnSpc>
              <a:spcBef>
                <a:spcPts val="0"/>
              </a:spcBef>
              <a:spcAft>
                <a:spcPts val="0"/>
              </a:spcAft>
              <a:buNone/>
            </a:pPr>
            <a:r>
              <a:rPr b="1" lang="es" sz="3800">
                <a:solidFill>
                  <a:srgbClr val="E73263"/>
                </a:solidFill>
              </a:rPr>
              <a:t>Ejercicios de práctica</a:t>
            </a:r>
            <a:endParaRPr b="1" sz="3800">
              <a:solidFill>
                <a:srgbClr val="E7326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16"/>
          <p:cNvSpPr txBox="1"/>
          <p:nvPr>
            <p:ph type="ctrTitle"/>
          </p:nvPr>
        </p:nvSpPr>
        <p:spPr>
          <a:xfrm>
            <a:off x="1281950" y="1089142"/>
            <a:ext cx="6622500" cy="20703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Sesión 9: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 </a:t>
            </a:r>
            <a:r>
              <a:rPr b="1" lang="es" sz="5600">
                <a:solidFill>
                  <a:srgbClr val="E72F61"/>
                </a:solidFill>
                <a:latin typeface="Arial"/>
                <a:ea typeface="Arial"/>
                <a:cs typeface="Arial"/>
                <a:sym typeface="Arial"/>
              </a:rPr>
              <a:t>Desarrollo Software</a:t>
            </a:r>
            <a:endParaRPr b="1" sz="5600">
              <a:solidFill>
                <a:srgbClr val="E72F61"/>
              </a:solidFill>
              <a:latin typeface="Arial"/>
              <a:ea typeface="Arial"/>
              <a:cs typeface="Arial"/>
              <a:sym typeface="Arial"/>
            </a:endParaRPr>
          </a:p>
        </p:txBody>
      </p:sp>
      <p:sp>
        <p:nvSpPr>
          <p:cNvPr id="150" name="Google Shape;150;p16"/>
          <p:cNvSpPr txBox="1"/>
          <p:nvPr>
            <p:ph idx="1" type="subTitle"/>
          </p:nvPr>
        </p:nvSpPr>
        <p:spPr>
          <a:xfrm>
            <a:off x="1101471" y="3053117"/>
            <a:ext cx="6983400" cy="991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100"/>
              </a:spcBef>
              <a:spcAft>
                <a:spcPts val="0"/>
              </a:spcAft>
              <a:buNone/>
            </a:pPr>
            <a:r>
              <a:rPr lang="es" sz="1800">
                <a:solidFill>
                  <a:srgbClr val="3C63AA"/>
                </a:solidFill>
                <a:latin typeface="Arial"/>
                <a:ea typeface="Arial"/>
                <a:cs typeface="Arial"/>
                <a:sym typeface="Arial"/>
              </a:rPr>
              <a:t>Comunicación entre Front-end y Back-end</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SzPts val="1600"/>
              <a:buNone/>
            </a:pPr>
            <a:r>
              <a:t/>
            </a:r>
            <a:endParaRPr sz="1800">
              <a:solidFill>
                <a:srgbClr val="3C63AA"/>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62" name="Shape 262"/>
        <p:cNvGrpSpPr/>
        <p:nvPr/>
      </p:nvGrpSpPr>
      <p:grpSpPr>
        <a:xfrm>
          <a:off x="0" y="0"/>
          <a:ext cx="0" cy="0"/>
          <a:chOff x="0" y="0"/>
          <a:chExt cx="0" cy="0"/>
        </a:xfrm>
      </p:grpSpPr>
      <p:sp>
        <p:nvSpPr>
          <p:cNvPr id="263" name="Google Shape;263;p34"/>
          <p:cNvSpPr txBox="1"/>
          <p:nvPr>
            <p:ph type="title"/>
          </p:nvPr>
        </p:nvSpPr>
        <p:spPr>
          <a:xfrm>
            <a:off x="1724025" y="1363565"/>
            <a:ext cx="8325000" cy="515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None/>
            </a:pPr>
            <a:r>
              <a:rPr b="1" lang="es">
                <a:solidFill>
                  <a:srgbClr val="E72E5F"/>
                </a:solidFill>
                <a:latin typeface="Arial"/>
                <a:ea typeface="Arial"/>
                <a:cs typeface="Arial"/>
                <a:sym typeface="Arial"/>
              </a:rPr>
              <a:t>Seguimiento</a:t>
            </a:r>
            <a:r>
              <a:rPr b="1" lang="es">
                <a:solidFill>
                  <a:srgbClr val="375FA9"/>
                </a:solidFill>
                <a:latin typeface="Arial"/>
                <a:ea typeface="Arial"/>
                <a:cs typeface="Arial"/>
                <a:sym typeface="Arial"/>
              </a:rPr>
              <a:t> Habilidades </a:t>
            </a:r>
            <a:br>
              <a:rPr b="1" lang="es">
                <a:solidFill>
                  <a:srgbClr val="375FA9"/>
                </a:solidFill>
                <a:latin typeface="Arial"/>
                <a:ea typeface="Arial"/>
                <a:cs typeface="Arial"/>
                <a:sym typeface="Arial"/>
              </a:rPr>
            </a:br>
            <a:r>
              <a:rPr b="1" lang="es">
                <a:solidFill>
                  <a:srgbClr val="375FA9"/>
                </a:solidFill>
                <a:latin typeface="Arial"/>
                <a:ea typeface="Arial"/>
                <a:cs typeface="Arial"/>
                <a:sym typeface="Arial"/>
              </a:rPr>
              <a:t>Digitales en Programación</a:t>
            </a:r>
            <a:endParaRPr>
              <a:latin typeface="Arial"/>
              <a:ea typeface="Arial"/>
              <a:cs typeface="Arial"/>
              <a:sym typeface="Arial"/>
            </a:endParaRPr>
          </a:p>
        </p:txBody>
      </p:sp>
      <p:pic>
        <p:nvPicPr>
          <p:cNvPr id="264" name="Google Shape;264;p34"/>
          <p:cNvPicPr preferRelativeResize="0"/>
          <p:nvPr/>
        </p:nvPicPr>
        <p:blipFill rotWithShape="1">
          <a:blip r:embed="rId4">
            <a:alphaModFix/>
          </a:blip>
          <a:srcRect b="36534" l="12040" r="15944" t="22894"/>
          <a:stretch/>
        </p:blipFill>
        <p:spPr>
          <a:xfrm>
            <a:off x="1783550" y="2009660"/>
            <a:ext cx="4487918" cy="1421562"/>
          </a:xfrm>
          <a:prstGeom prst="rect">
            <a:avLst/>
          </a:prstGeom>
          <a:noFill/>
          <a:ln>
            <a:noFill/>
          </a:ln>
        </p:spPr>
      </p:pic>
      <p:sp>
        <p:nvSpPr>
          <p:cNvPr id="265" name="Google Shape;265;p34"/>
          <p:cNvSpPr txBox="1"/>
          <p:nvPr/>
        </p:nvSpPr>
        <p:spPr>
          <a:xfrm>
            <a:off x="2650200" y="3936531"/>
            <a:ext cx="8325000" cy="5151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3F3F3F"/>
              </a:buClr>
              <a:buSzPts val="3600"/>
              <a:buFont typeface="Nunito"/>
              <a:buNone/>
            </a:pPr>
            <a:r>
              <a:rPr b="1" i="0" lang="es" sz="1500" u="sng" cap="none" strike="noStrike">
                <a:solidFill>
                  <a:srgbClr val="E63464"/>
                </a:solidFill>
                <a:latin typeface="Arial"/>
                <a:ea typeface="Arial"/>
                <a:cs typeface="Arial"/>
                <a:sym typeface="Arial"/>
                <a:hlinkClick r:id="rId5">
                  <a:extLst>
                    <a:ext uri="{A12FA001-AC4F-418D-AE19-62706E023703}">
                      <ahyp:hlinkClr val="tx"/>
                    </a:ext>
                  </a:extLst>
                </a:hlinkClick>
              </a:rPr>
              <a:t>https://www.questionpro.com/t/ALw8TZlxOJ</a:t>
            </a:r>
            <a:endParaRPr b="0" i="0" sz="1500" u="sng" cap="none" strike="noStrike">
              <a:solidFill>
                <a:srgbClr val="E63464"/>
              </a:solidFill>
              <a:latin typeface="Arial"/>
              <a:ea typeface="Arial"/>
              <a:cs typeface="Arial"/>
              <a:sym typeface="Arial"/>
            </a:endParaRPr>
          </a:p>
        </p:txBody>
      </p:sp>
      <p:sp>
        <p:nvSpPr>
          <p:cNvPr id="266" name="Google Shape;266;p34"/>
          <p:cNvSpPr txBox="1"/>
          <p:nvPr/>
        </p:nvSpPr>
        <p:spPr>
          <a:xfrm>
            <a:off x="1783550" y="3531462"/>
            <a:ext cx="4373100" cy="572400"/>
          </a:xfrm>
          <a:prstGeom prst="rect">
            <a:avLst/>
          </a:prstGeom>
          <a:noFill/>
          <a:ln>
            <a:noFill/>
          </a:ln>
        </p:spPr>
        <p:txBody>
          <a:bodyPr anchorCtr="0" anchor="b" bIns="34275" lIns="68575" spcFirstLastPara="1" rIns="68575" wrap="square" tIns="34275">
            <a:noAutofit/>
          </a:bodyPr>
          <a:lstStyle/>
          <a:p>
            <a:pPr indent="0" lvl="0" marL="0" marR="0" rtl="0" algn="l">
              <a:lnSpc>
                <a:spcPct val="85000"/>
              </a:lnSpc>
              <a:spcBef>
                <a:spcPts val="0"/>
              </a:spcBef>
              <a:spcAft>
                <a:spcPts val="0"/>
              </a:spcAft>
              <a:buClr>
                <a:srgbClr val="3F3F3F"/>
              </a:buClr>
              <a:buSzPts val="3600"/>
              <a:buFont typeface="Nunito"/>
              <a:buNone/>
            </a:pPr>
            <a:r>
              <a:rPr b="1" i="0" lang="es" sz="1400" u="none" cap="none" strike="noStrike">
                <a:solidFill>
                  <a:srgbClr val="375FA9"/>
                </a:solidFill>
                <a:latin typeface="Arial"/>
                <a:ea typeface="Arial"/>
                <a:cs typeface="Arial"/>
                <a:sym typeface="Arial"/>
              </a:rPr>
              <a:t>Completa la siguiente encuesta para darnos retroalimentación sobre esta semana </a:t>
            </a:r>
            <a:r>
              <a:rPr b="1" i="0" lang="es" sz="1400" u="none" cap="none" strike="noStrike">
                <a:solidFill>
                  <a:srgbClr val="375FA9"/>
                </a:solidFill>
                <a:latin typeface="Times New Roman"/>
                <a:ea typeface="Times New Roman"/>
                <a:cs typeface="Times New Roman"/>
                <a:sym typeface="Times New Roman"/>
              </a:rPr>
              <a:t>▼▼▼</a:t>
            </a:r>
            <a:endParaRPr b="0" i="0" sz="1400" u="none" cap="none" strike="noStrike">
              <a:solidFill>
                <a:srgbClr val="375FA9"/>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35"/>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17"/>
          <p:cNvSpPr txBox="1"/>
          <p:nvPr>
            <p:ph type="title"/>
          </p:nvPr>
        </p:nvSpPr>
        <p:spPr>
          <a:xfrm>
            <a:off x="852600" y="944575"/>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b="1" lang="es">
                <a:solidFill>
                  <a:srgbClr val="E83464"/>
                </a:solidFill>
                <a:latin typeface="Arial"/>
                <a:ea typeface="Arial"/>
                <a:cs typeface="Arial"/>
                <a:sym typeface="Arial"/>
              </a:rPr>
              <a:t>Objetivos de la sesión</a:t>
            </a:r>
            <a:endParaRPr b="1">
              <a:solidFill>
                <a:srgbClr val="E83464"/>
              </a:solidFill>
              <a:latin typeface="Arial"/>
              <a:ea typeface="Arial"/>
              <a:cs typeface="Arial"/>
              <a:sym typeface="Arial"/>
            </a:endParaRPr>
          </a:p>
        </p:txBody>
      </p:sp>
      <p:sp>
        <p:nvSpPr>
          <p:cNvPr id="156" name="Google Shape;156;p17"/>
          <p:cNvSpPr txBox="1"/>
          <p:nvPr>
            <p:ph idx="4294967295" type="body"/>
          </p:nvPr>
        </p:nvSpPr>
        <p:spPr>
          <a:xfrm>
            <a:off x="889600" y="1562576"/>
            <a:ext cx="7543800" cy="1581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SzPts val="1500"/>
              <a:buNone/>
            </a:pPr>
            <a:r>
              <a:rPr lang="es" sz="1600">
                <a:solidFill>
                  <a:srgbClr val="3C63AB"/>
                </a:solidFill>
                <a:latin typeface="Arial"/>
                <a:ea typeface="Arial"/>
                <a:cs typeface="Arial"/>
                <a:sym typeface="Arial"/>
              </a:rPr>
              <a:t>Al finalizar esta sesión estarás en capacidad de:</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0"/>
              </a:spcBef>
              <a:spcAft>
                <a:spcPts val="0"/>
              </a:spcAft>
              <a:buSzPts val="1500"/>
              <a:buNone/>
            </a:pPr>
            <a:r>
              <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Intercambio de datos entre el servidor y el cliente.</a:t>
            </a:r>
            <a:endParaRPr sz="1200">
              <a:solidFill>
                <a:srgbClr val="000000"/>
              </a:solidFill>
              <a:highlight>
                <a:srgbClr val="FFFFFF"/>
              </a:highlight>
              <a:latin typeface="Arial"/>
              <a:ea typeface="Arial"/>
              <a:cs typeface="Arial"/>
              <a:sym typeface="Arial"/>
            </a:endParaRPr>
          </a:p>
          <a:p>
            <a:pPr indent="-297180" lvl="0" marL="457200" rtl="0" algn="l">
              <a:lnSpc>
                <a:spcPct val="90000"/>
              </a:lnSpc>
              <a:spcBef>
                <a:spcPts val="600"/>
              </a:spcBef>
              <a:spcAft>
                <a:spcPts val="0"/>
              </a:spcAft>
              <a:buSzPts val="1080"/>
              <a:buAutoNum type="arabicPeriod"/>
            </a:pPr>
            <a:r>
              <a:rPr lang="es" sz="1200">
                <a:solidFill>
                  <a:srgbClr val="000000"/>
                </a:solidFill>
                <a:highlight>
                  <a:srgbClr val="FFFFFF"/>
                </a:highlight>
                <a:latin typeface="Arial"/>
                <a:ea typeface="Arial"/>
                <a:cs typeface="Arial"/>
                <a:sym typeface="Arial"/>
              </a:rPr>
              <a:t>Manejo de formularios.</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18"/>
          <p:cNvSpPr txBox="1"/>
          <p:nvPr/>
        </p:nvSpPr>
        <p:spPr>
          <a:xfrm>
            <a:off x="562560" y="7725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Front y Back: Flask - Rutas</a:t>
            </a:r>
            <a:endParaRPr b="1" sz="2800">
              <a:solidFill>
                <a:srgbClr val="E73263"/>
              </a:solidFill>
            </a:endParaRPr>
          </a:p>
        </p:txBody>
      </p:sp>
      <p:sp>
        <p:nvSpPr>
          <p:cNvPr id="162" name="Google Shape;162;p18"/>
          <p:cNvSpPr txBox="1"/>
          <p:nvPr/>
        </p:nvSpPr>
        <p:spPr>
          <a:xfrm>
            <a:off x="518160" y="2168235"/>
            <a:ext cx="7543800" cy="2442000"/>
          </a:xfrm>
          <a:prstGeom prst="rect">
            <a:avLst/>
          </a:prstGeom>
          <a:noFill/>
          <a:ln>
            <a:noFill/>
          </a:ln>
        </p:spPr>
        <p:txBody>
          <a:bodyPr anchorCtr="0" anchor="t" bIns="34275" lIns="0" spcFirstLastPara="1" rIns="0" wrap="square" tIns="34275">
            <a:noAutofit/>
          </a:bodyPr>
          <a:lstStyle/>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Las rutas constituyen uno de los conceptos más importantes en las aplicaciones que se realizan para las diferentes páginas. </a:t>
            </a:r>
            <a:endParaRPr>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En Flask, existe la posibilidad de definir rutas amigables de manera muy sencilla, sin tener que utilizar las expresiones regulares.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El objeto Flask app suministra un decorador router que es capaz de filtrar la función que se va ejecutar analizando la petición HTTP, principalmente por la ruta y el método que se hace la petición.</a:t>
            </a:r>
            <a:endParaRPr sz="1300">
              <a:solidFill>
                <a:srgbClr val="233A44"/>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19"/>
          <p:cNvSpPr txBox="1"/>
          <p:nvPr/>
        </p:nvSpPr>
        <p:spPr>
          <a:xfrm>
            <a:off x="800110" y="63332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Front y Back: Flask - Rutas</a:t>
            </a:r>
            <a:endParaRPr b="1" sz="3200">
              <a:solidFill>
                <a:srgbClr val="E73263"/>
              </a:solidFill>
            </a:endParaRPr>
          </a:p>
        </p:txBody>
      </p:sp>
      <p:sp>
        <p:nvSpPr>
          <p:cNvPr id="168" name="Google Shape;168;p19"/>
          <p:cNvSpPr txBox="1"/>
          <p:nvPr/>
        </p:nvSpPr>
        <p:spPr>
          <a:xfrm>
            <a:off x="670560" y="1721426"/>
            <a:ext cx="3946500" cy="32628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600"/>
              </a:spcBef>
              <a:spcAft>
                <a:spcPts val="0"/>
              </a:spcAft>
              <a:buNone/>
            </a:pPr>
            <a:r>
              <a:rPr lang="es">
                <a:solidFill>
                  <a:srgbClr val="375FA9"/>
                </a:solidFill>
              </a:rPr>
              <a:t>@app.route('/')			  </a:t>
            </a:r>
            <a:endParaRPr>
              <a:solidFill>
                <a:srgbClr val="375FA9"/>
              </a:solidFill>
            </a:endParaRPr>
          </a:p>
          <a:p>
            <a:pPr indent="0" lvl="0" marL="139700" rtl="0" algn="just">
              <a:lnSpc>
                <a:spcPct val="90000"/>
              </a:lnSpc>
              <a:spcBef>
                <a:spcPts val="600"/>
              </a:spcBef>
              <a:spcAft>
                <a:spcPts val="0"/>
              </a:spcAft>
              <a:buNone/>
            </a:pPr>
            <a:r>
              <a:rPr lang="es">
                <a:solidFill>
                  <a:srgbClr val="375FA9"/>
                </a:solidFill>
              </a:rPr>
              <a:t>def inicio():</a:t>
            </a:r>
            <a:endParaRPr sz="1300">
              <a:solidFill>
                <a:srgbClr val="233A44"/>
              </a:solidFill>
              <a:latin typeface="Calibri"/>
              <a:ea typeface="Calibri"/>
              <a:cs typeface="Calibri"/>
              <a:sym typeface="Calibri"/>
            </a:endParaRPr>
          </a:p>
          <a:p>
            <a:pPr indent="0" lvl="0" marL="139700" rtl="0" algn="just">
              <a:lnSpc>
                <a:spcPct val="90000"/>
              </a:lnSpc>
              <a:spcBef>
                <a:spcPts val="600"/>
              </a:spcBef>
              <a:spcAft>
                <a:spcPts val="0"/>
              </a:spcAft>
              <a:buNone/>
            </a:pPr>
            <a:r>
              <a:rPr lang="es">
                <a:solidFill>
                  <a:srgbClr val="375FA9"/>
                </a:solidFill>
              </a:rPr>
              <a:t>    return “Página principal”   </a:t>
            </a:r>
            <a:endParaRPr>
              <a:solidFill>
                <a:srgbClr val="375FA9"/>
              </a:solidFill>
            </a:endParaRPr>
          </a:p>
          <a:p>
            <a:pPr indent="0" lvl="0" marL="139700" rtl="0" algn="just">
              <a:lnSpc>
                <a:spcPct val="90000"/>
              </a:lnSpc>
              <a:spcBef>
                <a:spcPts val="600"/>
              </a:spcBef>
              <a:spcAft>
                <a:spcPts val="0"/>
              </a:spcAft>
              <a:buNone/>
            </a:pPr>
            <a:r>
              <a:t/>
            </a:r>
            <a:endParaRPr>
              <a:solidFill>
                <a:srgbClr val="375FA9"/>
              </a:solidFill>
            </a:endParaRPr>
          </a:p>
          <a:p>
            <a:pPr indent="0" lvl="0" marL="139700" rtl="0" algn="just">
              <a:lnSpc>
                <a:spcPct val="90000"/>
              </a:lnSpc>
              <a:spcBef>
                <a:spcPts val="600"/>
              </a:spcBef>
              <a:spcAft>
                <a:spcPts val="0"/>
              </a:spcAft>
              <a:buNone/>
            </a:pPr>
            <a:r>
              <a:rPr lang="es">
                <a:solidFill>
                  <a:srgbClr val="375FA9"/>
                </a:solidFill>
              </a:rPr>
              <a:t>@app.route('/productos/')</a:t>
            </a:r>
            <a:endParaRPr>
              <a:solidFill>
                <a:srgbClr val="375FA9"/>
              </a:solidFill>
            </a:endParaRPr>
          </a:p>
          <a:p>
            <a:pPr indent="0" lvl="0" marL="139700" rtl="0" algn="just">
              <a:lnSpc>
                <a:spcPct val="90000"/>
              </a:lnSpc>
              <a:spcBef>
                <a:spcPts val="600"/>
              </a:spcBef>
              <a:spcAft>
                <a:spcPts val="0"/>
              </a:spcAft>
              <a:buNone/>
            </a:pPr>
            <a:r>
              <a:rPr lang="es">
                <a:solidFill>
                  <a:srgbClr val="375FA9"/>
                </a:solidFill>
              </a:rPr>
              <a:t>def productos():</a:t>
            </a:r>
            <a:endParaRPr sz="1300">
              <a:solidFill>
                <a:srgbClr val="233A44"/>
              </a:solidFill>
              <a:latin typeface="Calibri"/>
              <a:ea typeface="Calibri"/>
              <a:cs typeface="Calibri"/>
              <a:sym typeface="Calibri"/>
            </a:endParaRPr>
          </a:p>
          <a:p>
            <a:pPr indent="0" lvl="0" marL="139700" rtl="0" algn="just">
              <a:lnSpc>
                <a:spcPct val="90000"/>
              </a:lnSpc>
              <a:spcBef>
                <a:spcPts val="600"/>
              </a:spcBef>
              <a:spcAft>
                <a:spcPts val="0"/>
              </a:spcAft>
              <a:buNone/>
            </a:pPr>
            <a:r>
              <a:rPr lang="es">
                <a:solidFill>
                  <a:srgbClr val="375FA9"/>
                </a:solidFill>
              </a:rPr>
              <a:t>    return “Listado de productos” </a:t>
            </a:r>
            <a:endParaRPr>
              <a:solidFill>
                <a:srgbClr val="375FA9"/>
              </a:solidFill>
            </a:endParaRPr>
          </a:p>
          <a:p>
            <a:pPr indent="0" lvl="0" marL="139700" rtl="0" algn="just">
              <a:lnSpc>
                <a:spcPct val="90000"/>
              </a:lnSpc>
              <a:spcBef>
                <a:spcPts val="600"/>
              </a:spcBef>
              <a:spcAft>
                <a:spcPts val="0"/>
              </a:spcAft>
              <a:buNone/>
            </a:pPr>
            <a:r>
              <a:t/>
            </a:r>
            <a:endParaRPr>
              <a:solidFill>
                <a:srgbClr val="375FA9"/>
              </a:solidFill>
            </a:endParaRPr>
          </a:p>
          <a:p>
            <a:pPr indent="0" lvl="0" marL="139700" rtl="0" algn="just">
              <a:lnSpc>
                <a:spcPct val="90000"/>
              </a:lnSpc>
              <a:spcBef>
                <a:spcPts val="600"/>
              </a:spcBef>
              <a:spcAft>
                <a:spcPts val="0"/>
              </a:spcAft>
              <a:buNone/>
            </a:pPr>
            <a:r>
              <a:rPr lang="es">
                <a:solidFill>
                  <a:srgbClr val="375FA9"/>
                </a:solidFill>
              </a:rPr>
              <a:t>@app.route('/contactanos')</a:t>
            </a:r>
            <a:endParaRPr>
              <a:solidFill>
                <a:srgbClr val="375FA9"/>
              </a:solidFill>
            </a:endParaRPr>
          </a:p>
          <a:p>
            <a:pPr indent="0" lvl="0" marL="139700" rtl="0" algn="just">
              <a:lnSpc>
                <a:spcPct val="90000"/>
              </a:lnSpc>
              <a:spcBef>
                <a:spcPts val="600"/>
              </a:spcBef>
              <a:spcAft>
                <a:spcPts val="0"/>
              </a:spcAft>
              <a:buNone/>
            </a:pPr>
            <a:r>
              <a:rPr lang="es">
                <a:solidFill>
                  <a:srgbClr val="375FA9"/>
                </a:solidFill>
              </a:rPr>
              <a:t>def contactanos():</a:t>
            </a:r>
            <a:endParaRPr>
              <a:solidFill>
                <a:srgbClr val="375FA9"/>
              </a:solidFill>
            </a:endParaRPr>
          </a:p>
          <a:p>
            <a:pPr indent="0" lvl="0" marL="139700" rtl="0" algn="just">
              <a:lnSpc>
                <a:spcPct val="90000"/>
              </a:lnSpc>
              <a:spcBef>
                <a:spcPts val="600"/>
              </a:spcBef>
              <a:spcAft>
                <a:spcPts val="0"/>
              </a:spcAft>
              <a:buNone/>
            </a:pPr>
            <a:r>
              <a:rPr lang="es">
                <a:solidFill>
                  <a:srgbClr val="375FA9"/>
                </a:solidFill>
              </a:rPr>
              <a:t>    return “Página contactanos...”</a:t>
            </a:r>
            <a:endParaRPr>
              <a:solidFill>
                <a:srgbClr val="375FA9"/>
              </a:solidFill>
            </a:endParaRPr>
          </a:p>
        </p:txBody>
      </p:sp>
      <p:sp>
        <p:nvSpPr>
          <p:cNvPr id="169" name="Google Shape;169;p19"/>
          <p:cNvSpPr txBox="1"/>
          <p:nvPr/>
        </p:nvSpPr>
        <p:spPr>
          <a:xfrm>
            <a:off x="4699013" y="1802004"/>
            <a:ext cx="3357600" cy="748200"/>
          </a:xfrm>
          <a:prstGeom prst="rect">
            <a:avLst/>
          </a:prstGeom>
          <a:noFill/>
          <a:ln>
            <a:noFill/>
          </a:ln>
        </p:spPr>
        <p:txBody>
          <a:bodyPr anchorCtr="0" anchor="t" bIns="34275" lIns="0" spcFirstLastPara="1" rIns="0" wrap="square" tIns="34275">
            <a:noAutofit/>
          </a:bodyPr>
          <a:lstStyle/>
          <a:p>
            <a:pPr indent="0" lvl="0" marL="139700" marR="0" rtl="0" algn="just">
              <a:lnSpc>
                <a:spcPct val="90000"/>
              </a:lnSpc>
              <a:spcBef>
                <a:spcPts val="600"/>
              </a:spcBef>
              <a:spcAft>
                <a:spcPts val="0"/>
              </a:spcAft>
              <a:buClr>
                <a:srgbClr val="233A44"/>
              </a:buClr>
              <a:buSzPts val="1400"/>
              <a:buFont typeface="Calibri"/>
              <a:buNone/>
            </a:pPr>
            <a:r>
              <a:rPr b="0" i="0" lang="es" sz="1200" u="none" cap="none" strike="noStrike">
                <a:solidFill>
                  <a:srgbClr val="375FA9"/>
                </a:solidFill>
                <a:latin typeface="Arial"/>
                <a:ea typeface="Arial"/>
                <a:cs typeface="Arial"/>
                <a:sym typeface="Arial"/>
              </a:rPr>
              <a:t>Asignando a la ruta root del sistema una función que muestra o lleva a «Página principal»</a:t>
            </a:r>
            <a:endParaRPr b="0" i="0" sz="1200" u="none" cap="none" strike="noStrike">
              <a:solidFill>
                <a:srgbClr val="375FA9"/>
              </a:solidFill>
              <a:latin typeface="Arial"/>
              <a:ea typeface="Arial"/>
              <a:cs typeface="Arial"/>
              <a:sym typeface="Arial"/>
            </a:endParaRPr>
          </a:p>
        </p:txBody>
      </p:sp>
      <p:sp>
        <p:nvSpPr>
          <p:cNvPr id="170" name="Google Shape;170;p19"/>
          <p:cNvSpPr/>
          <p:nvPr/>
        </p:nvSpPr>
        <p:spPr>
          <a:xfrm>
            <a:off x="3761403" y="1955555"/>
            <a:ext cx="810600" cy="299700"/>
          </a:xfrm>
          <a:prstGeom prst="rightArrow">
            <a:avLst>
              <a:gd fmla="val 50000" name="adj1"/>
              <a:gd fmla="val 50000" name="adj2"/>
            </a:avLst>
          </a:prstGeom>
          <a:solidFill>
            <a:srgbClr val="E62F61"/>
          </a:solidFill>
          <a:ln cap="flat" cmpd="sng" w="25400">
            <a:solidFill>
              <a:srgbClr val="325B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AF7B51"/>
              </a:solidFill>
              <a:latin typeface="Arial"/>
              <a:ea typeface="Arial"/>
              <a:cs typeface="Arial"/>
              <a:sym typeface="Arial"/>
            </a:endParaRPr>
          </a:p>
        </p:txBody>
      </p:sp>
      <p:sp>
        <p:nvSpPr>
          <p:cNvPr id="171" name="Google Shape;171;p19"/>
          <p:cNvSpPr txBox="1"/>
          <p:nvPr/>
        </p:nvSpPr>
        <p:spPr>
          <a:xfrm>
            <a:off x="4699013" y="2863482"/>
            <a:ext cx="3357600" cy="655500"/>
          </a:xfrm>
          <a:prstGeom prst="rect">
            <a:avLst/>
          </a:prstGeom>
          <a:noFill/>
          <a:ln>
            <a:noFill/>
          </a:ln>
        </p:spPr>
        <p:txBody>
          <a:bodyPr anchorCtr="0" anchor="t" bIns="34275" lIns="0" spcFirstLastPara="1" rIns="0" wrap="square" tIns="34275">
            <a:noAutofit/>
          </a:bodyPr>
          <a:lstStyle/>
          <a:p>
            <a:pPr indent="0" lvl="0" marL="139700" marR="0" rtl="0" algn="just">
              <a:lnSpc>
                <a:spcPct val="90000"/>
              </a:lnSpc>
              <a:spcBef>
                <a:spcPts val="600"/>
              </a:spcBef>
              <a:spcAft>
                <a:spcPts val="0"/>
              </a:spcAft>
              <a:buClr>
                <a:srgbClr val="233A44"/>
              </a:buClr>
              <a:buSzPts val="1400"/>
              <a:buFont typeface="Calibri"/>
              <a:buNone/>
            </a:pPr>
            <a:r>
              <a:rPr b="0" i="0" lang="es" sz="1200" u="none" cap="none" strike="noStrike">
                <a:solidFill>
                  <a:srgbClr val="375FA9"/>
                </a:solidFill>
                <a:latin typeface="Arial"/>
                <a:ea typeface="Arial"/>
                <a:cs typeface="Arial"/>
                <a:sym typeface="Arial"/>
              </a:rPr>
              <a:t>Asignando a la ruta específica productos una función que muestra o lleva a «Listado de productos»</a:t>
            </a:r>
            <a:endParaRPr b="0" i="0" sz="1200" u="none" cap="none" strike="noStrike">
              <a:solidFill>
                <a:srgbClr val="375FA9"/>
              </a:solidFill>
              <a:latin typeface="Arial"/>
              <a:ea typeface="Arial"/>
              <a:cs typeface="Arial"/>
              <a:sym typeface="Arial"/>
            </a:endParaRPr>
          </a:p>
        </p:txBody>
      </p:sp>
      <p:sp>
        <p:nvSpPr>
          <p:cNvPr id="172" name="Google Shape;172;p19"/>
          <p:cNvSpPr/>
          <p:nvPr/>
        </p:nvSpPr>
        <p:spPr>
          <a:xfrm>
            <a:off x="3761402" y="3041372"/>
            <a:ext cx="810600" cy="299700"/>
          </a:xfrm>
          <a:prstGeom prst="rightArrow">
            <a:avLst>
              <a:gd fmla="val 50000" name="adj1"/>
              <a:gd fmla="val 50000" name="adj2"/>
            </a:avLst>
          </a:prstGeom>
          <a:solidFill>
            <a:srgbClr val="E62F61"/>
          </a:solidFill>
          <a:ln cap="flat" cmpd="sng" w="25400">
            <a:solidFill>
              <a:srgbClr val="325B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AF7B51"/>
              </a:solidFill>
              <a:latin typeface="Arial"/>
              <a:ea typeface="Arial"/>
              <a:cs typeface="Arial"/>
              <a:sym typeface="Arial"/>
            </a:endParaRPr>
          </a:p>
        </p:txBody>
      </p:sp>
      <p:sp>
        <p:nvSpPr>
          <p:cNvPr id="173" name="Google Shape;173;p19"/>
          <p:cNvSpPr/>
          <p:nvPr/>
        </p:nvSpPr>
        <p:spPr>
          <a:xfrm>
            <a:off x="3761396" y="4040199"/>
            <a:ext cx="810600" cy="299700"/>
          </a:xfrm>
          <a:prstGeom prst="rightArrow">
            <a:avLst>
              <a:gd fmla="val 50000" name="adj1"/>
              <a:gd fmla="val 50000" name="adj2"/>
            </a:avLst>
          </a:prstGeom>
          <a:solidFill>
            <a:srgbClr val="E62F61"/>
          </a:solidFill>
          <a:ln cap="flat" cmpd="sng" w="25400">
            <a:solidFill>
              <a:srgbClr val="325B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AF7B51"/>
              </a:solidFill>
              <a:latin typeface="Arial"/>
              <a:ea typeface="Arial"/>
              <a:cs typeface="Arial"/>
              <a:sym typeface="Arial"/>
            </a:endParaRPr>
          </a:p>
        </p:txBody>
      </p:sp>
      <p:sp>
        <p:nvSpPr>
          <p:cNvPr id="174" name="Google Shape;174;p19"/>
          <p:cNvSpPr txBox="1"/>
          <p:nvPr/>
        </p:nvSpPr>
        <p:spPr>
          <a:xfrm>
            <a:off x="4699013" y="3769902"/>
            <a:ext cx="3357600" cy="840300"/>
          </a:xfrm>
          <a:prstGeom prst="rect">
            <a:avLst/>
          </a:prstGeom>
          <a:noFill/>
          <a:ln>
            <a:noFill/>
          </a:ln>
        </p:spPr>
        <p:txBody>
          <a:bodyPr anchorCtr="0" anchor="t" bIns="34275" lIns="0" spcFirstLastPara="1" rIns="0" wrap="square" tIns="34275">
            <a:noAutofit/>
          </a:bodyPr>
          <a:lstStyle/>
          <a:p>
            <a:pPr indent="0" lvl="0" marL="139700" marR="0" rtl="0" algn="just">
              <a:lnSpc>
                <a:spcPct val="90000"/>
              </a:lnSpc>
              <a:spcBef>
                <a:spcPts val="600"/>
              </a:spcBef>
              <a:spcAft>
                <a:spcPts val="0"/>
              </a:spcAft>
              <a:buClr>
                <a:srgbClr val="233A44"/>
              </a:buClr>
              <a:buSzPts val="1400"/>
              <a:buFont typeface="Calibri"/>
              <a:buNone/>
            </a:pPr>
            <a:r>
              <a:rPr b="0" i="0" lang="es" sz="1200" u="none" cap="none" strike="noStrike">
                <a:solidFill>
                  <a:srgbClr val="375FA9"/>
                </a:solidFill>
                <a:latin typeface="Arial"/>
                <a:ea typeface="Arial"/>
                <a:cs typeface="Arial"/>
                <a:sym typeface="Arial"/>
              </a:rPr>
              <a:t>Asignando a la ruta específica contactanos una función que muestra o lleva a «Página contáctanos»</a:t>
            </a:r>
            <a:endParaRPr b="0" i="0" sz="1200" u="none" cap="none" strike="noStrike">
              <a:solidFill>
                <a:srgbClr val="375FA9"/>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20"/>
          <p:cNvSpPr txBox="1"/>
          <p:nvPr/>
        </p:nvSpPr>
        <p:spPr>
          <a:xfrm>
            <a:off x="822960" y="716397"/>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Front y Back: Flask - Rutas</a:t>
            </a:r>
            <a:endParaRPr b="1" sz="3200">
              <a:solidFill>
                <a:srgbClr val="E73263"/>
              </a:solidFill>
            </a:endParaRPr>
          </a:p>
        </p:txBody>
      </p:sp>
      <p:sp>
        <p:nvSpPr>
          <p:cNvPr id="180" name="Google Shape;180;p20"/>
          <p:cNvSpPr txBox="1"/>
          <p:nvPr/>
        </p:nvSpPr>
        <p:spPr>
          <a:xfrm>
            <a:off x="822960" y="1911926"/>
            <a:ext cx="7543800" cy="32628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Barra final.</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b="1" sz="700">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En los ejemplos anteriores, la diferencia entre las dos últimas URLs o rutas específicas (productos y contactanos), es que en el caso de productos, al estar definida con el slash(«/») al final, hace que cuando se acceda a dicha url sin el slash, automáticamente Flask  redirecciona a «/productos/«, con la barra incluida.</a:t>
            </a:r>
            <a:endParaRPr sz="1300">
              <a:solidFill>
                <a:srgbClr val="233A44"/>
              </a:solidFill>
              <a:latin typeface="Calibri"/>
              <a:ea typeface="Calibri"/>
              <a:cs typeface="Calibri"/>
              <a:sym typeface="Calibri"/>
            </a:endParaRPr>
          </a:p>
          <a:p>
            <a:pPr indent="-228600" lvl="0" marL="457200" rtl="0" algn="just">
              <a:lnSpc>
                <a:spcPct val="90000"/>
              </a:lnSpc>
              <a:spcBef>
                <a:spcPts val="900"/>
              </a:spcBef>
              <a:spcAft>
                <a:spcPts val="0"/>
              </a:spcAft>
              <a:buNone/>
            </a:pPr>
            <a:r>
              <a:t/>
            </a:r>
            <a:endParaRPr sz="700">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lang="es">
                <a:solidFill>
                  <a:srgbClr val="375FA9"/>
                </a:solidFill>
              </a:rPr>
              <a:t>En el caso de la URL «/contactanos«, si se accedes a «/nosotros/» se generará un error 404.</a:t>
            </a:r>
            <a:endParaRPr>
              <a:solidFill>
                <a:srgbClr val="375FA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4" name="Shape 184"/>
        <p:cNvGrpSpPr/>
        <p:nvPr/>
      </p:nvGrpSpPr>
      <p:grpSpPr>
        <a:xfrm>
          <a:off x="0" y="0"/>
          <a:ext cx="0" cy="0"/>
          <a:chOff x="0" y="0"/>
          <a:chExt cx="0" cy="0"/>
        </a:xfrm>
      </p:grpSpPr>
      <p:sp>
        <p:nvSpPr>
          <p:cNvPr id="185" name="Google Shape;185;p21"/>
          <p:cNvSpPr txBox="1"/>
          <p:nvPr/>
        </p:nvSpPr>
        <p:spPr>
          <a:xfrm>
            <a:off x="822960" y="66982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Front y Back: Flask - Rutas</a:t>
            </a:r>
            <a:endParaRPr sz="2800">
              <a:solidFill>
                <a:srgbClr val="AF7B51"/>
              </a:solidFill>
              <a:latin typeface="Nunito"/>
              <a:ea typeface="Nunito"/>
              <a:cs typeface="Nunito"/>
              <a:sym typeface="Nunito"/>
            </a:endParaRPr>
          </a:p>
        </p:txBody>
      </p:sp>
      <p:sp>
        <p:nvSpPr>
          <p:cNvPr id="186" name="Google Shape;186;p21"/>
          <p:cNvSpPr txBox="1"/>
          <p:nvPr/>
        </p:nvSpPr>
        <p:spPr>
          <a:xfrm>
            <a:off x="822960" y="1721426"/>
            <a:ext cx="7543800" cy="32628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Tipos de datos.</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a:solidFill>
                <a:srgbClr val="375FA9"/>
              </a:solidFill>
            </a:endParaRPr>
          </a:p>
          <a:p>
            <a:pPr indent="-317500" lvl="0" marL="457200" rtl="0" algn="just">
              <a:lnSpc>
                <a:spcPct val="90000"/>
              </a:lnSpc>
              <a:spcBef>
                <a:spcPts val="900"/>
              </a:spcBef>
              <a:spcAft>
                <a:spcPts val="0"/>
              </a:spcAft>
              <a:buClr>
                <a:schemeClr val="accent5"/>
              </a:buClr>
              <a:buSzPts val="1400"/>
              <a:buFont typeface="Calibri"/>
              <a:buChar char="●"/>
            </a:pPr>
            <a:r>
              <a:rPr b="1" lang="es">
                <a:solidFill>
                  <a:srgbClr val="375FA9"/>
                </a:solidFill>
              </a:rPr>
              <a:t>string: </a:t>
            </a:r>
            <a:r>
              <a:rPr lang="es">
                <a:solidFill>
                  <a:srgbClr val="375FA9"/>
                </a:solidFill>
              </a:rPr>
              <a:t>para cualquier tipo de string, sin barras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b="1" lang="es">
                <a:solidFill>
                  <a:srgbClr val="375FA9"/>
                </a:solidFill>
              </a:rPr>
              <a:t>int: </a:t>
            </a:r>
            <a:r>
              <a:rPr lang="es">
                <a:solidFill>
                  <a:srgbClr val="375FA9"/>
                </a:solidFill>
              </a:rPr>
              <a:t>Acepta números enteros.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b="1" lang="es">
                <a:solidFill>
                  <a:srgbClr val="375FA9"/>
                </a:solidFill>
              </a:rPr>
              <a:t>float:</a:t>
            </a:r>
            <a:r>
              <a:rPr lang="es">
                <a:solidFill>
                  <a:srgbClr val="375FA9"/>
                </a:solidFill>
              </a:rPr>
              <a:t> Acepta números con decimales.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b="1" lang="es">
                <a:solidFill>
                  <a:srgbClr val="375FA9"/>
                </a:solidFill>
              </a:rPr>
              <a:t>path:</a:t>
            </a:r>
            <a:r>
              <a:rPr lang="es">
                <a:solidFill>
                  <a:srgbClr val="375FA9"/>
                </a:solidFill>
              </a:rPr>
              <a:t> Igual a string, pero también acepta barras («/»).</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b="1" lang="es">
                <a:solidFill>
                  <a:srgbClr val="375FA9"/>
                </a:solidFill>
              </a:rPr>
              <a:t>any: </a:t>
            </a:r>
            <a:r>
              <a:rPr lang="es">
                <a:solidFill>
                  <a:srgbClr val="375FA9"/>
                </a:solidFill>
              </a:rPr>
              <a:t>Intenta encontrar alguno de los items dados.</a:t>
            </a:r>
            <a:endParaRPr sz="1300">
              <a:solidFill>
                <a:srgbClr val="233A44"/>
              </a:solidFill>
              <a:latin typeface="Calibri"/>
              <a:ea typeface="Calibri"/>
              <a:cs typeface="Calibri"/>
              <a:sym typeface="Calibri"/>
            </a:endParaRPr>
          </a:p>
          <a:p>
            <a:pPr indent="-317500" lvl="0" marL="457200" rtl="0" algn="just">
              <a:lnSpc>
                <a:spcPct val="90000"/>
              </a:lnSpc>
              <a:spcBef>
                <a:spcPts val="900"/>
              </a:spcBef>
              <a:spcAft>
                <a:spcPts val="0"/>
              </a:spcAft>
              <a:buClr>
                <a:schemeClr val="accent5"/>
              </a:buClr>
              <a:buSzPts val="1400"/>
              <a:buFont typeface="Calibri"/>
              <a:buChar char="●"/>
            </a:pPr>
            <a:r>
              <a:rPr b="1" lang="es">
                <a:solidFill>
                  <a:srgbClr val="375FA9"/>
                </a:solidFill>
              </a:rPr>
              <a:t>uuid:</a:t>
            </a:r>
            <a:r>
              <a:rPr lang="es">
                <a:solidFill>
                  <a:srgbClr val="375FA9"/>
                </a:solidFill>
              </a:rPr>
              <a:t> Acepta strings UUID.</a:t>
            </a:r>
            <a:endParaRPr sz="1300">
              <a:solidFill>
                <a:srgbClr val="233A44"/>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0" name="Shape 190"/>
        <p:cNvGrpSpPr/>
        <p:nvPr/>
      </p:nvGrpSpPr>
      <p:grpSpPr>
        <a:xfrm>
          <a:off x="0" y="0"/>
          <a:ext cx="0" cy="0"/>
          <a:chOff x="0" y="0"/>
          <a:chExt cx="0" cy="0"/>
        </a:xfrm>
      </p:grpSpPr>
      <p:sp>
        <p:nvSpPr>
          <p:cNvPr id="191" name="Google Shape;191;p22"/>
          <p:cNvSpPr txBox="1"/>
          <p:nvPr/>
        </p:nvSpPr>
        <p:spPr>
          <a:xfrm>
            <a:off x="822960" y="73122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 </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Front y Back: Flask - Rutas</a:t>
            </a:r>
            <a:endParaRPr sz="2800">
              <a:solidFill>
                <a:srgbClr val="AF7B51"/>
              </a:solidFill>
              <a:latin typeface="Nunito"/>
              <a:ea typeface="Nunito"/>
              <a:cs typeface="Nunito"/>
              <a:sym typeface="Nunito"/>
            </a:endParaRPr>
          </a:p>
        </p:txBody>
      </p:sp>
      <p:sp>
        <p:nvSpPr>
          <p:cNvPr id="192" name="Google Shape;192;p22"/>
          <p:cNvSpPr txBox="1"/>
          <p:nvPr/>
        </p:nvSpPr>
        <p:spPr>
          <a:xfrm>
            <a:off x="822951" y="2015825"/>
            <a:ext cx="6814500" cy="30444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Rutas dinámicas (con parámetro variable o ruta variable)</a:t>
            </a:r>
            <a:endParaRPr sz="1300">
              <a:solidFill>
                <a:srgbClr val="233A44"/>
              </a:solidFill>
              <a:latin typeface="Calibri"/>
              <a:ea typeface="Calibri"/>
              <a:cs typeface="Calibri"/>
              <a:sym typeface="Calibri"/>
            </a:endParaRPr>
          </a:p>
          <a:p>
            <a:pPr indent="0" lvl="0" marL="139700" rtl="0" algn="just">
              <a:lnSpc>
                <a:spcPct val="90000"/>
              </a:lnSpc>
              <a:spcBef>
                <a:spcPts val="900"/>
              </a:spcBef>
              <a:spcAft>
                <a:spcPts val="0"/>
              </a:spcAft>
              <a:buNone/>
            </a:pPr>
            <a:r>
              <a:t/>
            </a:r>
            <a:endParaRPr b="1" sz="1200">
              <a:solidFill>
                <a:srgbClr val="375FA9"/>
              </a:solidFill>
            </a:endParaRPr>
          </a:p>
          <a:p>
            <a:pPr indent="0" lvl="0" marL="139700" rtl="0" algn="just">
              <a:lnSpc>
                <a:spcPct val="90000"/>
              </a:lnSpc>
              <a:spcBef>
                <a:spcPts val="900"/>
              </a:spcBef>
              <a:spcAft>
                <a:spcPts val="0"/>
              </a:spcAft>
              <a:buNone/>
            </a:pPr>
            <a:r>
              <a:rPr lang="es">
                <a:solidFill>
                  <a:srgbClr val="375FA9"/>
                </a:solidFill>
                <a:latin typeface="Consolas"/>
                <a:ea typeface="Consolas"/>
                <a:cs typeface="Consolas"/>
                <a:sym typeface="Consolas"/>
              </a:rPr>
              <a:t>@app.route(‘/productos/&lt;int:id&gt;’)</a:t>
            </a:r>
            <a:endParaRPr>
              <a:solidFill>
                <a:srgbClr val="375FA9"/>
              </a:solidFill>
              <a:latin typeface="Consolas"/>
              <a:ea typeface="Consolas"/>
              <a:cs typeface="Consolas"/>
              <a:sym typeface="Consolas"/>
            </a:endParaRPr>
          </a:p>
          <a:p>
            <a:pPr indent="0" lvl="0" marL="139700" rtl="0" algn="just">
              <a:lnSpc>
                <a:spcPct val="90000"/>
              </a:lnSpc>
              <a:spcBef>
                <a:spcPts val="900"/>
              </a:spcBef>
              <a:spcAft>
                <a:spcPts val="0"/>
              </a:spcAft>
              <a:buNone/>
            </a:pPr>
            <a:r>
              <a:rPr lang="es">
                <a:solidFill>
                  <a:srgbClr val="375FA9"/>
                </a:solidFill>
                <a:latin typeface="Consolas"/>
                <a:ea typeface="Consolas"/>
                <a:cs typeface="Consolas"/>
                <a:sym typeface="Consolas"/>
              </a:rPr>
              <a:t>def mostrar_producto(id):</a:t>
            </a:r>
            <a:endParaRPr sz="1300">
              <a:solidFill>
                <a:srgbClr val="233A44"/>
              </a:solidFill>
              <a:latin typeface="Consolas"/>
              <a:ea typeface="Consolas"/>
              <a:cs typeface="Consolas"/>
              <a:sym typeface="Consolas"/>
            </a:endParaRPr>
          </a:p>
          <a:p>
            <a:pPr indent="0" lvl="0" marL="139700" rtl="0" algn="just">
              <a:lnSpc>
                <a:spcPct val="90000"/>
              </a:lnSpc>
              <a:spcBef>
                <a:spcPts val="900"/>
              </a:spcBef>
              <a:spcAft>
                <a:spcPts val="0"/>
              </a:spcAft>
              <a:buNone/>
            </a:pPr>
            <a:r>
              <a:rPr lang="es">
                <a:solidFill>
                  <a:srgbClr val="375FA9"/>
                </a:solidFill>
                <a:latin typeface="Consolas"/>
                <a:ea typeface="Consolas"/>
                <a:cs typeface="Consolas"/>
                <a:sym typeface="Consolas"/>
              </a:rPr>
              <a:t>    return ”Mostrar el artículo con id:{}”.format(id)</a:t>
            </a:r>
            <a:endParaRPr sz="1300">
              <a:solidFill>
                <a:srgbClr val="233A44"/>
              </a:solidFill>
              <a:latin typeface="Consolas"/>
              <a:ea typeface="Consolas"/>
              <a:cs typeface="Consolas"/>
              <a:sym typeface="Consolas"/>
            </a:endParaRPr>
          </a:p>
          <a:p>
            <a:pPr indent="0" lvl="0" marL="139700" rtl="0" algn="just">
              <a:lnSpc>
                <a:spcPct val="90000"/>
              </a:lnSpc>
              <a:spcBef>
                <a:spcPts val="900"/>
              </a:spcBef>
              <a:spcAft>
                <a:spcPts val="0"/>
              </a:spcAft>
              <a:buNone/>
            </a:pPr>
            <a:r>
              <a:t/>
            </a:r>
            <a:endParaRPr>
              <a:solidFill>
                <a:srgbClr val="375FA9"/>
              </a:solidFill>
            </a:endParaRPr>
          </a:p>
          <a:p>
            <a:pPr indent="0" lvl="0" marL="139700" rtl="0" algn="just">
              <a:lnSpc>
                <a:spcPct val="90000"/>
              </a:lnSpc>
              <a:spcBef>
                <a:spcPts val="900"/>
              </a:spcBef>
              <a:spcAft>
                <a:spcPts val="0"/>
              </a:spcAft>
              <a:buNone/>
            </a:pPr>
            <a:r>
              <a:rPr lang="es">
                <a:solidFill>
                  <a:srgbClr val="375FA9"/>
                </a:solidFill>
              </a:rPr>
              <a:t>Como se observa, en este caso se le envía el parámetro por la URL y se muestra qué es lo que llega con un </a:t>
            </a:r>
            <a:r>
              <a:rPr lang="es">
                <a:solidFill>
                  <a:srgbClr val="375FA9"/>
                </a:solidFill>
                <a:latin typeface="Consolas"/>
                <a:ea typeface="Consolas"/>
                <a:cs typeface="Consolas"/>
                <a:sym typeface="Consolas"/>
              </a:rPr>
              <a:t>return</a:t>
            </a:r>
            <a:r>
              <a:rPr lang="es">
                <a:solidFill>
                  <a:srgbClr val="375FA9"/>
                </a:solidFill>
              </a:rPr>
              <a:t>.</a:t>
            </a:r>
            <a:endParaRPr sz="1300">
              <a:solidFill>
                <a:srgbClr val="233A44"/>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6" name="Shape 196"/>
        <p:cNvGrpSpPr/>
        <p:nvPr/>
      </p:nvGrpSpPr>
      <p:grpSpPr>
        <a:xfrm>
          <a:off x="0" y="0"/>
          <a:ext cx="0" cy="0"/>
          <a:chOff x="0" y="0"/>
          <a:chExt cx="0" cy="0"/>
        </a:xfrm>
      </p:grpSpPr>
      <p:sp>
        <p:nvSpPr>
          <p:cNvPr id="197" name="Google Shape;197;p23"/>
          <p:cNvSpPr txBox="1"/>
          <p:nvPr/>
        </p:nvSpPr>
        <p:spPr>
          <a:xfrm>
            <a:off x="670560" y="70952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b="1" lang="es" sz="2800">
                <a:solidFill>
                  <a:srgbClr val="E73263"/>
                </a:solidFill>
              </a:rPr>
              <a:t>Desarrollo Web</a:t>
            </a:r>
            <a:endParaRPr b="1" sz="2800">
              <a:solidFill>
                <a:srgbClr val="E73263"/>
              </a:solidFill>
            </a:endParaRPr>
          </a:p>
          <a:p>
            <a:pPr indent="0" lvl="0" marL="0" rtl="0" algn="l">
              <a:lnSpc>
                <a:spcPct val="85000"/>
              </a:lnSpc>
              <a:spcBef>
                <a:spcPts val="0"/>
              </a:spcBef>
              <a:spcAft>
                <a:spcPts val="0"/>
              </a:spcAft>
              <a:buNone/>
            </a:pPr>
            <a:r>
              <a:rPr b="1" lang="es" sz="2800">
                <a:solidFill>
                  <a:srgbClr val="E73263"/>
                </a:solidFill>
              </a:rPr>
              <a:t>Front y Back: Flask - Rutas</a:t>
            </a:r>
            <a:endParaRPr sz="2800">
              <a:solidFill>
                <a:srgbClr val="AF7B51"/>
              </a:solidFill>
              <a:latin typeface="Nunito"/>
              <a:ea typeface="Nunito"/>
              <a:cs typeface="Nunito"/>
              <a:sym typeface="Nunito"/>
            </a:endParaRPr>
          </a:p>
        </p:txBody>
      </p:sp>
      <p:sp>
        <p:nvSpPr>
          <p:cNvPr id="198" name="Google Shape;198;p23"/>
          <p:cNvSpPr txBox="1"/>
          <p:nvPr/>
        </p:nvSpPr>
        <p:spPr>
          <a:xfrm>
            <a:off x="670560" y="1797626"/>
            <a:ext cx="7543800" cy="3262800"/>
          </a:xfrm>
          <a:prstGeom prst="rect">
            <a:avLst/>
          </a:prstGeom>
          <a:noFill/>
          <a:ln>
            <a:noFill/>
          </a:ln>
        </p:spPr>
        <p:txBody>
          <a:bodyPr anchorCtr="0" anchor="t" bIns="34275" lIns="0" spcFirstLastPara="1" rIns="0" wrap="square" tIns="34275">
            <a:noAutofit/>
          </a:bodyPr>
          <a:lstStyle/>
          <a:p>
            <a:pPr indent="0" lvl="0" marL="139700" rtl="0" algn="just">
              <a:lnSpc>
                <a:spcPct val="90000"/>
              </a:lnSpc>
              <a:spcBef>
                <a:spcPts val="900"/>
              </a:spcBef>
              <a:spcAft>
                <a:spcPts val="0"/>
              </a:spcAft>
              <a:buNone/>
            </a:pPr>
            <a:r>
              <a:rPr b="1" lang="es">
                <a:solidFill>
                  <a:srgbClr val="375FA9"/>
                </a:solidFill>
              </a:rPr>
              <a:t>Ejemplo de ruta dinámica:</a:t>
            </a:r>
            <a:endParaRPr b="1">
              <a:solidFill>
                <a:srgbClr val="375FA9"/>
              </a:solidFill>
            </a:endParaRPr>
          </a:p>
          <a:p>
            <a:pPr indent="0" lvl="0" marL="139700" rtl="0" algn="just">
              <a:lnSpc>
                <a:spcPct val="90000"/>
              </a:lnSpc>
              <a:spcBef>
                <a:spcPts val="900"/>
              </a:spcBef>
              <a:spcAft>
                <a:spcPts val="0"/>
              </a:spcAft>
              <a:buNone/>
            </a:pPr>
            <a:r>
              <a:t/>
            </a:r>
            <a:endParaRPr sz="600">
              <a:solidFill>
                <a:srgbClr val="375FA9"/>
              </a:solidFill>
            </a:endParaRPr>
          </a:p>
          <a:p>
            <a:pPr indent="0" lvl="0" marL="139700" rtl="0" algn="just">
              <a:lnSpc>
                <a:spcPct val="90000"/>
              </a:lnSpc>
              <a:spcBef>
                <a:spcPts val="600"/>
              </a:spcBef>
              <a:spcAft>
                <a:spcPts val="0"/>
              </a:spcAft>
              <a:buNone/>
            </a:pPr>
            <a:r>
              <a:rPr lang="es" sz="1300">
                <a:solidFill>
                  <a:srgbClr val="375FA9"/>
                </a:solidFill>
                <a:latin typeface="Consolas"/>
                <a:ea typeface="Consolas"/>
                <a:cs typeface="Consolas"/>
                <a:sym typeface="Consolas"/>
              </a:rPr>
              <a:t>@app.route(‘/hola/’)</a:t>
            </a:r>
            <a:endParaRPr sz="1300">
              <a:solidFill>
                <a:srgbClr val="375FA9"/>
              </a:solidFill>
              <a:latin typeface="Consolas"/>
              <a:ea typeface="Consolas"/>
              <a:cs typeface="Consolas"/>
              <a:sym typeface="Consolas"/>
            </a:endParaRPr>
          </a:p>
          <a:p>
            <a:pPr indent="0" lvl="0" marL="139700" rtl="0" algn="just">
              <a:lnSpc>
                <a:spcPct val="90000"/>
              </a:lnSpc>
              <a:spcBef>
                <a:spcPts val="600"/>
              </a:spcBef>
              <a:spcAft>
                <a:spcPts val="0"/>
              </a:spcAft>
              <a:buNone/>
            </a:pPr>
            <a:r>
              <a:rPr lang="es" sz="1300">
                <a:solidFill>
                  <a:srgbClr val="375FA9"/>
                </a:solidFill>
                <a:latin typeface="Consolas"/>
                <a:ea typeface="Consolas"/>
                <a:cs typeface="Consolas"/>
                <a:sym typeface="Consolas"/>
              </a:rPr>
              <a:t>@app.route(‘/hola/&lt;string:nombre&gt;’)</a:t>
            </a:r>
            <a:endParaRPr sz="1300">
              <a:solidFill>
                <a:srgbClr val="375FA9"/>
              </a:solidFill>
              <a:latin typeface="Consolas"/>
              <a:ea typeface="Consolas"/>
              <a:cs typeface="Consolas"/>
              <a:sym typeface="Consolas"/>
            </a:endParaRPr>
          </a:p>
          <a:p>
            <a:pPr indent="0" lvl="0" marL="139700" rtl="0" algn="just">
              <a:lnSpc>
                <a:spcPct val="90000"/>
              </a:lnSpc>
              <a:spcBef>
                <a:spcPts val="600"/>
              </a:spcBef>
              <a:spcAft>
                <a:spcPts val="0"/>
              </a:spcAft>
              <a:buNone/>
            </a:pPr>
            <a:r>
              <a:rPr lang="es" sz="1300">
                <a:solidFill>
                  <a:srgbClr val="375FA9"/>
                </a:solidFill>
                <a:latin typeface="Consolas"/>
                <a:ea typeface="Consolas"/>
                <a:cs typeface="Consolas"/>
                <a:sym typeface="Consolas"/>
              </a:rPr>
              <a:t>@app.route(‘/hola/&lt;string:nombre&gt;/&lt;int:edad&gt;’)</a:t>
            </a:r>
            <a:endParaRPr sz="1300">
              <a:solidFill>
                <a:srgbClr val="375FA9"/>
              </a:solidFill>
              <a:latin typeface="Consolas"/>
              <a:ea typeface="Consolas"/>
              <a:cs typeface="Consolas"/>
              <a:sym typeface="Consolas"/>
            </a:endParaRPr>
          </a:p>
          <a:p>
            <a:pPr indent="0" lvl="0" marL="139700" rtl="0" algn="just">
              <a:lnSpc>
                <a:spcPct val="90000"/>
              </a:lnSpc>
              <a:spcBef>
                <a:spcPts val="600"/>
              </a:spcBef>
              <a:spcAft>
                <a:spcPts val="0"/>
              </a:spcAft>
              <a:buNone/>
            </a:pPr>
            <a:r>
              <a:rPr lang="es" sz="1300">
                <a:solidFill>
                  <a:srgbClr val="375FA9"/>
                </a:solidFill>
                <a:latin typeface="Consolas"/>
                <a:ea typeface="Consolas"/>
                <a:cs typeface="Consolas"/>
                <a:sym typeface="Consolas"/>
              </a:rPr>
              <a:t>def hola(nombre=None,edad=None):</a:t>
            </a:r>
            <a:endParaRPr sz="1300">
              <a:solidFill>
                <a:srgbClr val="233A44"/>
              </a:solidFill>
              <a:latin typeface="Consolas"/>
              <a:ea typeface="Consolas"/>
              <a:cs typeface="Consolas"/>
              <a:sym typeface="Consolas"/>
            </a:endParaRPr>
          </a:p>
          <a:p>
            <a:pPr indent="0" lvl="0" marL="139700" rtl="0" algn="just">
              <a:lnSpc>
                <a:spcPct val="90000"/>
              </a:lnSpc>
              <a:spcBef>
                <a:spcPts val="600"/>
              </a:spcBef>
              <a:spcAft>
                <a:spcPts val="0"/>
              </a:spcAft>
              <a:buNone/>
            </a:pPr>
            <a:r>
              <a:rPr lang="es" sz="1300">
                <a:solidFill>
                  <a:srgbClr val="375FA9"/>
                </a:solidFill>
                <a:latin typeface="Consolas"/>
                <a:ea typeface="Consolas"/>
                <a:cs typeface="Consolas"/>
                <a:sym typeface="Consolas"/>
              </a:rPr>
              <a:t>    if nombre and edad:</a:t>
            </a:r>
            <a:endParaRPr sz="1300">
              <a:solidFill>
                <a:srgbClr val="233A44"/>
              </a:solidFill>
              <a:latin typeface="Consolas"/>
              <a:ea typeface="Consolas"/>
              <a:cs typeface="Consolas"/>
              <a:sym typeface="Consolas"/>
            </a:endParaRPr>
          </a:p>
          <a:p>
            <a:pPr indent="0" lvl="0" marL="139700" rtl="0" algn="just">
              <a:lnSpc>
                <a:spcPct val="90000"/>
              </a:lnSpc>
              <a:spcBef>
                <a:spcPts val="600"/>
              </a:spcBef>
              <a:spcAft>
                <a:spcPts val="0"/>
              </a:spcAft>
              <a:buNone/>
            </a:pPr>
            <a:r>
              <a:rPr lang="es" sz="1300">
                <a:solidFill>
                  <a:srgbClr val="375FA9"/>
                </a:solidFill>
                <a:latin typeface="Consolas"/>
                <a:ea typeface="Consolas"/>
                <a:cs typeface="Consolas"/>
                <a:sym typeface="Consolas"/>
              </a:rPr>
              <a:t>        return “Hola, {0} tienes {1} años.”.format(nombre,edad)</a:t>
            </a:r>
            <a:endParaRPr sz="1300">
              <a:solidFill>
                <a:srgbClr val="233A44"/>
              </a:solidFill>
              <a:latin typeface="Consolas"/>
              <a:ea typeface="Consolas"/>
              <a:cs typeface="Consolas"/>
              <a:sym typeface="Consolas"/>
            </a:endParaRPr>
          </a:p>
          <a:p>
            <a:pPr indent="0" lvl="0" marL="139700" rtl="0" algn="just">
              <a:lnSpc>
                <a:spcPct val="90000"/>
              </a:lnSpc>
              <a:spcBef>
                <a:spcPts val="600"/>
              </a:spcBef>
              <a:spcAft>
                <a:spcPts val="0"/>
              </a:spcAft>
              <a:buNone/>
            </a:pPr>
            <a:r>
              <a:rPr lang="es" sz="1300">
                <a:solidFill>
                  <a:srgbClr val="375FA9"/>
                </a:solidFill>
                <a:latin typeface="Consolas"/>
                <a:ea typeface="Consolas"/>
                <a:cs typeface="Consolas"/>
                <a:sym typeface="Consolas"/>
              </a:rPr>
              <a:t>    elif nombre:</a:t>
            </a:r>
            <a:endParaRPr sz="1300">
              <a:solidFill>
                <a:srgbClr val="233A44"/>
              </a:solidFill>
              <a:latin typeface="Consolas"/>
              <a:ea typeface="Consolas"/>
              <a:cs typeface="Consolas"/>
              <a:sym typeface="Consolas"/>
            </a:endParaRPr>
          </a:p>
          <a:p>
            <a:pPr indent="0" lvl="0" marL="139700" rtl="0" algn="just">
              <a:lnSpc>
                <a:spcPct val="90000"/>
              </a:lnSpc>
              <a:spcBef>
                <a:spcPts val="600"/>
              </a:spcBef>
              <a:spcAft>
                <a:spcPts val="0"/>
              </a:spcAft>
              <a:buNone/>
            </a:pPr>
            <a:r>
              <a:rPr lang="es" sz="1300">
                <a:solidFill>
                  <a:srgbClr val="375FA9"/>
                </a:solidFill>
                <a:latin typeface="Consolas"/>
                <a:ea typeface="Consolas"/>
                <a:cs typeface="Consolas"/>
                <a:sym typeface="Consolas"/>
              </a:rPr>
              <a:t>        return “Hola, {0}”.format(nombre)</a:t>
            </a:r>
            <a:endParaRPr sz="1300">
              <a:solidFill>
                <a:srgbClr val="233A44"/>
              </a:solidFill>
              <a:latin typeface="Consolas"/>
              <a:ea typeface="Consolas"/>
              <a:cs typeface="Consolas"/>
              <a:sym typeface="Consolas"/>
            </a:endParaRPr>
          </a:p>
          <a:p>
            <a:pPr indent="0" lvl="0" marL="139700" rtl="0" algn="just">
              <a:lnSpc>
                <a:spcPct val="90000"/>
              </a:lnSpc>
              <a:spcBef>
                <a:spcPts val="600"/>
              </a:spcBef>
              <a:spcAft>
                <a:spcPts val="0"/>
              </a:spcAft>
              <a:buNone/>
            </a:pPr>
            <a:r>
              <a:rPr lang="es" sz="1300">
                <a:solidFill>
                  <a:srgbClr val="375FA9"/>
                </a:solidFill>
                <a:latin typeface="Consolas"/>
                <a:ea typeface="Consolas"/>
                <a:cs typeface="Consolas"/>
                <a:sym typeface="Consolas"/>
              </a:rPr>
              <a:t>    else:</a:t>
            </a:r>
            <a:endParaRPr sz="1300">
              <a:solidFill>
                <a:srgbClr val="233A44"/>
              </a:solidFill>
              <a:latin typeface="Consolas"/>
              <a:ea typeface="Consolas"/>
              <a:cs typeface="Consolas"/>
              <a:sym typeface="Consolas"/>
            </a:endParaRPr>
          </a:p>
          <a:p>
            <a:pPr indent="0" lvl="0" marL="139700" rtl="0" algn="just">
              <a:lnSpc>
                <a:spcPct val="90000"/>
              </a:lnSpc>
              <a:spcBef>
                <a:spcPts val="600"/>
              </a:spcBef>
              <a:spcAft>
                <a:spcPts val="0"/>
              </a:spcAft>
              <a:buNone/>
            </a:pPr>
            <a:r>
              <a:rPr lang="es" sz="1300">
                <a:solidFill>
                  <a:srgbClr val="375FA9"/>
                </a:solidFill>
                <a:latin typeface="Consolas"/>
                <a:ea typeface="Consolas"/>
                <a:cs typeface="Consolas"/>
                <a:sym typeface="Consolas"/>
              </a:rPr>
              <a:t>        return “Hola mundo”</a:t>
            </a:r>
            <a:endParaRPr sz="1300">
              <a:solidFill>
                <a:srgbClr val="375FA9"/>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