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10727e2a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f10727e2a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0cc7bd08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f0cc7bd08d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4"/>
          <p:cNvSpPr txBox="1"/>
          <p:nvPr/>
        </p:nvSpPr>
        <p:spPr>
          <a:xfrm>
            <a:off x="802185" y="75724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b="1" sz="3200">
              <a:solidFill>
                <a:srgbClr val="E73263"/>
              </a:solidFill>
            </a:endParaRPr>
          </a:p>
        </p:txBody>
      </p:sp>
      <p:sp>
        <p:nvSpPr>
          <p:cNvPr id="202" name="Google Shape;202;p24"/>
          <p:cNvSpPr txBox="1"/>
          <p:nvPr/>
        </p:nvSpPr>
        <p:spPr>
          <a:xfrm>
            <a:off x="802178" y="1797629"/>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¿Qué es OWASP?</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Existen organizaciones dedicadas a proporcionar el análisis de vulnerabilidades y ofrecer herramientas para la auditoría, aprendizaje y prevención de las fallas de seguridad web con el fin de identificar los riesgos y errores de seguridad más relevantes en una aplicación web.</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OWASP es una organización conocida mundialmente que reúne una gran cantidad de profesionales de la seguridad informática para crear conocimiento con respecto a la seguridad web. OWASP es de código abierto dedicado a determinar y combatir las causas que hacen que el software sea inseguro.</a:t>
            </a:r>
            <a:endParaRPr sz="15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5"/>
          <p:cNvSpPr txBox="1"/>
          <p:nvPr/>
        </p:nvSpPr>
        <p:spPr>
          <a:xfrm>
            <a:off x="800110" y="7939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sz="2800">
              <a:solidFill>
                <a:srgbClr val="AF7B51"/>
              </a:solidFill>
              <a:latin typeface="Nunito"/>
              <a:ea typeface="Nunito"/>
              <a:cs typeface="Nunito"/>
              <a:sym typeface="Nunito"/>
            </a:endParaRPr>
          </a:p>
        </p:txBody>
      </p:sp>
      <p:sp>
        <p:nvSpPr>
          <p:cNvPr id="208" name="Google Shape;208;p25"/>
          <p:cNvSpPr txBox="1"/>
          <p:nvPr/>
        </p:nvSpPr>
        <p:spPr>
          <a:xfrm>
            <a:off x="958040" y="2324100"/>
            <a:ext cx="3530700" cy="149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OWASP publica y revisa un documento con los diez riesgos de seguridad que considera más importantes en aplicaciones web de mayor a menor importancia.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09" name="Google Shape;209;p25"/>
          <p:cNvPicPr preferRelativeResize="0"/>
          <p:nvPr/>
        </p:nvPicPr>
        <p:blipFill rotWithShape="1">
          <a:blip r:embed="rId4">
            <a:alphaModFix/>
          </a:blip>
          <a:srcRect b="0" l="0" r="0" t="0"/>
          <a:stretch/>
        </p:blipFill>
        <p:spPr>
          <a:xfrm>
            <a:off x="4739451" y="1921801"/>
            <a:ext cx="1762850" cy="290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6"/>
          <p:cNvSpPr txBox="1"/>
          <p:nvPr/>
        </p:nvSpPr>
        <p:spPr>
          <a:xfrm>
            <a:off x="839085" y="67664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Principios de Programación </a:t>
            </a:r>
            <a:br>
              <a:rPr b="1" lang="es" sz="3000">
                <a:solidFill>
                  <a:srgbClr val="E73263"/>
                </a:solidFill>
              </a:rPr>
            </a:br>
            <a:r>
              <a:rPr b="1" lang="es" sz="3000">
                <a:solidFill>
                  <a:srgbClr val="E73263"/>
                </a:solidFill>
              </a:rPr>
              <a:t>Web segura – Inyección SQL</a:t>
            </a:r>
            <a:endParaRPr b="1" sz="3000">
              <a:solidFill>
                <a:srgbClr val="E73263"/>
              </a:solidFill>
            </a:endParaRPr>
          </a:p>
        </p:txBody>
      </p:sp>
      <p:sp>
        <p:nvSpPr>
          <p:cNvPr id="215" name="Google Shape;215;p26"/>
          <p:cNvSpPr txBox="1"/>
          <p:nvPr/>
        </p:nvSpPr>
        <p:spPr>
          <a:xfrm>
            <a:off x="526675" y="1708297"/>
            <a:ext cx="6133800" cy="31797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vulnerabilidades de Inyección SQL permiten a atacantes ejecutar código SQL arbitrario, autorizando implícitamente que se pueda acceder, modificar o borrar a los datos, independientemente de los permisos asignados a un usuario y/o libreria.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Un ataque de inyección exitoso puede llevar a otros ataques, tales como falsificar identidades, crear nuevas con permisos de administración, acceder a todos los datos en el servidor o dañar/modificar los datos para hacerlos inutilizables.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Esta vulnerabilidad se presenta siempre y cuando la entrada del usuario pasada por medio de la sentencia SQL pueda cambiar el significado de la misma.</a:t>
            </a:r>
            <a:endParaRPr sz="1300">
              <a:solidFill>
                <a:srgbClr val="233A44"/>
              </a:solidFill>
              <a:latin typeface="Calibri"/>
              <a:ea typeface="Calibri"/>
              <a:cs typeface="Calibri"/>
              <a:sym typeface="Calibri"/>
            </a:endParaRPr>
          </a:p>
        </p:txBody>
      </p:sp>
      <p:pic>
        <p:nvPicPr>
          <p:cNvPr descr="sql-injection" id="216" name="Google Shape;216;p26"/>
          <p:cNvPicPr preferRelativeResize="0"/>
          <p:nvPr/>
        </p:nvPicPr>
        <p:blipFill rotWithShape="1">
          <a:blip r:embed="rId4">
            <a:alphaModFix/>
          </a:blip>
          <a:srcRect b="0" l="16555" r="15817" t="0"/>
          <a:stretch/>
        </p:blipFill>
        <p:spPr>
          <a:xfrm>
            <a:off x="6941300" y="2238226"/>
            <a:ext cx="1797450" cy="13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nvSpPr>
        <p:spPr>
          <a:xfrm>
            <a:off x="800110" y="7008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100">
                <a:solidFill>
                  <a:srgbClr val="E73263"/>
                </a:solidFill>
              </a:rPr>
              <a:t>Principios de Programación </a:t>
            </a:r>
            <a:br>
              <a:rPr b="1" lang="es" sz="3100">
                <a:solidFill>
                  <a:srgbClr val="E73263"/>
                </a:solidFill>
              </a:rPr>
            </a:br>
            <a:r>
              <a:rPr b="1" lang="es" sz="3100">
                <a:solidFill>
                  <a:srgbClr val="E73263"/>
                </a:solidFill>
              </a:rPr>
              <a:t>Web segura – Inyección SQL</a:t>
            </a:r>
            <a:endParaRPr sz="2700">
              <a:solidFill>
                <a:srgbClr val="AF7B51"/>
              </a:solidFill>
              <a:latin typeface="Nunito"/>
              <a:ea typeface="Nunito"/>
              <a:cs typeface="Nunito"/>
              <a:sym typeface="Nunito"/>
            </a:endParaRPr>
          </a:p>
        </p:txBody>
      </p:sp>
      <p:sp>
        <p:nvSpPr>
          <p:cNvPr id="222" name="Google Shape;222;p27"/>
          <p:cNvSpPr txBox="1"/>
          <p:nvPr/>
        </p:nvSpPr>
        <p:spPr>
          <a:xfrm>
            <a:off x="800100" y="1708300"/>
            <a:ext cx="7665000" cy="2791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ataques</a:t>
            </a:r>
            <a:r>
              <a:rPr lang="es">
                <a:solidFill>
                  <a:srgbClr val="375FA9"/>
                </a:solidFill>
              </a:rPr>
              <a:t>:</a:t>
            </a:r>
            <a:endParaRPr>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Ataque por error: </a:t>
            </a:r>
            <a:r>
              <a:rPr lang="es">
                <a:solidFill>
                  <a:srgbClr val="375FA9"/>
                </a:solidFill>
              </a:rPr>
              <a:t>es el más común y el más fácil de explotar ya que es la misma aplicación la que va mostrando los errores de la base de datos al ejecutar las distintas consultas. </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Ataque por unión: </a:t>
            </a:r>
            <a:r>
              <a:rPr lang="es">
                <a:solidFill>
                  <a:srgbClr val="375FA9"/>
                </a:solidFill>
              </a:rPr>
              <a:t>un atacante que utiliza la unión SQL se une para mostrar los resultados de una tabla diferente. Por ejemplo, si un atacante está en una página de búsqueda, puede añadir los resultados de otra tabla.</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a:solidFill>
                  <a:srgbClr val="375FA9"/>
                </a:solidFill>
              </a:rPr>
              <a:t>Ataque ciego (blind): </a:t>
            </a:r>
            <a:r>
              <a:rPr lang="es">
                <a:solidFill>
                  <a:srgbClr val="375FA9"/>
                </a:solidFill>
              </a:rPr>
              <a:t>es el más complicado y el más avanzado. El atacante envía varias consultas a la base de datos para evaluar cómo la aplicación analiza estas respuestas. Es decir, crea un oráculo con la aplicación permitiéndole encontrar respuesta a una serie de “queries”, de los que en últimas puede filtrar información. </a:t>
            </a:r>
            <a:endParaRPr>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txBox="1"/>
          <p:nvPr/>
        </p:nvSpPr>
        <p:spPr>
          <a:xfrm>
            <a:off x="800110" y="7850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28" name="Google Shape;228;p28"/>
          <p:cNvSpPr txBox="1"/>
          <p:nvPr/>
        </p:nvSpPr>
        <p:spPr>
          <a:xfrm>
            <a:off x="902925" y="1949075"/>
            <a:ext cx="7595100" cy="2587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Ejemplo: </a:t>
            </a:r>
            <a:r>
              <a:rPr lang="es" sz="1500">
                <a:solidFill>
                  <a:srgbClr val="375FA9"/>
                </a:solidFill>
              </a:rPr>
              <a:t>listar todos los usuarios con un nombre en particular (Nombre) que ha sido suministrado en un formulario HTML: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latin typeface="Consolas"/>
                <a:ea typeface="Consolas"/>
                <a:cs typeface="Consolas"/>
                <a:sym typeface="Consolas"/>
              </a:rPr>
              <a:t>	SELECT * FROM usuarios WHERE nombre = '" + Nombre + "';</a:t>
            </a:r>
            <a:endParaRPr sz="1500">
              <a:solidFill>
                <a:srgbClr val="375FA9"/>
              </a:solidFill>
              <a:latin typeface="Consolas"/>
              <a:ea typeface="Consolas"/>
              <a:cs typeface="Consolas"/>
              <a:sym typeface="Consolas"/>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Si el usuario introduce su nombre real, todo funciona de forma correcta.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Si es un atacante, éste podría cambiar por completo el comportamiento de ésta instrucción SQL, de la siguiente forma:</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latin typeface="Consolas"/>
                <a:ea typeface="Consolas"/>
                <a:cs typeface="Consolas"/>
                <a:sym typeface="Consolas"/>
              </a:rPr>
              <a:t>SELECT * FROM usuarios WHERE nombre = </a:t>
            </a:r>
            <a:r>
              <a:rPr b="1" lang="es" sz="1500">
                <a:solidFill>
                  <a:srgbClr val="375FA9"/>
                </a:solidFill>
                <a:latin typeface="Consolas"/>
                <a:ea typeface="Consolas"/>
                <a:cs typeface="Consolas"/>
                <a:sym typeface="Consolas"/>
              </a:rPr>
              <a:t>'a';DROP TABLE usuarios; SELECT * FROM informacion WHERE 't' = 't'</a:t>
            </a:r>
            <a:r>
              <a:rPr lang="es" sz="15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34" name="Google Shape;234;p29"/>
          <p:cNvSpPr txBox="1"/>
          <p:nvPr/>
        </p:nvSpPr>
        <p:spPr>
          <a:xfrm>
            <a:off x="822960" y="1738743"/>
            <a:ext cx="7543800" cy="332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(continuación)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Al cambiar Nombre por el texto en "negrilla“, seguiría siendo una instrucción  SQL válida que borraría la tabla usuarios y seleccionaría todos los datos de la tabla información  (poniendo al descubierto toda la información de todos los usuarios). Esto funciona por que la primera parte del texto inyectado (a';) completa la sentencia original (' es el símbolo para indicar una cadena literal en SQL).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forma de evitar este tipo de ataque es asegurar que cualquier dato de usuario que se pasa a un query SQL no cambie la naturaleza del mismo. Una manera es eludir ('escape') todos los caracteres en la entrada de usuario que tengan un significado especial en SQL.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SELECT * FROM users WHERE name = 'a\';DROP TABLE users;  	SELECT * </a:t>
            </a:r>
            <a:endParaRPr>
              <a:solidFill>
                <a:srgbClr val="375FA9"/>
              </a:solidFill>
              <a:latin typeface="Consolas"/>
              <a:ea typeface="Consolas"/>
              <a:cs typeface="Consolas"/>
              <a:sym typeface="Consolas"/>
            </a:endParaRPr>
          </a:p>
          <a:p>
            <a:pPr indent="31750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FROM userinfo WHERE \'t\' = \'t';</a:t>
            </a:r>
            <a:endParaRPr>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822960" y="7137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
        <p:nvSpPr>
          <p:cNvPr id="240" name="Google Shape;240;p30"/>
          <p:cNvSpPr txBox="1"/>
          <p:nvPr/>
        </p:nvSpPr>
        <p:spPr>
          <a:xfrm>
            <a:off x="822960" y="1652059"/>
            <a:ext cx="7687200" cy="3361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Tomando la Base de datos de la sesión anterior, se muestra un ejemplo de Inyección SQL.</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200">
                <a:solidFill>
                  <a:srgbClr val="375FA9"/>
                </a:solidFill>
              </a:rPr>
              <a:t>Los datos ingresados serán concatenados y formarán una cadena con la sentencia sql de update:</a:t>
            </a:r>
            <a:endParaRPr sz="1200">
              <a:solidFill>
                <a:srgbClr val="375FA9"/>
              </a:solidFill>
            </a:endParaRPr>
          </a:p>
          <a:p>
            <a:pPr indent="0" lvl="0" marL="139700" rtl="0" algn="just">
              <a:lnSpc>
                <a:spcPct val="90000"/>
              </a:lnSpc>
              <a:spcBef>
                <a:spcPts val="200"/>
              </a:spcBef>
              <a:spcAft>
                <a:spcPts val="0"/>
              </a:spcAft>
              <a:buNone/>
            </a:pPr>
            <a:r>
              <a:rPr i="1" lang="es" sz="1200">
                <a:solidFill>
                  <a:srgbClr val="375FA9"/>
                </a:solidFill>
                <a:latin typeface="Consolas"/>
                <a:ea typeface="Consolas"/>
                <a:cs typeface="Consolas"/>
                <a:sym typeface="Consolas"/>
              </a:rPr>
              <a:t>insert into productos (codigo, nombre, cantidad) values('0003', 'Producto N', 2);</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Ahora bien si en el campo de texto cantidad se digita la siguiente cadena:</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i="1" lang="es" sz="1200">
                <a:solidFill>
                  <a:srgbClr val="375FA9"/>
                </a:solidFill>
                <a:latin typeface="Consolas"/>
                <a:ea typeface="Consolas"/>
                <a:cs typeface="Consolas"/>
                <a:sym typeface="Consolas"/>
              </a:rPr>
              <a:t>insert into productos (codigo, nombre, cantidad) values('005', 'xx', '0'</a:t>
            </a:r>
            <a:r>
              <a:rPr i="1" lang="es" sz="1200">
                <a:solidFill>
                  <a:srgbClr val="375FA9"/>
                </a:solidFill>
                <a:latin typeface="Consolas"/>
                <a:ea typeface="Consolas"/>
                <a:cs typeface="Consolas"/>
                <a:sym typeface="Consolas"/>
              </a:rPr>
              <a:t>);</a:t>
            </a:r>
            <a:endParaRPr sz="1300">
              <a:solidFill>
                <a:srgbClr val="233A44"/>
              </a:solidFill>
              <a:latin typeface="Consolas"/>
              <a:ea typeface="Consolas"/>
              <a:cs typeface="Consolas"/>
              <a:sym typeface="Consolas"/>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El resultado de la cadena sql será el siguiente:</a:t>
            </a:r>
            <a:endParaRPr sz="1200">
              <a:solidFill>
                <a:srgbClr val="375FA9"/>
              </a:solidFill>
            </a:endParaRPr>
          </a:p>
          <a:p>
            <a:pPr indent="0" lvl="0" marL="139700" rtl="0" algn="just">
              <a:lnSpc>
                <a:spcPct val="90000"/>
              </a:lnSpc>
              <a:spcBef>
                <a:spcPts val="200"/>
              </a:spcBef>
              <a:spcAft>
                <a:spcPts val="0"/>
              </a:spcAft>
              <a:buNone/>
            </a:pPr>
            <a:r>
              <a:rPr i="1" lang="es" sz="1200">
                <a:solidFill>
                  <a:srgbClr val="375FA9"/>
                </a:solidFill>
                <a:latin typeface="Consolas"/>
                <a:ea typeface="Consolas"/>
                <a:cs typeface="Consolas"/>
                <a:sym typeface="Consolas"/>
              </a:rPr>
              <a:t>insert into productos (codigo, nombre, cantidad) values('0003', 'Producto N', 2);</a:t>
            </a:r>
            <a:endParaRPr i="1" sz="1200">
              <a:solidFill>
                <a:srgbClr val="375FA9"/>
              </a:solidFill>
              <a:latin typeface="Consolas"/>
              <a:ea typeface="Consolas"/>
              <a:cs typeface="Consolas"/>
              <a:sym typeface="Consolas"/>
            </a:endParaRPr>
          </a:p>
          <a:p>
            <a:pPr indent="0" lvl="0" marL="139700" rtl="0" algn="just">
              <a:lnSpc>
                <a:spcPct val="90000"/>
              </a:lnSpc>
              <a:spcBef>
                <a:spcPts val="200"/>
              </a:spcBef>
              <a:spcAft>
                <a:spcPts val="0"/>
              </a:spcAft>
              <a:buNone/>
            </a:pPr>
            <a:r>
              <a:rPr i="1" lang="es" sz="1200">
                <a:solidFill>
                  <a:srgbClr val="375FA9"/>
                </a:solidFill>
                <a:latin typeface="Consolas"/>
                <a:ea typeface="Consolas"/>
                <a:cs typeface="Consolas"/>
                <a:sym typeface="Consolas"/>
              </a:rPr>
              <a:t>insert into productos (codigo, nombre, cantidad) values('005', 'xx', '0');</a:t>
            </a:r>
            <a:endParaRPr i="1" sz="1200">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p:txBody>
      </p:sp>
      <p:pic>
        <p:nvPicPr>
          <p:cNvPr id="241" name="Google Shape;241;p30"/>
          <p:cNvPicPr preferRelativeResize="0"/>
          <p:nvPr/>
        </p:nvPicPr>
        <p:blipFill rotWithShape="1">
          <a:blip r:embed="rId4">
            <a:alphaModFix/>
          </a:blip>
          <a:srcRect b="0" l="0" r="0" t="0"/>
          <a:stretch/>
        </p:blipFill>
        <p:spPr>
          <a:xfrm>
            <a:off x="7162338" y="1434088"/>
            <a:ext cx="1768707" cy="872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5" name="Shape 245"/>
        <p:cNvGrpSpPr/>
        <p:nvPr/>
      </p:nvGrpSpPr>
      <p:grpSpPr>
        <a:xfrm>
          <a:off x="0" y="0"/>
          <a:ext cx="0" cy="0"/>
          <a:chOff x="0" y="0"/>
          <a:chExt cx="0" cy="0"/>
        </a:xfrm>
      </p:grpSpPr>
      <p:pic>
        <p:nvPicPr>
          <p:cNvPr id="246" name="Google Shape;246;p31"/>
          <p:cNvPicPr preferRelativeResize="0"/>
          <p:nvPr/>
        </p:nvPicPr>
        <p:blipFill rotWithShape="1">
          <a:blip r:embed="rId4">
            <a:alphaModFix/>
          </a:blip>
          <a:srcRect b="0" l="0" r="0" t="0"/>
          <a:stretch/>
        </p:blipFill>
        <p:spPr>
          <a:xfrm>
            <a:off x="1994163" y="3245755"/>
            <a:ext cx="5486400" cy="895350"/>
          </a:xfrm>
          <a:prstGeom prst="rect">
            <a:avLst/>
          </a:prstGeom>
          <a:noFill/>
          <a:ln>
            <a:noFill/>
          </a:ln>
        </p:spPr>
      </p:pic>
      <p:sp>
        <p:nvSpPr>
          <p:cNvPr id="247" name="Google Shape;247;p31"/>
          <p:cNvSpPr txBox="1"/>
          <p:nvPr/>
        </p:nvSpPr>
        <p:spPr>
          <a:xfrm>
            <a:off x="822960" y="1855355"/>
            <a:ext cx="7084500" cy="1551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SQLite3 en su lógica tiene mecanismos implementados que no permiten que se ejecute con una sola instrucción más de en una secuencia, evitando con esto los ataques Inyección SQL. Lo que no sucede con otras bases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Este es el mensaje que se muestra al ejecutar:</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
        <p:nvSpPr>
          <p:cNvPr id="248" name="Google Shape;248;p31"/>
          <p:cNvSpPr txBox="1"/>
          <p:nvPr/>
        </p:nvSpPr>
        <p:spPr>
          <a:xfrm>
            <a:off x="822960" y="7153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pic>
        <p:nvPicPr>
          <p:cNvPr descr="Cross-site-scripting" id="253" name="Google Shape;253;p32"/>
          <p:cNvPicPr preferRelativeResize="0"/>
          <p:nvPr/>
        </p:nvPicPr>
        <p:blipFill rotWithShape="1">
          <a:blip r:embed="rId4">
            <a:alphaModFix/>
          </a:blip>
          <a:srcRect b="0" l="0" r="0" t="0"/>
          <a:stretch/>
        </p:blipFill>
        <p:spPr>
          <a:xfrm>
            <a:off x="6515100" y="2394449"/>
            <a:ext cx="2088650" cy="1229167"/>
          </a:xfrm>
          <a:prstGeom prst="rect">
            <a:avLst/>
          </a:prstGeom>
          <a:noFill/>
          <a:ln>
            <a:noFill/>
          </a:ln>
        </p:spPr>
      </p:pic>
      <p:sp>
        <p:nvSpPr>
          <p:cNvPr id="254" name="Google Shape;254;p32"/>
          <p:cNvSpPr txBox="1"/>
          <p:nvPr/>
        </p:nvSpPr>
        <p:spPr>
          <a:xfrm>
            <a:off x="822959" y="83344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55" name="Google Shape;255;p32"/>
          <p:cNvSpPr txBox="1"/>
          <p:nvPr/>
        </p:nvSpPr>
        <p:spPr>
          <a:xfrm>
            <a:off x="604750" y="1860700"/>
            <a:ext cx="5522400" cy="2791200"/>
          </a:xfrm>
          <a:prstGeom prst="rect">
            <a:avLst/>
          </a:prstGeom>
          <a:noFill/>
          <a:ln>
            <a:noFill/>
          </a:ln>
        </p:spPr>
        <p:txBody>
          <a:bodyPr anchorCtr="0" anchor="t" bIns="34275" lIns="0" spcFirstLastPara="1" rIns="0" wrap="square" tIns="34275">
            <a:noAutofit/>
          </a:bodyPr>
          <a:lstStyle/>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Un ataque por inyección JavaScript tiene como propósito lograr inyectar en el contexto de un dominio un código Javascript con la finalidad de engañar al usuario o realizar una acción no deseada reemplazandolo.</a:t>
            </a:r>
            <a:endParaRPr>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En este tipo de ataque, el afectado no es precisamente el servidor, como suele suceder en un ataque de Inyección SQL, sino que el objetivo directo es el usuario. </a:t>
            </a:r>
            <a:endParaRPr>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lang="es">
                <a:solidFill>
                  <a:srgbClr val="375FA9"/>
                </a:solidFill>
              </a:rPr>
              <a:t>Si el ataque se realiza con éxito y se utiliza suplantación de identidad, se podrán ejecutar las acciones deseadas en el servidor afectado y al que se puede acceder desde una página web.</a:t>
            </a:r>
            <a:endParaRPr sz="1200">
              <a:solidFill>
                <a:srgbClr val="233A44"/>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33"/>
          <p:cNvSpPr txBox="1"/>
          <p:nvPr/>
        </p:nvSpPr>
        <p:spPr>
          <a:xfrm>
            <a:off x="822959" y="696397"/>
            <a:ext cx="7759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a:t>
            </a:r>
            <a:r>
              <a:rPr b="1" lang="es" sz="2800">
                <a:solidFill>
                  <a:srgbClr val="E73263"/>
                </a:solidFill>
              </a:rPr>
              <a:t>Inyección JavaScript</a:t>
            </a:r>
            <a:endParaRPr b="1" sz="2800">
              <a:solidFill>
                <a:srgbClr val="E73263"/>
              </a:solidFill>
            </a:endParaRPr>
          </a:p>
        </p:txBody>
      </p:sp>
      <p:sp>
        <p:nvSpPr>
          <p:cNvPr id="261" name="Google Shape;261;p33"/>
          <p:cNvSpPr txBox="1"/>
          <p:nvPr/>
        </p:nvSpPr>
        <p:spPr>
          <a:xfrm>
            <a:off x="822951" y="1724900"/>
            <a:ext cx="6855000" cy="3013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Para comprobar si hay vulnerabilidad en una aplicación web a este ataque, se debe escribir en el campo de texto el siguiente código que permitirá una alerta en el navegador cuando se ejecute: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latin typeface="Consolas"/>
                <a:ea typeface="Consolas"/>
                <a:cs typeface="Consolas"/>
                <a:sym typeface="Consolas"/>
              </a:rPr>
              <a:t>	&lt;script&gt;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500">
                <a:solidFill>
                  <a:srgbClr val="375FA9"/>
                </a:solidFill>
                <a:latin typeface="Consolas"/>
                <a:ea typeface="Consolas"/>
                <a:cs typeface="Consolas"/>
                <a:sym typeface="Consolas"/>
              </a:rPr>
              <a:t>	   alert()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500">
                <a:solidFill>
                  <a:srgbClr val="375FA9"/>
                </a:solidFill>
                <a:latin typeface="Consolas"/>
                <a:ea typeface="Consolas"/>
                <a:cs typeface="Consolas"/>
                <a:sym typeface="Consolas"/>
              </a:rPr>
              <a:t>	&lt;/script&gt; </a:t>
            </a:r>
            <a:endParaRPr sz="1300">
              <a:solidFill>
                <a:srgbClr val="233A44"/>
              </a:solidFill>
              <a:latin typeface="Consolas"/>
              <a:ea typeface="Consolas"/>
              <a:cs typeface="Consolas"/>
              <a:sym typeface="Consolas"/>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Pueden darse dos formas de ejecución:</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a:solidFill>
                  <a:srgbClr val="375FA9"/>
                </a:solidFill>
              </a:rPr>
              <a:t>En el instante en que se envía el formulario</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a:solidFill>
                  <a:srgbClr val="375FA9"/>
                </a:solidFill>
              </a:rPr>
              <a:t>Que se almacene en una base de datos, y se ejecute al cargar el contenido de esta.</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Principios de programación Web Segura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34"/>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67" name="Google Shape;267;p34"/>
          <p:cNvSpPr txBox="1"/>
          <p:nvPr/>
        </p:nvSpPr>
        <p:spPr>
          <a:xfrm>
            <a:off x="822960" y="1939635"/>
            <a:ext cx="75438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Tipos de ataques </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Dependiendo de cómo envían el código malicioso:</a:t>
            </a:r>
            <a:endParaRPr sz="1300">
              <a:solidFill>
                <a:srgbClr val="375FA9"/>
              </a:solidFill>
            </a:endParaRPr>
          </a:p>
          <a:p>
            <a:pPr indent="-311150" lvl="0" marL="457200" rtl="0" algn="just">
              <a:lnSpc>
                <a:spcPct val="90000"/>
              </a:lnSpc>
              <a:spcBef>
                <a:spcPts val="900"/>
              </a:spcBef>
              <a:spcAft>
                <a:spcPts val="0"/>
              </a:spcAft>
              <a:buClr>
                <a:schemeClr val="accent5"/>
              </a:buClr>
              <a:buSzPts val="1300"/>
              <a:buFont typeface="Calibri"/>
              <a:buChar char="●"/>
            </a:pPr>
            <a:r>
              <a:rPr b="1" lang="es" sz="1300">
                <a:solidFill>
                  <a:srgbClr val="375FA9"/>
                </a:solidFill>
              </a:rPr>
              <a:t>No permanente: </a:t>
            </a:r>
            <a:r>
              <a:rPr lang="es" sz="1300">
                <a:solidFill>
                  <a:srgbClr val="375FA9"/>
                </a:solidFill>
              </a:rPr>
              <a:t>Estos no almacenan el código malicioso en el servidor sino que lo pasan y presentan directamente a la víctima. Este ataque se lanza desde una fuente externa, mediante email o un sitio de terceros.</a:t>
            </a:r>
            <a:endParaRPr sz="1200">
              <a:solidFill>
                <a:srgbClr val="233A44"/>
              </a:solidFill>
              <a:latin typeface="Calibri"/>
              <a:ea typeface="Calibri"/>
              <a:cs typeface="Calibri"/>
              <a:sym typeface="Calibri"/>
            </a:endParaRPr>
          </a:p>
          <a:p>
            <a:pPr indent="-311150" lvl="0" marL="457200" rtl="0" algn="just">
              <a:lnSpc>
                <a:spcPct val="90000"/>
              </a:lnSpc>
              <a:spcBef>
                <a:spcPts val="900"/>
              </a:spcBef>
              <a:spcAft>
                <a:spcPts val="0"/>
              </a:spcAft>
              <a:buClr>
                <a:schemeClr val="accent5"/>
              </a:buClr>
              <a:buSzPts val="1300"/>
              <a:buFont typeface="Calibri"/>
              <a:buChar char="●"/>
            </a:pPr>
            <a:r>
              <a:rPr b="1" lang="es" sz="1300">
                <a:solidFill>
                  <a:srgbClr val="375FA9"/>
                </a:solidFill>
              </a:rPr>
              <a:t>Permanente: </a:t>
            </a:r>
            <a:r>
              <a:rPr lang="es" sz="1300">
                <a:solidFill>
                  <a:srgbClr val="375FA9"/>
                </a:solidFill>
              </a:rPr>
              <a:t>El código malicioso ya ha traspasado todo el proceso de validación y está almacenado en una Base de Datos. Puede ser un comentario, un archivo log, un mensaje de notificación, o cualquier otro tipo de proceso del sitio web que solicite algún input al usuario. Cuando esta información se presenta en el sitio web, el código malicioso se ejecuta.</a:t>
            </a:r>
            <a:endParaRPr sz="1300">
              <a:solidFill>
                <a:srgbClr val="375FA9"/>
              </a:solidFill>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5"/>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73" name="Google Shape;273;p35"/>
          <p:cNvSpPr txBox="1"/>
          <p:nvPr/>
        </p:nvSpPr>
        <p:spPr>
          <a:xfrm>
            <a:off x="822960" y="1991590"/>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a:t>
            </a:r>
            <a:r>
              <a:rPr lang="es">
                <a:solidFill>
                  <a:srgbClr val="375FA9"/>
                </a:solidFill>
              </a:rPr>
              <a:t> Usuario logueado siempre en un foro del que es admin. A la hora de cambiar la contraseña se realiza una petición con GET a la web:</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	</a:t>
            </a:r>
            <a:r>
              <a:rPr lang="es">
                <a:solidFill>
                  <a:srgbClr val="375FA9"/>
                </a:solidFill>
                <a:latin typeface="Consolas"/>
                <a:ea typeface="Consolas"/>
                <a:cs typeface="Consolas"/>
                <a:sym typeface="Consolas"/>
              </a:rPr>
              <a:t>foro.com/id=admin&amp;changepassword=nuevacontraseña</a:t>
            </a:r>
            <a:endParaRPr>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rPr>
              <a:t>El ataque consistirá en enviarle al usuario lo siguiente:</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5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a:solidFill>
                  <a:srgbClr val="375FA9"/>
                </a:solidFill>
                <a:latin typeface="Consolas"/>
                <a:ea typeface="Consolas"/>
                <a:cs typeface="Consolas"/>
                <a:sym typeface="Consolas"/>
              </a:rPr>
              <a:t>paginavulnerable.com#catalogo=&lt;script&gt;window.location=foro.com/id=</a:t>
            </a:r>
            <a:r>
              <a:rPr i="1" lang="es">
                <a:solidFill>
                  <a:srgbClr val="375FA9"/>
                </a:solidFill>
                <a:latin typeface="Consolas"/>
                <a:ea typeface="Consolas"/>
                <a:cs typeface="Consolas"/>
                <a:sym typeface="Consolas"/>
              </a:rPr>
              <a:t>'</a:t>
            </a:r>
            <a:endParaRPr>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a:solidFill>
                  <a:srgbClr val="375FA9"/>
                </a:solidFill>
                <a:latin typeface="Consolas"/>
                <a:ea typeface="Consolas"/>
                <a:cs typeface="Consolas"/>
                <a:sym typeface="Consolas"/>
              </a:rPr>
              <a:t>admin</a:t>
            </a:r>
            <a:r>
              <a:rPr i="1" lang="es">
                <a:solidFill>
                  <a:srgbClr val="375FA9"/>
                </a:solidFill>
                <a:latin typeface="Consolas"/>
                <a:ea typeface="Consolas"/>
                <a:cs typeface="Consolas"/>
                <a:sym typeface="Consolas"/>
              </a:rPr>
              <a:t>'</a:t>
            </a:r>
            <a:r>
              <a:rPr lang="es">
                <a:solidFill>
                  <a:srgbClr val="375FA9"/>
                </a:solidFill>
                <a:latin typeface="Consolas"/>
                <a:ea typeface="Consolas"/>
                <a:cs typeface="Consolas"/>
                <a:sym typeface="Consolas"/>
              </a:rPr>
              <a:t>&amp;changepassword=</a:t>
            </a:r>
            <a:r>
              <a:rPr i="1" lang="es">
                <a:solidFill>
                  <a:srgbClr val="375FA9"/>
                </a:solidFill>
                <a:latin typeface="Consolas"/>
                <a:ea typeface="Consolas"/>
                <a:cs typeface="Consolas"/>
                <a:sym typeface="Consolas"/>
              </a:rPr>
              <a:t>'</a:t>
            </a:r>
            <a:r>
              <a:rPr lang="es">
                <a:solidFill>
                  <a:srgbClr val="375FA9"/>
                </a:solidFill>
                <a:latin typeface="Consolas"/>
                <a:ea typeface="Consolas"/>
                <a:cs typeface="Consolas"/>
                <a:sym typeface="Consolas"/>
              </a:rPr>
              <a:t>a2g4g5</a:t>
            </a:r>
            <a:r>
              <a:rPr i="1" lang="es">
                <a:solidFill>
                  <a:srgbClr val="375FA9"/>
                </a:solidFill>
                <a:latin typeface="Consolas"/>
                <a:ea typeface="Consolas"/>
                <a:cs typeface="Consolas"/>
                <a:sym typeface="Consolas"/>
              </a:rPr>
              <a:t>'</a:t>
            </a:r>
            <a:r>
              <a:rPr lang="es">
                <a:solidFill>
                  <a:srgbClr val="375FA9"/>
                </a:solidFill>
                <a:latin typeface="Consolas"/>
                <a:ea typeface="Consolas"/>
                <a:cs typeface="Consolas"/>
                <a:sym typeface="Consolas"/>
              </a:rPr>
              <a:t>;&lt;/script&gt;</a:t>
            </a:r>
            <a:endParaRPr>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rPr>
              <a:t>Este script redirige a la página foro y cambia la contraseña. Claro está que si no está logueado no funcionará.</a:t>
            </a:r>
            <a:endParaRPr>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6"/>
          <p:cNvSpPr txBox="1"/>
          <p:nvPr/>
        </p:nvSpPr>
        <p:spPr>
          <a:xfrm>
            <a:off x="592233" y="84152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79" name="Google Shape;279;p36"/>
          <p:cNvSpPr txBox="1"/>
          <p:nvPr/>
        </p:nvSpPr>
        <p:spPr>
          <a:xfrm>
            <a:off x="826078" y="2060863"/>
            <a:ext cx="7543800" cy="2791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Estrategias de mitigación aplicables y efectivas para prevenir y solucionar las vulnerabilidades del OWASP Top 10.</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Adaptando estas estrategias de mitigación a cada aplicación, la misma será más segura.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Se dividen en estrategias de mitigación específicas para cada error y, en generales, aplicables a todas las vulnerabilidades</a:t>
            </a:r>
            <a:endParaRPr sz="15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37"/>
          <p:cNvSpPr txBox="1"/>
          <p:nvPr/>
        </p:nvSpPr>
        <p:spPr>
          <a:xfrm>
            <a:off x="689033" y="96582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85" name="Google Shape;285;p37"/>
          <p:cNvSpPr txBox="1"/>
          <p:nvPr/>
        </p:nvSpPr>
        <p:spPr>
          <a:xfrm>
            <a:off x="826078" y="2053934"/>
            <a:ext cx="7543800" cy="2213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300">
              <a:solidFill>
                <a:srgbClr val="375FA9"/>
              </a:solidFill>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Medida efectiva utilizada para defenderse de ataques comunes.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Se refiere a revisar la validez de los datos antes de ser procesados.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Evita que se procesen datos maliciosos o incorrectos a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Previene el uso de datos maliciosos para la generación de contenidos o comandos.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500">
              <a:solidFill>
                <a:srgbClr val="375FA9"/>
              </a:solidFill>
            </a:endParaRPr>
          </a:p>
          <a:p>
            <a:pPr indent="-228600" lvl="0" marL="457200" rtl="0" algn="just">
              <a:lnSpc>
                <a:spcPct val="90000"/>
              </a:lnSpc>
              <a:spcBef>
                <a:spcPts val="200"/>
              </a:spcBef>
              <a:spcAft>
                <a:spcPts val="0"/>
              </a:spcAft>
              <a:buNone/>
            </a:pPr>
            <a:r>
              <a:t/>
            </a:r>
            <a:endParaRPr sz="1500">
              <a:solidFill>
                <a:srgbClr val="375FA9"/>
              </a:solidFill>
            </a:endParaRPr>
          </a:p>
          <a:p>
            <a:pPr indent="0" lvl="0" marL="139700" rtl="0" algn="just">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38"/>
          <p:cNvSpPr txBox="1"/>
          <p:nvPr/>
        </p:nvSpPr>
        <p:spPr>
          <a:xfrm>
            <a:off x="664858" y="86932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1" name="Google Shape;291;p38"/>
          <p:cNvSpPr txBox="1"/>
          <p:nvPr/>
        </p:nvSpPr>
        <p:spPr>
          <a:xfrm>
            <a:off x="742950" y="1860697"/>
            <a:ext cx="7543800" cy="3092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Nunca confiar en el usuario.</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Considerar todas las posibles entradas.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Los atacantes pueden modificar la petición HTTP.</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Centralizar las validaciones.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Siempre validar del lado del servidor.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a:solidFill>
                  <a:srgbClr val="375FA9"/>
                </a:solidFill>
              </a:rPr>
              <a:t>Rechazar datos no válidos.</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1100">
              <a:solidFill>
                <a:srgbClr val="375FA9"/>
              </a:solidFill>
            </a:endParaRPr>
          </a:p>
          <a:p>
            <a:pPr indent="0" lvl="0" marL="139700" rtl="0" algn="l">
              <a:lnSpc>
                <a:spcPct val="90000"/>
              </a:lnSpc>
              <a:spcBef>
                <a:spcPts val="200"/>
              </a:spcBef>
              <a:spcAft>
                <a:spcPts val="0"/>
              </a:spcAft>
              <a:buNone/>
            </a:pPr>
            <a:r>
              <a:rPr lang="es" sz="1500">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sz="1500">
                <a:solidFill>
                  <a:srgbClr val="375FA9"/>
                </a:solidFill>
              </a:rPr>
              <a:t>Inyección SQL</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chemeClr val="accent5"/>
              </a:buClr>
              <a:buSzPts val="1400"/>
              <a:buFont typeface="Calibri"/>
              <a:buChar char="●"/>
            </a:pPr>
            <a:r>
              <a:rPr lang="es" sz="1500">
                <a:solidFill>
                  <a:srgbClr val="375FA9"/>
                </a:solidFill>
              </a:rPr>
              <a:t>Secuencia de Comandos en Sitios Cruzados (XSS)</a:t>
            </a:r>
            <a:endParaRPr sz="1300">
              <a:solidFill>
                <a:srgbClr val="233A44"/>
              </a:solidFill>
              <a:latin typeface="Calibri"/>
              <a:ea typeface="Calibri"/>
              <a:cs typeface="Calibri"/>
              <a:sym typeface="Calibri"/>
            </a:endParaRPr>
          </a:p>
          <a:p>
            <a:pPr indent="-228600" lvl="0" marL="457200" rtl="0" algn="l">
              <a:lnSpc>
                <a:spcPct val="90000"/>
              </a:lnSpc>
              <a:spcBef>
                <a:spcPts val="200"/>
              </a:spcBef>
              <a:spcAft>
                <a:spcPts val="0"/>
              </a:spcAft>
              <a:buNone/>
            </a:pPr>
            <a:r>
              <a:t/>
            </a:r>
            <a:endParaRPr sz="1500">
              <a:solidFill>
                <a:srgbClr val="375FA9"/>
              </a:solidFill>
            </a:endParaRPr>
          </a:p>
          <a:p>
            <a:pPr indent="-228600" lvl="0" marL="457200" rtl="0" algn="l">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39"/>
          <p:cNvSpPr txBox="1"/>
          <p:nvPr/>
        </p:nvSpPr>
        <p:spPr>
          <a:xfrm>
            <a:off x="656783" y="84957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7" name="Google Shape;297;p39"/>
          <p:cNvSpPr txBox="1"/>
          <p:nvPr/>
        </p:nvSpPr>
        <p:spPr>
          <a:xfrm>
            <a:off x="826078" y="2008909"/>
            <a:ext cx="7543800" cy="2843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Medida más efectiva para defenderse de 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Se refiere a neutralizar los datos potencialmente peligrosos antes de utilizarlos en la generación de contenidos.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Evita el uso de datos maliciosos durante la creación de contenidos o comandos.</a:t>
            </a:r>
            <a:endParaRPr sz="1500">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40"/>
          <p:cNvSpPr txBox="1"/>
          <p:nvPr/>
        </p:nvSpPr>
        <p:spPr>
          <a:xfrm>
            <a:off x="648708" y="90237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03" name="Google Shape;303;p40"/>
          <p:cNvSpPr txBox="1"/>
          <p:nvPr/>
        </p:nvSpPr>
        <p:spPr>
          <a:xfrm>
            <a:off x="794905" y="1853044"/>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Nunca utilizar datos no confiables.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Colocar un “Escape” a los datos antes de ser utilizados: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Etiquetas y atributos HTML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JavaScript</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CSS y Style</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URL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chemeClr val="accent5"/>
              </a:buClr>
              <a:buSzPts val="1400"/>
              <a:buFont typeface="Calibri"/>
              <a:buChar char="○"/>
            </a:pPr>
            <a:r>
              <a:rPr lang="es" sz="1200">
                <a:solidFill>
                  <a:srgbClr val="375FA9"/>
                </a:solidFill>
              </a:rPr>
              <a:t>XML</a:t>
            </a:r>
            <a:endParaRPr sz="11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Utilizar librerías aceptadas como OWASP Enterprise Security API(ESAPI)</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Inyección SQL</a:t>
            </a:r>
            <a:endParaRPr>
              <a:solidFill>
                <a:srgbClr val="375FA9"/>
              </a:solidFill>
            </a:endParaRPr>
          </a:p>
          <a:p>
            <a:pPr indent="-228600" lvl="1" marL="914400" rtl="0" algn="just">
              <a:lnSpc>
                <a:spcPct val="90000"/>
              </a:lnSpc>
              <a:spcBef>
                <a:spcPts val="200"/>
              </a:spcBef>
              <a:spcAft>
                <a:spcPts val="0"/>
              </a:spcAft>
              <a:buNone/>
            </a:pPr>
            <a:r>
              <a:t/>
            </a:r>
            <a:endParaRPr sz="1300">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1"/>
          <p:cNvSpPr txBox="1"/>
          <p:nvPr/>
        </p:nvSpPr>
        <p:spPr>
          <a:xfrm>
            <a:off x="624533" y="85764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09" name="Google Shape;309;p41"/>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b="1" sz="1500">
              <a:solidFill>
                <a:srgbClr val="375FA9"/>
              </a:solidFill>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Definir y mantener una configuración segura de la aplicación, frameworks, librerías, servidor Web, base de datos y plataformas.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Aplicar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Ataques que se puede prevenir:</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Acceso no autorizado a interfaces de administrador de servidores y bases de datos.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Fuga de información.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chemeClr val="accent5"/>
              </a:buClr>
              <a:buSzPts val="1400"/>
              <a:buFont typeface="Calibri"/>
              <a:buChar char="●"/>
            </a:pPr>
            <a:r>
              <a:rPr lang="es" sz="1500">
                <a:solidFill>
                  <a:srgbClr val="375FA9"/>
                </a:solidFill>
              </a:rPr>
              <a:t>Cualquiera al que estén expuestos los componentes y librerías no actualizados</a:t>
            </a:r>
            <a:endParaRPr sz="15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2"/>
          <p:cNvSpPr txBox="1"/>
          <p:nvPr/>
        </p:nvSpPr>
        <p:spPr>
          <a:xfrm>
            <a:off x="680958" y="84594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15" name="Google Shape;315;p42"/>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Aplicar las actualizaciones y parches de software y librerías en todos los ambientes.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Cambiar o deshabilitar las contraseñas por default.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No almacenar contraseñas dentro de la base de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Configurar y utilizar elementos con los menos privilegios posibles.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Deshabilitar o quitar componentes innecesarios.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Mantener separados los privilegios de administrador.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chemeClr val="accent5"/>
              </a:buClr>
              <a:buSzPts val="1400"/>
              <a:buFont typeface="Calibri"/>
              <a:buChar char="●"/>
            </a:pPr>
            <a:r>
              <a:rPr lang="es">
                <a:solidFill>
                  <a:srgbClr val="375FA9"/>
                </a:solidFill>
              </a:rPr>
              <a:t>Fallar de modo seguro sin exponer más información que la necesaria.</a:t>
            </a:r>
            <a:endParaRPr sz="1300">
              <a:solidFill>
                <a:srgbClr val="233A44"/>
              </a:solidFill>
              <a:latin typeface="Calibri"/>
              <a:ea typeface="Calibri"/>
              <a:cs typeface="Calibri"/>
              <a:sym typeface="Calibri"/>
            </a:endParaRPr>
          </a:p>
          <a:p>
            <a:pPr indent="-228600" lvl="0" marL="4572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3"/>
          <p:cNvSpPr txBox="1"/>
          <p:nvPr/>
        </p:nvSpPr>
        <p:spPr>
          <a:xfrm>
            <a:off x="640658" y="901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1" name="Google Shape;321;p43"/>
          <p:cNvSpPr txBox="1"/>
          <p:nvPr/>
        </p:nvSpPr>
        <p:spPr>
          <a:xfrm>
            <a:off x="826078" y="2095500"/>
            <a:ext cx="7543800" cy="2369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M4 – Todos pueden ver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No depender de la “seguridad por oscuridad”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Siempre evaluar si el conocimiento del código o diseño hace vulnerable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Nunca confiar en componentes externos.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Tener en cuenta que aún el código compilado se puede “leer”.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Cifrar o encriptar los datos sensibles.</a:t>
            </a:r>
            <a:endParaRPr sz="15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6"/>
            <a:ext cx="7543800" cy="15600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los principios de programación segura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Mitigar los ataques a aplicaciones web más comunes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la validación de los datos de entrada</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4"/>
          <p:cNvSpPr txBox="1"/>
          <p:nvPr/>
        </p:nvSpPr>
        <p:spPr>
          <a:xfrm>
            <a:off x="672908" y="92577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7" name="Google Shape;327;p44"/>
          <p:cNvSpPr txBox="1"/>
          <p:nvPr/>
        </p:nvSpPr>
        <p:spPr>
          <a:xfrm>
            <a:off x="826078" y="1970809"/>
            <a:ext cx="7543800" cy="295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M5 – Usar librerías ya prediseñadas y no inventar las propias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9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Aplica para: criptografía, autenticación, autorización, aleatoriedad, manejo de sesión y registro de bitácoras.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Investigar cuales son los algoritmos más seguros en la actualidad y utilizarlos.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Seleccionar lenguajes, librerías que faciliten el uso de los algoritmos anteriores.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Alejarse de algoritmos “secretos” o propios.</a:t>
            </a:r>
            <a:endParaRPr sz="15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45"/>
          <p:cNvSpPr txBox="1"/>
          <p:nvPr/>
        </p:nvSpPr>
        <p:spPr>
          <a:xfrm>
            <a:off x="672908" y="697172"/>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700">
                <a:solidFill>
                  <a:srgbClr val="E73263"/>
                </a:solidFill>
              </a:rPr>
              <a:t>Principios de Programación </a:t>
            </a:r>
            <a:br>
              <a:rPr b="1" lang="es" sz="2700">
                <a:solidFill>
                  <a:srgbClr val="E73263"/>
                </a:solidFill>
              </a:rPr>
            </a:br>
            <a:r>
              <a:rPr b="1" lang="es" sz="2700">
                <a:solidFill>
                  <a:srgbClr val="E73263"/>
                </a:solidFill>
              </a:rPr>
              <a:t>Web segura – Propuesta OWASP Top 10 - 2021</a:t>
            </a:r>
            <a:endParaRPr b="1" sz="2300">
              <a:solidFill>
                <a:srgbClr val="E73263"/>
              </a:solidFill>
            </a:endParaRPr>
          </a:p>
        </p:txBody>
      </p:sp>
      <p:pic>
        <p:nvPicPr>
          <p:cNvPr id="333" name="Google Shape;333;p45"/>
          <p:cNvPicPr preferRelativeResize="0"/>
          <p:nvPr/>
        </p:nvPicPr>
        <p:blipFill>
          <a:blip r:embed="rId4">
            <a:alphaModFix/>
          </a:blip>
          <a:stretch>
            <a:fillRect/>
          </a:stretch>
        </p:blipFill>
        <p:spPr>
          <a:xfrm>
            <a:off x="752175" y="1901125"/>
            <a:ext cx="7639652" cy="21028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46"/>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47"/>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4539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Programación Web segura</a:t>
            </a:r>
            <a:endParaRPr b="1" sz="3200">
              <a:solidFill>
                <a:srgbClr val="E73263"/>
              </a:solidFill>
            </a:endParaRPr>
          </a:p>
        </p:txBody>
      </p:sp>
      <p:sp>
        <p:nvSpPr>
          <p:cNvPr id="162" name="Google Shape;162;p18"/>
          <p:cNvSpPr txBox="1"/>
          <p:nvPr/>
        </p:nvSpPr>
        <p:spPr>
          <a:xfrm>
            <a:off x="822960" y="1693718"/>
            <a:ext cx="7543800" cy="2708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finalidad de la seguridad web es prevenir ataques de denegación de servicio, o de información modificada (y con frecuencia dañada) en sus páginas de inicio.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 seguridad es la acción de proteger sitios web del acceso, uso, modificación, destrucción o interrupción, no autorizados.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Para que la seguridad de sitios web sea eficaz, se requiere de gran capacidad de diseño a lo largo de la totalidad del sitio web: en la aplicación web, en la configuración del servidor web, en las políticas para crear y renovar contraseñas, y en el código del lado cliente.</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68" name="Google Shape;168;p19"/>
          <p:cNvSpPr txBox="1"/>
          <p:nvPr/>
        </p:nvSpPr>
        <p:spPr>
          <a:xfrm>
            <a:off x="822960" y="1839190"/>
            <a:ext cx="7543800" cy="115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1. Mínimo privilegio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Cada elemento debe tener los permisos estrictamente necesarios para efectuar las acciones que le corresponde y para los que han sido diseñados.</a:t>
            </a:r>
            <a:endParaRPr sz="1300">
              <a:solidFill>
                <a:srgbClr val="233A44"/>
              </a:solidFill>
              <a:latin typeface="Calibri"/>
              <a:ea typeface="Calibri"/>
              <a:cs typeface="Calibri"/>
              <a:sym typeface="Calibri"/>
            </a:endParaRPr>
          </a:p>
        </p:txBody>
      </p:sp>
      <p:pic>
        <p:nvPicPr>
          <p:cNvPr id="169" name="Google Shape;169;p19"/>
          <p:cNvPicPr preferRelativeResize="0"/>
          <p:nvPr/>
        </p:nvPicPr>
        <p:blipFill rotWithShape="1">
          <a:blip r:embed="rId4">
            <a:alphaModFix/>
          </a:blip>
          <a:srcRect b="0" l="0" r="0" t="0"/>
          <a:stretch/>
        </p:blipFill>
        <p:spPr>
          <a:xfrm>
            <a:off x="2141875" y="2770950"/>
            <a:ext cx="3872325" cy="201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0"/>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75" name="Google Shape;175;p20"/>
          <p:cNvSpPr txBox="1"/>
          <p:nvPr/>
        </p:nvSpPr>
        <p:spPr>
          <a:xfrm>
            <a:off x="822960" y="1839191"/>
            <a:ext cx="7543800" cy="945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2. Mínima exposición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Minimizar el área de exposición de un sistema habilitando únicamente los servicios estrictamente necesarios.</a:t>
            </a:r>
            <a:endParaRPr sz="1300">
              <a:solidFill>
                <a:srgbClr val="233A44"/>
              </a:solidFill>
              <a:latin typeface="Calibri"/>
              <a:ea typeface="Calibri"/>
              <a:cs typeface="Calibri"/>
              <a:sym typeface="Calibri"/>
            </a:endParaRPr>
          </a:p>
        </p:txBody>
      </p:sp>
      <p:pic>
        <p:nvPicPr>
          <p:cNvPr descr="Create Custom php.ini file in a Webserver | Cloud &amp; Digital Transformation  | Sinesupport" id="176" name="Google Shape;176;p20"/>
          <p:cNvPicPr preferRelativeResize="0"/>
          <p:nvPr/>
        </p:nvPicPr>
        <p:blipFill rotWithShape="1">
          <a:blip r:embed="rId4">
            <a:alphaModFix/>
          </a:blip>
          <a:srcRect b="0" l="0" r="0" t="0"/>
          <a:stretch/>
        </p:blipFill>
        <p:spPr>
          <a:xfrm>
            <a:off x="3087700" y="2839500"/>
            <a:ext cx="1950825" cy="195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82" name="Google Shape;182;p21"/>
          <p:cNvSpPr txBox="1"/>
          <p:nvPr/>
        </p:nvSpPr>
        <p:spPr>
          <a:xfrm>
            <a:off x="781396" y="1735281"/>
            <a:ext cx="7543800" cy="1111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3.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Aplicar varias capas de protección a un mismo elemento y separar en varias áreas la arquitectura de la red con el fin de hacer más complicado el acceso a la información.</a:t>
            </a:r>
            <a:endParaRPr sz="1300">
              <a:solidFill>
                <a:srgbClr val="233A44"/>
              </a:solidFill>
              <a:latin typeface="Calibri"/>
              <a:ea typeface="Calibri"/>
              <a:cs typeface="Calibri"/>
              <a:sym typeface="Calibri"/>
            </a:endParaRPr>
          </a:p>
        </p:txBody>
      </p:sp>
      <p:pic>
        <p:nvPicPr>
          <p:cNvPr descr="Seguridad Informática para Empresas | ACCENSIT" id="183" name="Google Shape;183;p21"/>
          <p:cNvPicPr preferRelativeResize="0"/>
          <p:nvPr/>
        </p:nvPicPr>
        <p:blipFill rotWithShape="1">
          <a:blip r:embed="rId4">
            <a:alphaModFix/>
          </a:blip>
          <a:srcRect b="0" l="0" r="0" t="0"/>
          <a:stretch/>
        </p:blipFill>
        <p:spPr>
          <a:xfrm>
            <a:off x="2531917" y="2812473"/>
            <a:ext cx="3365043" cy="2103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nvSpPr>
        <p:spPr>
          <a:xfrm>
            <a:off x="822960" y="644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100">
                <a:solidFill>
                  <a:srgbClr val="E73263"/>
                </a:solidFill>
              </a:rPr>
              <a:t>Principios de Programación </a:t>
            </a:r>
            <a:br>
              <a:rPr b="1" lang="es" sz="3100">
                <a:solidFill>
                  <a:srgbClr val="E73263"/>
                </a:solidFill>
              </a:rPr>
            </a:br>
            <a:r>
              <a:rPr b="1" lang="es" sz="3100">
                <a:solidFill>
                  <a:srgbClr val="E73263"/>
                </a:solidFill>
              </a:rPr>
              <a:t>Web segura</a:t>
            </a:r>
            <a:endParaRPr sz="2700">
              <a:solidFill>
                <a:srgbClr val="AF7B51"/>
              </a:solidFill>
              <a:latin typeface="Nunito"/>
              <a:ea typeface="Nunito"/>
              <a:cs typeface="Nunito"/>
              <a:sym typeface="Nunito"/>
            </a:endParaRPr>
          </a:p>
        </p:txBody>
      </p:sp>
      <p:sp>
        <p:nvSpPr>
          <p:cNvPr id="189" name="Google Shape;189;p22"/>
          <p:cNvSpPr txBox="1"/>
          <p:nvPr/>
        </p:nvSpPr>
        <p:spPr>
          <a:xfrm>
            <a:off x="822960" y="1693716"/>
            <a:ext cx="7543800" cy="310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4. El eslabón más débil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 un sistema está dada por su eslabón más débil, no sirve de nada fortalecer un área de un sistema si no se presta atención a las demás.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5. Proceso continuo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debe estar en permanente evolución con el fin de adaptarse a las nuevas técnicas de ataque y amenazas.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6. Proporcional</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El nivel de seguridad de un sistema debe ser proporcional al valor de la información almacenada por estos.</a:t>
            </a:r>
            <a:endParaRPr sz="15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3"/>
          <p:cNvSpPr txBox="1"/>
          <p:nvPr/>
        </p:nvSpPr>
        <p:spPr>
          <a:xfrm>
            <a:off x="822960" y="7510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95" name="Google Shape;195;p23"/>
          <p:cNvSpPr txBox="1"/>
          <p:nvPr/>
        </p:nvSpPr>
        <p:spPr>
          <a:xfrm>
            <a:off x="822960" y="1774590"/>
            <a:ext cx="7543800" cy="1008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Técnicas de programación segura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Muchos de los problemas de seguridad web suelen ser el resultado de una programación errónea.</a:t>
            </a:r>
            <a:endParaRPr sz="1500">
              <a:solidFill>
                <a:srgbClr val="375FA9"/>
              </a:solidFill>
            </a:endParaRPr>
          </a:p>
        </p:txBody>
      </p:sp>
      <p:pic>
        <p:nvPicPr>
          <p:cNvPr descr="Estos son los diez lenguajes de programación más populares de 2016 - GlobbIT" id="196" name="Google Shape;196;p23"/>
          <p:cNvPicPr preferRelativeResize="0"/>
          <p:nvPr/>
        </p:nvPicPr>
        <p:blipFill rotWithShape="1">
          <a:blip r:embed="rId4">
            <a:alphaModFix/>
          </a:blip>
          <a:srcRect b="0" l="0" r="0" t="0"/>
          <a:stretch/>
        </p:blipFill>
        <p:spPr>
          <a:xfrm>
            <a:off x="2689201" y="2782601"/>
            <a:ext cx="3655524" cy="191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