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Nunito"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3cf71f4e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e3cf71f4e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3cf71f4e1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ge3cf71f4e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3cf71f4e1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ge3cf71f4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3cf71f4e1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ge3cf71f4e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3cf71f4e1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ge3cf71f4e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3cf71f4e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ge3cf71f4e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2f4db1192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ge2f4db119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e2f4db1192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e2f4db119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3cf71f4e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ge3cf71f4e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2f46cac3f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ge2f46cac3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2f4db1192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e2f4db1192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2f4db1192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e2f4db119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2f4db1192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e2f4db119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2f4db1192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ge2f4db119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2f4db1192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ge2f4db119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f0b0288fda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f0b0288fda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0b0288fda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gf0b0288fd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f0b0288fda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200"/>
              </a:spcBef>
              <a:spcAft>
                <a:spcPts val="0"/>
              </a:spcAft>
              <a:buNone/>
            </a:pPr>
            <a:r>
              <a:rPr lang="es" sz="1200">
                <a:solidFill>
                  <a:schemeClr val="dk1"/>
                </a:solidFill>
              </a:rPr>
              <a:t>Teóricamente es imposible crear una función hash sin colisiones, sin embargo, las posibilidades de entrada son infinitas pero las de salida están limitadas a la longitud de la cadena de resumen, concluyendo que a mayor longitud de respuesta menor posibilidad de colisión y mayor robustez para el algoritmo.</a:t>
            </a:r>
            <a:endParaRPr>
              <a:solidFill>
                <a:schemeClr val="dk1"/>
              </a:solidFill>
            </a:endParaRPr>
          </a:p>
        </p:txBody>
      </p:sp>
      <p:sp>
        <p:nvSpPr>
          <p:cNvPr id="323" name="Google Shape;323;gf0b0288fda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f0b0288fda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gf0b0288fda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f0b0288fda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gf0b0288fda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f0b0288fda_1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1" name="Google Shape;341;gf0b0288fda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f0b0288fda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gf0b0288fda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f0b0288fda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gf0b0288fda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f0b0288fda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9" name="Google Shape;359;gf0b0288fda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f0b0288fda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gf0b0288fda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0b0288fda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1" name="Google Shape;371;gf0b0288fd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0b0288fda_1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7" name="Google Shape;377;gf0b0288fda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b0288fda_1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3" name="Google Shape;383;gf0b0288fda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f0b0288fda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9" name="Google Shape;389;gf0b0288fda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0b0288fda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5" name="Google Shape;395;gf0b0288fda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0b0288fd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f0b0288fd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f0b0288fda_1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gf0b0288fda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f0b0288fda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7" name="Google Shape;407;gf0b0288fda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f0b0288fda_1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3" name="Google Shape;413;gf0b0288fda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f0b0288fda_1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9" name="Google Shape;419;gf0b0288fda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f0b0288fda_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5" name="Google Shape;425;gf0b0288fda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f0b0288fda_1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1" name="Google Shape;431;gf0b0288fda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f0b0288fda_1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7" name="Google Shape;437;gf0b0288fda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0b0288fda_1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3" name="Google Shape;443;gf0b0288fda_1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400e85af4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gd400e85af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3cf71f4e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ge3cf71f4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3cf71f4e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e3cf71f4e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3cf71f4e1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ge3cf71f4e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3cf71f4e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ge3cf71f4e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3cf71f4e1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ge3cf71f4e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SzPts val="1300"/>
              <a:buNone/>
              <a:defRPr/>
            </a:lvl1pPr>
          </a:lstStyle>
          <a:p>
            <a:endParaRPr/>
          </a:p>
        </p:txBody>
      </p:sp>
      <p:sp>
        <p:nvSpPr>
          <p:cNvPr id="110" name="Google Shape;110;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p12"/>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1600"/>
              </a:spcBef>
              <a:spcAft>
                <a:spcPts val="0"/>
              </a:spcAft>
              <a:buSzPts val="1100"/>
              <a:buChar char="○"/>
              <a:defRPr/>
            </a:lvl2pPr>
            <a:lvl3pPr marL="1371600" lvl="2" indent="-298450" algn="ctr">
              <a:lnSpc>
                <a:spcPct val="115000"/>
              </a:lnSpc>
              <a:spcBef>
                <a:spcPts val="1600"/>
              </a:spcBef>
              <a:spcAft>
                <a:spcPts val="0"/>
              </a:spcAft>
              <a:buSzPts val="1100"/>
              <a:buChar char="■"/>
              <a:defRPr/>
            </a:lvl3pPr>
            <a:lvl4pPr marL="1828800" lvl="3" indent="-298450" algn="ctr">
              <a:lnSpc>
                <a:spcPct val="115000"/>
              </a:lnSpc>
              <a:spcBef>
                <a:spcPts val="1600"/>
              </a:spcBef>
              <a:spcAft>
                <a:spcPts val="0"/>
              </a:spcAft>
              <a:buSzPts val="1100"/>
              <a:buChar char="●"/>
              <a:defRPr/>
            </a:lvl4pPr>
            <a:lvl5pPr marL="2286000" lvl="4" indent="-298450" algn="ctr">
              <a:lnSpc>
                <a:spcPct val="115000"/>
              </a:lnSpc>
              <a:spcBef>
                <a:spcPts val="1600"/>
              </a:spcBef>
              <a:spcAft>
                <a:spcPts val="0"/>
              </a:spcAft>
              <a:buSzPts val="1100"/>
              <a:buChar char="○"/>
              <a:defRPr/>
            </a:lvl5pPr>
            <a:lvl6pPr marL="2743200" lvl="5" indent="-298450" algn="ctr">
              <a:lnSpc>
                <a:spcPct val="115000"/>
              </a:lnSpc>
              <a:spcBef>
                <a:spcPts val="1600"/>
              </a:spcBef>
              <a:spcAft>
                <a:spcPts val="0"/>
              </a:spcAft>
              <a:buSzPts val="1100"/>
              <a:buChar char="■"/>
              <a:defRPr/>
            </a:lvl6pPr>
            <a:lvl7pPr marL="3200400" lvl="6" indent="-298450" algn="ctr">
              <a:lnSpc>
                <a:spcPct val="115000"/>
              </a:lnSpc>
              <a:spcBef>
                <a:spcPts val="1600"/>
              </a:spcBef>
              <a:spcAft>
                <a:spcPts val="0"/>
              </a:spcAft>
              <a:buSzPts val="1100"/>
              <a:buChar char="●"/>
              <a:defRPr/>
            </a:lvl7pPr>
            <a:lvl8pPr marL="3657600" lvl="7" indent="-298450" algn="ctr">
              <a:lnSpc>
                <a:spcPct val="115000"/>
              </a:lnSpc>
              <a:spcBef>
                <a:spcPts val="1600"/>
              </a:spcBef>
              <a:spcAft>
                <a:spcPts val="0"/>
              </a:spcAft>
              <a:buSzPts val="1100"/>
              <a:buChar char="○"/>
              <a:defRPr/>
            </a:lvl8pPr>
            <a:lvl9pPr marL="4114800" lvl="8" indent="-298450" algn="ctr">
              <a:lnSpc>
                <a:spcPct val="115000"/>
              </a:lnSpc>
              <a:spcBef>
                <a:spcPts val="1600"/>
              </a:spcBef>
              <a:spcAft>
                <a:spcPts val="1600"/>
              </a:spcAft>
              <a:buSzPts val="1100"/>
              <a:buChar char="■"/>
              <a:defRPr/>
            </a:lvl9pPr>
          </a:lstStyle>
          <a:p>
            <a:endParaRPr/>
          </a:p>
        </p:txBody>
      </p:sp>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Encabezado de sección 1">
  <p:cSld name="SECTION_HEADER_1">
    <p:spTree>
      <p:nvGrpSpPr>
        <p:cNvPr id="1" name="Shape 124"/>
        <p:cNvGrpSpPr/>
        <p:nvPr/>
      </p:nvGrpSpPr>
      <p:grpSpPr>
        <a:xfrm>
          <a:off x="0" y="0"/>
          <a:ext cx="0" cy="0"/>
          <a:chOff x="0" y="0"/>
          <a:chExt cx="0" cy="0"/>
        </a:xfrm>
      </p:grpSpPr>
      <p:pic>
        <p:nvPicPr>
          <p:cNvPr id="125" name="Google Shape;125;p13" descr="OBJETO DE ESTUDIO DE LA LÓGICA"/>
          <p:cNvPicPr preferRelativeResize="0"/>
          <p:nvPr/>
        </p:nvPicPr>
        <p:blipFill rotWithShape="1">
          <a:blip r:embed="rId2">
            <a:alphaModFix/>
          </a:blip>
          <a:srcRect/>
          <a:stretch/>
        </p:blipFill>
        <p:spPr>
          <a:xfrm>
            <a:off x="0" y="24493"/>
            <a:ext cx="9144000" cy="5143502"/>
          </a:xfrm>
          <a:prstGeom prst="rect">
            <a:avLst/>
          </a:prstGeom>
          <a:noFill/>
          <a:ln>
            <a:noFill/>
          </a:ln>
          <a:effectLst>
            <a:outerShdw blurRad="50800" dist="50800" dir="5400000" algn="ctr" rotWithShape="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3"/>
          <p:cNvSpPr txBox="1">
            <a:spLocks noGrp="1"/>
          </p:cNvSpPr>
          <p:nvPr>
            <p:ph type="title"/>
          </p:nvPr>
        </p:nvSpPr>
        <p:spPr>
          <a:xfrm>
            <a:off x="822960" y="569214"/>
            <a:ext cx="7543800" cy="2674500"/>
          </a:xfrm>
          <a:prstGeom prst="rect">
            <a:avLst/>
          </a:prstGeom>
          <a:noFill/>
          <a:ln>
            <a:noFill/>
          </a:ln>
        </p:spPr>
        <p:txBody>
          <a:bodyPr spcFirstLastPara="1" wrap="square" lIns="68575" tIns="34275" rIns="68575" bIns="34275" anchor="b" anchorCtr="0">
            <a:no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9" name="Google Shape;129;p13"/>
          <p:cNvSpPr txBox="1">
            <a:spLocks noGrp="1"/>
          </p:cNvSpPr>
          <p:nvPr>
            <p:ph type="body" idx="1"/>
          </p:nvPr>
        </p:nvSpPr>
        <p:spPr>
          <a:xfrm>
            <a:off x="822960" y="3339846"/>
            <a:ext cx="7543800" cy="8574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400"/>
              <a:buNone/>
              <a:defRPr sz="140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100"/>
              <a:buNone/>
              <a:defRPr sz="1100">
                <a:solidFill>
                  <a:srgbClr val="888888"/>
                </a:solidFill>
              </a:defRPr>
            </a:lvl4pPr>
            <a:lvl5pPr marL="2286000" lvl="4" indent="-228600" algn="l">
              <a:lnSpc>
                <a:spcPct val="90000"/>
              </a:lnSpc>
              <a:spcBef>
                <a:spcPts val="300"/>
              </a:spcBef>
              <a:spcAft>
                <a:spcPts val="0"/>
              </a:spcAft>
              <a:buSzPts val="1100"/>
              <a:buNone/>
              <a:defRPr sz="1100">
                <a:solidFill>
                  <a:srgbClr val="888888"/>
                </a:solidFill>
              </a:defRPr>
            </a:lvl5pPr>
            <a:lvl6pPr marL="2743200" lvl="5" indent="-228600" algn="l">
              <a:lnSpc>
                <a:spcPct val="90000"/>
              </a:lnSpc>
              <a:spcBef>
                <a:spcPts val="300"/>
              </a:spcBef>
              <a:spcAft>
                <a:spcPts val="0"/>
              </a:spcAft>
              <a:buSzPts val="1100"/>
              <a:buNone/>
              <a:defRPr sz="1100">
                <a:solidFill>
                  <a:srgbClr val="888888"/>
                </a:solidFill>
              </a:defRPr>
            </a:lvl6pPr>
            <a:lvl7pPr marL="3200400" lvl="6" indent="-228600" algn="l">
              <a:lnSpc>
                <a:spcPct val="90000"/>
              </a:lnSpc>
              <a:spcBef>
                <a:spcPts val="300"/>
              </a:spcBef>
              <a:spcAft>
                <a:spcPts val="0"/>
              </a:spcAft>
              <a:buSzPts val="1100"/>
              <a:buNone/>
              <a:defRPr sz="1100">
                <a:solidFill>
                  <a:srgbClr val="888888"/>
                </a:solidFill>
              </a:defRPr>
            </a:lvl7pPr>
            <a:lvl8pPr marL="3657600" lvl="7" indent="-228600" algn="l">
              <a:lnSpc>
                <a:spcPct val="90000"/>
              </a:lnSpc>
              <a:spcBef>
                <a:spcPts val="300"/>
              </a:spcBef>
              <a:spcAft>
                <a:spcPts val="0"/>
              </a:spcAft>
              <a:buSzPts val="1100"/>
              <a:buNone/>
              <a:defRPr sz="1100">
                <a:solidFill>
                  <a:srgbClr val="888888"/>
                </a:solidFill>
              </a:defRPr>
            </a:lvl8pPr>
            <a:lvl9pPr marL="4114800" lvl="8" indent="-228600" algn="l">
              <a:lnSpc>
                <a:spcPct val="90000"/>
              </a:lnSpc>
              <a:spcBef>
                <a:spcPts val="300"/>
              </a:spcBef>
              <a:spcAft>
                <a:spcPts val="300"/>
              </a:spcAft>
              <a:buSzPts val="1100"/>
              <a:buNone/>
              <a:defRPr sz="1100">
                <a:solidFill>
                  <a:srgbClr val="888888"/>
                </a:solidFill>
              </a:defRPr>
            </a:lvl9pPr>
          </a:lstStyle>
          <a:p>
            <a:endParaRPr/>
          </a:p>
        </p:txBody>
      </p:sp>
      <p:sp>
        <p:nvSpPr>
          <p:cNvPr id="130" name="Google Shape;130;p13"/>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13"/>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2" name="Google Shape;132;p1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cxnSp>
        <p:nvCxnSpPr>
          <p:cNvPr id="133" name="Google Shape;133;p13"/>
          <p:cNvCxnSpPr/>
          <p:nvPr/>
        </p:nvCxnSpPr>
        <p:spPr>
          <a:xfrm>
            <a:off x="905744" y="3257550"/>
            <a:ext cx="7406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ítulo y objetos" type="obj">
  <p:cSld name="OBJECT">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6" name="Google Shape;136;p14"/>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Autofit/>
          </a:bodyPr>
          <a:lstStyle>
            <a:lvl1pPr marL="457200" lvl="0" indent="-317500" algn="l">
              <a:lnSpc>
                <a:spcPct val="90000"/>
              </a:lnSpc>
              <a:spcBef>
                <a:spcPts val="900"/>
              </a:spcBef>
              <a:spcAft>
                <a:spcPts val="0"/>
              </a:spcAft>
              <a:buSzPts val="1400"/>
              <a:buChar char="●"/>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37" name="Google Shape;137;p14"/>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 name="Google Shape;138;p14"/>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14"/>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3"/>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7" name="Google Shape;37;p3"/>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8" name="Google Shape;38;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4" name="Google Shape;44;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5"/>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62" name="Google Shape;62;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6"/>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74" name="Google Shape;74;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0" name="Google Shape;80;p7"/>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1" name="Google Shape;81;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7" name="Google Shape;87;p8"/>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8" name="Google Shape;88;p8"/>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9" name="Google Shape;89;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95" name="Google Shape;95;p9"/>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6" name="Google Shape;96;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0"/>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2" name="Google Shape;102;p10"/>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3" name="Google Shape;103;p10"/>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4" name="Google Shape;104;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Google Shape;144;p15"/>
          <p:cNvSpPr txBox="1">
            <a:spLocks noGrp="1"/>
          </p:cNvSpPr>
          <p:nvPr>
            <p:ph type="ctrTitle" idx="4294967295"/>
          </p:nvPr>
        </p:nvSpPr>
        <p:spPr>
          <a:xfrm>
            <a:off x="3818307" y="883350"/>
            <a:ext cx="3793200" cy="2309400"/>
          </a:xfrm>
          <a:prstGeom prst="rect">
            <a:avLst/>
          </a:prstGeom>
          <a:noFill/>
          <a:ln>
            <a:noFill/>
          </a:ln>
        </p:spPr>
        <p:txBody>
          <a:bodyPr spcFirstLastPara="1" wrap="square" lIns="68575" tIns="34275" rIns="68575" bIns="34275" anchor="b" anchorCtr="0">
            <a:noAutofit/>
          </a:bodyPr>
          <a:lstStyle/>
          <a:p>
            <a:pPr marL="0" marR="0" lvl="0" indent="0" algn="r" rtl="0">
              <a:lnSpc>
                <a:spcPct val="85000"/>
              </a:lnSpc>
              <a:spcBef>
                <a:spcPts val="0"/>
              </a:spcBef>
              <a:spcAft>
                <a:spcPts val="0"/>
              </a:spcAft>
              <a:buClr>
                <a:srgbClr val="262626"/>
              </a:buClr>
              <a:buSzPts val="6000"/>
              <a:buFont typeface="Calibri"/>
              <a:buNone/>
            </a:pPr>
            <a:r>
              <a:rPr lang="es" sz="3200" b="1" i="0" u="none" strike="noStrike" cap="none">
                <a:solidFill>
                  <a:srgbClr val="E83464"/>
                </a:solidFill>
                <a:latin typeface="Arial"/>
                <a:ea typeface="Arial"/>
                <a:cs typeface="Arial"/>
                <a:sym typeface="Arial"/>
              </a:rPr>
              <a:t>CICLO III:</a:t>
            </a:r>
            <a:br>
              <a:rPr lang="es" sz="3200" b="1" i="0" u="none" strike="noStrike" cap="non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sz="2400" b="1" i="0" u="none" strike="noStrike" cap="non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Google Shape;221;p24"/>
          <p:cNvSpPr txBox="1"/>
          <p:nvPr/>
        </p:nvSpPr>
        <p:spPr>
          <a:xfrm>
            <a:off x="822960" y="437677"/>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 Tipos</a:t>
            </a:r>
            <a:endParaRPr sz="2800">
              <a:solidFill>
                <a:srgbClr val="AF7B51"/>
              </a:solidFill>
              <a:latin typeface="Nunito"/>
              <a:ea typeface="Nunito"/>
              <a:cs typeface="Nunito"/>
              <a:sym typeface="Nunito"/>
            </a:endParaRPr>
          </a:p>
        </p:txBody>
      </p:sp>
      <p:sp>
        <p:nvSpPr>
          <p:cNvPr id="222" name="Google Shape;222;p24"/>
          <p:cNvSpPr txBox="1"/>
          <p:nvPr/>
        </p:nvSpPr>
        <p:spPr>
          <a:xfrm>
            <a:off x="822960" y="1436254"/>
            <a:ext cx="7543800" cy="32292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b="1">
                <a:solidFill>
                  <a:srgbClr val="375FA9"/>
                </a:solidFill>
              </a:rPr>
              <a:t>Autenticación mediante SMS</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Es el tipo de autenticación en dos pasos más utilizado.</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Este tipo de autenticación consiste en el envío de un código alfanumérico de único uso por medio de un mensaje de texto que el usuario introduce en la aplicación durante el inicio de sesión. </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A pesar de ser el tipo de autenticación más utilizado, no es el más seguro, ni el más fácil.</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Con respecto a seguridad, y teniendo en cuenta el auge del malware para dispositivos móviles, está entre los peores.</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En cuanto a usabilidad, puede llegar a resultar muy molesto para los usuarios el proceso de ir introduciendo el código al mismo tiempo que observan el mensaje.</a:t>
            </a:r>
            <a:endParaRPr>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26"/>
        <p:cNvGrpSpPr/>
        <p:nvPr/>
      </p:nvGrpSpPr>
      <p:grpSpPr>
        <a:xfrm>
          <a:off x="0" y="0"/>
          <a:ext cx="0" cy="0"/>
          <a:chOff x="0" y="0"/>
          <a:chExt cx="0" cy="0"/>
        </a:xfrm>
      </p:grpSpPr>
      <p:sp>
        <p:nvSpPr>
          <p:cNvPr id="227" name="Google Shape;227;p25"/>
          <p:cNvSpPr txBox="1"/>
          <p:nvPr/>
        </p:nvSpPr>
        <p:spPr>
          <a:xfrm>
            <a:off x="822960" y="45160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 Tipos</a:t>
            </a:r>
            <a:endParaRPr sz="2800">
              <a:solidFill>
                <a:srgbClr val="AF7B51"/>
              </a:solidFill>
              <a:latin typeface="Nunito"/>
              <a:ea typeface="Nunito"/>
              <a:cs typeface="Nunito"/>
              <a:sym typeface="Nunito"/>
            </a:endParaRPr>
          </a:p>
        </p:txBody>
      </p:sp>
      <p:sp>
        <p:nvSpPr>
          <p:cNvPr id="228" name="Google Shape;228;p25"/>
          <p:cNvSpPr txBox="1"/>
          <p:nvPr/>
        </p:nvSpPr>
        <p:spPr>
          <a:xfrm>
            <a:off x="822960" y="1581727"/>
            <a:ext cx="7543800" cy="30174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sz="1500" b="1">
                <a:solidFill>
                  <a:srgbClr val="375FA9"/>
                </a:solidFill>
              </a:rPr>
              <a:t>Autenticación mediante aplicaciones OATH TOTP</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Este tipo de autenticación utiliza aplicaciones de terceros para autenticar al usuario. </a:t>
            </a:r>
            <a:endParaRPr sz="1500">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La tecnología se conoce como OATH TOTP, y su funcionamiento es muy similar a la técnica de envío de códigos a través de SMS.</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En este caso el usuario utilizará una aplicación como Google Authenticator, LastPass Authenticator, o Latch para crear un código temporal de autenticación.</a:t>
            </a:r>
            <a:endParaRPr sz="13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6"/>
          <p:cNvSpPr txBox="1"/>
          <p:nvPr/>
        </p:nvSpPr>
        <p:spPr>
          <a:xfrm>
            <a:off x="822960" y="41680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 Tipos</a:t>
            </a:r>
            <a:endParaRPr sz="2800">
              <a:solidFill>
                <a:srgbClr val="AF7B51"/>
              </a:solidFill>
              <a:latin typeface="Nunito"/>
              <a:ea typeface="Nunito"/>
              <a:cs typeface="Nunito"/>
              <a:sym typeface="Nunito"/>
            </a:endParaRPr>
          </a:p>
        </p:txBody>
      </p:sp>
      <p:sp>
        <p:nvSpPr>
          <p:cNvPr id="234" name="Google Shape;234;p26"/>
          <p:cNvSpPr txBox="1"/>
          <p:nvPr/>
        </p:nvSpPr>
        <p:spPr>
          <a:xfrm>
            <a:off x="822960" y="1384300"/>
            <a:ext cx="7543800" cy="33228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b="1">
                <a:solidFill>
                  <a:srgbClr val="375FA9"/>
                </a:solidFill>
              </a:rPr>
              <a:t>Autenticación basada en factores biométricos</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Este tipo de autenticación se ha convertido uno de los favoritos por parte de los usuarios, debido a que es uno de los más seguros y cómodos en cuanto a usabilidad.</a:t>
            </a:r>
            <a:endParaRPr>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Existen varios tipos de autenticaciones biométricas, entre las más utilizadas están el reconocimiento facial y dactilar, aunque también se encuentran soluciones que utilizan el iris o fisionomía.</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Su popularidad ha crecido en los últimos años. Esto se debe al fácil acceso del usuario a este tipo de tecnología y lo sencillo que es de usar. Por ejemplo, en el caso de reconocimiento dactilar en un móvil se reduce a que el usuario coloque su dedo en este.</a:t>
            </a:r>
            <a:endParaRPr>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27"/>
          <p:cNvSpPr txBox="1"/>
          <p:nvPr/>
        </p:nvSpPr>
        <p:spPr>
          <a:xfrm>
            <a:off x="822960" y="443552"/>
            <a:ext cx="7543800" cy="1088100"/>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None/>
            </a:pPr>
            <a:r>
              <a:rPr lang="es" sz="3200" b="1" i="0" u="none" strike="noStrike" cap="none">
                <a:solidFill>
                  <a:srgbClr val="E73263"/>
                </a:solidFill>
                <a:latin typeface="Arial"/>
                <a:ea typeface="Arial"/>
                <a:cs typeface="Arial"/>
                <a:sym typeface="Arial"/>
              </a:rPr>
              <a:t>Autenticación basada en contraseña </a:t>
            </a:r>
            <a:endParaRPr sz="3200" b="1" i="0" u="none" strike="noStrike" cap="none">
              <a:solidFill>
                <a:srgbClr val="E73263"/>
              </a:solidFill>
              <a:latin typeface="Arial"/>
              <a:ea typeface="Arial"/>
              <a:cs typeface="Arial"/>
              <a:sym typeface="Arial"/>
            </a:endParaRPr>
          </a:p>
        </p:txBody>
      </p:sp>
      <p:pic>
        <p:nvPicPr>
          <p:cNvPr id="240" name="Google Shape;240;p27" descr="Cómo bloquear el cambio de contraseña de un usuario en Windows 10"/>
          <p:cNvPicPr preferRelativeResize="0"/>
          <p:nvPr/>
        </p:nvPicPr>
        <p:blipFill rotWithShape="1">
          <a:blip r:embed="rId4">
            <a:alphaModFix/>
          </a:blip>
          <a:srcRect/>
          <a:stretch/>
        </p:blipFill>
        <p:spPr>
          <a:xfrm>
            <a:off x="2223977" y="1895323"/>
            <a:ext cx="4067325" cy="212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44"/>
        <p:cNvGrpSpPr/>
        <p:nvPr/>
      </p:nvGrpSpPr>
      <p:grpSpPr>
        <a:xfrm>
          <a:off x="0" y="0"/>
          <a:ext cx="0" cy="0"/>
          <a:chOff x="0" y="0"/>
          <a:chExt cx="0" cy="0"/>
        </a:xfrm>
      </p:grpSpPr>
      <p:sp>
        <p:nvSpPr>
          <p:cNvPr id="245" name="Google Shape;245;p28"/>
          <p:cNvSpPr txBox="1"/>
          <p:nvPr/>
        </p:nvSpPr>
        <p:spPr>
          <a:xfrm>
            <a:off x="822960" y="4435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100" b="1">
                <a:solidFill>
                  <a:srgbClr val="E73263"/>
                </a:solidFill>
              </a:rPr>
              <a:t>Autenticación basada en contraseña </a:t>
            </a:r>
            <a:endParaRPr sz="3100" b="1">
              <a:solidFill>
                <a:srgbClr val="E73263"/>
              </a:solidFill>
            </a:endParaRPr>
          </a:p>
        </p:txBody>
      </p:sp>
      <p:sp>
        <p:nvSpPr>
          <p:cNvPr id="246" name="Google Shape;246;p28"/>
          <p:cNvSpPr txBox="1"/>
          <p:nvPr/>
        </p:nvSpPr>
        <p:spPr>
          <a:xfrm>
            <a:off x="822960" y="1506680"/>
            <a:ext cx="7543800" cy="3377100"/>
          </a:xfrm>
          <a:prstGeom prst="rect">
            <a:avLst/>
          </a:prstGeom>
          <a:noFill/>
          <a:ln>
            <a:noFill/>
          </a:ln>
        </p:spPr>
        <p:txBody>
          <a:bodyPr spcFirstLastPara="1" wrap="square" lIns="0" tIns="34275" rIns="0" bIns="34275" anchor="t" anchorCtr="0">
            <a:noAutofit/>
          </a:bodyPr>
          <a:lstStyle/>
          <a:p>
            <a:pPr marL="457200" lvl="0" indent="-311150" algn="just" rtl="0">
              <a:lnSpc>
                <a:spcPct val="90000"/>
              </a:lnSpc>
              <a:spcBef>
                <a:spcPts val="900"/>
              </a:spcBef>
              <a:spcAft>
                <a:spcPts val="0"/>
              </a:spcAft>
              <a:buClr>
                <a:schemeClr val="accent5"/>
              </a:buClr>
              <a:buSzPts val="1300"/>
              <a:buFont typeface="Calibri"/>
              <a:buChar char="●"/>
            </a:pPr>
            <a:r>
              <a:rPr lang="es" sz="1300">
                <a:solidFill>
                  <a:srgbClr val="375FA9"/>
                </a:solidFill>
              </a:rPr>
              <a:t>El uso de contraseñas sigue siendo el método más utilizado para autenticación en la red. Esto se debe a que lo único que cada usuario debe recordar  es su nombre de usuario y contraseña, en contraste con la molestia de tener que llevar consigo un certificado digital, token USB, tarjeta inteligente, disponer de hardware o software especializado, etc.</a:t>
            </a:r>
            <a:endParaRPr sz="1200">
              <a:solidFill>
                <a:srgbClr val="233A44"/>
              </a:solidFill>
              <a:latin typeface="Calibri"/>
              <a:ea typeface="Calibri"/>
              <a:cs typeface="Calibri"/>
              <a:sym typeface="Calibri"/>
            </a:endParaRPr>
          </a:p>
          <a:p>
            <a:pPr marL="457200" lvl="0" indent="-311150" algn="just" rtl="0">
              <a:lnSpc>
                <a:spcPct val="90000"/>
              </a:lnSpc>
              <a:spcBef>
                <a:spcPts val="900"/>
              </a:spcBef>
              <a:spcAft>
                <a:spcPts val="0"/>
              </a:spcAft>
              <a:buClr>
                <a:schemeClr val="accent5"/>
              </a:buClr>
              <a:buSzPts val="1300"/>
              <a:buFont typeface="Calibri"/>
              <a:buChar char="●"/>
            </a:pPr>
            <a:r>
              <a:rPr lang="es" sz="1300">
                <a:solidFill>
                  <a:srgbClr val="375FA9"/>
                </a:solidFill>
              </a:rPr>
              <a:t>Existen diferentes alternativas, cada una con distintas implicaciones en la seguridad del servicio y en la privacidad proporcionada a sus usuarios:</a:t>
            </a:r>
            <a:br>
              <a:rPr lang="es" sz="1300">
                <a:solidFill>
                  <a:srgbClr val="375FA9"/>
                </a:solidFill>
              </a:rPr>
            </a:br>
            <a:endParaRPr sz="1300">
              <a:solidFill>
                <a:srgbClr val="375FA9"/>
              </a:solidFill>
            </a:endParaRPr>
          </a:p>
          <a:p>
            <a:pPr marL="914400" lvl="1" indent="-317500" algn="just" rtl="0">
              <a:lnSpc>
                <a:spcPct val="90000"/>
              </a:lnSpc>
              <a:spcBef>
                <a:spcPts val="200"/>
              </a:spcBef>
              <a:spcAft>
                <a:spcPts val="0"/>
              </a:spcAft>
              <a:buClr>
                <a:schemeClr val="accent5"/>
              </a:buClr>
              <a:buSzPts val="1400"/>
              <a:buFont typeface="Calibri"/>
              <a:buChar char="○"/>
            </a:pPr>
            <a:r>
              <a:rPr lang="es" sz="1200">
                <a:solidFill>
                  <a:srgbClr val="375FA9"/>
                </a:solidFill>
              </a:rPr>
              <a:t>Transmisión simple de la contraseña: Autenticación básica.</a:t>
            </a:r>
            <a:endParaRPr sz="1100">
              <a:solidFill>
                <a:srgbClr val="233A44"/>
              </a:solidFill>
              <a:latin typeface="Calibri"/>
              <a:ea typeface="Calibri"/>
              <a:cs typeface="Calibri"/>
              <a:sym typeface="Calibri"/>
            </a:endParaRPr>
          </a:p>
          <a:p>
            <a:pPr marL="914400" lvl="1" indent="-317500" algn="just" rtl="0">
              <a:lnSpc>
                <a:spcPct val="90000"/>
              </a:lnSpc>
              <a:spcBef>
                <a:spcPts val="200"/>
              </a:spcBef>
              <a:spcAft>
                <a:spcPts val="0"/>
              </a:spcAft>
              <a:buClr>
                <a:schemeClr val="accent5"/>
              </a:buClr>
              <a:buSzPts val="1400"/>
              <a:buFont typeface="Calibri"/>
              <a:buChar char="○"/>
            </a:pPr>
            <a:r>
              <a:rPr lang="es" sz="1200">
                <a:solidFill>
                  <a:srgbClr val="375FA9"/>
                </a:solidFill>
              </a:rPr>
              <a:t>Transmisión a través de canales cifrados: La contraseña se transmite por un canal cifrado.</a:t>
            </a:r>
            <a:endParaRPr sz="1200">
              <a:solidFill>
                <a:srgbClr val="375FA9"/>
              </a:solidFill>
            </a:endParaRPr>
          </a:p>
          <a:p>
            <a:pPr marL="914400" lvl="1" indent="-317500" algn="just" rtl="0">
              <a:lnSpc>
                <a:spcPct val="90000"/>
              </a:lnSpc>
              <a:spcBef>
                <a:spcPts val="200"/>
              </a:spcBef>
              <a:spcAft>
                <a:spcPts val="0"/>
              </a:spcAft>
              <a:buClr>
                <a:schemeClr val="accent5"/>
              </a:buClr>
              <a:buSzPts val="1400"/>
              <a:buFont typeface="Calibri"/>
              <a:buChar char="○"/>
            </a:pPr>
            <a:r>
              <a:rPr lang="es" sz="1200">
                <a:solidFill>
                  <a:srgbClr val="375FA9"/>
                </a:solidFill>
              </a:rPr>
              <a:t>Métodos desafío-respuesta basados en hashes: Protocolos de desafío-respuesta.</a:t>
            </a:r>
            <a:endParaRPr sz="1200">
              <a:solidFill>
                <a:srgbClr val="375FA9"/>
              </a:solidFill>
            </a:endParaRPr>
          </a:p>
          <a:p>
            <a:pPr marL="914400" lvl="1" indent="-317500" algn="just" rtl="0">
              <a:lnSpc>
                <a:spcPct val="90000"/>
              </a:lnSpc>
              <a:spcBef>
                <a:spcPts val="200"/>
              </a:spcBef>
              <a:spcAft>
                <a:spcPts val="0"/>
              </a:spcAft>
              <a:buClr>
                <a:schemeClr val="accent5"/>
              </a:buClr>
              <a:buSzPts val="1400"/>
              <a:buFont typeface="Calibri"/>
              <a:buChar char="○"/>
            </a:pPr>
            <a:r>
              <a:rPr lang="es" sz="1200">
                <a:solidFill>
                  <a:srgbClr val="375FA9"/>
                </a:solidFill>
              </a:rPr>
              <a:t>Métodos de conocimiento cero: El valor enviado al servidor para autenticarse no revela ninguna información sobre la contraseña. </a:t>
            </a:r>
            <a:endParaRPr sz="1100">
              <a:solidFill>
                <a:srgbClr val="233A4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Google Shape;251;p29"/>
          <p:cNvSpPr txBox="1"/>
          <p:nvPr/>
        </p:nvSpPr>
        <p:spPr>
          <a:xfrm>
            <a:off x="822960" y="735431"/>
            <a:ext cx="73962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2800" b="1">
                <a:solidFill>
                  <a:srgbClr val="E73263"/>
                </a:solidFill>
              </a:rPr>
              <a:t>Autenticación basada en contraseña Autenticación básica</a:t>
            </a:r>
            <a:endParaRPr sz="2800" b="1">
              <a:solidFill>
                <a:srgbClr val="E73263"/>
              </a:solidFill>
            </a:endParaRPr>
          </a:p>
        </p:txBody>
      </p:sp>
      <p:sp>
        <p:nvSpPr>
          <p:cNvPr id="252" name="Google Shape;252;p29"/>
          <p:cNvSpPr txBox="1"/>
          <p:nvPr/>
        </p:nvSpPr>
        <p:spPr>
          <a:xfrm>
            <a:off x="886344" y="2012372"/>
            <a:ext cx="3634800" cy="28119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Se supone que tanto cliente como servidor conocen la contraseña (generalmente, el usuario la envía al servidor durante el registro inicial). </a:t>
            </a:r>
            <a:endParaRPr>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En este método el cliente envía la contraseña y el servidor simplemente responde si la autenticación fue exitosa o no.</a:t>
            </a:r>
            <a:endParaRPr sz="1300">
              <a:solidFill>
                <a:srgbClr val="233A44"/>
              </a:solidFill>
              <a:latin typeface="Calibri"/>
              <a:ea typeface="Calibri"/>
              <a:cs typeface="Calibri"/>
              <a:sym typeface="Calibri"/>
            </a:endParaRPr>
          </a:p>
        </p:txBody>
      </p:sp>
      <p:pic>
        <p:nvPicPr>
          <p:cNvPr id="253" name="Google Shape;253;p29"/>
          <p:cNvPicPr preferRelativeResize="0"/>
          <p:nvPr/>
        </p:nvPicPr>
        <p:blipFill rotWithShape="1">
          <a:blip r:embed="rId4">
            <a:alphaModFix/>
          </a:blip>
          <a:srcRect/>
          <a:stretch/>
        </p:blipFill>
        <p:spPr>
          <a:xfrm>
            <a:off x="4925299" y="1908473"/>
            <a:ext cx="3467925" cy="209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57"/>
        <p:cNvGrpSpPr/>
        <p:nvPr/>
      </p:nvGrpSpPr>
      <p:grpSpPr>
        <a:xfrm>
          <a:off x="0" y="0"/>
          <a:ext cx="0" cy="0"/>
          <a:chOff x="0" y="0"/>
          <a:chExt cx="0" cy="0"/>
        </a:xfrm>
      </p:grpSpPr>
      <p:sp>
        <p:nvSpPr>
          <p:cNvPr id="258" name="Google Shape;258;p30"/>
          <p:cNvSpPr txBox="1"/>
          <p:nvPr/>
        </p:nvSpPr>
        <p:spPr>
          <a:xfrm>
            <a:off x="800110" y="799531"/>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000" b="1">
                <a:solidFill>
                  <a:srgbClr val="E73263"/>
                </a:solidFill>
              </a:rPr>
              <a:t>Autenticación basada en contraseña Desafío/Respuesta </a:t>
            </a:r>
            <a:endParaRPr sz="3000" b="1">
              <a:solidFill>
                <a:srgbClr val="E73263"/>
              </a:solidFill>
            </a:endParaRPr>
          </a:p>
        </p:txBody>
      </p:sp>
      <p:sp>
        <p:nvSpPr>
          <p:cNvPr id="259" name="Google Shape;259;p30"/>
          <p:cNvSpPr txBox="1"/>
          <p:nvPr/>
        </p:nvSpPr>
        <p:spPr>
          <a:xfrm>
            <a:off x="437375" y="1920275"/>
            <a:ext cx="5050200" cy="2725800"/>
          </a:xfrm>
          <a:prstGeom prst="rect">
            <a:avLst/>
          </a:prstGeom>
          <a:noFill/>
          <a:ln>
            <a:noFill/>
          </a:ln>
        </p:spPr>
        <p:txBody>
          <a:bodyPr spcFirstLastPara="1" wrap="square" lIns="0" tIns="34275" rIns="0" bIns="34275" anchor="t" anchorCtr="0">
            <a:noAutofit/>
          </a:bodyPr>
          <a:lstStyle/>
          <a:p>
            <a:pPr marL="457200" lvl="0" indent="-311150" algn="just" rtl="0">
              <a:lnSpc>
                <a:spcPct val="90000"/>
              </a:lnSpc>
              <a:spcBef>
                <a:spcPts val="900"/>
              </a:spcBef>
              <a:spcAft>
                <a:spcPts val="0"/>
              </a:spcAft>
              <a:buClr>
                <a:schemeClr val="accent5"/>
              </a:buClr>
              <a:buSzPts val="1300"/>
              <a:buFont typeface="Calibri"/>
              <a:buChar char="●"/>
            </a:pPr>
            <a:r>
              <a:rPr lang="es" sz="1300">
                <a:solidFill>
                  <a:srgbClr val="375FA9"/>
                </a:solidFill>
              </a:rPr>
              <a:t>Una vez establecida la conexión, el servidor envía al cliente un desafío que cambia en cada autenticación, de tal forma que sólo un cliente legítimo (que sepa la contraseña) pueda contestar de forma correcta. </a:t>
            </a:r>
            <a:endParaRPr sz="1200">
              <a:solidFill>
                <a:srgbClr val="233A44"/>
              </a:solidFill>
              <a:latin typeface="Calibri"/>
              <a:ea typeface="Calibri"/>
              <a:cs typeface="Calibri"/>
              <a:sym typeface="Calibri"/>
            </a:endParaRPr>
          </a:p>
          <a:p>
            <a:pPr marL="457200" lvl="0" indent="-311150" algn="just" rtl="0">
              <a:lnSpc>
                <a:spcPct val="90000"/>
              </a:lnSpc>
              <a:spcBef>
                <a:spcPts val="900"/>
              </a:spcBef>
              <a:spcAft>
                <a:spcPts val="0"/>
              </a:spcAft>
              <a:buClr>
                <a:schemeClr val="accent5"/>
              </a:buClr>
              <a:buSzPts val="1300"/>
              <a:buFont typeface="Calibri"/>
              <a:buChar char="●"/>
            </a:pPr>
            <a:r>
              <a:rPr lang="es" sz="1300">
                <a:solidFill>
                  <a:srgbClr val="375FA9"/>
                </a:solidFill>
              </a:rPr>
              <a:t>Este método, podría decirse, es una mejora para la seguridad, ya que la contraseña no se transmite durante la autenticación. Se supone que tanto cliente como servidor conocen la contraseña (compartida durante el registro). </a:t>
            </a:r>
            <a:endParaRPr sz="1300">
              <a:solidFill>
                <a:srgbClr val="375FA9"/>
              </a:solidFill>
            </a:endParaRPr>
          </a:p>
          <a:p>
            <a:pPr marL="457200" lvl="0" indent="-311150" algn="just" rtl="0">
              <a:lnSpc>
                <a:spcPct val="90000"/>
              </a:lnSpc>
              <a:spcBef>
                <a:spcPts val="900"/>
              </a:spcBef>
              <a:spcAft>
                <a:spcPts val="0"/>
              </a:spcAft>
              <a:buClr>
                <a:schemeClr val="accent5"/>
              </a:buClr>
              <a:buSzPts val="1300"/>
              <a:buFont typeface="Arial"/>
              <a:buChar char="●"/>
            </a:pPr>
            <a:r>
              <a:rPr lang="es" sz="1300">
                <a:solidFill>
                  <a:srgbClr val="375FA9"/>
                </a:solidFill>
              </a:rPr>
              <a:t>Adicionalmente, la función hash refiere a una función para derivar llaves criptográficas basada en contraseñas, PBKDF2 por ejemplo.</a:t>
            </a:r>
            <a:endParaRPr sz="1300">
              <a:solidFill>
                <a:srgbClr val="375FA9"/>
              </a:solidFill>
            </a:endParaRPr>
          </a:p>
        </p:txBody>
      </p:sp>
      <p:pic>
        <p:nvPicPr>
          <p:cNvPr id="260" name="Google Shape;260;p30"/>
          <p:cNvPicPr preferRelativeResize="0"/>
          <p:nvPr/>
        </p:nvPicPr>
        <p:blipFill rotWithShape="1">
          <a:blip r:embed="rId4">
            <a:alphaModFix/>
          </a:blip>
          <a:srcRect/>
          <a:stretch/>
        </p:blipFill>
        <p:spPr>
          <a:xfrm>
            <a:off x="5870101" y="1887627"/>
            <a:ext cx="2530475" cy="197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64"/>
        <p:cNvGrpSpPr/>
        <p:nvPr/>
      </p:nvGrpSpPr>
      <p:grpSpPr>
        <a:xfrm>
          <a:off x="0" y="0"/>
          <a:ext cx="0" cy="0"/>
          <a:chOff x="0" y="0"/>
          <a:chExt cx="0" cy="0"/>
        </a:xfrm>
      </p:grpSpPr>
      <p:sp>
        <p:nvSpPr>
          <p:cNvPr id="265" name="Google Shape;265;p31"/>
          <p:cNvSpPr txBox="1"/>
          <p:nvPr/>
        </p:nvSpPr>
        <p:spPr>
          <a:xfrm>
            <a:off x="800110" y="823836"/>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a:t>
            </a:r>
            <a:br>
              <a:rPr lang="es" sz="3200" b="1">
                <a:solidFill>
                  <a:srgbClr val="E73263"/>
                </a:solidFill>
              </a:rPr>
            </a:br>
            <a:r>
              <a:rPr lang="es" sz="3200" b="1">
                <a:solidFill>
                  <a:srgbClr val="E73263"/>
                </a:solidFill>
              </a:rPr>
              <a:t>Prepared Statements</a:t>
            </a:r>
            <a:endParaRPr sz="3200" b="1">
              <a:solidFill>
                <a:srgbClr val="E73263"/>
              </a:solidFill>
            </a:endParaRPr>
          </a:p>
        </p:txBody>
      </p:sp>
      <p:sp>
        <p:nvSpPr>
          <p:cNvPr id="266" name="Google Shape;266;p31"/>
          <p:cNvSpPr txBox="1"/>
          <p:nvPr/>
        </p:nvSpPr>
        <p:spPr>
          <a:xfrm>
            <a:off x="822960" y="1911926"/>
            <a:ext cx="7543800" cy="27183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Prepared statements (sentencias preparadas) son plantillas utilizadas en consultas a sistemas de bases de datos en lenguaje SQL cuyos parámetros no tienen valores. Dichos valores, son reemplazados con variables o marcadores de posición, que no son sustituidos por los valores reales hasta estar dentro del sistema. Cuando las consultas son introducidas manualmente, los valores se asignan en el mismo momento de su ejecución.</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Las sentencias preparadas son utilizadas principalmente por seguridad cuando se trabaja con sistemas de gestión de bases de datos. El mayor problema de los métodos convencionales para acceder a las bases de datos en lenguaje SQL radica en la facilidad con la que pueden ser manipuladas. </a:t>
            </a:r>
            <a:endParaRPr>
              <a:solidFill>
                <a:srgbClr val="375FA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71" name="Google Shape;271;p32"/>
          <p:cNvSpPr txBox="1"/>
          <p:nvPr/>
        </p:nvSpPr>
        <p:spPr>
          <a:xfrm>
            <a:off x="822960" y="93006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a:t>
            </a:r>
            <a:br>
              <a:rPr lang="es" sz="3200" b="1">
                <a:solidFill>
                  <a:srgbClr val="E73263"/>
                </a:solidFill>
              </a:rPr>
            </a:br>
            <a:r>
              <a:rPr lang="es" sz="3200" b="1">
                <a:solidFill>
                  <a:srgbClr val="E73263"/>
                </a:solidFill>
              </a:rPr>
              <a:t>Prepared Statements</a:t>
            </a:r>
            <a:endParaRPr sz="3200" b="1">
              <a:solidFill>
                <a:srgbClr val="E73263"/>
              </a:solidFill>
            </a:endParaRPr>
          </a:p>
        </p:txBody>
      </p:sp>
      <p:sp>
        <p:nvSpPr>
          <p:cNvPr id="272" name="Google Shape;272;p32"/>
          <p:cNvSpPr txBox="1"/>
          <p:nvPr/>
        </p:nvSpPr>
        <p:spPr>
          <a:xfrm>
            <a:off x="822960" y="2112818"/>
            <a:ext cx="7543800" cy="26145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Estas plantillas no solo son utilizadas para la protección contra las inyecciones SQL: una vez analizada y compilada, un prepared statement puede ser reutilizado en el sistema de la base de datos tantas veces se desee, claro está, cambiando los respectivos datos.</a:t>
            </a:r>
            <a:endParaRPr sz="1300">
              <a:solidFill>
                <a:srgbClr val="233A44"/>
              </a:solidFill>
              <a:latin typeface="Calibri"/>
              <a:ea typeface="Calibri"/>
              <a:cs typeface="Calibri"/>
              <a:sym typeface="Calibri"/>
            </a:endParaRPr>
          </a:p>
          <a:p>
            <a:pPr marL="457200" lvl="0" indent="-228600" algn="just" rtl="0">
              <a:lnSpc>
                <a:spcPct val="90000"/>
              </a:lnSpc>
              <a:spcBef>
                <a:spcPts val="900"/>
              </a:spcBef>
              <a:spcAft>
                <a:spcPts val="0"/>
              </a:spcAft>
              <a:buNone/>
            </a:pPr>
            <a:endParaRPr sz="500">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Por ende, cuando una tarea de repetirse en SQL, una y otra vez, las sentencias preparadas requieren muchos menos recursos y son más rápidas que las solicitudes manuales.</a:t>
            </a:r>
            <a:endParaRPr>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33"/>
          <p:cNvSpPr txBox="1"/>
          <p:nvPr/>
        </p:nvSpPr>
        <p:spPr>
          <a:xfrm>
            <a:off x="850810" y="737237"/>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a:t>
            </a:r>
            <a:br>
              <a:rPr lang="es" sz="3200" b="1">
                <a:solidFill>
                  <a:srgbClr val="E73263"/>
                </a:solidFill>
              </a:rPr>
            </a:br>
            <a:r>
              <a:rPr lang="es" sz="3200" b="1">
                <a:solidFill>
                  <a:srgbClr val="E73263"/>
                </a:solidFill>
              </a:rPr>
              <a:t>Prepared Statements - Fases</a:t>
            </a:r>
            <a:endParaRPr sz="3200" b="1">
              <a:solidFill>
                <a:srgbClr val="E73263"/>
              </a:solidFill>
            </a:endParaRPr>
          </a:p>
        </p:txBody>
      </p:sp>
      <p:sp>
        <p:nvSpPr>
          <p:cNvPr id="278" name="Google Shape;278;p33"/>
          <p:cNvSpPr txBox="1"/>
          <p:nvPr/>
        </p:nvSpPr>
        <p:spPr>
          <a:xfrm>
            <a:off x="822950" y="1825325"/>
            <a:ext cx="6783900" cy="29427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sz="1200" b="1">
                <a:solidFill>
                  <a:srgbClr val="375FA9"/>
                </a:solidFill>
              </a:rPr>
              <a:t>Fase 1: Preparación</a:t>
            </a:r>
            <a:endParaRPr sz="1200" b="1">
              <a:solidFill>
                <a:srgbClr val="375FA9"/>
              </a:solidFill>
            </a:endParaRPr>
          </a:p>
          <a:p>
            <a:pPr marL="139700" lvl="0" indent="0" algn="just" rtl="0">
              <a:lnSpc>
                <a:spcPct val="90000"/>
              </a:lnSpc>
              <a:spcBef>
                <a:spcPts val="900"/>
              </a:spcBef>
              <a:spcAft>
                <a:spcPts val="0"/>
              </a:spcAft>
              <a:buNone/>
            </a:pPr>
            <a:r>
              <a:rPr lang="es" sz="1200">
                <a:solidFill>
                  <a:srgbClr val="375FA9"/>
                </a:solidFill>
              </a:rPr>
              <a:t>Lo primero es crear una plantilla de sentencia. En lugar de los valores, a los parámetros principales se les asignan los marcadores de posición o parámetros de sustitución posicionales o variables bind.</a:t>
            </a:r>
            <a:endParaRPr sz="1200">
              <a:solidFill>
                <a:srgbClr val="375FA9"/>
              </a:solidFill>
            </a:endParaRPr>
          </a:p>
          <a:p>
            <a:pPr marL="139700" lvl="0" indent="0" algn="just" rtl="0">
              <a:lnSpc>
                <a:spcPct val="90000"/>
              </a:lnSpc>
              <a:spcBef>
                <a:spcPts val="900"/>
              </a:spcBef>
              <a:spcAft>
                <a:spcPts val="0"/>
              </a:spcAft>
              <a:buNone/>
            </a:pPr>
            <a:r>
              <a:rPr lang="es" sz="1200">
                <a:solidFill>
                  <a:srgbClr val="375FA9"/>
                </a:solidFill>
              </a:rPr>
              <a:t>	</a:t>
            </a:r>
            <a:r>
              <a:rPr lang="es" sz="1200">
                <a:solidFill>
                  <a:srgbClr val="375FA9"/>
                </a:solidFill>
                <a:latin typeface="Consolas"/>
                <a:ea typeface="Consolas"/>
                <a:cs typeface="Consolas"/>
                <a:sym typeface="Consolas"/>
              </a:rPr>
              <a:t>INSERT INTO Producto (Nombre, Precio) VALUES (?, ?);</a:t>
            </a:r>
            <a:endParaRPr sz="1200">
              <a:solidFill>
                <a:srgbClr val="375FA9"/>
              </a:solidFill>
            </a:endParaRPr>
          </a:p>
          <a:p>
            <a:pPr marL="139700" lvl="0" indent="0" algn="just" rtl="0">
              <a:lnSpc>
                <a:spcPct val="90000"/>
              </a:lnSpc>
              <a:spcBef>
                <a:spcPts val="900"/>
              </a:spcBef>
              <a:spcAft>
                <a:spcPts val="0"/>
              </a:spcAft>
              <a:buNone/>
            </a:pPr>
            <a:r>
              <a:rPr lang="es" sz="1200" b="1">
                <a:solidFill>
                  <a:srgbClr val="375FA9"/>
                </a:solidFill>
              </a:rPr>
              <a:t>Fase 2: procesamiento de la plantilla en el DBMS</a:t>
            </a:r>
            <a:endParaRPr sz="1200">
              <a:solidFill>
                <a:schemeClr val="dk2"/>
              </a:solidFill>
              <a:latin typeface="Calibri"/>
              <a:ea typeface="Calibri"/>
              <a:cs typeface="Calibri"/>
              <a:sym typeface="Calibri"/>
            </a:endParaRPr>
          </a:p>
          <a:p>
            <a:pPr marL="139700" lvl="0" indent="0" algn="just" rtl="0">
              <a:lnSpc>
                <a:spcPct val="90000"/>
              </a:lnSpc>
              <a:spcBef>
                <a:spcPts val="900"/>
              </a:spcBef>
              <a:spcAft>
                <a:spcPts val="0"/>
              </a:spcAft>
              <a:buNone/>
            </a:pPr>
            <a:r>
              <a:rPr lang="es" sz="1200">
                <a:solidFill>
                  <a:srgbClr val="375FA9"/>
                </a:solidFill>
              </a:rPr>
              <a:t>El sistema de gestión de bases de datos (DBMS) analiza sintácticamente la plantilla de sentencia, preparándose para su compilación como siguiente paso, y luego convirtiéndola en  ejecutable. </a:t>
            </a:r>
            <a:endParaRPr sz="1200">
              <a:solidFill>
                <a:schemeClr val="dk2"/>
              </a:solidFill>
              <a:latin typeface="Calibri"/>
              <a:ea typeface="Calibri"/>
              <a:cs typeface="Calibri"/>
              <a:sym typeface="Calibri"/>
            </a:endParaRPr>
          </a:p>
          <a:p>
            <a:pPr marL="139700" lvl="0" indent="0" algn="just" rtl="0">
              <a:lnSpc>
                <a:spcPct val="90000"/>
              </a:lnSpc>
              <a:spcBef>
                <a:spcPts val="900"/>
              </a:spcBef>
              <a:spcAft>
                <a:spcPts val="0"/>
              </a:spcAft>
              <a:buNone/>
            </a:pPr>
            <a:r>
              <a:rPr lang="es" sz="1200" b="1">
                <a:solidFill>
                  <a:srgbClr val="375FA9"/>
                </a:solidFill>
              </a:rPr>
              <a:t>Fase 3: ejecución</a:t>
            </a:r>
            <a:endParaRPr sz="1200">
              <a:solidFill>
                <a:schemeClr val="dk2"/>
              </a:solidFill>
              <a:latin typeface="Calibri"/>
              <a:ea typeface="Calibri"/>
              <a:cs typeface="Calibri"/>
              <a:sym typeface="Calibri"/>
            </a:endParaRPr>
          </a:p>
          <a:p>
            <a:pPr marL="139700" lvl="0" indent="0" algn="just" rtl="0">
              <a:lnSpc>
                <a:spcPct val="90000"/>
              </a:lnSpc>
              <a:spcBef>
                <a:spcPts val="900"/>
              </a:spcBef>
              <a:spcAft>
                <a:spcPts val="0"/>
              </a:spcAft>
              <a:buNone/>
            </a:pPr>
            <a:r>
              <a:rPr lang="es" sz="1200">
                <a:solidFill>
                  <a:srgbClr val="375FA9"/>
                </a:solidFill>
              </a:rPr>
              <a:t>La plantilla procesada puede volver a utilizarse en el sistema de base de datos cada vez que se requiera o desee, con la única condición de que fuente de datos conectada proporcione correctamente los datos que reemplazarán a los marcadores de posición. </a:t>
            </a:r>
            <a:endParaRPr sz="12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p16"/>
          <p:cNvSpPr txBox="1">
            <a:spLocks noGrp="1"/>
          </p:cNvSpPr>
          <p:nvPr>
            <p:ph type="ctrTitle"/>
          </p:nvPr>
        </p:nvSpPr>
        <p:spPr>
          <a:xfrm>
            <a:off x="1281950" y="1089142"/>
            <a:ext cx="6622500" cy="2070300"/>
          </a:xfrm>
          <a:prstGeom prst="rect">
            <a:avLst/>
          </a:prstGeom>
          <a:no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SzPts val="3800"/>
              <a:buNone/>
            </a:pPr>
            <a:r>
              <a:rPr lang="es" sz="3600" b="1">
                <a:solidFill>
                  <a:srgbClr val="3C63AB"/>
                </a:solidFill>
                <a:latin typeface="Arial"/>
                <a:ea typeface="Arial"/>
                <a:cs typeface="Arial"/>
                <a:sym typeface="Arial"/>
              </a:rPr>
              <a:t>Sesión 14: </a:t>
            </a:r>
            <a:endParaRPr sz="3600" b="1">
              <a:solidFill>
                <a:srgbClr val="3C63AB"/>
              </a:solidFill>
              <a:latin typeface="Arial"/>
              <a:ea typeface="Arial"/>
              <a:cs typeface="Arial"/>
              <a:sym typeface="Arial"/>
            </a:endParaRPr>
          </a:p>
          <a:p>
            <a:pPr marL="0" lvl="0" indent="0" algn="ctr" rtl="0">
              <a:lnSpc>
                <a:spcPct val="85000"/>
              </a:lnSpc>
              <a:spcBef>
                <a:spcPts val="0"/>
              </a:spcBef>
              <a:spcAft>
                <a:spcPts val="0"/>
              </a:spcAft>
              <a:buSzPts val="3800"/>
              <a:buNone/>
            </a:pPr>
            <a:r>
              <a:rPr lang="es" sz="3600" b="1">
                <a:solidFill>
                  <a:srgbClr val="3C63AB"/>
                </a:solidFill>
                <a:latin typeface="Arial"/>
                <a:ea typeface="Arial"/>
                <a:cs typeface="Arial"/>
                <a:sym typeface="Arial"/>
              </a:rPr>
              <a:t> </a:t>
            </a:r>
            <a:r>
              <a:rPr lang="es" sz="5600" b="1">
                <a:solidFill>
                  <a:srgbClr val="E72F61"/>
                </a:solidFill>
                <a:latin typeface="Arial"/>
                <a:ea typeface="Arial"/>
                <a:cs typeface="Arial"/>
                <a:sym typeface="Arial"/>
              </a:rPr>
              <a:t>Desarrollo Software</a:t>
            </a:r>
            <a:endParaRPr sz="5600" b="1">
              <a:solidFill>
                <a:srgbClr val="E72F61"/>
              </a:solidFill>
              <a:latin typeface="Arial"/>
              <a:ea typeface="Arial"/>
              <a:cs typeface="Arial"/>
              <a:sym typeface="Arial"/>
            </a:endParaRPr>
          </a:p>
        </p:txBody>
      </p:sp>
      <p:sp>
        <p:nvSpPr>
          <p:cNvPr id="150" name="Google Shape;150;p16"/>
          <p:cNvSpPr txBox="1">
            <a:spLocks noGrp="1"/>
          </p:cNvSpPr>
          <p:nvPr>
            <p:ph type="subTitle" idx="1"/>
          </p:nvPr>
        </p:nvSpPr>
        <p:spPr>
          <a:xfrm>
            <a:off x="770550" y="3159450"/>
            <a:ext cx="7602900" cy="991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1100"/>
              </a:spcBef>
              <a:spcAft>
                <a:spcPts val="0"/>
              </a:spcAft>
              <a:buNone/>
            </a:pPr>
            <a:r>
              <a:rPr lang="es">
                <a:solidFill>
                  <a:srgbClr val="3C63AA"/>
                </a:solidFill>
                <a:latin typeface="Arial"/>
                <a:ea typeface="Arial"/>
                <a:cs typeface="Arial"/>
                <a:sym typeface="Arial"/>
              </a:rPr>
              <a:t>Método de autenticación basado en usuario y contraseña</a:t>
            </a:r>
            <a:endParaRPr>
              <a:solidFill>
                <a:srgbClr val="3C63AA"/>
              </a:solidFill>
              <a:latin typeface="Arial"/>
              <a:ea typeface="Arial"/>
              <a:cs typeface="Arial"/>
              <a:sym typeface="Arial"/>
            </a:endParaRPr>
          </a:p>
          <a:p>
            <a:pPr marL="0" lvl="0" indent="0" algn="ctr" rtl="0">
              <a:lnSpc>
                <a:spcPct val="90000"/>
              </a:lnSpc>
              <a:spcBef>
                <a:spcPts val="1100"/>
              </a:spcBef>
              <a:spcAft>
                <a:spcPts val="0"/>
              </a:spcAft>
              <a:buNone/>
            </a:pPr>
            <a:r>
              <a:rPr lang="es">
                <a:solidFill>
                  <a:srgbClr val="3C63AA"/>
                </a:solidFill>
                <a:latin typeface="Arial"/>
                <a:ea typeface="Arial"/>
                <a:cs typeface="Arial"/>
                <a:sym typeface="Arial"/>
              </a:rPr>
              <a:t>Almacenamiento seguro de datos sensibles en un base de datos (contraseñas)</a:t>
            </a:r>
            <a:endParaRPr>
              <a:solidFill>
                <a:srgbClr val="3C63AA"/>
              </a:solidFill>
              <a:latin typeface="Arial"/>
              <a:ea typeface="Arial"/>
              <a:cs typeface="Arial"/>
              <a:sym typeface="Arial"/>
            </a:endParaRPr>
          </a:p>
          <a:p>
            <a:pPr marL="0" lvl="0" indent="0" algn="ctr" rtl="0">
              <a:lnSpc>
                <a:spcPct val="90000"/>
              </a:lnSpc>
              <a:spcBef>
                <a:spcPts val="1100"/>
              </a:spcBef>
              <a:spcAft>
                <a:spcPts val="0"/>
              </a:spcAft>
              <a:buNone/>
            </a:pPr>
            <a:endParaRPr sz="1800">
              <a:solidFill>
                <a:srgbClr val="3C63AA"/>
              </a:solidFill>
              <a:latin typeface="Arial"/>
              <a:ea typeface="Arial"/>
              <a:cs typeface="Arial"/>
              <a:sym typeface="Arial"/>
            </a:endParaRPr>
          </a:p>
          <a:p>
            <a:pPr marL="0" lvl="0" indent="0" algn="ctr" rtl="0">
              <a:lnSpc>
                <a:spcPct val="90000"/>
              </a:lnSpc>
              <a:spcBef>
                <a:spcPts val="1100"/>
              </a:spcBef>
              <a:spcAft>
                <a:spcPts val="0"/>
              </a:spcAft>
              <a:buNone/>
            </a:pPr>
            <a:endParaRPr sz="1800">
              <a:solidFill>
                <a:srgbClr val="3C63AA"/>
              </a:solidFill>
              <a:latin typeface="Arial"/>
              <a:ea typeface="Arial"/>
              <a:cs typeface="Arial"/>
              <a:sym typeface="Arial"/>
            </a:endParaRPr>
          </a:p>
          <a:p>
            <a:pPr marL="0" lvl="0" indent="0" algn="ctr" rtl="0">
              <a:lnSpc>
                <a:spcPct val="90000"/>
              </a:lnSpc>
              <a:spcBef>
                <a:spcPts val="1100"/>
              </a:spcBef>
              <a:spcAft>
                <a:spcPts val="0"/>
              </a:spcAft>
              <a:buNone/>
            </a:pPr>
            <a:endParaRPr sz="1800">
              <a:solidFill>
                <a:srgbClr val="3C63AA"/>
              </a:solidFill>
              <a:latin typeface="Arial"/>
              <a:ea typeface="Arial"/>
              <a:cs typeface="Arial"/>
              <a:sym typeface="Arial"/>
            </a:endParaRPr>
          </a:p>
          <a:p>
            <a:pPr marL="0" lvl="0" indent="0" algn="ctr" rtl="0">
              <a:lnSpc>
                <a:spcPct val="90000"/>
              </a:lnSpc>
              <a:spcBef>
                <a:spcPts val="1100"/>
              </a:spcBef>
              <a:spcAft>
                <a:spcPts val="0"/>
              </a:spcAft>
              <a:buNone/>
            </a:pPr>
            <a:endParaRPr sz="1800">
              <a:solidFill>
                <a:srgbClr val="3C63AA"/>
              </a:solidFill>
              <a:latin typeface="Arial"/>
              <a:ea typeface="Arial"/>
              <a:cs typeface="Arial"/>
              <a:sym typeface="Arial"/>
            </a:endParaRPr>
          </a:p>
          <a:p>
            <a:pPr marL="0" lvl="0" indent="0" algn="ctr" rtl="0">
              <a:lnSpc>
                <a:spcPct val="90000"/>
              </a:lnSpc>
              <a:spcBef>
                <a:spcPts val="1100"/>
              </a:spcBef>
              <a:spcAft>
                <a:spcPts val="0"/>
              </a:spcAft>
              <a:buSzPts val="1600"/>
              <a:buNone/>
            </a:pP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34"/>
          <p:cNvSpPr txBox="1"/>
          <p:nvPr/>
        </p:nvSpPr>
        <p:spPr>
          <a:xfrm>
            <a:off x="822960" y="381637"/>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 Cookies</a:t>
            </a:r>
            <a:endParaRPr sz="3200" b="1">
              <a:solidFill>
                <a:srgbClr val="E73263"/>
              </a:solidFill>
            </a:endParaRPr>
          </a:p>
        </p:txBody>
      </p:sp>
      <p:pic>
        <p:nvPicPr>
          <p:cNvPr id="284" name="Google Shape;284;p34" descr="Bloquear las cookies de terceros en los principales navegadores"/>
          <p:cNvPicPr preferRelativeResize="0"/>
          <p:nvPr/>
        </p:nvPicPr>
        <p:blipFill rotWithShape="1">
          <a:blip r:embed="rId4">
            <a:alphaModFix/>
          </a:blip>
          <a:srcRect/>
          <a:stretch/>
        </p:blipFill>
        <p:spPr>
          <a:xfrm>
            <a:off x="1608451" y="1667849"/>
            <a:ext cx="5633425" cy="2414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88"/>
        <p:cNvGrpSpPr/>
        <p:nvPr/>
      </p:nvGrpSpPr>
      <p:grpSpPr>
        <a:xfrm>
          <a:off x="0" y="0"/>
          <a:ext cx="0" cy="0"/>
          <a:chOff x="0" y="0"/>
          <a:chExt cx="0" cy="0"/>
        </a:xfrm>
      </p:grpSpPr>
      <p:sp>
        <p:nvSpPr>
          <p:cNvPr id="289" name="Google Shape;289;p35"/>
          <p:cNvSpPr txBox="1"/>
          <p:nvPr/>
        </p:nvSpPr>
        <p:spPr>
          <a:xfrm>
            <a:off x="822960" y="39956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 Cookies</a:t>
            </a:r>
            <a:endParaRPr sz="3200" b="1">
              <a:solidFill>
                <a:srgbClr val="E73263"/>
              </a:solidFill>
            </a:endParaRPr>
          </a:p>
        </p:txBody>
      </p:sp>
      <p:sp>
        <p:nvSpPr>
          <p:cNvPr id="290" name="Google Shape;290;p35"/>
          <p:cNvSpPr txBox="1"/>
          <p:nvPr/>
        </p:nvSpPr>
        <p:spPr>
          <a:xfrm>
            <a:off x="822960" y="1391226"/>
            <a:ext cx="7543800" cy="33333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900"/>
              </a:spcBef>
              <a:spcAft>
                <a:spcPts val="0"/>
              </a:spcAft>
              <a:buClr>
                <a:schemeClr val="accent5"/>
              </a:buClr>
              <a:buSzPts val="1400"/>
              <a:buFont typeface="Calibri"/>
              <a:buChar char="●"/>
            </a:pPr>
            <a:r>
              <a:rPr lang="es" sz="1300">
                <a:solidFill>
                  <a:srgbClr val="375FA9"/>
                </a:solidFill>
              </a:rPr>
              <a:t>Las Cookies son archivos que permiten guardar datos acerca de las preferencias del lado del cliente (usuario).</a:t>
            </a:r>
            <a:endParaRPr sz="1300">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sz="1300">
                <a:solidFill>
                  <a:srgbClr val="375FA9"/>
                </a:solidFill>
              </a:rPr>
              <a:t>Inicialmente almacenaban solamente información muy puntual. Por ejemplo, el lenguaje para ver una página web determinada (suponiendo que esté disponible en varios idiomas). Sin embargo, con el paso del tiempo, los datos almacenados en Cookies fueron creciendo para brindar una mejor experiencia de usuario.</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300">
                <a:solidFill>
                  <a:srgbClr val="375FA9"/>
                </a:solidFill>
              </a:rPr>
              <a:t>Para que la página pueda recordar la información de las preferencias, guarda las Cookies en la computadora (proceso gestionado por el navegador web; por ejemplo Chrome, Firefox, Edge, Opera, etc).</a:t>
            </a:r>
            <a:endParaRPr sz="1300">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sz="1300">
                <a:solidFill>
                  <a:srgbClr val="375FA9"/>
                </a:solidFill>
              </a:rPr>
              <a:t>Cuando se visita una página, ésta puede leer las Cookies registradas. Las Cookies guardarán cualquier dato que el servidor considere importante de recordar. Por ejemplo: la última fecha de visita una página, los productos cargados a un carrito de compras, los enlaces a visitados, etc.</a:t>
            </a:r>
            <a:endParaRPr sz="1300">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94"/>
        <p:cNvGrpSpPr/>
        <p:nvPr/>
      </p:nvGrpSpPr>
      <p:grpSpPr>
        <a:xfrm>
          <a:off x="0" y="0"/>
          <a:ext cx="0" cy="0"/>
          <a:chOff x="0" y="0"/>
          <a:chExt cx="0" cy="0"/>
        </a:xfrm>
      </p:grpSpPr>
      <p:sp>
        <p:nvSpPr>
          <p:cNvPr id="295" name="Google Shape;295;p36"/>
          <p:cNvSpPr txBox="1"/>
          <p:nvPr/>
        </p:nvSpPr>
        <p:spPr>
          <a:xfrm>
            <a:off x="822960" y="469387"/>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 Cookies</a:t>
            </a:r>
            <a:endParaRPr sz="3200" b="1">
              <a:solidFill>
                <a:srgbClr val="E73263"/>
              </a:solidFill>
            </a:endParaRPr>
          </a:p>
        </p:txBody>
      </p:sp>
      <p:sp>
        <p:nvSpPr>
          <p:cNvPr id="296" name="Google Shape;296;p36"/>
          <p:cNvSpPr txBox="1"/>
          <p:nvPr/>
        </p:nvSpPr>
        <p:spPr>
          <a:xfrm>
            <a:off x="683760" y="1599232"/>
            <a:ext cx="7543800" cy="27201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900"/>
              </a:spcBef>
              <a:spcAft>
                <a:spcPts val="0"/>
              </a:spcAft>
              <a:buClr>
                <a:schemeClr val="accent5"/>
              </a:buClr>
              <a:buSzPts val="1400"/>
              <a:buFont typeface="Calibri"/>
              <a:buChar char="●"/>
            </a:pPr>
            <a:r>
              <a:rPr lang="es" sz="1300">
                <a:solidFill>
                  <a:srgbClr val="375FA9"/>
                </a:solidFill>
              </a:rPr>
              <a:t>Si una página solicita la creación de una Cookie, la Cookie se registra asociada a dicha página, y no puede ser consultada por otra página diferente.</a:t>
            </a:r>
            <a:endParaRPr sz="1300">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sz="1300">
                <a:solidFill>
                  <a:srgbClr val="375FA9"/>
                </a:solidFill>
              </a:rPr>
              <a:t>Las Cookies tienen un límite de tamaño, por lo tanto, cuando hay mucha información asociada a cada usuario, esta se guarda en el servidor, y en la Cookie se guarda solo un identificador (que le permita al servidor poder identificarla).</a:t>
            </a:r>
            <a:endParaRPr sz="1300">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sz="1300">
                <a:solidFill>
                  <a:srgbClr val="375FA9"/>
                </a:solidFill>
              </a:rPr>
              <a:t>Las Cookies no son malas. Su uso depende de los creadores de la página: la información que almacenan en Cookies y el uso que se le da a esta información.</a:t>
            </a:r>
            <a:endParaRPr sz="13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00"/>
        <p:cNvGrpSpPr/>
        <p:nvPr/>
      </p:nvGrpSpPr>
      <p:grpSpPr>
        <a:xfrm>
          <a:off x="0" y="0"/>
          <a:ext cx="0" cy="0"/>
          <a:chOff x="0" y="0"/>
          <a:chExt cx="0" cy="0"/>
        </a:xfrm>
      </p:grpSpPr>
      <p:sp>
        <p:nvSpPr>
          <p:cNvPr id="301" name="Google Shape;301;p37"/>
          <p:cNvSpPr txBox="1"/>
          <p:nvPr/>
        </p:nvSpPr>
        <p:spPr>
          <a:xfrm>
            <a:off x="822960" y="473303"/>
            <a:ext cx="7543800" cy="1088100"/>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None/>
            </a:pPr>
            <a:r>
              <a:rPr lang="es" sz="3200" b="1" i="0" u="none" strike="noStrike" cap="none">
                <a:solidFill>
                  <a:srgbClr val="E73263"/>
                </a:solidFill>
                <a:latin typeface="Arial"/>
                <a:ea typeface="Arial"/>
                <a:cs typeface="Arial"/>
                <a:sym typeface="Arial"/>
              </a:rPr>
              <a:t>Autenticación - Sesiones</a:t>
            </a:r>
            <a:endParaRPr sz="3200" b="1" i="0" u="none" strike="noStrike" cap="none">
              <a:solidFill>
                <a:srgbClr val="E73263"/>
              </a:solidFill>
              <a:latin typeface="Arial"/>
              <a:ea typeface="Arial"/>
              <a:cs typeface="Arial"/>
              <a:sym typeface="Arial"/>
            </a:endParaRPr>
          </a:p>
        </p:txBody>
      </p:sp>
      <p:pic>
        <p:nvPicPr>
          <p:cNvPr id="302" name="Google Shape;302;p37"/>
          <p:cNvPicPr preferRelativeResize="0"/>
          <p:nvPr/>
        </p:nvPicPr>
        <p:blipFill rotWithShape="1">
          <a:blip r:embed="rId4">
            <a:alphaModFix/>
          </a:blip>
          <a:srcRect/>
          <a:stretch/>
        </p:blipFill>
        <p:spPr>
          <a:xfrm>
            <a:off x="1661401" y="1816051"/>
            <a:ext cx="5520775" cy="2467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06"/>
        <p:cNvGrpSpPr/>
        <p:nvPr/>
      </p:nvGrpSpPr>
      <p:grpSpPr>
        <a:xfrm>
          <a:off x="0" y="0"/>
          <a:ext cx="0" cy="0"/>
          <a:chOff x="0" y="0"/>
          <a:chExt cx="0" cy="0"/>
        </a:xfrm>
      </p:grpSpPr>
      <p:sp>
        <p:nvSpPr>
          <p:cNvPr id="307" name="Google Shape;307;p38"/>
          <p:cNvSpPr txBox="1"/>
          <p:nvPr/>
        </p:nvSpPr>
        <p:spPr>
          <a:xfrm>
            <a:off x="863910" y="361578"/>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 Sesiones</a:t>
            </a:r>
            <a:endParaRPr sz="3200" b="1">
              <a:solidFill>
                <a:srgbClr val="E73263"/>
              </a:solidFill>
            </a:endParaRPr>
          </a:p>
        </p:txBody>
      </p:sp>
      <p:sp>
        <p:nvSpPr>
          <p:cNvPr id="308" name="Google Shape;308;p38"/>
          <p:cNvSpPr txBox="1"/>
          <p:nvPr/>
        </p:nvSpPr>
        <p:spPr>
          <a:xfrm>
            <a:off x="800110" y="1484177"/>
            <a:ext cx="7543800" cy="31773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Una sesión es un mecanismo que permite que una aplicación asocie información con un cliente y que ésta se pueda recuperar con cada petición que hace el cliente. </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Normalmente esta información se almacena en archivos dentro de una carpeta del servidor (donde se guardan las variables de sesión y sus respectivos valores).</a:t>
            </a:r>
            <a:endParaRPr sz="1500">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Las sesiones sólo las puede crear y modificar el servidor. Toda la información de la sesión, se almacena en el servidor. </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Si no se finaliza, la sesión se mantiene hasta que el usuario cierra el navegador.</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Una sesión (al igual que una cookie) crea un archivo (donde se guardarán los datos).</a:t>
            </a:r>
            <a:endParaRPr sz="15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12"/>
        <p:cNvGrpSpPr/>
        <p:nvPr/>
      </p:nvGrpSpPr>
      <p:grpSpPr>
        <a:xfrm>
          <a:off x="0" y="0"/>
          <a:ext cx="0" cy="0"/>
          <a:chOff x="0" y="0"/>
          <a:chExt cx="0" cy="0"/>
        </a:xfrm>
      </p:grpSpPr>
      <p:sp>
        <p:nvSpPr>
          <p:cNvPr id="313" name="Google Shape;313;p39"/>
          <p:cNvSpPr txBox="1">
            <a:spLocks noGrp="1"/>
          </p:cNvSpPr>
          <p:nvPr>
            <p:ph type="ctrTitle"/>
          </p:nvPr>
        </p:nvSpPr>
        <p:spPr>
          <a:xfrm>
            <a:off x="1260750" y="1580892"/>
            <a:ext cx="6622500" cy="2070300"/>
          </a:xfrm>
          <a:prstGeom prst="rect">
            <a:avLst/>
          </a:prstGeom>
          <a:no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SzPts val="3800"/>
              <a:buNone/>
            </a:pPr>
            <a:r>
              <a:rPr lang="es" sz="3600" b="1">
                <a:solidFill>
                  <a:srgbClr val="E72E5F"/>
                </a:solidFill>
                <a:latin typeface="Arial"/>
                <a:ea typeface="Arial"/>
                <a:cs typeface="Arial"/>
                <a:sym typeface="Arial"/>
              </a:rPr>
              <a:t>Almacenamiento seguro de datos sensibles en un base de datos (contraseñas)</a:t>
            </a:r>
            <a:endParaRPr sz="3600" b="1">
              <a:solidFill>
                <a:srgbClr val="E72E5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17"/>
        <p:cNvGrpSpPr/>
        <p:nvPr/>
      </p:nvGrpSpPr>
      <p:grpSpPr>
        <a:xfrm>
          <a:off x="0" y="0"/>
          <a:ext cx="0" cy="0"/>
          <a:chOff x="0" y="0"/>
          <a:chExt cx="0" cy="0"/>
        </a:xfrm>
      </p:grpSpPr>
      <p:sp>
        <p:nvSpPr>
          <p:cNvPr id="318" name="Google Shape;318;p40"/>
          <p:cNvSpPr txBox="1"/>
          <p:nvPr/>
        </p:nvSpPr>
        <p:spPr>
          <a:xfrm>
            <a:off x="822960" y="3673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Criptografía</a:t>
            </a:r>
            <a:endParaRPr sz="3200" b="1">
              <a:solidFill>
                <a:srgbClr val="E73263"/>
              </a:solidFill>
            </a:endParaRPr>
          </a:p>
        </p:txBody>
      </p:sp>
      <p:sp>
        <p:nvSpPr>
          <p:cNvPr id="319" name="Google Shape;319;p40"/>
          <p:cNvSpPr txBox="1"/>
          <p:nvPr/>
        </p:nvSpPr>
        <p:spPr>
          <a:xfrm>
            <a:off x="822951" y="1536700"/>
            <a:ext cx="4173600" cy="3017400"/>
          </a:xfrm>
          <a:prstGeom prst="rect">
            <a:avLst/>
          </a:prstGeom>
          <a:noFill/>
          <a:ln>
            <a:noFill/>
          </a:ln>
        </p:spPr>
        <p:txBody>
          <a:bodyPr spcFirstLastPara="1" wrap="square" lIns="0" tIns="34275" rIns="0" bIns="34275" anchor="t" anchorCtr="0">
            <a:noAutofit/>
          </a:bodyPr>
          <a:lstStyle/>
          <a:p>
            <a:pPr marL="457200" lvl="0" indent="-311150" algn="just" rtl="0">
              <a:lnSpc>
                <a:spcPct val="90000"/>
              </a:lnSpc>
              <a:spcBef>
                <a:spcPts val="200"/>
              </a:spcBef>
              <a:spcAft>
                <a:spcPts val="0"/>
              </a:spcAft>
              <a:buClr>
                <a:schemeClr val="accent5"/>
              </a:buClr>
              <a:buSzPts val="1300"/>
              <a:buFont typeface="Calibri"/>
              <a:buChar char="●"/>
            </a:pPr>
            <a:r>
              <a:rPr lang="es">
                <a:solidFill>
                  <a:srgbClr val="375FA9"/>
                </a:solidFill>
              </a:rPr>
              <a:t>Técnica utilizada para proteger documentos y datos.</a:t>
            </a:r>
            <a:endParaRPr sz="1200">
              <a:solidFill>
                <a:srgbClr val="233A44"/>
              </a:solidFill>
              <a:latin typeface="Calibri"/>
              <a:ea typeface="Calibri"/>
              <a:cs typeface="Calibri"/>
              <a:sym typeface="Calibri"/>
            </a:endParaRPr>
          </a:p>
          <a:p>
            <a:pPr marL="457200" lvl="0" indent="-311150" algn="just" rtl="0">
              <a:lnSpc>
                <a:spcPct val="90000"/>
              </a:lnSpc>
              <a:spcBef>
                <a:spcPts val="200"/>
              </a:spcBef>
              <a:spcAft>
                <a:spcPts val="0"/>
              </a:spcAft>
              <a:buClr>
                <a:schemeClr val="accent5"/>
              </a:buClr>
              <a:buSzPts val="1300"/>
              <a:buFont typeface="Calibri"/>
              <a:buChar char="●"/>
            </a:pPr>
            <a:r>
              <a:rPr lang="es">
                <a:solidFill>
                  <a:srgbClr val="375FA9"/>
                </a:solidFill>
              </a:rPr>
              <a:t>Funciona por medio del uso de cifras o códigos para escribir de forma confidencial o secreta en documentos y datos que transitan en redes locales o en internet.</a:t>
            </a:r>
            <a:endParaRPr sz="1200">
              <a:solidFill>
                <a:srgbClr val="233A44"/>
              </a:solidFill>
              <a:latin typeface="Calibri"/>
              <a:ea typeface="Calibri"/>
              <a:cs typeface="Calibri"/>
              <a:sym typeface="Calibri"/>
            </a:endParaRPr>
          </a:p>
          <a:p>
            <a:pPr marL="457200" lvl="0" indent="-311150" algn="just" rtl="0">
              <a:lnSpc>
                <a:spcPct val="90000"/>
              </a:lnSpc>
              <a:spcBef>
                <a:spcPts val="200"/>
              </a:spcBef>
              <a:spcAft>
                <a:spcPts val="0"/>
              </a:spcAft>
              <a:buClr>
                <a:schemeClr val="accent5"/>
              </a:buClr>
              <a:buSzPts val="1300"/>
              <a:buFont typeface="Calibri"/>
              <a:buChar char="●"/>
            </a:pPr>
            <a:r>
              <a:rPr lang="es">
                <a:solidFill>
                  <a:srgbClr val="375FA9"/>
                </a:solidFill>
              </a:rPr>
              <a:t>Rama inicial de las Matemáticas y que actualmente se utiliza en las ciencias de la computación, que por medio de métodos y técnicas logran hacer ilegible y por tanto proteger, un mensaje o archivo por medio de un algoritmo, usando una o más claves.</a:t>
            </a:r>
            <a:endParaRPr sz="1200">
              <a:solidFill>
                <a:srgbClr val="233A44"/>
              </a:solidFill>
              <a:latin typeface="Calibri"/>
              <a:ea typeface="Calibri"/>
              <a:cs typeface="Calibri"/>
              <a:sym typeface="Calibri"/>
            </a:endParaRPr>
          </a:p>
        </p:txBody>
      </p:sp>
      <p:pic>
        <p:nvPicPr>
          <p:cNvPr id="320" name="Google Shape;320;p40" descr="Criptografía"/>
          <p:cNvPicPr preferRelativeResize="0"/>
          <p:nvPr/>
        </p:nvPicPr>
        <p:blipFill rotWithShape="1">
          <a:blip r:embed="rId4">
            <a:alphaModFix/>
          </a:blip>
          <a:srcRect/>
          <a:stretch/>
        </p:blipFill>
        <p:spPr>
          <a:xfrm>
            <a:off x="5454825" y="1858274"/>
            <a:ext cx="2771350" cy="1959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24"/>
        <p:cNvGrpSpPr/>
        <p:nvPr/>
      </p:nvGrpSpPr>
      <p:grpSpPr>
        <a:xfrm>
          <a:off x="0" y="0"/>
          <a:ext cx="0" cy="0"/>
          <a:chOff x="0" y="0"/>
          <a:chExt cx="0" cy="0"/>
        </a:xfrm>
      </p:grpSpPr>
      <p:sp>
        <p:nvSpPr>
          <p:cNvPr id="325" name="Google Shape;325;p41"/>
          <p:cNvSpPr txBox="1"/>
          <p:nvPr/>
        </p:nvSpPr>
        <p:spPr>
          <a:xfrm>
            <a:off x="822960" y="3673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a:t>
            </a:r>
            <a:endParaRPr sz="3200" b="1">
              <a:solidFill>
                <a:srgbClr val="E73263"/>
              </a:solidFill>
            </a:endParaRPr>
          </a:p>
        </p:txBody>
      </p:sp>
      <p:sp>
        <p:nvSpPr>
          <p:cNvPr id="326" name="Google Shape;326;p41"/>
          <p:cNvSpPr txBox="1"/>
          <p:nvPr/>
        </p:nvSpPr>
        <p:spPr>
          <a:xfrm>
            <a:off x="822960" y="1495136"/>
            <a:ext cx="7543800" cy="33021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200"/>
              </a:spcBef>
              <a:spcAft>
                <a:spcPts val="0"/>
              </a:spcAft>
              <a:buClr>
                <a:schemeClr val="accent5"/>
              </a:buClr>
              <a:buSzPts val="1400"/>
              <a:buFont typeface="Calibri"/>
              <a:buChar char="●"/>
            </a:pPr>
            <a:r>
              <a:rPr lang="es">
                <a:solidFill>
                  <a:srgbClr val="375FA9"/>
                </a:solidFill>
              </a:rPr>
              <a:t>Las funciones hash, conocidas también como “digest” o “de resumen“, son algoritmos que calculan y devuelven una cadena de texto alfanumérica de longitud fija la cual es calculada a partir de una entrada, que puede ser un texto o un archivo binario. </a:t>
            </a:r>
            <a:endParaRPr>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a:solidFill>
                  <a:srgbClr val="375FA9"/>
                </a:solidFill>
              </a:rPr>
              <a:t>Las hashs:</a:t>
            </a:r>
            <a:endParaRPr>
              <a:solidFill>
                <a:srgbClr val="375FA9"/>
              </a:solidFill>
            </a:endParaRPr>
          </a:p>
          <a:p>
            <a:pPr marL="914400" lvl="1" indent="-323850" algn="just" rtl="0">
              <a:lnSpc>
                <a:spcPct val="100000"/>
              </a:lnSpc>
              <a:spcBef>
                <a:spcPts val="200"/>
              </a:spcBef>
              <a:spcAft>
                <a:spcPts val="0"/>
              </a:spcAft>
              <a:buClr>
                <a:schemeClr val="accent5"/>
              </a:buClr>
              <a:buSzPts val="1500"/>
              <a:buFont typeface="Calibri"/>
              <a:buChar char="○"/>
            </a:pPr>
            <a:r>
              <a:rPr lang="es" sz="1300" b="1">
                <a:solidFill>
                  <a:srgbClr val="375FA9"/>
                </a:solidFill>
              </a:rPr>
              <a:t>Son funciones unidireccionales: </a:t>
            </a:r>
            <a:r>
              <a:rPr lang="es" sz="1300">
                <a:solidFill>
                  <a:srgbClr val="375FA9"/>
                </a:solidFill>
              </a:rPr>
              <a:t>Teniendo el resultado y conociendo el algoritmo no debe ser posible revertir las operaciones para descifrar el dato de entrada.</a:t>
            </a:r>
            <a:endParaRPr sz="1200">
              <a:solidFill>
                <a:srgbClr val="233A44"/>
              </a:solidFill>
              <a:latin typeface="Calibri"/>
              <a:ea typeface="Calibri"/>
              <a:cs typeface="Calibri"/>
              <a:sym typeface="Calibri"/>
            </a:endParaRPr>
          </a:p>
          <a:p>
            <a:pPr marL="914400" lvl="1" indent="-323850" algn="just" rtl="0">
              <a:lnSpc>
                <a:spcPct val="100000"/>
              </a:lnSpc>
              <a:spcBef>
                <a:spcPts val="200"/>
              </a:spcBef>
              <a:spcAft>
                <a:spcPts val="0"/>
              </a:spcAft>
              <a:buClr>
                <a:schemeClr val="accent5"/>
              </a:buClr>
              <a:buSzPts val="1500"/>
              <a:buFont typeface="Calibri"/>
              <a:buChar char="○"/>
            </a:pPr>
            <a:r>
              <a:rPr lang="es" sz="1300" b="1">
                <a:solidFill>
                  <a:srgbClr val="375FA9"/>
                </a:solidFill>
              </a:rPr>
              <a:t>Son funciones determinísticas: </a:t>
            </a:r>
            <a:r>
              <a:rPr lang="es" sz="1300">
                <a:solidFill>
                  <a:srgbClr val="375FA9"/>
                </a:solidFill>
              </a:rPr>
              <a:t>Siempre devuelven la misma salida para la misma entrada. </a:t>
            </a:r>
            <a:endParaRPr sz="1200">
              <a:solidFill>
                <a:srgbClr val="233A44"/>
              </a:solidFill>
              <a:latin typeface="Calibri"/>
              <a:ea typeface="Calibri"/>
              <a:cs typeface="Calibri"/>
              <a:sym typeface="Calibri"/>
            </a:endParaRPr>
          </a:p>
          <a:p>
            <a:pPr marL="914400" lvl="1" indent="-323850" algn="just" rtl="0">
              <a:lnSpc>
                <a:spcPct val="100000"/>
              </a:lnSpc>
              <a:spcBef>
                <a:spcPts val="200"/>
              </a:spcBef>
              <a:spcAft>
                <a:spcPts val="0"/>
              </a:spcAft>
              <a:buClr>
                <a:schemeClr val="accent5"/>
              </a:buClr>
              <a:buSzPts val="1500"/>
              <a:buFont typeface="Calibri"/>
              <a:buChar char="○"/>
            </a:pPr>
            <a:r>
              <a:rPr lang="es" sz="1300" b="1">
                <a:solidFill>
                  <a:srgbClr val="375FA9"/>
                </a:solidFill>
              </a:rPr>
              <a:t>Pueden generar colisiones: </a:t>
            </a:r>
            <a:r>
              <a:rPr lang="es" sz="1300">
                <a:solidFill>
                  <a:srgbClr val="375FA9"/>
                </a:solidFill>
              </a:rPr>
              <a:t>Al ser resúmenes existe la posibilidad de que dos entradas totalmente distintas devuelvan el mismo resultado, es lo que se llama una “colisión“. </a:t>
            </a:r>
            <a:endParaRPr sz="1300">
              <a:solidFill>
                <a:srgbClr val="375FA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30"/>
        <p:cNvGrpSpPr/>
        <p:nvPr/>
      </p:nvGrpSpPr>
      <p:grpSpPr>
        <a:xfrm>
          <a:off x="0" y="0"/>
          <a:ext cx="0" cy="0"/>
          <a:chOff x="0" y="0"/>
          <a:chExt cx="0" cy="0"/>
        </a:xfrm>
      </p:grpSpPr>
      <p:pic>
        <p:nvPicPr>
          <p:cNvPr id="331" name="Google Shape;331;p42" descr="U8.3 Funciones HASH"/>
          <p:cNvPicPr preferRelativeResize="0"/>
          <p:nvPr/>
        </p:nvPicPr>
        <p:blipFill rotWithShape="1">
          <a:blip r:embed="rId4">
            <a:alphaModFix/>
          </a:blip>
          <a:srcRect/>
          <a:stretch/>
        </p:blipFill>
        <p:spPr>
          <a:xfrm>
            <a:off x="2237776" y="1598249"/>
            <a:ext cx="4185750" cy="2901775"/>
          </a:xfrm>
          <a:prstGeom prst="rect">
            <a:avLst/>
          </a:prstGeom>
          <a:noFill/>
          <a:ln>
            <a:noFill/>
          </a:ln>
        </p:spPr>
      </p:pic>
      <p:sp>
        <p:nvSpPr>
          <p:cNvPr id="332" name="Google Shape;332;p42"/>
          <p:cNvSpPr txBox="1"/>
          <p:nvPr/>
        </p:nvSpPr>
        <p:spPr>
          <a:xfrm>
            <a:off x="822960" y="367352"/>
            <a:ext cx="7543800" cy="1088100"/>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None/>
            </a:pPr>
            <a:r>
              <a:rPr lang="es" sz="3200" b="1" i="0" u="none" strike="noStrike" cap="none">
                <a:solidFill>
                  <a:srgbClr val="E73263"/>
                </a:solidFill>
                <a:latin typeface="Arial"/>
                <a:ea typeface="Arial"/>
                <a:cs typeface="Arial"/>
                <a:sym typeface="Arial"/>
              </a:rPr>
              <a:t>Funciones Hash</a:t>
            </a:r>
            <a:endParaRPr sz="3200" b="1" i="0" u="none" strike="noStrike" cap="none">
              <a:solidFill>
                <a:srgbClr val="E73263"/>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36"/>
        <p:cNvGrpSpPr/>
        <p:nvPr/>
      </p:nvGrpSpPr>
      <p:grpSpPr>
        <a:xfrm>
          <a:off x="0" y="0"/>
          <a:ext cx="0" cy="0"/>
          <a:chOff x="0" y="0"/>
          <a:chExt cx="0" cy="0"/>
        </a:xfrm>
      </p:grpSpPr>
      <p:sp>
        <p:nvSpPr>
          <p:cNvPr id="337" name="Google Shape;337;p43"/>
          <p:cNvSpPr txBox="1"/>
          <p:nvPr/>
        </p:nvSpPr>
        <p:spPr>
          <a:xfrm>
            <a:off x="822960" y="3673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Criptográficas</a:t>
            </a:r>
            <a:endParaRPr sz="3200" b="1">
              <a:solidFill>
                <a:srgbClr val="E73263"/>
              </a:solidFill>
            </a:endParaRPr>
          </a:p>
        </p:txBody>
      </p:sp>
      <p:sp>
        <p:nvSpPr>
          <p:cNvPr id="338" name="Google Shape;338;p43"/>
          <p:cNvSpPr txBox="1"/>
          <p:nvPr/>
        </p:nvSpPr>
        <p:spPr>
          <a:xfrm>
            <a:off x="822960" y="1536700"/>
            <a:ext cx="7543800" cy="30174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Las funciones hash criptográficas son aquellas funciones hash que se utilizan en el área de la criptografía. </a:t>
            </a:r>
            <a:endParaRPr sz="1500">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Se caracterizan por cumplir propiedades que las hacen aptas y atractivas para su uso en sistemas que confían en la criptografía para proveerse de seguridad. Estas propiedades las hacen fuertes frente a posibles ataques maliciosos que quieran romper dicha seguridad.</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Una función hash criptográfica es un algoritmo matemático que convierte cualquier conjunto de datos en una nueva serie de caracteres con una longitud fija.</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Sin importar la longitud de los datos de entrada, el valor hash de salida siempre tendrá la misma longitud.</a:t>
            </a:r>
            <a:endParaRPr sz="1300">
              <a:solidFill>
                <a:srgbClr val="233A4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89600" y="1006650"/>
            <a:ext cx="7505700" cy="6180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Clr>
                <a:srgbClr val="3F3F3F"/>
              </a:buClr>
              <a:buSzPts val="3600"/>
              <a:buFont typeface="Calibri"/>
              <a:buNone/>
            </a:pPr>
            <a:r>
              <a:rPr lang="es" b="1">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a:spLocks noGrp="1"/>
          </p:cNvSpPr>
          <p:nvPr>
            <p:ph type="body" idx="4294967295"/>
          </p:nvPr>
        </p:nvSpPr>
        <p:spPr>
          <a:xfrm>
            <a:off x="889600" y="1714975"/>
            <a:ext cx="7543800" cy="2383200"/>
          </a:xfrm>
          <a:prstGeom prst="rect">
            <a:avLst/>
          </a:prstGeom>
          <a:noFill/>
          <a:ln w="9525" cap="flat" cmpd="sng">
            <a:solidFill>
              <a:schemeClr val="dk1"/>
            </a:solidFill>
            <a:prstDash val="solid"/>
            <a:round/>
            <a:headEnd type="none" w="sm" len="sm"/>
            <a:tailEnd type="none" w="sm" len="sm"/>
          </a:ln>
        </p:spPr>
        <p:txBody>
          <a:bodyPr spcFirstLastPara="1" wrap="square" lIns="0" tIns="34275" rIns="0" bIns="34275" anchor="t" anchorCtr="0">
            <a:noAutofit/>
          </a:bodyPr>
          <a:lstStyle/>
          <a:p>
            <a:pPr marL="0" lvl="0" indent="0" algn="l" rtl="0">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marL="0" lvl="0" indent="0" algn="l" rtl="0">
              <a:lnSpc>
                <a:spcPct val="90000"/>
              </a:lnSpc>
              <a:spcBef>
                <a:spcPts val="0"/>
              </a:spcBef>
              <a:spcAft>
                <a:spcPts val="0"/>
              </a:spcAft>
              <a:buSzPts val="1500"/>
              <a:buNone/>
            </a:pPr>
            <a:endParaRPr sz="1200">
              <a:solidFill>
                <a:srgbClr val="000000"/>
              </a:solidFill>
              <a:highlight>
                <a:srgbClr val="FFFFFF"/>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los conceptos básicos sobre autenticación</a:t>
            </a:r>
            <a:endParaRPr sz="1200">
              <a:solidFill>
                <a:srgbClr val="000000"/>
              </a:solidFill>
              <a:highlight>
                <a:srgbClr val="FFFFFF"/>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el método básico de autenticación basado en usuario y contraseña</a:t>
            </a:r>
            <a:endParaRPr sz="1200">
              <a:solidFill>
                <a:srgbClr val="000000"/>
              </a:solidFill>
              <a:highlight>
                <a:srgbClr val="FFFFFF"/>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Usar prepared statements para ejecutar queries.</a:t>
            </a:r>
            <a:endParaRPr sz="1200">
              <a:solidFill>
                <a:srgbClr val="000000"/>
              </a:solidFill>
              <a:highlight>
                <a:srgbClr val="FFFFFF"/>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las ventajas del uso de prepared statements</a:t>
            </a:r>
            <a:endParaRPr sz="1200">
              <a:solidFill>
                <a:srgbClr val="000000"/>
              </a:solidFill>
              <a:highlight>
                <a:srgbClr val="FFFFFF"/>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el concepto de cookies y sesiones</a:t>
            </a:r>
            <a:endParaRPr sz="1200">
              <a:solidFill>
                <a:srgbClr val="000000"/>
              </a:solidFill>
              <a:highlight>
                <a:srgbClr val="FFFFFF"/>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chemeClr val="dk1"/>
                </a:highlight>
                <a:latin typeface="Arial"/>
                <a:ea typeface="Arial"/>
                <a:cs typeface="Arial"/>
                <a:sym typeface="Arial"/>
              </a:rPr>
              <a:t>Aplicar las funciones hash criptográficas</a:t>
            </a:r>
            <a:endParaRPr sz="1200">
              <a:solidFill>
                <a:srgbClr val="000000"/>
              </a:solidFill>
              <a:highlight>
                <a:schemeClr val="dk1"/>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chemeClr val="dk1"/>
                </a:highlight>
                <a:latin typeface="Arial"/>
                <a:ea typeface="Arial"/>
                <a:cs typeface="Arial"/>
                <a:sym typeface="Arial"/>
              </a:rPr>
              <a:t>Usar las funciones criptográficas para almacenar contraseñas usando Salts </a:t>
            </a:r>
            <a:endParaRPr sz="1200">
              <a:solidFill>
                <a:srgbClr val="000000"/>
              </a:solidFill>
              <a:highlight>
                <a:schemeClr val="dk1"/>
              </a:highlight>
              <a:latin typeface="Arial"/>
              <a:ea typeface="Arial"/>
              <a:cs typeface="Arial"/>
              <a:sym typeface="Arial"/>
            </a:endParaRPr>
          </a:p>
          <a:p>
            <a:pPr marL="457200" lvl="0" indent="0" algn="l" rtl="0">
              <a:lnSpc>
                <a:spcPct val="90000"/>
              </a:lnSpc>
              <a:spcBef>
                <a:spcPts val="600"/>
              </a:spcBef>
              <a:spcAft>
                <a:spcPts val="0"/>
              </a:spcAft>
              <a:buNone/>
            </a:pP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42"/>
        <p:cNvGrpSpPr/>
        <p:nvPr/>
      </p:nvGrpSpPr>
      <p:grpSpPr>
        <a:xfrm>
          <a:off x="0" y="0"/>
          <a:ext cx="0" cy="0"/>
          <a:chOff x="0" y="0"/>
          <a:chExt cx="0" cy="0"/>
        </a:xfrm>
      </p:grpSpPr>
      <p:sp>
        <p:nvSpPr>
          <p:cNvPr id="343" name="Google Shape;343;p44"/>
          <p:cNvSpPr txBox="1"/>
          <p:nvPr/>
        </p:nvSpPr>
        <p:spPr>
          <a:xfrm>
            <a:off x="822960" y="3673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Criptográficas</a:t>
            </a:r>
            <a:endParaRPr sz="3200" b="1">
              <a:solidFill>
                <a:srgbClr val="E73263"/>
              </a:solidFill>
            </a:endParaRPr>
          </a:p>
        </p:txBody>
      </p:sp>
      <p:sp>
        <p:nvSpPr>
          <p:cNvPr id="344" name="Google Shape;344;p44"/>
          <p:cNvSpPr txBox="1"/>
          <p:nvPr/>
        </p:nvSpPr>
        <p:spPr>
          <a:xfrm>
            <a:off x="822960" y="1565564"/>
            <a:ext cx="7543800" cy="32940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sz="1500" b="1">
                <a:solidFill>
                  <a:srgbClr val="375FA9"/>
                </a:solidFill>
              </a:rPr>
              <a:t>Propiedades:</a:t>
            </a:r>
            <a:endParaRPr sz="1500" b="1">
              <a:solidFill>
                <a:srgbClr val="375FA9"/>
              </a:solidFill>
            </a:endParaRPr>
          </a:p>
          <a:p>
            <a:pPr marL="482600" lvl="0" indent="-336550" algn="just" rtl="0">
              <a:lnSpc>
                <a:spcPct val="90000"/>
              </a:lnSpc>
              <a:spcBef>
                <a:spcPts val="900"/>
              </a:spcBef>
              <a:spcAft>
                <a:spcPts val="0"/>
              </a:spcAft>
              <a:buClr>
                <a:schemeClr val="accent5"/>
              </a:buClr>
              <a:buSzPts val="1300"/>
              <a:buFont typeface="Arial"/>
              <a:buAutoNum type="arabicPeriod"/>
            </a:pPr>
            <a:r>
              <a:rPr lang="es">
                <a:solidFill>
                  <a:srgbClr val="375FA9"/>
                </a:solidFill>
              </a:rPr>
              <a:t>El mismo mensaje siempre da como resultado el mismo valor hash.</a:t>
            </a:r>
            <a:endParaRPr>
              <a:solidFill>
                <a:srgbClr val="375FA9"/>
              </a:solidFill>
            </a:endParaRPr>
          </a:p>
          <a:p>
            <a:pPr marL="482600" lvl="0" indent="-336550" algn="just" rtl="0">
              <a:lnSpc>
                <a:spcPct val="90000"/>
              </a:lnSpc>
              <a:spcBef>
                <a:spcPts val="900"/>
              </a:spcBef>
              <a:spcAft>
                <a:spcPts val="0"/>
              </a:spcAft>
              <a:buClr>
                <a:schemeClr val="accent5"/>
              </a:buClr>
              <a:buSzPts val="1300"/>
              <a:buFont typeface="Arial"/>
              <a:buAutoNum type="arabicPeriod"/>
            </a:pPr>
            <a:r>
              <a:rPr lang="es">
                <a:solidFill>
                  <a:srgbClr val="375FA9"/>
                </a:solidFill>
              </a:rPr>
              <a:t>El valor hash se calcula rápidamente.</a:t>
            </a:r>
            <a:endParaRPr sz="1200">
              <a:solidFill>
                <a:srgbClr val="233A44"/>
              </a:solidFill>
              <a:latin typeface="Calibri"/>
              <a:ea typeface="Calibri"/>
              <a:cs typeface="Calibri"/>
              <a:sym typeface="Calibri"/>
            </a:endParaRPr>
          </a:p>
          <a:p>
            <a:pPr marL="482600" lvl="0" indent="-336550" algn="just" rtl="0">
              <a:lnSpc>
                <a:spcPct val="90000"/>
              </a:lnSpc>
              <a:spcBef>
                <a:spcPts val="900"/>
              </a:spcBef>
              <a:spcAft>
                <a:spcPts val="0"/>
              </a:spcAft>
              <a:buClr>
                <a:schemeClr val="accent5"/>
              </a:buClr>
              <a:buSzPts val="1300"/>
              <a:buFont typeface="Arial"/>
              <a:buAutoNum type="arabicPeriod"/>
            </a:pPr>
            <a:r>
              <a:rPr lang="es">
                <a:solidFill>
                  <a:srgbClr val="375FA9"/>
                </a:solidFill>
              </a:rPr>
              <a:t>No es posible tener dos mensajes con el mismo valor hash.</a:t>
            </a:r>
            <a:endParaRPr>
              <a:solidFill>
                <a:srgbClr val="375FA9"/>
              </a:solidFill>
            </a:endParaRPr>
          </a:p>
          <a:p>
            <a:pPr marL="482600" lvl="0" indent="-336550" algn="just" rtl="0">
              <a:lnSpc>
                <a:spcPct val="90000"/>
              </a:lnSpc>
              <a:spcBef>
                <a:spcPts val="900"/>
              </a:spcBef>
              <a:spcAft>
                <a:spcPts val="0"/>
              </a:spcAft>
              <a:buClr>
                <a:schemeClr val="accent5"/>
              </a:buClr>
              <a:buSzPts val="1300"/>
              <a:buFont typeface="Arial"/>
              <a:buAutoNum type="arabicPeriod"/>
            </a:pPr>
            <a:r>
              <a:rPr lang="es">
                <a:solidFill>
                  <a:srgbClr val="375FA9"/>
                </a:solidFill>
              </a:rPr>
              <a:t>No es posible crear de forma intencional un mensaje que produzca un valor hash dado. </a:t>
            </a:r>
            <a:endParaRPr sz="1200">
              <a:solidFill>
                <a:srgbClr val="233A44"/>
              </a:solidFill>
              <a:latin typeface="Calibri"/>
              <a:ea typeface="Calibri"/>
              <a:cs typeface="Calibri"/>
              <a:sym typeface="Calibri"/>
            </a:endParaRPr>
          </a:p>
          <a:p>
            <a:pPr marL="482600" lvl="0" indent="-336550" algn="just" rtl="0">
              <a:lnSpc>
                <a:spcPct val="90000"/>
              </a:lnSpc>
              <a:spcBef>
                <a:spcPts val="900"/>
              </a:spcBef>
              <a:spcAft>
                <a:spcPts val="0"/>
              </a:spcAft>
              <a:buClr>
                <a:schemeClr val="accent5"/>
              </a:buClr>
              <a:buSzPts val="1300"/>
              <a:buFont typeface="Arial"/>
              <a:buAutoNum type="arabicPeriod"/>
            </a:pPr>
            <a:r>
              <a:rPr lang="es">
                <a:solidFill>
                  <a:srgbClr val="375FA9"/>
                </a:solidFill>
              </a:rPr>
              <a:t>Por muy mínimo que sean los cambios en el mensaje, estos deberían cambiar el valor de hash resultante de manera significativa, de tal forma que parezca no correlacionado con el hash original.</a:t>
            </a:r>
            <a:endParaRPr sz="1200">
              <a:solidFill>
                <a:srgbClr val="233A44"/>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48"/>
        <p:cNvGrpSpPr/>
        <p:nvPr/>
      </p:nvGrpSpPr>
      <p:grpSpPr>
        <a:xfrm>
          <a:off x="0" y="0"/>
          <a:ext cx="0" cy="0"/>
          <a:chOff x="0" y="0"/>
          <a:chExt cx="0" cy="0"/>
        </a:xfrm>
      </p:grpSpPr>
      <p:sp>
        <p:nvSpPr>
          <p:cNvPr id="349" name="Google Shape;349;p45"/>
          <p:cNvSpPr txBox="1"/>
          <p:nvPr/>
        </p:nvSpPr>
        <p:spPr>
          <a:xfrm>
            <a:off x="822960" y="793383"/>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Criptográficas</a:t>
            </a:r>
            <a:br>
              <a:rPr lang="es" sz="3200" b="1">
                <a:solidFill>
                  <a:srgbClr val="E73263"/>
                </a:solidFill>
              </a:rPr>
            </a:br>
            <a:r>
              <a:rPr lang="es" sz="3200" b="1">
                <a:solidFill>
                  <a:srgbClr val="E73263"/>
                </a:solidFill>
              </a:rPr>
              <a:t>Usos</a:t>
            </a:r>
            <a:endParaRPr sz="3200" b="1">
              <a:solidFill>
                <a:srgbClr val="E73263"/>
              </a:solidFill>
            </a:endParaRPr>
          </a:p>
        </p:txBody>
      </p:sp>
      <p:sp>
        <p:nvSpPr>
          <p:cNvPr id="350" name="Google Shape;350;p45"/>
          <p:cNvSpPr txBox="1"/>
          <p:nvPr/>
        </p:nvSpPr>
        <p:spPr>
          <a:xfrm>
            <a:off x="822960" y="1848430"/>
            <a:ext cx="7543800" cy="28551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Las funciones hash son utilizadas para almacenar contraseñas en una base de datos, evitando que se puedan descifrar inclusive si alguien lograra acceder a la base de datos. </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Otro uso fundamental de las hash es asegurar que un archivo no haya sido modificado durante el camino desde su envío: se hace el cálculo del hash antes de enviarlo, al recibirlo se realiza nuevamente el cálculo del hash, si el resultado no es el mismo implica que alguien ha capturado y modificado el archivo, es decir, se ha ejecutado un ataque de intermediario o man in the middle. </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Las funciones hash también se utilizan en los procesos de firma digital de documentos.</a:t>
            </a:r>
            <a:endParaRPr sz="1300">
              <a:solidFill>
                <a:srgbClr val="233A44"/>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54"/>
        <p:cNvGrpSpPr/>
        <p:nvPr/>
      </p:nvGrpSpPr>
      <p:grpSpPr>
        <a:xfrm>
          <a:off x="0" y="0"/>
          <a:ext cx="0" cy="0"/>
          <a:chOff x="0" y="0"/>
          <a:chExt cx="0" cy="0"/>
        </a:xfrm>
      </p:grpSpPr>
      <p:sp>
        <p:nvSpPr>
          <p:cNvPr id="355" name="Google Shape;355;p46"/>
          <p:cNvSpPr txBox="1"/>
          <p:nvPr/>
        </p:nvSpPr>
        <p:spPr>
          <a:xfrm>
            <a:off x="822960" y="627127"/>
            <a:ext cx="7543800" cy="866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Criptográficas</a:t>
            </a:r>
            <a:endParaRPr sz="3200" b="1">
              <a:solidFill>
                <a:srgbClr val="E73263"/>
              </a:solidFill>
            </a:endParaRPr>
          </a:p>
        </p:txBody>
      </p:sp>
      <p:sp>
        <p:nvSpPr>
          <p:cNvPr id="356" name="Google Shape;356;p46"/>
          <p:cNvSpPr txBox="1"/>
          <p:nvPr/>
        </p:nvSpPr>
        <p:spPr>
          <a:xfrm>
            <a:off x="825038" y="1461655"/>
            <a:ext cx="7543800" cy="3522600"/>
          </a:xfrm>
          <a:prstGeom prst="rect">
            <a:avLst/>
          </a:prstGeom>
          <a:noFill/>
          <a:ln>
            <a:noFill/>
          </a:ln>
        </p:spPr>
        <p:txBody>
          <a:bodyPr spcFirstLastPara="1" wrap="square" lIns="0" tIns="34275" rIns="0" bIns="34275" anchor="t" anchorCtr="0">
            <a:noAutofit/>
          </a:bodyPr>
          <a:lstStyle/>
          <a:p>
            <a:pPr marL="139700" lvl="0" indent="0" rtl="0">
              <a:lnSpc>
                <a:spcPct val="90000"/>
              </a:lnSpc>
              <a:spcBef>
                <a:spcPts val="900"/>
              </a:spcBef>
              <a:spcAft>
                <a:spcPts val="0"/>
              </a:spcAft>
              <a:buNone/>
            </a:pPr>
            <a:r>
              <a:rPr lang="es" sz="1300" b="1" dirty="0">
                <a:solidFill>
                  <a:srgbClr val="375FA9"/>
                </a:solidFill>
              </a:rPr>
              <a:t>"Hashear" las contraseñas</a:t>
            </a:r>
            <a:br>
              <a:rPr lang="es" sz="1300" b="1" dirty="0">
                <a:solidFill>
                  <a:srgbClr val="375FA9"/>
                </a:solidFill>
              </a:rPr>
            </a:b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Hasta este momento, es claro que recuperar la contraseña de forma directa o mediante algoritmos reversibles no es buena idea. Por lo tanto, se estudiará la utilización de algoritmos irreversibles para reforzar la seguridad y es aquí donde entran a jugar un papel importante las funciones hash. </a:t>
            </a: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Para verificar la contraseña de un usuario, se le aplica la función hash y se compara el resultado con el hash almacenado en la base de datos.</a:t>
            </a: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Sin embargo, esta solución presenta algunos inconvenientes. </a:t>
            </a:r>
            <a:endParaRPr sz="1300" dirty="0">
              <a:solidFill>
                <a:srgbClr val="375FA9"/>
              </a:solidFill>
            </a:endParaRPr>
          </a:p>
          <a:p>
            <a:pPr marL="914400" lvl="1" indent="-317500" algn="just" rtl="0">
              <a:lnSpc>
                <a:spcPct val="90000"/>
              </a:lnSpc>
              <a:spcBef>
                <a:spcPts val="200"/>
              </a:spcBef>
              <a:spcAft>
                <a:spcPts val="0"/>
              </a:spcAft>
              <a:buClr>
                <a:schemeClr val="accent5"/>
              </a:buClr>
              <a:buSzPts val="1400"/>
              <a:buFont typeface="Calibri"/>
              <a:buChar char="○"/>
            </a:pPr>
            <a:r>
              <a:rPr lang="es" sz="1200" dirty="0">
                <a:solidFill>
                  <a:srgbClr val="375FA9"/>
                </a:solidFill>
              </a:rPr>
              <a:t>Una contraseña siempre genera el mismo hash, por lo tanto dos usuarios con la misma contraseña tendrán almacenado el mismo hash en la base de datos. </a:t>
            </a:r>
            <a:endParaRPr sz="1200" dirty="0">
              <a:solidFill>
                <a:srgbClr val="375FA9"/>
              </a:solidFill>
            </a:endParaRPr>
          </a:p>
          <a:p>
            <a:pPr marL="914400" lvl="1" indent="-317500" algn="just" rtl="0">
              <a:lnSpc>
                <a:spcPct val="90000"/>
              </a:lnSpc>
              <a:spcBef>
                <a:spcPts val="200"/>
              </a:spcBef>
              <a:spcAft>
                <a:spcPts val="0"/>
              </a:spcAft>
              <a:buClr>
                <a:schemeClr val="accent5"/>
              </a:buClr>
              <a:buSzPts val="1400"/>
              <a:buFont typeface="Calibri"/>
              <a:buChar char="○"/>
            </a:pPr>
            <a:r>
              <a:rPr lang="es" sz="1200" dirty="0">
                <a:solidFill>
                  <a:srgbClr val="375FA9"/>
                </a:solidFill>
              </a:rPr>
              <a:t>Son algoritmos computacionalmente muy rápidos, lo que conlleva a calcular el hash de un gran número de contraseñas por segundo con una GPU que muchas veces no tiene la capacidad. </a:t>
            </a:r>
            <a:endParaRPr sz="1200" dirty="0">
              <a:solidFill>
                <a:srgbClr val="375FA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60"/>
        <p:cNvGrpSpPr/>
        <p:nvPr/>
      </p:nvGrpSpPr>
      <p:grpSpPr>
        <a:xfrm>
          <a:off x="0" y="0"/>
          <a:ext cx="0" cy="0"/>
          <a:chOff x="0" y="0"/>
          <a:chExt cx="0" cy="0"/>
        </a:xfrm>
      </p:grpSpPr>
      <p:sp>
        <p:nvSpPr>
          <p:cNvPr id="361" name="Google Shape;361;p47"/>
          <p:cNvSpPr txBox="1"/>
          <p:nvPr/>
        </p:nvSpPr>
        <p:spPr>
          <a:xfrm>
            <a:off x="822960" y="419307"/>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Criptográficas</a:t>
            </a:r>
            <a:endParaRPr sz="3200" b="1">
              <a:solidFill>
                <a:srgbClr val="E73263"/>
              </a:solidFill>
            </a:endParaRPr>
          </a:p>
        </p:txBody>
      </p:sp>
      <p:sp>
        <p:nvSpPr>
          <p:cNvPr id="362" name="Google Shape;362;p47"/>
          <p:cNvSpPr txBox="1"/>
          <p:nvPr/>
        </p:nvSpPr>
        <p:spPr>
          <a:xfrm>
            <a:off x="822960" y="1377371"/>
            <a:ext cx="7543800" cy="3333300"/>
          </a:xfrm>
          <a:prstGeom prst="rect">
            <a:avLst/>
          </a:prstGeom>
          <a:noFill/>
          <a:ln>
            <a:noFill/>
          </a:ln>
        </p:spPr>
        <p:txBody>
          <a:bodyPr spcFirstLastPara="1" wrap="square" lIns="0" tIns="34275" rIns="0" bIns="34275" anchor="t" anchorCtr="0">
            <a:noAutofit/>
          </a:bodyPr>
          <a:lstStyle/>
          <a:p>
            <a:pPr marL="139700" lvl="0" indent="0" algn="l" rtl="0">
              <a:lnSpc>
                <a:spcPct val="90000"/>
              </a:lnSpc>
              <a:spcBef>
                <a:spcPts val="900"/>
              </a:spcBef>
              <a:spcAft>
                <a:spcPts val="0"/>
              </a:spcAft>
              <a:buNone/>
            </a:pPr>
            <a:r>
              <a:rPr lang="es" sz="1300" b="1">
                <a:solidFill>
                  <a:srgbClr val="375FA9"/>
                </a:solidFill>
              </a:rPr>
              <a:t>Ataques</a:t>
            </a:r>
            <a:endParaRPr sz="130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a:solidFill>
                  <a:srgbClr val="375FA9"/>
                </a:solidFill>
              </a:rPr>
              <a:t>Un </a:t>
            </a:r>
            <a:r>
              <a:rPr lang="es" sz="1300" b="1">
                <a:solidFill>
                  <a:srgbClr val="375FA9"/>
                </a:solidFill>
              </a:rPr>
              <a:t>ataque de diccionario</a:t>
            </a:r>
            <a:r>
              <a:rPr lang="es" sz="1300">
                <a:solidFill>
                  <a:srgbClr val="375FA9"/>
                </a:solidFill>
              </a:rPr>
              <a:t> utiliza un archivo de cadenas las cuales pueden ser utilizadas como contraseñas. Cada cadena en el archivo es “hasheada” y comparada con el hash de la contraseña objetivo. Si coinciden, la cadena es la contraseña buscada.</a:t>
            </a:r>
            <a:endParaRPr sz="1300">
              <a:solidFill>
                <a:srgbClr val="375FA9"/>
              </a:solidFill>
            </a:endParaRPr>
          </a:p>
          <a:p>
            <a:pPr marL="457200" lvl="0" indent="0" algn="just" rtl="0">
              <a:lnSpc>
                <a:spcPct val="90000"/>
              </a:lnSpc>
              <a:spcBef>
                <a:spcPts val="200"/>
              </a:spcBef>
              <a:spcAft>
                <a:spcPts val="0"/>
              </a:spcAft>
              <a:buNone/>
            </a:pPr>
            <a:endParaRPr sz="1300">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sz="1300">
                <a:solidFill>
                  <a:srgbClr val="375FA9"/>
                </a:solidFill>
              </a:rPr>
              <a:t>Un </a:t>
            </a:r>
            <a:r>
              <a:rPr lang="es" sz="1300" b="1">
                <a:solidFill>
                  <a:srgbClr val="375FA9"/>
                </a:solidFill>
              </a:rPr>
              <a:t>ataque de fuerza bruta</a:t>
            </a:r>
            <a:r>
              <a:rPr lang="es" sz="1300">
                <a:solidFill>
                  <a:srgbClr val="375FA9"/>
                </a:solidFill>
              </a:rPr>
              <a:t> prueba cada combinación posible de caracteres hasta una longitud específica. Desde el punto de vista computacional, estos ataques son muy costosos y suelen ser los menos eficientes por tiempo de procesador, sin embargo, siempre hallan la contraseña.</a:t>
            </a:r>
            <a:endParaRPr sz="1300">
              <a:solidFill>
                <a:srgbClr val="375FA9"/>
              </a:solidFill>
            </a:endParaRPr>
          </a:p>
          <a:p>
            <a:pPr marL="457200" lvl="0" indent="0" algn="just" rtl="0">
              <a:lnSpc>
                <a:spcPct val="90000"/>
              </a:lnSpc>
              <a:spcBef>
                <a:spcPts val="200"/>
              </a:spcBef>
              <a:spcAft>
                <a:spcPts val="0"/>
              </a:spcAft>
              <a:buNone/>
            </a:pPr>
            <a:endParaRPr sz="1300">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sz="1300">
                <a:solidFill>
                  <a:srgbClr val="375FA9"/>
                </a:solidFill>
              </a:rPr>
              <a:t>Un </a:t>
            </a:r>
            <a:r>
              <a:rPr lang="es" sz="1300" b="1">
                <a:solidFill>
                  <a:srgbClr val="375FA9"/>
                </a:solidFill>
              </a:rPr>
              <a:t>ataque precomputado</a:t>
            </a:r>
            <a:r>
              <a:rPr lang="es" sz="1300">
                <a:solidFill>
                  <a:srgbClr val="375FA9"/>
                </a:solidFill>
              </a:rPr>
              <a:t> consiste en crear una base de datos, que contiene un par de valores: la hash y su equivalente en texto plano. Esto una gran ventaja para el atacante, ya que existen servicios online que se dedican a alimentar constantemente su base de datos de hashes. De esta forma, un usuario puede hallar un hash buscando el valor en texto plano sin invertir tiempo en crackear la hash.</a:t>
            </a:r>
            <a:endParaRPr sz="1300">
              <a:solidFill>
                <a:srgbClr val="233A44"/>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66"/>
        <p:cNvGrpSpPr/>
        <p:nvPr/>
      </p:nvGrpSpPr>
      <p:grpSpPr>
        <a:xfrm>
          <a:off x="0" y="0"/>
          <a:ext cx="0" cy="0"/>
          <a:chOff x="0" y="0"/>
          <a:chExt cx="0" cy="0"/>
        </a:xfrm>
      </p:grpSpPr>
      <p:sp>
        <p:nvSpPr>
          <p:cNvPr id="367" name="Google Shape;367;p48"/>
          <p:cNvSpPr txBox="1"/>
          <p:nvPr/>
        </p:nvSpPr>
        <p:spPr>
          <a:xfrm>
            <a:off x="822960" y="3673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Criptográficas</a:t>
            </a:r>
            <a:endParaRPr sz="3200" b="1">
              <a:solidFill>
                <a:srgbClr val="E73263"/>
              </a:solidFill>
            </a:endParaRPr>
          </a:p>
        </p:txBody>
      </p:sp>
      <p:sp>
        <p:nvSpPr>
          <p:cNvPr id="368" name="Google Shape;368;p48"/>
          <p:cNvSpPr txBox="1"/>
          <p:nvPr/>
        </p:nvSpPr>
        <p:spPr>
          <a:xfrm>
            <a:off x="822960" y="1536700"/>
            <a:ext cx="7543800" cy="3017400"/>
          </a:xfrm>
          <a:prstGeom prst="rect">
            <a:avLst/>
          </a:prstGeom>
          <a:noFill/>
          <a:ln>
            <a:noFill/>
          </a:ln>
        </p:spPr>
        <p:txBody>
          <a:bodyPr spcFirstLastPara="1" wrap="square" lIns="0" tIns="34275" rIns="0" bIns="34275" anchor="t" anchorCtr="0">
            <a:noAutofit/>
          </a:bodyPr>
          <a:lstStyle/>
          <a:p>
            <a:pPr marL="139700" lvl="0" indent="0" algn="l" rtl="0">
              <a:lnSpc>
                <a:spcPct val="90000"/>
              </a:lnSpc>
              <a:spcBef>
                <a:spcPts val="900"/>
              </a:spcBef>
              <a:spcAft>
                <a:spcPts val="0"/>
              </a:spcAft>
              <a:buNone/>
            </a:pPr>
            <a:r>
              <a:rPr lang="es" sz="1500" b="1">
                <a:solidFill>
                  <a:srgbClr val="375FA9"/>
                </a:solidFill>
              </a:rPr>
              <a:t>Hash con Salt</a:t>
            </a:r>
            <a:endParaRPr sz="1500" b="1">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Salt es un pequeño dato añadido que hace que los hash sean significantemente más difíciles de violar. </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Salt criptográfica es un dato que se utiliza durante el proceso de hash para eliminar la posibilidad de que el resultado pueda buscarse a partir de una lista de pares pre-calculados de hash y sus entradas originales, conocidas como tablas rainbow.</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Existe muchos servicios online que ofrecen enormes listas de códigos hash pre-calculados, junto con sus datos de entrada originales. </a:t>
            </a:r>
            <a:endParaRPr>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El uso de salt hace muy difícil o imposible encontrar el hash resultante en cualquier listas.</a:t>
            </a:r>
            <a:endParaRPr sz="1300">
              <a:solidFill>
                <a:srgbClr val="233A44"/>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72"/>
        <p:cNvGrpSpPr/>
        <p:nvPr/>
      </p:nvGrpSpPr>
      <p:grpSpPr>
        <a:xfrm>
          <a:off x="0" y="0"/>
          <a:ext cx="0" cy="0"/>
          <a:chOff x="0" y="0"/>
          <a:chExt cx="0" cy="0"/>
        </a:xfrm>
      </p:grpSpPr>
      <p:sp>
        <p:nvSpPr>
          <p:cNvPr id="373" name="Google Shape;373;p49"/>
          <p:cNvSpPr txBox="1"/>
          <p:nvPr/>
        </p:nvSpPr>
        <p:spPr>
          <a:xfrm>
            <a:off x="822960" y="3673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Criptográficas</a:t>
            </a:r>
            <a:endParaRPr sz="3200" b="1">
              <a:solidFill>
                <a:srgbClr val="E73263"/>
              </a:solidFill>
            </a:endParaRPr>
          </a:p>
        </p:txBody>
      </p:sp>
      <p:sp>
        <p:nvSpPr>
          <p:cNvPr id="374" name="Google Shape;374;p49"/>
          <p:cNvSpPr txBox="1"/>
          <p:nvPr/>
        </p:nvSpPr>
        <p:spPr>
          <a:xfrm>
            <a:off x="822960" y="1536700"/>
            <a:ext cx="7543800" cy="3017400"/>
          </a:xfrm>
          <a:prstGeom prst="rect">
            <a:avLst/>
          </a:prstGeom>
          <a:noFill/>
          <a:ln>
            <a:noFill/>
          </a:ln>
        </p:spPr>
        <p:txBody>
          <a:bodyPr spcFirstLastPara="1" wrap="square" lIns="0" tIns="34275" rIns="0" bIns="34275" anchor="t" anchorCtr="0">
            <a:noAutofit/>
          </a:bodyPr>
          <a:lstStyle/>
          <a:p>
            <a:pPr marL="139700" lvl="0" indent="0" algn="l" rtl="0">
              <a:lnSpc>
                <a:spcPct val="90000"/>
              </a:lnSpc>
              <a:spcBef>
                <a:spcPts val="900"/>
              </a:spcBef>
              <a:spcAft>
                <a:spcPts val="0"/>
              </a:spcAft>
              <a:buNone/>
            </a:pPr>
            <a:r>
              <a:rPr lang="es" sz="1500" b="1">
                <a:solidFill>
                  <a:srgbClr val="375FA9"/>
                </a:solidFill>
              </a:rPr>
              <a:t>Hash con salt</a:t>
            </a:r>
            <a:endParaRPr sz="1500" b="1">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Los hashs con salt, son como los hash de siempre con un añadido de seguridad: la salt que se le agrega. </a:t>
            </a:r>
            <a:endParaRPr>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Salt es un número de dígitos aleatorios que se le agrega al hash ya sea al principio o al final. Con salt los hash dejan de ser comunes, lo que implica que es más difícil el decodificarlos, ya que se deberá probar tanto con cada hash, como también con cada salt y sus combinaciones.</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Utilizando salt se logra que las bases de datos de hash sean inútiles. Sin embargo, aunque se soluciona un inconveniente importante de las funciones de hash simples, el uso de salt no previene sobre ataques de fuerza bruta o de diccionario.</a:t>
            </a:r>
            <a:endParaRPr sz="1300">
              <a:solidFill>
                <a:srgbClr val="233A44"/>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50"/>
          <p:cNvSpPr txBox="1"/>
          <p:nvPr/>
        </p:nvSpPr>
        <p:spPr>
          <a:xfrm>
            <a:off x="822960" y="1870364"/>
            <a:ext cx="7543800" cy="2531400"/>
          </a:xfrm>
          <a:prstGeom prst="rect">
            <a:avLst/>
          </a:prstGeom>
          <a:noFill/>
          <a:ln>
            <a:noFill/>
          </a:ln>
        </p:spPr>
        <p:txBody>
          <a:bodyPr spcFirstLastPara="1" wrap="square" lIns="0" tIns="34275" rIns="0" bIns="34275" anchor="t" anchorCtr="0">
            <a:noAutofit/>
          </a:bodyPr>
          <a:lstStyle/>
          <a:p>
            <a:pPr marL="139700" lvl="0" indent="0" algn="l" rtl="0">
              <a:lnSpc>
                <a:spcPct val="90000"/>
              </a:lnSpc>
              <a:spcBef>
                <a:spcPts val="900"/>
              </a:spcBef>
              <a:spcAft>
                <a:spcPts val="0"/>
              </a:spcAft>
              <a:buNone/>
            </a:pPr>
            <a:r>
              <a:rPr lang="es" sz="1500" b="1">
                <a:solidFill>
                  <a:srgbClr val="375FA9"/>
                </a:solidFill>
              </a:rPr>
              <a:t>El módulo HahsLib.</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La librería estándar de Python contiene el módulo hahslib. Este módulo implementa una interfaz común a varios algoritmos seguros de hash. </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Se incluyen los algoritmos de hash seguros:</a:t>
            </a:r>
            <a:endParaRPr sz="1500">
              <a:solidFill>
                <a:srgbClr val="375FA9"/>
              </a:solidFill>
            </a:endParaRPr>
          </a:p>
          <a:p>
            <a:pPr marL="914400" lvl="1" indent="-317500" algn="just" rtl="0">
              <a:lnSpc>
                <a:spcPct val="90000"/>
              </a:lnSpc>
              <a:spcBef>
                <a:spcPts val="200"/>
              </a:spcBef>
              <a:spcAft>
                <a:spcPts val="0"/>
              </a:spcAft>
              <a:buClr>
                <a:schemeClr val="accent5"/>
              </a:buClr>
              <a:buSzPts val="1400"/>
              <a:buFont typeface="Calibri"/>
              <a:buChar char="○"/>
            </a:pPr>
            <a:r>
              <a:rPr lang="es" sz="1300">
                <a:solidFill>
                  <a:srgbClr val="375FA9"/>
                </a:solidFill>
              </a:rPr>
              <a:t>FIPS</a:t>
            </a:r>
            <a:endParaRPr sz="1100">
              <a:solidFill>
                <a:srgbClr val="233A44"/>
              </a:solidFill>
              <a:latin typeface="Calibri"/>
              <a:ea typeface="Calibri"/>
              <a:cs typeface="Calibri"/>
              <a:sym typeface="Calibri"/>
            </a:endParaRPr>
          </a:p>
          <a:p>
            <a:pPr marL="914400" lvl="1" indent="-317500" algn="just" rtl="0">
              <a:lnSpc>
                <a:spcPct val="90000"/>
              </a:lnSpc>
              <a:spcBef>
                <a:spcPts val="200"/>
              </a:spcBef>
              <a:spcAft>
                <a:spcPts val="0"/>
              </a:spcAft>
              <a:buClr>
                <a:schemeClr val="accent5"/>
              </a:buClr>
              <a:buSzPts val="1400"/>
              <a:buFont typeface="Calibri"/>
              <a:buChar char="○"/>
            </a:pPr>
            <a:r>
              <a:rPr lang="es" sz="1300">
                <a:solidFill>
                  <a:srgbClr val="375FA9"/>
                </a:solidFill>
              </a:rPr>
              <a:t>SHA1, SHA224, SHA256, SHA384 y SHA512 (definidos en FIPS 180-2)</a:t>
            </a:r>
            <a:endParaRPr sz="1100">
              <a:solidFill>
                <a:srgbClr val="233A44"/>
              </a:solidFill>
              <a:latin typeface="Calibri"/>
              <a:ea typeface="Calibri"/>
              <a:cs typeface="Calibri"/>
              <a:sym typeface="Calibri"/>
            </a:endParaRPr>
          </a:p>
          <a:p>
            <a:pPr marL="914400" lvl="1" indent="-317500" algn="just" rtl="0">
              <a:lnSpc>
                <a:spcPct val="90000"/>
              </a:lnSpc>
              <a:spcBef>
                <a:spcPts val="200"/>
              </a:spcBef>
              <a:spcAft>
                <a:spcPts val="0"/>
              </a:spcAft>
              <a:buClr>
                <a:schemeClr val="accent5"/>
              </a:buClr>
              <a:buSzPts val="1400"/>
              <a:buFont typeface="Calibri"/>
              <a:buChar char="○"/>
            </a:pPr>
            <a:r>
              <a:rPr lang="es" sz="1300">
                <a:solidFill>
                  <a:srgbClr val="375FA9"/>
                </a:solidFill>
              </a:rPr>
              <a:t>MD5 de RSA (definido en InternetRFC 1321). </a:t>
            </a:r>
            <a:endParaRPr sz="1300">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sz="1500">
                <a:solidFill>
                  <a:srgbClr val="375FA9"/>
                </a:solidFill>
              </a:rPr>
              <a:t>Los términos "hash seguro" y "resumen del mensaje" son intercambiables. El término moderno es hash seguro.</a:t>
            </a:r>
            <a:endParaRPr sz="1300">
              <a:solidFill>
                <a:srgbClr val="233A44"/>
              </a:solidFill>
              <a:latin typeface="Calibri"/>
              <a:ea typeface="Calibri"/>
              <a:cs typeface="Calibri"/>
              <a:sym typeface="Calibri"/>
            </a:endParaRPr>
          </a:p>
        </p:txBody>
      </p:sp>
      <p:sp>
        <p:nvSpPr>
          <p:cNvPr id="380" name="Google Shape;380;p50"/>
          <p:cNvSpPr txBox="1"/>
          <p:nvPr/>
        </p:nvSpPr>
        <p:spPr>
          <a:xfrm>
            <a:off x="924790" y="727573"/>
            <a:ext cx="69849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a:t>
            </a:r>
            <a:r>
              <a:rPr lang="es" sz="2800" b="1">
                <a:solidFill>
                  <a:srgbClr val="E73263"/>
                </a:solidFill>
              </a:rPr>
              <a:t>Criptográficas</a:t>
            </a:r>
            <a:br>
              <a:rPr lang="es" sz="3200" b="1">
                <a:solidFill>
                  <a:srgbClr val="E73263"/>
                </a:solidFill>
              </a:rPr>
            </a:br>
            <a:r>
              <a:rPr lang="es" sz="2800" b="1">
                <a:solidFill>
                  <a:srgbClr val="E73263"/>
                </a:solidFill>
              </a:rPr>
              <a:t>con Python y HashLib</a:t>
            </a:r>
            <a:endParaRPr sz="2800" b="1">
              <a:solidFill>
                <a:srgbClr val="E73263"/>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84"/>
        <p:cNvGrpSpPr/>
        <p:nvPr/>
      </p:nvGrpSpPr>
      <p:grpSpPr>
        <a:xfrm>
          <a:off x="0" y="0"/>
          <a:ext cx="0" cy="0"/>
          <a:chOff x="0" y="0"/>
          <a:chExt cx="0" cy="0"/>
        </a:xfrm>
      </p:grpSpPr>
      <p:sp>
        <p:nvSpPr>
          <p:cNvPr id="385" name="Google Shape;385;p51"/>
          <p:cNvSpPr txBox="1"/>
          <p:nvPr/>
        </p:nvSpPr>
        <p:spPr>
          <a:xfrm>
            <a:off x="822960" y="1663272"/>
            <a:ext cx="7543800" cy="26622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sz="1500" b="1">
                <a:solidFill>
                  <a:srgbClr val="375FA9"/>
                </a:solidFill>
              </a:rPr>
              <a:t>Algoritmos de hash:</a:t>
            </a:r>
            <a:endParaRPr sz="1300">
              <a:solidFill>
                <a:srgbClr val="233A44"/>
              </a:solidFill>
              <a:latin typeface="Calibri"/>
              <a:ea typeface="Calibri"/>
              <a:cs typeface="Calibri"/>
              <a:sym typeface="Calibri"/>
            </a:endParaRPr>
          </a:p>
          <a:p>
            <a:pPr marL="139700" lvl="0" indent="0" algn="just" rtl="0">
              <a:lnSpc>
                <a:spcPct val="90000"/>
              </a:lnSpc>
              <a:spcBef>
                <a:spcPts val="900"/>
              </a:spcBef>
              <a:spcAft>
                <a:spcPts val="0"/>
              </a:spcAft>
              <a:buNone/>
            </a:pPr>
            <a:r>
              <a:rPr lang="es">
                <a:solidFill>
                  <a:srgbClr val="375FA9"/>
                </a:solidFill>
              </a:rPr>
              <a:t>Existe un método constructor para cada tipo de hash. Todos devuelven un objeto hash con la misma interfaz simple.</a:t>
            </a:r>
            <a:endParaRPr sz="1300">
              <a:solidFill>
                <a:srgbClr val="233A44"/>
              </a:solidFill>
              <a:latin typeface="Calibri"/>
              <a:ea typeface="Calibri"/>
              <a:cs typeface="Calibri"/>
              <a:sym typeface="Calibri"/>
            </a:endParaRPr>
          </a:p>
          <a:p>
            <a:pPr marL="139700" lvl="0" indent="0" algn="just" rtl="0">
              <a:lnSpc>
                <a:spcPct val="90000"/>
              </a:lnSpc>
              <a:spcBef>
                <a:spcPts val="900"/>
              </a:spcBef>
              <a:spcAft>
                <a:spcPts val="0"/>
              </a:spcAft>
              <a:buNone/>
            </a:pPr>
            <a:r>
              <a:rPr lang="es">
                <a:solidFill>
                  <a:srgbClr val="375FA9"/>
                </a:solidFill>
              </a:rPr>
              <a:t>Ejemplo para cifrar con SHA-256 e imprimir el resultado en pantalla:</a:t>
            </a:r>
            <a:endParaRPr sz="1300">
              <a:solidFill>
                <a:srgbClr val="233A44"/>
              </a:solidFill>
              <a:latin typeface="Calibri"/>
              <a:ea typeface="Calibri"/>
              <a:cs typeface="Calibri"/>
              <a:sym typeface="Calibri"/>
            </a:endParaRPr>
          </a:p>
          <a:p>
            <a:pPr marL="139700" lvl="0" indent="0" algn="just" rtl="0">
              <a:lnSpc>
                <a:spcPct val="90000"/>
              </a:lnSpc>
              <a:spcBef>
                <a:spcPts val="900"/>
              </a:spcBef>
              <a:spcAft>
                <a:spcPts val="0"/>
              </a:spcAft>
              <a:buNone/>
            </a:pPr>
            <a:endParaRPr sz="700">
              <a:solidFill>
                <a:srgbClr val="375FA9"/>
              </a:solidFill>
            </a:endParaRPr>
          </a:p>
          <a:p>
            <a:pPr marL="596900" lvl="1" indent="0" algn="just" rtl="0">
              <a:lnSpc>
                <a:spcPct val="90000"/>
              </a:lnSpc>
              <a:spcBef>
                <a:spcPts val="200"/>
              </a:spcBef>
              <a:spcAft>
                <a:spcPts val="0"/>
              </a:spcAft>
              <a:buNone/>
            </a:pPr>
            <a:r>
              <a:rPr lang="es" sz="1300">
                <a:solidFill>
                  <a:srgbClr val="375FA9"/>
                </a:solidFill>
                <a:latin typeface="Consolas"/>
                <a:ea typeface="Consolas"/>
                <a:cs typeface="Consolas"/>
                <a:sym typeface="Consolas"/>
              </a:rPr>
              <a:t>import hashlib</a:t>
            </a:r>
            <a:endParaRPr sz="1300">
              <a:solidFill>
                <a:srgbClr val="375FA9"/>
              </a:solidFill>
              <a:latin typeface="Consolas"/>
              <a:ea typeface="Consolas"/>
              <a:cs typeface="Consolas"/>
              <a:sym typeface="Consolas"/>
            </a:endParaRPr>
          </a:p>
          <a:p>
            <a:pPr marL="596900" lvl="1" indent="0" algn="just" rtl="0">
              <a:lnSpc>
                <a:spcPct val="90000"/>
              </a:lnSpc>
              <a:spcBef>
                <a:spcPts val="200"/>
              </a:spcBef>
              <a:spcAft>
                <a:spcPts val="0"/>
              </a:spcAft>
              <a:buNone/>
            </a:pPr>
            <a:r>
              <a:rPr lang="es" sz="1300">
                <a:solidFill>
                  <a:srgbClr val="375FA9"/>
                </a:solidFill>
                <a:latin typeface="Consolas"/>
                <a:ea typeface="Consolas"/>
                <a:cs typeface="Consolas"/>
                <a:sym typeface="Consolas"/>
              </a:rPr>
              <a:t>m = hashlib.sha256(b"mensaje")</a:t>
            </a:r>
            <a:endParaRPr sz="1100">
              <a:solidFill>
                <a:srgbClr val="233A44"/>
              </a:solidFill>
              <a:latin typeface="Consolas"/>
              <a:ea typeface="Consolas"/>
              <a:cs typeface="Consolas"/>
              <a:sym typeface="Consolas"/>
            </a:endParaRPr>
          </a:p>
          <a:p>
            <a:pPr marL="596900" lvl="1" indent="0" algn="just" rtl="0">
              <a:lnSpc>
                <a:spcPct val="90000"/>
              </a:lnSpc>
              <a:spcBef>
                <a:spcPts val="200"/>
              </a:spcBef>
              <a:spcAft>
                <a:spcPts val="0"/>
              </a:spcAft>
              <a:buNone/>
            </a:pPr>
            <a:r>
              <a:rPr lang="es" sz="1300">
                <a:solidFill>
                  <a:srgbClr val="375FA9"/>
                </a:solidFill>
                <a:latin typeface="Consolas"/>
                <a:ea typeface="Consolas"/>
                <a:cs typeface="Consolas"/>
                <a:sym typeface="Consolas"/>
              </a:rPr>
              <a:t>print(m.digest())</a:t>
            </a:r>
            <a:endParaRPr sz="1100">
              <a:solidFill>
                <a:srgbClr val="233A44"/>
              </a:solidFill>
              <a:latin typeface="Consolas"/>
              <a:ea typeface="Consolas"/>
              <a:cs typeface="Consolas"/>
              <a:sym typeface="Consolas"/>
            </a:endParaRPr>
          </a:p>
          <a:p>
            <a:pPr marL="596900" lvl="1" indent="0" algn="just" rtl="0">
              <a:lnSpc>
                <a:spcPct val="90000"/>
              </a:lnSpc>
              <a:spcBef>
                <a:spcPts val="200"/>
              </a:spcBef>
              <a:spcAft>
                <a:spcPts val="0"/>
              </a:spcAft>
              <a:buNone/>
            </a:pPr>
            <a:endParaRPr sz="1300">
              <a:solidFill>
                <a:srgbClr val="375FA9"/>
              </a:solidFill>
              <a:latin typeface="Consolas"/>
              <a:ea typeface="Consolas"/>
              <a:cs typeface="Consolas"/>
              <a:sym typeface="Consolas"/>
            </a:endParaRPr>
          </a:p>
          <a:p>
            <a:pPr marL="596900" lvl="1" indent="0" algn="just" rtl="0">
              <a:lnSpc>
                <a:spcPct val="90000"/>
              </a:lnSpc>
              <a:spcBef>
                <a:spcPts val="200"/>
              </a:spcBef>
              <a:spcAft>
                <a:spcPts val="0"/>
              </a:spcAft>
              <a:buNone/>
            </a:pPr>
            <a:r>
              <a:rPr lang="es" sz="1300">
                <a:solidFill>
                  <a:srgbClr val="375FA9"/>
                </a:solidFill>
                <a:latin typeface="Consolas"/>
                <a:ea typeface="Consolas"/>
                <a:cs typeface="Consolas"/>
                <a:sym typeface="Consolas"/>
              </a:rPr>
              <a:t>b"]\xb3\xa6(\x06\x10!\x8a\x1c\x0b\xbf\xd9\x9f\x19\x82\x1e{\r$m'\x11\xc9\xf0\xc7\x9c\x1f\x17\xfdF\xa09"</a:t>
            </a:r>
            <a:endParaRPr sz="1100">
              <a:solidFill>
                <a:srgbClr val="233A44"/>
              </a:solidFill>
              <a:latin typeface="Consolas"/>
              <a:ea typeface="Consolas"/>
              <a:cs typeface="Consolas"/>
              <a:sym typeface="Consolas"/>
            </a:endParaRPr>
          </a:p>
        </p:txBody>
      </p:sp>
      <p:sp>
        <p:nvSpPr>
          <p:cNvPr id="386" name="Google Shape;386;p51"/>
          <p:cNvSpPr txBox="1"/>
          <p:nvPr/>
        </p:nvSpPr>
        <p:spPr>
          <a:xfrm>
            <a:off x="924790" y="651373"/>
            <a:ext cx="69849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a:t>
            </a:r>
            <a:r>
              <a:rPr lang="es" sz="2800" b="1">
                <a:solidFill>
                  <a:srgbClr val="E73263"/>
                </a:solidFill>
              </a:rPr>
              <a:t>Criptográficas</a:t>
            </a:r>
            <a:br>
              <a:rPr lang="es" sz="3200" b="1">
                <a:solidFill>
                  <a:srgbClr val="E73263"/>
                </a:solidFill>
              </a:rPr>
            </a:br>
            <a:r>
              <a:rPr lang="es" sz="2800" b="1">
                <a:solidFill>
                  <a:srgbClr val="E73263"/>
                </a:solidFill>
              </a:rPr>
              <a:t>con Python y HashLib</a:t>
            </a:r>
            <a:endParaRPr sz="2800" b="1">
              <a:solidFill>
                <a:srgbClr val="E7326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90"/>
        <p:cNvGrpSpPr/>
        <p:nvPr/>
      </p:nvGrpSpPr>
      <p:grpSpPr>
        <a:xfrm>
          <a:off x="0" y="0"/>
          <a:ext cx="0" cy="0"/>
          <a:chOff x="0" y="0"/>
          <a:chExt cx="0" cy="0"/>
        </a:xfrm>
      </p:grpSpPr>
      <p:sp>
        <p:nvSpPr>
          <p:cNvPr id="391" name="Google Shape;391;p52"/>
          <p:cNvSpPr txBox="1"/>
          <p:nvPr/>
        </p:nvSpPr>
        <p:spPr>
          <a:xfrm>
            <a:off x="822960" y="1818408"/>
            <a:ext cx="7543800" cy="2583300"/>
          </a:xfrm>
          <a:prstGeom prst="rect">
            <a:avLst/>
          </a:prstGeom>
          <a:noFill/>
          <a:ln>
            <a:noFill/>
          </a:ln>
        </p:spPr>
        <p:txBody>
          <a:bodyPr spcFirstLastPara="1" wrap="square" lIns="0" tIns="34275" rIns="0" bIns="34275" anchor="t" anchorCtr="0">
            <a:noAutofit/>
          </a:bodyPr>
          <a:lstStyle/>
          <a:p>
            <a:pPr marL="139700" lvl="0" indent="0" algn="l" rtl="0">
              <a:lnSpc>
                <a:spcPct val="90000"/>
              </a:lnSpc>
              <a:spcBef>
                <a:spcPts val="900"/>
              </a:spcBef>
              <a:spcAft>
                <a:spcPts val="0"/>
              </a:spcAft>
              <a:buNone/>
            </a:pPr>
            <a:r>
              <a:rPr lang="es" sz="1500">
                <a:solidFill>
                  <a:srgbClr val="375FA9"/>
                </a:solidFill>
              </a:rPr>
              <a:t>Al cambiar la m minúscula por la M mayúscula, el resultado sería totalmente diferente:</a:t>
            </a:r>
            <a:endParaRPr sz="1300">
              <a:solidFill>
                <a:srgbClr val="233A44"/>
              </a:solidFill>
              <a:latin typeface="Calibri"/>
              <a:ea typeface="Calibri"/>
              <a:cs typeface="Calibri"/>
              <a:sym typeface="Calibri"/>
            </a:endParaRPr>
          </a:p>
          <a:p>
            <a:pPr marL="139700" lvl="0" indent="0" algn="l" rtl="0">
              <a:lnSpc>
                <a:spcPct val="90000"/>
              </a:lnSpc>
              <a:spcBef>
                <a:spcPts val="900"/>
              </a:spcBef>
              <a:spcAft>
                <a:spcPts val="0"/>
              </a:spcAft>
              <a:buNone/>
            </a:pPr>
            <a:endParaRPr sz="1000">
              <a:solidFill>
                <a:srgbClr val="375FA9"/>
              </a:solidFill>
            </a:endParaRPr>
          </a:p>
          <a:p>
            <a:pPr marL="596900" lvl="1" indent="0" algn="l" rtl="0">
              <a:lnSpc>
                <a:spcPct val="90000"/>
              </a:lnSpc>
              <a:spcBef>
                <a:spcPts val="200"/>
              </a:spcBef>
              <a:spcAft>
                <a:spcPts val="0"/>
              </a:spcAft>
              <a:buNone/>
            </a:pPr>
            <a:r>
              <a:rPr lang="es" sz="1300">
                <a:solidFill>
                  <a:srgbClr val="375FA9"/>
                </a:solidFill>
                <a:latin typeface="Consolas"/>
                <a:ea typeface="Consolas"/>
                <a:cs typeface="Consolas"/>
                <a:sym typeface="Consolas"/>
              </a:rPr>
              <a:t>m = hashlib.sha256(b"Mensaje")</a:t>
            </a:r>
            <a:endParaRPr sz="1100">
              <a:solidFill>
                <a:srgbClr val="233A44"/>
              </a:solidFill>
              <a:latin typeface="Consolas"/>
              <a:ea typeface="Consolas"/>
              <a:cs typeface="Consolas"/>
              <a:sym typeface="Consolas"/>
            </a:endParaRPr>
          </a:p>
          <a:p>
            <a:pPr marL="596900" lvl="1" indent="0" algn="l" rtl="0">
              <a:lnSpc>
                <a:spcPct val="90000"/>
              </a:lnSpc>
              <a:spcBef>
                <a:spcPts val="200"/>
              </a:spcBef>
              <a:spcAft>
                <a:spcPts val="0"/>
              </a:spcAft>
              <a:buNone/>
            </a:pPr>
            <a:r>
              <a:rPr lang="es" sz="1300">
                <a:solidFill>
                  <a:srgbClr val="375FA9"/>
                </a:solidFill>
                <a:latin typeface="Consolas"/>
                <a:ea typeface="Consolas"/>
                <a:cs typeface="Consolas"/>
                <a:sym typeface="Consolas"/>
              </a:rPr>
              <a:t>print(m.digest())</a:t>
            </a:r>
            <a:endParaRPr sz="1100">
              <a:solidFill>
                <a:srgbClr val="233A44"/>
              </a:solidFill>
              <a:latin typeface="Consolas"/>
              <a:ea typeface="Consolas"/>
              <a:cs typeface="Consolas"/>
              <a:sym typeface="Consolas"/>
            </a:endParaRPr>
          </a:p>
          <a:p>
            <a:pPr marL="596900" lvl="1" indent="0" algn="l" rtl="0">
              <a:lnSpc>
                <a:spcPct val="90000"/>
              </a:lnSpc>
              <a:spcBef>
                <a:spcPts val="200"/>
              </a:spcBef>
              <a:spcAft>
                <a:spcPts val="0"/>
              </a:spcAft>
              <a:buNone/>
            </a:pPr>
            <a:endParaRPr sz="1300">
              <a:solidFill>
                <a:srgbClr val="375FA9"/>
              </a:solidFill>
              <a:latin typeface="Consolas"/>
              <a:ea typeface="Consolas"/>
              <a:cs typeface="Consolas"/>
              <a:sym typeface="Consolas"/>
            </a:endParaRPr>
          </a:p>
          <a:p>
            <a:pPr marL="596900" lvl="1" indent="0" algn="l" rtl="0">
              <a:lnSpc>
                <a:spcPct val="90000"/>
              </a:lnSpc>
              <a:spcBef>
                <a:spcPts val="200"/>
              </a:spcBef>
              <a:spcAft>
                <a:spcPts val="0"/>
              </a:spcAft>
              <a:buNone/>
            </a:pPr>
            <a:r>
              <a:rPr lang="es" sz="1300">
                <a:solidFill>
                  <a:srgbClr val="375FA9"/>
                </a:solidFill>
                <a:latin typeface="Consolas"/>
                <a:ea typeface="Consolas"/>
                <a:cs typeface="Consolas"/>
                <a:sym typeface="Consolas"/>
              </a:rPr>
              <a:t>b'\xd2\xaf1q.\xad\x04\x14h\xc1\xc6\xfaLvV\\\\\xe0\xf9\xb1\x93\x10\x079\xffQ\xb9\x07\xe4\xe3\x818'</a:t>
            </a:r>
            <a:endParaRPr sz="1100">
              <a:solidFill>
                <a:srgbClr val="233A44"/>
              </a:solidFill>
              <a:latin typeface="Consolas"/>
              <a:ea typeface="Consolas"/>
              <a:cs typeface="Consolas"/>
              <a:sym typeface="Consolas"/>
            </a:endParaRPr>
          </a:p>
          <a:p>
            <a:pPr marL="139700" lvl="0" indent="0" algn="l" rtl="0">
              <a:lnSpc>
                <a:spcPct val="90000"/>
              </a:lnSpc>
              <a:spcBef>
                <a:spcPts val="900"/>
              </a:spcBef>
              <a:spcAft>
                <a:spcPts val="0"/>
              </a:spcAft>
              <a:buNone/>
            </a:pPr>
            <a:endParaRPr sz="800">
              <a:solidFill>
                <a:srgbClr val="375FA9"/>
              </a:solidFill>
            </a:endParaRPr>
          </a:p>
          <a:p>
            <a:pPr marL="139700" lvl="0" indent="0" algn="l" rtl="0">
              <a:lnSpc>
                <a:spcPct val="90000"/>
              </a:lnSpc>
              <a:spcBef>
                <a:spcPts val="900"/>
              </a:spcBef>
              <a:spcAft>
                <a:spcPts val="0"/>
              </a:spcAft>
              <a:buNone/>
            </a:pPr>
            <a:r>
              <a:rPr lang="es" sz="1500">
                <a:solidFill>
                  <a:srgbClr val="375FA9"/>
                </a:solidFill>
              </a:rPr>
              <a:t>Con solo cambiar un carácter, el hash cambia completamente.</a:t>
            </a:r>
            <a:endParaRPr sz="1300">
              <a:solidFill>
                <a:srgbClr val="233A44"/>
              </a:solidFill>
              <a:latin typeface="Calibri"/>
              <a:ea typeface="Calibri"/>
              <a:cs typeface="Calibri"/>
              <a:sym typeface="Calibri"/>
            </a:endParaRPr>
          </a:p>
        </p:txBody>
      </p:sp>
      <p:sp>
        <p:nvSpPr>
          <p:cNvPr id="392" name="Google Shape;392;p52"/>
          <p:cNvSpPr txBox="1"/>
          <p:nvPr/>
        </p:nvSpPr>
        <p:spPr>
          <a:xfrm>
            <a:off x="924790" y="651373"/>
            <a:ext cx="69849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a:t>
            </a:r>
            <a:r>
              <a:rPr lang="es" sz="2800" b="1">
                <a:solidFill>
                  <a:srgbClr val="E73263"/>
                </a:solidFill>
              </a:rPr>
              <a:t>Criptográficas</a:t>
            </a:r>
            <a:br>
              <a:rPr lang="es" sz="3200" b="1">
                <a:solidFill>
                  <a:srgbClr val="E73263"/>
                </a:solidFill>
              </a:rPr>
            </a:br>
            <a:r>
              <a:rPr lang="es" sz="2800" b="1">
                <a:solidFill>
                  <a:srgbClr val="E73263"/>
                </a:solidFill>
              </a:rPr>
              <a:t>con Python y HashLib</a:t>
            </a:r>
            <a:endParaRPr sz="2800" b="1">
              <a:solidFill>
                <a:srgbClr val="E7326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96"/>
        <p:cNvGrpSpPr/>
        <p:nvPr/>
      </p:nvGrpSpPr>
      <p:grpSpPr>
        <a:xfrm>
          <a:off x="0" y="0"/>
          <a:ext cx="0" cy="0"/>
          <a:chOff x="0" y="0"/>
          <a:chExt cx="0" cy="0"/>
        </a:xfrm>
      </p:grpSpPr>
      <p:sp>
        <p:nvSpPr>
          <p:cNvPr id="397" name="Google Shape;397;p53"/>
          <p:cNvSpPr txBox="1"/>
          <p:nvPr/>
        </p:nvSpPr>
        <p:spPr>
          <a:xfrm>
            <a:off x="822960" y="1859973"/>
            <a:ext cx="7543800" cy="27639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a:solidFill>
                  <a:srgbClr val="375FA9"/>
                </a:solidFill>
              </a:rPr>
              <a:t>La función </a:t>
            </a:r>
            <a:r>
              <a:rPr lang="es">
                <a:solidFill>
                  <a:srgbClr val="375FA9"/>
                </a:solidFill>
                <a:latin typeface="Consolas"/>
                <a:ea typeface="Consolas"/>
                <a:cs typeface="Consolas"/>
                <a:sym typeface="Consolas"/>
              </a:rPr>
              <a:t>new()</a:t>
            </a:r>
            <a:r>
              <a:rPr lang="es">
                <a:solidFill>
                  <a:srgbClr val="375FA9"/>
                </a:solidFill>
              </a:rPr>
              <a:t> retorna un nuevo objeto de la clase hash implementando la función (hash) especificada. Donde el primer parámetro es una cadena con el nombre de la función hash que se desea utilizar como “sha1”, “md5”, “sha224” y el segundo es la cadena a cifrar:</a:t>
            </a:r>
            <a:endParaRPr>
              <a:solidFill>
                <a:srgbClr val="375FA9"/>
              </a:solidFill>
            </a:endParaRPr>
          </a:p>
          <a:p>
            <a:pPr marL="139700" lvl="0" indent="0" algn="just" rtl="0">
              <a:lnSpc>
                <a:spcPct val="90000"/>
              </a:lnSpc>
              <a:spcBef>
                <a:spcPts val="900"/>
              </a:spcBef>
              <a:spcAft>
                <a:spcPts val="0"/>
              </a:spcAft>
              <a:buNone/>
            </a:pPr>
            <a:endParaRPr sz="700">
              <a:solidFill>
                <a:srgbClr val="375FA9"/>
              </a:solidFill>
            </a:endParaRPr>
          </a:p>
          <a:p>
            <a:pPr marL="596900" lvl="1" indent="0" algn="just" rtl="0">
              <a:lnSpc>
                <a:spcPct val="90000"/>
              </a:lnSpc>
              <a:spcBef>
                <a:spcPts val="200"/>
              </a:spcBef>
              <a:spcAft>
                <a:spcPts val="0"/>
              </a:spcAft>
              <a:buNone/>
            </a:pPr>
            <a:r>
              <a:rPr lang="es" sz="1300">
                <a:solidFill>
                  <a:srgbClr val="375FA9"/>
                </a:solidFill>
                <a:latin typeface="Consolas"/>
                <a:ea typeface="Consolas"/>
                <a:cs typeface="Consolas"/>
                <a:sym typeface="Consolas"/>
              </a:rPr>
              <a:t>m = hashlib.new("sha256", b"mensaje")</a:t>
            </a:r>
            <a:endParaRPr sz="1100">
              <a:solidFill>
                <a:srgbClr val="233A44"/>
              </a:solidFill>
              <a:latin typeface="Consolas"/>
              <a:ea typeface="Consolas"/>
              <a:cs typeface="Consolas"/>
              <a:sym typeface="Consolas"/>
            </a:endParaRPr>
          </a:p>
          <a:p>
            <a:pPr marL="596900" lvl="1" indent="0" algn="just" rtl="0">
              <a:lnSpc>
                <a:spcPct val="90000"/>
              </a:lnSpc>
              <a:spcBef>
                <a:spcPts val="200"/>
              </a:spcBef>
              <a:spcAft>
                <a:spcPts val="0"/>
              </a:spcAft>
              <a:buNone/>
            </a:pPr>
            <a:r>
              <a:rPr lang="es" sz="1300">
                <a:solidFill>
                  <a:srgbClr val="375FA9"/>
                </a:solidFill>
                <a:latin typeface="Consolas"/>
                <a:ea typeface="Consolas"/>
                <a:cs typeface="Consolas"/>
                <a:sym typeface="Consolas"/>
              </a:rPr>
              <a:t>print(m.digest())</a:t>
            </a:r>
            <a:endParaRPr sz="1100">
              <a:solidFill>
                <a:srgbClr val="233A44"/>
              </a:solidFill>
              <a:latin typeface="Consolas"/>
              <a:ea typeface="Consolas"/>
              <a:cs typeface="Consolas"/>
              <a:sym typeface="Consolas"/>
            </a:endParaRPr>
          </a:p>
          <a:p>
            <a:pPr marL="596900" lvl="1" indent="0" algn="just" rtl="0">
              <a:lnSpc>
                <a:spcPct val="90000"/>
              </a:lnSpc>
              <a:spcBef>
                <a:spcPts val="200"/>
              </a:spcBef>
              <a:spcAft>
                <a:spcPts val="0"/>
              </a:spcAft>
              <a:buNone/>
            </a:pPr>
            <a:endParaRPr sz="1300">
              <a:solidFill>
                <a:srgbClr val="375FA9"/>
              </a:solidFill>
              <a:latin typeface="Consolas"/>
              <a:ea typeface="Consolas"/>
              <a:cs typeface="Consolas"/>
              <a:sym typeface="Consolas"/>
            </a:endParaRPr>
          </a:p>
          <a:p>
            <a:pPr marL="596900" lvl="1" indent="0" algn="just" rtl="0">
              <a:lnSpc>
                <a:spcPct val="90000"/>
              </a:lnSpc>
              <a:spcBef>
                <a:spcPts val="200"/>
              </a:spcBef>
              <a:spcAft>
                <a:spcPts val="0"/>
              </a:spcAft>
              <a:buNone/>
            </a:pPr>
            <a:r>
              <a:rPr lang="es" sz="1300">
                <a:solidFill>
                  <a:srgbClr val="375FA9"/>
                </a:solidFill>
                <a:latin typeface="Consolas"/>
                <a:ea typeface="Consolas"/>
                <a:cs typeface="Consolas"/>
                <a:sym typeface="Consolas"/>
              </a:rPr>
              <a:t>b'\xd2\xaf1q.\xad\x04\x14h\xc1\xc6\xfaLvV\\\\\xe0\xf9\xb1\x93\x10\x079\xffQ\xb9\x07\xe4\xe3\x818'</a:t>
            </a:r>
            <a:endParaRPr sz="1100">
              <a:solidFill>
                <a:srgbClr val="233A44"/>
              </a:solidFill>
              <a:latin typeface="Consolas"/>
              <a:ea typeface="Consolas"/>
              <a:cs typeface="Consolas"/>
              <a:sym typeface="Consolas"/>
            </a:endParaRPr>
          </a:p>
          <a:p>
            <a:pPr marL="596900" lvl="1" indent="0" algn="just" rtl="0">
              <a:lnSpc>
                <a:spcPct val="90000"/>
              </a:lnSpc>
              <a:spcBef>
                <a:spcPts val="200"/>
              </a:spcBef>
              <a:spcAft>
                <a:spcPts val="0"/>
              </a:spcAft>
              <a:buNone/>
            </a:pPr>
            <a:endParaRPr sz="1300">
              <a:solidFill>
                <a:srgbClr val="375FA9"/>
              </a:solidFill>
            </a:endParaRPr>
          </a:p>
          <a:p>
            <a:pPr marL="139700" lvl="0" indent="0" algn="just" rtl="0">
              <a:lnSpc>
                <a:spcPct val="90000"/>
              </a:lnSpc>
              <a:spcBef>
                <a:spcPts val="900"/>
              </a:spcBef>
              <a:spcAft>
                <a:spcPts val="0"/>
              </a:spcAft>
              <a:buNone/>
            </a:pPr>
            <a:endParaRPr sz="1500">
              <a:solidFill>
                <a:srgbClr val="375FA9"/>
              </a:solidFill>
            </a:endParaRPr>
          </a:p>
        </p:txBody>
      </p:sp>
      <p:sp>
        <p:nvSpPr>
          <p:cNvPr id="398" name="Google Shape;398;p53"/>
          <p:cNvSpPr txBox="1"/>
          <p:nvPr/>
        </p:nvSpPr>
        <p:spPr>
          <a:xfrm>
            <a:off x="924790" y="651373"/>
            <a:ext cx="69849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a:t>
            </a:r>
            <a:r>
              <a:rPr lang="es" sz="2800" b="1">
                <a:solidFill>
                  <a:srgbClr val="E73263"/>
                </a:solidFill>
              </a:rPr>
              <a:t>Criptográficas</a:t>
            </a:r>
            <a:br>
              <a:rPr lang="es" sz="3200" b="1">
                <a:solidFill>
                  <a:srgbClr val="E73263"/>
                </a:solidFill>
              </a:rPr>
            </a:br>
            <a:r>
              <a:rPr lang="es" sz="2800" b="1">
                <a:solidFill>
                  <a:srgbClr val="E73263"/>
                </a:solidFill>
              </a:rPr>
              <a:t>con Python y HashLib</a:t>
            </a:r>
            <a:endParaRPr sz="2800" b="1">
              <a:solidFill>
                <a:srgbClr val="E732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18"/>
          <p:cNvSpPr txBox="1">
            <a:spLocks noGrp="1"/>
          </p:cNvSpPr>
          <p:nvPr>
            <p:ph type="ctrTitle"/>
          </p:nvPr>
        </p:nvSpPr>
        <p:spPr>
          <a:xfrm>
            <a:off x="1260750" y="1536592"/>
            <a:ext cx="6622500" cy="2070300"/>
          </a:xfrm>
          <a:prstGeom prst="rect">
            <a:avLst/>
          </a:prstGeom>
          <a:no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SzPts val="3800"/>
              <a:buNone/>
            </a:pPr>
            <a:r>
              <a:rPr lang="es" sz="3300" b="1">
                <a:solidFill>
                  <a:srgbClr val="E72E5F"/>
                </a:solidFill>
                <a:latin typeface="Arial"/>
                <a:ea typeface="Arial"/>
                <a:cs typeface="Arial"/>
                <a:sym typeface="Arial"/>
              </a:rPr>
              <a:t>Método de autenticación basado en usuario y contraseña</a:t>
            </a:r>
            <a:endParaRPr sz="3300" b="1">
              <a:solidFill>
                <a:srgbClr val="E72E5F"/>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02"/>
        <p:cNvGrpSpPr/>
        <p:nvPr/>
      </p:nvGrpSpPr>
      <p:grpSpPr>
        <a:xfrm>
          <a:off x="0" y="0"/>
          <a:ext cx="0" cy="0"/>
          <a:chOff x="0" y="0"/>
          <a:chExt cx="0" cy="0"/>
        </a:xfrm>
      </p:grpSpPr>
      <p:sp>
        <p:nvSpPr>
          <p:cNvPr id="403" name="Google Shape;403;p54"/>
          <p:cNvSpPr txBox="1"/>
          <p:nvPr/>
        </p:nvSpPr>
        <p:spPr>
          <a:xfrm>
            <a:off x="924790" y="1828800"/>
            <a:ext cx="7442100" cy="30135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200"/>
              </a:spcBef>
              <a:spcAft>
                <a:spcPts val="0"/>
              </a:spcAft>
              <a:buNone/>
            </a:pPr>
            <a:r>
              <a:rPr lang="es" sz="1300">
                <a:solidFill>
                  <a:srgbClr val="375FA9"/>
                </a:solidFill>
              </a:rPr>
              <a:t>Algunos atributos constantes de los objetos hash retornados por los constructores:</a:t>
            </a:r>
            <a:endParaRPr sz="130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a:solidFill>
                  <a:srgbClr val="375FA9"/>
                </a:solidFill>
                <a:latin typeface="Consolas"/>
                <a:ea typeface="Consolas"/>
                <a:cs typeface="Consolas"/>
                <a:sym typeface="Consolas"/>
              </a:rPr>
              <a:t>Hash.digest_size:</a:t>
            </a:r>
            <a:r>
              <a:rPr lang="es" sz="1300">
                <a:solidFill>
                  <a:srgbClr val="375FA9"/>
                </a:solidFill>
              </a:rPr>
              <a:t> El tamaño del hash resultante en bytes.</a:t>
            </a:r>
            <a:endParaRPr sz="130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a:solidFill>
                  <a:srgbClr val="375FA9"/>
                </a:solidFill>
                <a:latin typeface="Consolas"/>
                <a:ea typeface="Consolas"/>
                <a:cs typeface="Consolas"/>
                <a:sym typeface="Consolas"/>
              </a:rPr>
              <a:t>Hash.block_size:</a:t>
            </a:r>
            <a:r>
              <a:rPr lang="es" sz="1300">
                <a:solidFill>
                  <a:srgbClr val="375FA9"/>
                </a:solidFill>
              </a:rPr>
              <a:t> El tamaño del bloque interno del algoritmo de hash en bytes.</a:t>
            </a:r>
            <a:endParaRPr sz="1300">
              <a:solidFill>
                <a:srgbClr val="233A44"/>
              </a:solidFill>
              <a:latin typeface="Calibri"/>
              <a:ea typeface="Calibri"/>
              <a:cs typeface="Calibri"/>
              <a:sym typeface="Calibri"/>
            </a:endParaRPr>
          </a:p>
          <a:p>
            <a:pPr marL="139700" lvl="0" indent="0" algn="just" rtl="0">
              <a:lnSpc>
                <a:spcPct val="90000"/>
              </a:lnSpc>
              <a:spcBef>
                <a:spcPts val="200"/>
              </a:spcBef>
              <a:spcAft>
                <a:spcPts val="0"/>
              </a:spcAft>
              <a:buNone/>
            </a:pPr>
            <a:endParaRPr sz="1300">
              <a:solidFill>
                <a:srgbClr val="375FA9"/>
              </a:solidFill>
            </a:endParaRPr>
          </a:p>
          <a:p>
            <a:pPr marL="139700" lvl="0" indent="0" algn="just" rtl="0">
              <a:lnSpc>
                <a:spcPct val="90000"/>
              </a:lnSpc>
              <a:spcBef>
                <a:spcPts val="200"/>
              </a:spcBef>
              <a:spcAft>
                <a:spcPts val="0"/>
              </a:spcAft>
              <a:buNone/>
            </a:pPr>
            <a:r>
              <a:rPr lang="es" sz="1300">
                <a:solidFill>
                  <a:srgbClr val="375FA9"/>
                </a:solidFill>
              </a:rPr>
              <a:t>Un objeto hash tiene los siguientes atributos:</a:t>
            </a:r>
            <a:endParaRPr sz="130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a:solidFill>
                  <a:srgbClr val="375FA9"/>
                </a:solidFill>
                <a:latin typeface="Consolas"/>
                <a:ea typeface="Consolas"/>
                <a:cs typeface="Consolas"/>
                <a:sym typeface="Consolas"/>
              </a:rPr>
              <a:t>hash.name:</a:t>
            </a:r>
            <a:r>
              <a:rPr lang="es" sz="1300">
                <a:solidFill>
                  <a:srgbClr val="375FA9"/>
                </a:solidFill>
              </a:rPr>
              <a:t> El nombre canónico de este hash, siempre en minúsculas y siempre adecuado como un parámetro a </a:t>
            </a:r>
            <a:r>
              <a:rPr lang="es" sz="1300">
                <a:solidFill>
                  <a:srgbClr val="375FA9"/>
                </a:solidFill>
                <a:latin typeface="Consolas"/>
                <a:ea typeface="Consolas"/>
                <a:cs typeface="Consolas"/>
                <a:sym typeface="Consolas"/>
              </a:rPr>
              <a:t>new()</a:t>
            </a:r>
            <a:r>
              <a:rPr lang="es" sz="1300">
                <a:solidFill>
                  <a:srgbClr val="375FA9"/>
                </a:solidFill>
              </a:rPr>
              <a:t> para crear otro hash de este tipo.</a:t>
            </a:r>
            <a:endParaRPr sz="1300">
              <a:solidFill>
                <a:srgbClr val="233A44"/>
              </a:solidFill>
              <a:latin typeface="Calibri"/>
              <a:ea typeface="Calibri"/>
              <a:cs typeface="Calibri"/>
              <a:sym typeface="Calibri"/>
            </a:endParaRPr>
          </a:p>
          <a:p>
            <a:pPr marL="139700" lvl="0" indent="0" algn="just" rtl="0">
              <a:lnSpc>
                <a:spcPct val="90000"/>
              </a:lnSpc>
              <a:spcBef>
                <a:spcPts val="200"/>
              </a:spcBef>
              <a:spcAft>
                <a:spcPts val="0"/>
              </a:spcAft>
              <a:buNone/>
            </a:pPr>
            <a:endParaRPr sz="1300">
              <a:solidFill>
                <a:srgbClr val="375FA9"/>
              </a:solidFill>
            </a:endParaRPr>
          </a:p>
          <a:p>
            <a:pPr marL="139700" lvl="0" indent="0" algn="just" rtl="0">
              <a:lnSpc>
                <a:spcPct val="90000"/>
              </a:lnSpc>
              <a:spcBef>
                <a:spcPts val="200"/>
              </a:spcBef>
              <a:spcAft>
                <a:spcPts val="0"/>
              </a:spcAft>
              <a:buNone/>
            </a:pPr>
            <a:r>
              <a:rPr lang="es" sz="1300">
                <a:solidFill>
                  <a:srgbClr val="375FA9"/>
                </a:solidFill>
              </a:rPr>
              <a:t>Desde Python 3.4 no fue especificado formalmente, por lo que puede no existir en algunas plataformas.</a:t>
            </a:r>
            <a:endParaRPr sz="1300">
              <a:solidFill>
                <a:srgbClr val="375FA9"/>
              </a:solidFill>
            </a:endParaRPr>
          </a:p>
        </p:txBody>
      </p:sp>
      <p:sp>
        <p:nvSpPr>
          <p:cNvPr id="404" name="Google Shape;404;p54"/>
          <p:cNvSpPr txBox="1"/>
          <p:nvPr/>
        </p:nvSpPr>
        <p:spPr>
          <a:xfrm>
            <a:off x="924790" y="651373"/>
            <a:ext cx="69849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a:t>
            </a:r>
            <a:r>
              <a:rPr lang="es" sz="2800" b="1">
                <a:solidFill>
                  <a:srgbClr val="E73263"/>
                </a:solidFill>
              </a:rPr>
              <a:t>Criptográficas</a:t>
            </a:r>
            <a:br>
              <a:rPr lang="es" sz="3200" b="1">
                <a:solidFill>
                  <a:srgbClr val="E73263"/>
                </a:solidFill>
              </a:rPr>
            </a:br>
            <a:r>
              <a:rPr lang="es" sz="2800" b="1">
                <a:solidFill>
                  <a:srgbClr val="E73263"/>
                </a:solidFill>
              </a:rPr>
              <a:t>con Python y HashLib</a:t>
            </a:r>
            <a:endParaRPr sz="2800" b="1">
              <a:solidFill>
                <a:srgbClr val="E73263"/>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08"/>
        <p:cNvGrpSpPr/>
        <p:nvPr/>
      </p:nvGrpSpPr>
      <p:grpSpPr>
        <a:xfrm>
          <a:off x="0" y="0"/>
          <a:ext cx="0" cy="0"/>
          <a:chOff x="0" y="0"/>
          <a:chExt cx="0" cy="0"/>
        </a:xfrm>
      </p:grpSpPr>
      <p:sp>
        <p:nvSpPr>
          <p:cNvPr id="409" name="Google Shape;409;p55"/>
          <p:cNvSpPr txBox="1"/>
          <p:nvPr/>
        </p:nvSpPr>
        <p:spPr>
          <a:xfrm>
            <a:off x="924790" y="1787236"/>
            <a:ext cx="7442100" cy="30135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200"/>
              </a:spcBef>
              <a:spcAft>
                <a:spcPts val="0"/>
              </a:spcAft>
              <a:buNone/>
            </a:pPr>
            <a:r>
              <a:rPr lang="es" sz="1300">
                <a:solidFill>
                  <a:srgbClr val="375FA9"/>
                </a:solidFill>
              </a:rPr>
              <a:t>Un objeto hash tiene los siguientes métodos:</a:t>
            </a:r>
            <a:endParaRPr sz="130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a:solidFill>
                  <a:srgbClr val="375FA9"/>
                </a:solidFill>
                <a:latin typeface="Consolas"/>
                <a:ea typeface="Consolas"/>
                <a:cs typeface="Consolas"/>
                <a:sym typeface="Consolas"/>
              </a:rPr>
              <a:t>hash.update(data):</a:t>
            </a:r>
            <a:r>
              <a:rPr lang="es" sz="1300">
                <a:solidFill>
                  <a:srgbClr val="375FA9"/>
                </a:solidFill>
              </a:rPr>
              <a:t> Actualiza el objeto de hash con el bytes-like object. Invocaciones repetidas son equivalentes a una única invocación con la concatenación de todos los argumentos: </a:t>
            </a:r>
            <a:r>
              <a:rPr lang="es" sz="1300">
                <a:solidFill>
                  <a:srgbClr val="375FA9"/>
                </a:solidFill>
                <a:latin typeface="Consolas"/>
                <a:ea typeface="Consolas"/>
                <a:cs typeface="Consolas"/>
                <a:sym typeface="Consolas"/>
              </a:rPr>
              <a:t>m.update(a); m.update(b)</a:t>
            </a:r>
            <a:r>
              <a:rPr lang="es" sz="1300">
                <a:solidFill>
                  <a:srgbClr val="375FA9"/>
                </a:solidFill>
              </a:rPr>
              <a:t> es equivalente a </a:t>
            </a:r>
            <a:r>
              <a:rPr lang="es" sz="1300">
                <a:solidFill>
                  <a:srgbClr val="375FA9"/>
                </a:solidFill>
                <a:latin typeface="Consolas"/>
                <a:ea typeface="Consolas"/>
                <a:cs typeface="Consolas"/>
                <a:sym typeface="Consolas"/>
              </a:rPr>
              <a:t>m.update(a+b)</a:t>
            </a:r>
            <a:r>
              <a:rPr lang="es" sz="1300">
                <a:solidFill>
                  <a:srgbClr val="375FA9"/>
                </a:solidFill>
              </a:rPr>
              <a:t>.</a:t>
            </a:r>
            <a:endParaRPr sz="1300">
              <a:solidFill>
                <a:srgbClr val="233A44"/>
              </a:solidFill>
              <a:latin typeface="Calibri"/>
              <a:ea typeface="Calibri"/>
              <a:cs typeface="Calibri"/>
              <a:sym typeface="Calibri"/>
            </a:endParaRPr>
          </a:p>
          <a:p>
            <a:pPr marL="139700" lvl="0" indent="0" algn="just" rtl="0">
              <a:lnSpc>
                <a:spcPct val="90000"/>
              </a:lnSpc>
              <a:spcBef>
                <a:spcPts val="200"/>
              </a:spcBef>
              <a:spcAft>
                <a:spcPts val="0"/>
              </a:spcAft>
              <a:buNone/>
            </a:pPr>
            <a:endParaRPr sz="1300">
              <a:solidFill>
                <a:srgbClr val="375FA9"/>
              </a:solidFill>
            </a:endParaRPr>
          </a:p>
          <a:p>
            <a:pPr marL="139700" lvl="0" indent="0" algn="just" rtl="0">
              <a:lnSpc>
                <a:spcPct val="90000"/>
              </a:lnSpc>
              <a:spcBef>
                <a:spcPts val="200"/>
              </a:spcBef>
              <a:spcAft>
                <a:spcPts val="0"/>
              </a:spcAft>
              <a:buNone/>
            </a:pPr>
            <a:r>
              <a:rPr lang="es" sz="1300">
                <a:solidFill>
                  <a:srgbClr val="375FA9"/>
                </a:solidFill>
              </a:rPr>
              <a:t>Distinto en la versión 3.1: El GIL de Python es liberado para permitir a otros hilos ejecutarse mientras ocurren actualizaciones de hash en datos con tamaños superiores a 2047 bytes cuando se usan algoritmos de hash suministrados por OpenSSL.</a:t>
            </a:r>
            <a:endParaRPr sz="1300">
              <a:solidFill>
                <a:srgbClr val="233A44"/>
              </a:solidFill>
              <a:latin typeface="Calibri"/>
              <a:ea typeface="Calibri"/>
              <a:cs typeface="Calibri"/>
              <a:sym typeface="Calibri"/>
            </a:endParaRPr>
          </a:p>
          <a:p>
            <a:pPr marL="139700" lvl="0" indent="0" algn="just" rtl="0">
              <a:lnSpc>
                <a:spcPct val="90000"/>
              </a:lnSpc>
              <a:spcBef>
                <a:spcPts val="200"/>
              </a:spcBef>
              <a:spcAft>
                <a:spcPts val="0"/>
              </a:spcAft>
              <a:buNone/>
            </a:pPr>
            <a:endParaRPr sz="1300">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sz="1300">
                <a:solidFill>
                  <a:srgbClr val="375FA9"/>
                </a:solidFill>
                <a:latin typeface="Consolas"/>
                <a:ea typeface="Consolas"/>
                <a:cs typeface="Consolas"/>
                <a:sym typeface="Consolas"/>
              </a:rPr>
              <a:t>hash.digest():</a:t>
            </a:r>
            <a:r>
              <a:rPr lang="es" sz="1300">
                <a:solidFill>
                  <a:srgbClr val="375FA9"/>
                </a:solidFill>
              </a:rPr>
              <a:t> Retorna el resumen de los datos pasados al método </a:t>
            </a:r>
            <a:r>
              <a:rPr lang="es" sz="1300">
                <a:solidFill>
                  <a:srgbClr val="375FA9"/>
                </a:solidFill>
                <a:latin typeface="Consolas"/>
                <a:ea typeface="Consolas"/>
                <a:cs typeface="Consolas"/>
                <a:sym typeface="Consolas"/>
              </a:rPr>
              <a:t>update()</a:t>
            </a:r>
            <a:r>
              <a:rPr lang="es" sz="1300">
                <a:solidFill>
                  <a:srgbClr val="375FA9"/>
                </a:solidFill>
              </a:rPr>
              <a:t> hasta el momento. Este es un objeto de bytes de tamaño </a:t>
            </a:r>
            <a:r>
              <a:rPr lang="es" sz="1300" i="1">
                <a:solidFill>
                  <a:srgbClr val="375FA9"/>
                </a:solidFill>
              </a:rPr>
              <a:t>digest_size </a:t>
            </a:r>
            <a:r>
              <a:rPr lang="es" sz="1300">
                <a:solidFill>
                  <a:srgbClr val="375FA9"/>
                </a:solidFill>
              </a:rPr>
              <a:t>el cual puede contener bytes en el rango completo desde 0 a 255.</a:t>
            </a:r>
            <a:endParaRPr sz="1300">
              <a:solidFill>
                <a:srgbClr val="233A44"/>
              </a:solidFill>
              <a:latin typeface="Calibri"/>
              <a:ea typeface="Calibri"/>
              <a:cs typeface="Calibri"/>
              <a:sym typeface="Calibri"/>
            </a:endParaRPr>
          </a:p>
          <a:p>
            <a:pPr marL="139700" lvl="0" indent="0" algn="just" rtl="0">
              <a:lnSpc>
                <a:spcPct val="90000"/>
              </a:lnSpc>
              <a:spcBef>
                <a:spcPts val="200"/>
              </a:spcBef>
              <a:spcAft>
                <a:spcPts val="0"/>
              </a:spcAft>
              <a:buNone/>
            </a:pPr>
            <a:endParaRPr sz="1300">
              <a:solidFill>
                <a:srgbClr val="375FA9"/>
              </a:solidFill>
            </a:endParaRPr>
          </a:p>
        </p:txBody>
      </p:sp>
      <p:sp>
        <p:nvSpPr>
          <p:cNvPr id="410" name="Google Shape;410;p55"/>
          <p:cNvSpPr txBox="1"/>
          <p:nvPr/>
        </p:nvSpPr>
        <p:spPr>
          <a:xfrm>
            <a:off x="924790" y="651373"/>
            <a:ext cx="69849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a:t>
            </a:r>
            <a:r>
              <a:rPr lang="es" sz="2800" b="1">
                <a:solidFill>
                  <a:srgbClr val="E73263"/>
                </a:solidFill>
              </a:rPr>
              <a:t>Criptográficas</a:t>
            </a:r>
            <a:br>
              <a:rPr lang="es" sz="3200" b="1">
                <a:solidFill>
                  <a:srgbClr val="E73263"/>
                </a:solidFill>
              </a:rPr>
            </a:br>
            <a:r>
              <a:rPr lang="es" sz="2800" b="1">
                <a:solidFill>
                  <a:srgbClr val="E73263"/>
                </a:solidFill>
              </a:rPr>
              <a:t>con Python y HashLib</a:t>
            </a:r>
            <a:endParaRPr sz="2800" b="1">
              <a:solidFill>
                <a:srgbClr val="E73263"/>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14"/>
        <p:cNvGrpSpPr/>
        <p:nvPr/>
      </p:nvGrpSpPr>
      <p:grpSpPr>
        <a:xfrm>
          <a:off x="0" y="0"/>
          <a:ext cx="0" cy="0"/>
          <a:chOff x="0" y="0"/>
          <a:chExt cx="0" cy="0"/>
        </a:xfrm>
      </p:grpSpPr>
      <p:sp>
        <p:nvSpPr>
          <p:cNvPr id="415" name="Google Shape;415;p56"/>
          <p:cNvSpPr txBox="1"/>
          <p:nvPr/>
        </p:nvSpPr>
        <p:spPr>
          <a:xfrm>
            <a:off x="924790" y="651373"/>
            <a:ext cx="69849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Funciones Hash </a:t>
            </a:r>
            <a:r>
              <a:rPr lang="es" sz="2800" b="1">
                <a:solidFill>
                  <a:srgbClr val="E73263"/>
                </a:solidFill>
              </a:rPr>
              <a:t>Criptográficas</a:t>
            </a:r>
            <a:br>
              <a:rPr lang="es" sz="3200" b="1">
                <a:solidFill>
                  <a:srgbClr val="E73263"/>
                </a:solidFill>
              </a:rPr>
            </a:br>
            <a:r>
              <a:rPr lang="es" sz="2800" b="1">
                <a:solidFill>
                  <a:srgbClr val="E73263"/>
                </a:solidFill>
              </a:rPr>
              <a:t>con Python y HashLib</a:t>
            </a:r>
            <a:endParaRPr sz="2800" b="1">
              <a:solidFill>
                <a:srgbClr val="E73263"/>
              </a:solidFill>
            </a:endParaRPr>
          </a:p>
        </p:txBody>
      </p:sp>
      <p:sp>
        <p:nvSpPr>
          <p:cNvPr id="416" name="Google Shape;416;p56"/>
          <p:cNvSpPr txBox="1"/>
          <p:nvPr/>
        </p:nvSpPr>
        <p:spPr>
          <a:xfrm>
            <a:off x="812569" y="1891145"/>
            <a:ext cx="7543800" cy="23379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200"/>
              </a:spcBef>
              <a:spcAft>
                <a:spcPts val="0"/>
              </a:spcAft>
              <a:buClr>
                <a:schemeClr val="accent5"/>
              </a:buClr>
              <a:buSzPts val="1400"/>
              <a:buFont typeface="Calibri"/>
              <a:buChar char="●"/>
            </a:pPr>
            <a:r>
              <a:rPr lang="es">
                <a:solidFill>
                  <a:srgbClr val="375FA9"/>
                </a:solidFill>
                <a:latin typeface="Consolas"/>
                <a:ea typeface="Consolas"/>
                <a:cs typeface="Consolas"/>
                <a:sym typeface="Consolas"/>
              </a:rPr>
              <a:t>hash.hexdigest():</a:t>
            </a:r>
            <a:r>
              <a:rPr lang="es">
                <a:solidFill>
                  <a:srgbClr val="375FA9"/>
                </a:solidFill>
              </a:rPr>
              <a:t> Como </a:t>
            </a:r>
            <a:r>
              <a:rPr lang="es">
                <a:solidFill>
                  <a:srgbClr val="375FA9"/>
                </a:solidFill>
                <a:latin typeface="Consolas"/>
                <a:ea typeface="Consolas"/>
                <a:cs typeface="Consolas"/>
                <a:sym typeface="Consolas"/>
              </a:rPr>
              <a:t>digest()</a:t>
            </a:r>
            <a:r>
              <a:rPr lang="es">
                <a:solidFill>
                  <a:srgbClr val="375FA9"/>
                </a:solidFill>
              </a:rPr>
              <a:t> excepto que el resumen es retornado como un objeto de cadena del doble de largo, conteniendo sólo dígitos hexadecimales. Este puede ser usado para intercambiar el valor de forma segura en correos electrónicos u otros entornos no binarios.</a:t>
            </a:r>
            <a:endParaRPr sz="1300">
              <a:solidFill>
                <a:srgbClr val="233A44"/>
              </a:solidFill>
              <a:latin typeface="Calibri"/>
              <a:ea typeface="Calibri"/>
              <a:cs typeface="Calibri"/>
              <a:sym typeface="Calibri"/>
            </a:endParaRPr>
          </a:p>
          <a:p>
            <a:pPr marL="139700" lvl="0" indent="0" algn="just" rtl="0">
              <a:lnSpc>
                <a:spcPct val="90000"/>
              </a:lnSpc>
              <a:spcBef>
                <a:spcPts val="200"/>
              </a:spcBef>
              <a:spcAft>
                <a:spcPts val="0"/>
              </a:spcAft>
              <a:buNone/>
            </a:pPr>
            <a:endParaRPr>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a:solidFill>
                  <a:srgbClr val="375FA9"/>
                </a:solidFill>
                <a:latin typeface="Consolas"/>
                <a:ea typeface="Consolas"/>
                <a:cs typeface="Consolas"/>
                <a:sym typeface="Consolas"/>
              </a:rPr>
              <a:t>hash.copy():</a:t>
            </a:r>
            <a:r>
              <a:rPr lang="es">
                <a:solidFill>
                  <a:srgbClr val="375FA9"/>
                </a:solidFill>
              </a:rPr>
              <a:t> Retorna una copia («clon») del objeto hash. Este puede ser usado para calcular eficientemente los resúmenes de datos compartiendo una subcadena inicial común.</a:t>
            </a:r>
            <a:endParaRPr sz="1300">
              <a:solidFill>
                <a:srgbClr val="233A44"/>
              </a:solidFill>
              <a:latin typeface="Calibri"/>
              <a:ea typeface="Calibri"/>
              <a:cs typeface="Calibri"/>
              <a:sym typeface="Calibri"/>
            </a:endParaRPr>
          </a:p>
          <a:p>
            <a:pPr marL="139700" lvl="0" indent="0" algn="just" rtl="0">
              <a:lnSpc>
                <a:spcPct val="90000"/>
              </a:lnSpc>
              <a:spcBef>
                <a:spcPts val="200"/>
              </a:spcBef>
              <a:spcAft>
                <a:spcPts val="0"/>
              </a:spcAft>
              <a:buNone/>
            </a:pPr>
            <a:endParaRPr>
              <a:solidFill>
                <a:srgbClr val="375FA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20"/>
        <p:cNvGrpSpPr/>
        <p:nvPr/>
      </p:nvGrpSpPr>
      <p:grpSpPr>
        <a:xfrm>
          <a:off x="0" y="0"/>
          <a:ext cx="0" cy="0"/>
          <a:chOff x="0" y="0"/>
          <a:chExt cx="0" cy="0"/>
        </a:xfrm>
      </p:grpSpPr>
      <p:sp>
        <p:nvSpPr>
          <p:cNvPr id="421" name="Google Shape;421;p57"/>
          <p:cNvSpPr txBox="1"/>
          <p:nvPr/>
        </p:nvSpPr>
        <p:spPr>
          <a:xfrm>
            <a:off x="822960" y="7233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endParaRPr sz="3200" b="1">
              <a:solidFill>
                <a:srgbClr val="E73263"/>
              </a:solidFill>
            </a:endParaRPr>
          </a:p>
          <a:p>
            <a:pPr marL="0" lvl="0" indent="0" algn="l" rtl="0">
              <a:lnSpc>
                <a:spcPct val="85000"/>
              </a:lnSpc>
              <a:spcBef>
                <a:spcPts val="0"/>
              </a:spcBef>
              <a:spcAft>
                <a:spcPts val="0"/>
              </a:spcAft>
              <a:buNone/>
            </a:pPr>
            <a:endParaRPr sz="3200" b="1">
              <a:solidFill>
                <a:srgbClr val="E73263"/>
              </a:solidFill>
            </a:endParaRPr>
          </a:p>
          <a:p>
            <a:pPr marL="0" lvl="0" indent="0" algn="l" rtl="0">
              <a:lnSpc>
                <a:spcPct val="85000"/>
              </a:lnSpc>
              <a:spcBef>
                <a:spcPts val="0"/>
              </a:spcBef>
              <a:spcAft>
                <a:spcPts val="0"/>
              </a:spcAft>
              <a:buNone/>
            </a:pPr>
            <a:endParaRPr sz="3200" b="1">
              <a:solidFill>
                <a:srgbClr val="E73263"/>
              </a:solidFill>
            </a:endParaRPr>
          </a:p>
          <a:p>
            <a:pPr marL="0" lvl="0" indent="0" algn="l" rtl="0">
              <a:lnSpc>
                <a:spcPct val="85000"/>
              </a:lnSpc>
              <a:spcBef>
                <a:spcPts val="0"/>
              </a:spcBef>
              <a:spcAft>
                <a:spcPts val="0"/>
              </a:spcAft>
              <a:buNone/>
            </a:pPr>
            <a:r>
              <a:rPr lang="es" sz="3200" b="1">
                <a:solidFill>
                  <a:srgbClr val="E73263"/>
                </a:solidFill>
              </a:rPr>
              <a:t>Función de derivación de claves criptográficas (PBKDF2)</a:t>
            </a:r>
            <a:endParaRPr sz="3200" b="1">
              <a:solidFill>
                <a:srgbClr val="E73263"/>
              </a:solidFill>
            </a:endParaRPr>
          </a:p>
        </p:txBody>
      </p:sp>
      <p:sp>
        <p:nvSpPr>
          <p:cNvPr id="422" name="Google Shape;422;p57"/>
          <p:cNvSpPr txBox="1"/>
          <p:nvPr/>
        </p:nvSpPr>
        <p:spPr>
          <a:xfrm>
            <a:off x="822960" y="1689100"/>
            <a:ext cx="7543800" cy="3017400"/>
          </a:xfrm>
          <a:prstGeom prst="rect">
            <a:avLst/>
          </a:prstGeom>
          <a:noFill/>
          <a:ln>
            <a:noFill/>
          </a:ln>
        </p:spPr>
        <p:txBody>
          <a:bodyPr spcFirstLastPara="1" wrap="square" lIns="0" tIns="34275" rIns="0" bIns="34275" anchor="t" anchorCtr="0">
            <a:noAutofit/>
          </a:bodyPr>
          <a:lstStyle/>
          <a:p>
            <a:pPr marL="457200" lvl="0" indent="-228600" algn="just" rtl="0">
              <a:lnSpc>
                <a:spcPct val="90000"/>
              </a:lnSpc>
              <a:spcBef>
                <a:spcPts val="200"/>
              </a:spcBef>
              <a:spcAft>
                <a:spcPts val="0"/>
              </a:spcAft>
              <a:buNone/>
            </a:pPr>
            <a:endParaRPr>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a:solidFill>
                  <a:srgbClr val="375FA9"/>
                </a:solidFill>
              </a:rPr>
              <a:t>PBKDF2 es un función de derivación de claves criptográficas, resistente a ataques de diccionario y tablas rainbow.</a:t>
            </a:r>
            <a:endParaRPr>
              <a:solidFill>
                <a:srgbClr val="375FA9"/>
              </a:solidFill>
            </a:endParaRPr>
          </a:p>
          <a:p>
            <a:pPr marL="457200" lvl="0" indent="-228600" algn="just" rtl="0">
              <a:lnSpc>
                <a:spcPct val="90000"/>
              </a:lnSpc>
              <a:spcBef>
                <a:spcPts val="200"/>
              </a:spcBef>
              <a:spcAft>
                <a:spcPts val="0"/>
              </a:spcAft>
              <a:buNone/>
            </a:pPr>
            <a:endParaRPr>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a:solidFill>
                  <a:srgbClr val="375FA9"/>
                </a:solidFill>
              </a:rPr>
              <a:t>Esta función se construye a partir de aplicar múltiples veces una función hash criptográficas, como por ejemplo SHA256 (por defecto).</a:t>
            </a:r>
            <a:endParaRPr>
              <a:solidFill>
                <a:srgbClr val="375FA9"/>
              </a:solidFill>
            </a:endParaRPr>
          </a:p>
          <a:p>
            <a:pPr marL="457200" lvl="0" indent="-228600" algn="just" rtl="0">
              <a:lnSpc>
                <a:spcPct val="90000"/>
              </a:lnSpc>
              <a:spcBef>
                <a:spcPts val="200"/>
              </a:spcBef>
              <a:spcAft>
                <a:spcPts val="0"/>
              </a:spcAft>
              <a:buNone/>
            </a:pPr>
            <a:endParaRPr>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a:solidFill>
                  <a:srgbClr val="375FA9"/>
                </a:solidFill>
              </a:rPr>
              <a:t>En Flask, podemos usar los siguiente métodos del paquete </a:t>
            </a:r>
            <a:r>
              <a:rPr lang="es">
                <a:solidFill>
                  <a:srgbClr val="375FA9"/>
                </a:solidFill>
                <a:latin typeface="Consolas"/>
                <a:ea typeface="Consolas"/>
                <a:cs typeface="Consolas"/>
                <a:sym typeface="Consolas"/>
              </a:rPr>
              <a:t>from werkzeug.security</a:t>
            </a:r>
            <a:r>
              <a:rPr lang="es">
                <a:solidFill>
                  <a:srgbClr val="375FA9"/>
                </a:solidFill>
              </a:rPr>
              <a:t>:</a:t>
            </a:r>
            <a:endParaRPr>
              <a:solidFill>
                <a:srgbClr val="375FA9"/>
              </a:solidFill>
            </a:endParaRPr>
          </a:p>
          <a:p>
            <a:pPr marL="457200" lvl="0" indent="-228600" algn="just" rtl="0">
              <a:lnSpc>
                <a:spcPct val="90000"/>
              </a:lnSpc>
              <a:spcBef>
                <a:spcPts val="200"/>
              </a:spcBef>
              <a:spcAft>
                <a:spcPts val="0"/>
              </a:spcAft>
              <a:buNone/>
            </a:pPr>
            <a:endParaRPr>
              <a:solidFill>
                <a:srgbClr val="375FA9"/>
              </a:solidFill>
            </a:endParaRPr>
          </a:p>
          <a:p>
            <a:pPr marL="914400" lvl="1" indent="-298450" algn="l" rtl="0">
              <a:lnSpc>
                <a:spcPct val="90000"/>
              </a:lnSpc>
              <a:spcBef>
                <a:spcPts val="200"/>
              </a:spcBef>
              <a:spcAft>
                <a:spcPts val="0"/>
              </a:spcAft>
              <a:buClr>
                <a:schemeClr val="accent5"/>
              </a:buClr>
              <a:buSzPts val="1100"/>
              <a:buFont typeface="Calibri"/>
              <a:buChar char="○"/>
            </a:pPr>
            <a:r>
              <a:rPr lang="es" sz="1100">
                <a:solidFill>
                  <a:srgbClr val="325BA7"/>
                </a:solidFill>
                <a:latin typeface="Consolas"/>
                <a:ea typeface="Consolas"/>
                <a:cs typeface="Consolas"/>
                <a:sym typeface="Consolas"/>
              </a:rPr>
              <a:t>generate_password_hash </a:t>
            </a:r>
            <a:r>
              <a:rPr lang="es" sz="1100">
                <a:solidFill>
                  <a:srgbClr val="325BA7"/>
                </a:solidFill>
              </a:rPr>
              <a:t>para crear hashes resultado de aplicar PBKDF2.</a:t>
            </a:r>
            <a:endParaRPr sz="1100">
              <a:solidFill>
                <a:srgbClr val="325BA7"/>
              </a:solidFill>
            </a:endParaRPr>
          </a:p>
          <a:p>
            <a:pPr marL="914400" lvl="1" indent="-298450" algn="l" rtl="0">
              <a:lnSpc>
                <a:spcPct val="90000"/>
              </a:lnSpc>
              <a:spcBef>
                <a:spcPts val="200"/>
              </a:spcBef>
              <a:spcAft>
                <a:spcPts val="0"/>
              </a:spcAft>
              <a:buClr>
                <a:schemeClr val="accent5"/>
              </a:buClr>
              <a:buSzPts val="1100"/>
              <a:buFont typeface="Calibri"/>
              <a:buChar char="○"/>
            </a:pPr>
            <a:r>
              <a:rPr lang="es" sz="1100">
                <a:solidFill>
                  <a:srgbClr val="325BA7"/>
                </a:solidFill>
                <a:latin typeface="Consolas"/>
                <a:ea typeface="Consolas"/>
                <a:cs typeface="Consolas"/>
                <a:sym typeface="Consolas"/>
              </a:rPr>
              <a:t>check_password_hash </a:t>
            </a:r>
            <a:r>
              <a:rPr lang="es" sz="1100">
                <a:solidFill>
                  <a:srgbClr val="325BA7"/>
                </a:solidFill>
              </a:rPr>
              <a:t>para verificar una cadena generada por el método anterior.</a:t>
            </a:r>
            <a:endParaRPr sz="1100">
              <a:solidFill>
                <a:srgbClr val="325BA7"/>
              </a:solidFill>
            </a:endParaRPr>
          </a:p>
          <a:p>
            <a:pPr marL="457200" lvl="0" indent="-228600" algn="just" rtl="0">
              <a:lnSpc>
                <a:spcPct val="90000"/>
              </a:lnSpc>
              <a:spcBef>
                <a:spcPts val="200"/>
              </a:spcBef>
              <a:spcAft>
                <a:spcPts val="0"/>
              </a:spcAft>
              <a:buNone/>
            </a:pPr>
            <a:endParaRPr>
              <a:solidFill>
                <a:srgbClr val="375FA9"/>
              </a:solidFill>
            </a:endParaRPr>
          </a:p>
          <a:p>
            <a:pPr marL="457200" lvl="0" indent="-228600" algn="just" rtl="0">
              <a:lnSpc>
                <a:spcPct val="90000"/>
              </a:lnSpc>
              <a:spcBef>
                <a:spcPts val="200"/>
              </a:spcBef>
              <a:spcAft>
                <a:spcPts val="0"/>
              </a:spcAft>
              <a:buNone/>
            </a:pPr>
            <a:endParaRPr>
              <a:solidFill>
                <a:srgbClr val="375FA9"/>
              </a:solidFill>
            </a:endParaRPr>
          </a:p>
          <a:p>
            <a:pPr marL="457200" lvl="0" indent="-228600" algn="just" rtl="0">
              <a:lnSpc>
                <a:spcPct val="90000"/>
              </a:lnSpc>
              <a:spcBef>
                <a:spcPts val="200"/>
              </a:spcBef>
              <a:spcAft>
                <a:spcPts val="0"/>
              </a:spcAft>
              <a:buNone/>
            </a:pPr>
            <a:endParaRPr>
              <a:solidFill>
                <a:srgbClr val="375FA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Google Shape;427;p58"/>
          <p:cNvSpPr txBox="1"/>
          <p:nvPr/>
        </p:nvSpPr>
        <p:spPr>
          <a:xfrm>
            <a:off x="822960" y="6471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endParaRPr sz="3200" b="1">
              <a:solidFill>
                <a:srgbClr val="E73263"/>
              </a:solidFill>
            </a:endParaRPr>
          </a:p>
          <a:p>
            <a:pPr marL="0" lvl="0" indent="0" algn="l" rtl="0">
              <a:lnSpc>
                <a:spcPct val="85000"/>
              </a:lnSpc>
              <a:spcBef>
                <a:spcPts val="0"/>
              </a:spcBef>
              <a:spcAft>
                <a:spcPts val="0"/>
              </a:spcAft>
              <a:buNone/>
            </a:pPr>
            <a:endParaRPr sz="3200" b="1">
              <a:solidFill>
                <a:srgbClr val="E73263"/>
              </a:solidFill>
            </a:endParaRPr>
          </a:p>
          <a:p>
            <a:pPr marL="0" lvl="0" indent="0" algn="l" rtl="0">
              <a:lnSpc>
                <a:spcPct val="85000"/>
              </a:lnSpc>
              <a:spcBef>
                <a:spcPts val="0"/>
              </a:spcBef>
              <a:spcAft>
                <a:spcPts val="0"/>
              </a:spcAft>
              <a:buNone/>
            </a:pPr>
            <a:r>
              <a:rPr lang="es" sz="3000" b="1">
                <a:solidFill>
                  <a:srgbClr val="E73263"/>
                </a:solidFill>
              </a:rPr>
              <a:t>Función de derivación de claves criptográficas (PBKDF2)</a:t>
            </a:r>
            <a:endParaRPr sz="3000" b="1">
              <a:solidFill>
                <a:srgbClr val="E73263"/>
              </a:solidFill>
            </a:endParaRPr>
          </a:p>
        </p:txBody>
      </p:sp>
      <p:sp>
        <p:nvSpPr>
          <p:cNvPr id="428" name="Google Shape;428;p58"/>
          <p:cNvSpPr txBox="1"/>
          <p:nvPr/>
        </p:nvSpPr>
        <p:spPr>
          <a:xfrm>
            <a:off x="788159" y="1561614"/>
            <a:ext cx="7460100" cy="3288000"/>
          </a:xfrm>
          <a:prstGeom prst="rect">
            <a:avLst/>
          </a:prstGeom>
          <a:noFill/>
          <a:ln>
            <a:noFill/>
          </a:ln>
        </p:spPr>
        <p:txBody>
          <a:bodyPr spcFirstLastPara="1" wrap="square" lIns="0" tIns="34275" rIns="0" bIns="34275" anchor="t" anchorCtr="0">
            <a:noAutofit/>
          </a:bodyPr>
          <a:lstStyle/>
          <a:p>
            <a:pPr marL="457200" lvl="0" indent="-228600" algn="just" rtl="0">
              <a:lnSpc>
                <a:spcPct val="90000"/>
              </a:lnSpc>
              <a:spcBef>
                <a:spcPts val="200"/>
              </a:spcBef>
              <a:spcAft>
                <a:spcPts val="0"/>
              </a:spcAft>
              <a:buNone/>
            </a:pPr>
            <a:endParaRPr sz="1300">
              <a:solidFill>
                <a:srgbClr val="375FA9"/>
              </a:solidFill>
            </a:endParaRPr>
          </a:p>
          <a:p>
            <a:pPr marL="457200" lvl="0" indent="-311150" algn="just" rtl="0">
              <a:lnSpc>
                <a:spcPct val="90000"/>
              </a:lnSpc>
              <a:spcBef>
                <a:spcPts val="200"/>
              </a:spcBef>
              <a:spcAft>
                <a:spcPts val="0"/>
              </a:spcAft>
              <a:buClr>
                <a:schemeClr val="accent5"/>
              </a:buClr>
              <a:buSzPts val="1300"/>
              <a:buFont typeface="Calibri"/>
              <a:buChar char="●"/>
            </a:pPr>
            <a:r>
              <a:rPr lang="es" sz="1300">
                <a:solidFill>
                  <a:srgbClr val="375FA9"/>
                </a:solidFill>
              </a:rPr>
              <a:t>Si se usa </a:t>
            </a:r>
            <a:r>
              <a:rPr lang="es" sz="1300">
                <a:solidFill>
                  <a:srgbClr val="375FA9"/>
                </a:solidFill>
                <a:latin typeface="Consolas"/>
                <a:ea typeface="Consolas"/>
                <a:cs typeface="Consolas"/>
                <a:sym typeface="Consolas"/>
              </a:rPr>
              <a:t>generate_password_hash('2')</a:t>
            </a:r>
            <a:r>
              <a:rPr lang="es" sz="1300">
                <a:solidFill>
                  <a:srgbClr val="375FA9"/>
                </a:solidFill>
              </a:rPr>
              <a:t>, se obtiene:</a:t>
            </a:r>
            <a:endParaRPr sz="1300">
              <a:solidFill>
                <a:srgbClr val="375FA9"/>
              </a:solidFill>
            </a:endParaRPr>
          </a:p>
          <a:p>
            <a:pPr marL="139700" lvl="0" indent="0" algn="just" rtl="0">
              <a:lnSpc>
                <a:spcPct val="90000"/>
              </a:lnSpc>
              <a:spcBef>
                <a:spcPts val="200"/>
              </a:spcBef>
              <a:spcAft>
                <a:spcPts val="0"/>
              </a:spcAft>
              <a:buNone/>
            </a:pPr>
            <a:r>
              <a:rPr lang="es" sz="1300">
                <a:solidFill>
                  <a:srgbClr val="375FA9"/>
                </a:solidFill>
              </a:rPr>
              <a:t>	</a:t>
            </a:r>
            <a:r>
              <a:rPr lang="es" sz="1300">
                <a:solidFill>
                  <a:srgbClr val="375FA9"/>
                </a:solidFill>
                <a:latin typeface="Consolas"/>
                <a:ea typeface="Consolas"/>
                <a:cs typeface="Consolas"/>
                <a:sym typeface="Consolas"/>
              </a:rPr>
              <a:t>'pbkdf2:sha256:150000$Kc5ZhZvI$a749008a312f2b0b631b1253f0ba619d28982e874e35927f0315a1f151e72424'</a:t>
            </a:r>
            <a:endParaRPr sz="1300">
              <a:solidFill>
                <a:srgbClr val="375FA9"/>
              </a:solidFill>
              <a:latin typeface="Consolas"/>
              <a:ea typeface="Consolas"/>
              <a:cs typeface="Consolas"/>
              <a:sym typeface="Consolas"/>
            </a:endParaRPr>
          </a:p>
          <a:p>
            <a:pPr marL="139700" lvl="0" indent="0" algn="just" rtl="0">
              <a:lnSpc>
                <a:spcPct val="90000"/>
              </a:lnSpc>
              <a:spcBef>
                <a:spcPts val="200"/>
              </a:spcBef>
              <a:spcAft>
                <a:spcPts val="0"/>
              </a:spcAft>
              <a:buNone/>
            </a:pPr>
            <a:endParaRPr sz="1300">
              <a:solidFill>
                <a:srgbClr val="375FA9"/>
              </a:solidFill>
            </a:endParaRPr>
          </a:p>
          <a:p>
            <a:pPr marL="457200" lvl="0" indent="-311150" algn="just" rtl="0">
              <a:lnSpc>
                <a:spcPct val="90000"/>
              </a:lnSpc>
              <a:spcBef>
                <a:spcPts val="200"/>
              </a:spcBef>
              <a:spcAft>
                <a:spcPts val="0"/>
              </a:spcAft>
              <a:buClr>
                <a:schemeClr val="accent5"/>
              </a:buClr>
              <a:buSzPts val="1300"/>
              <a:buFont typeface="Calibri"/>
              <a:buChar char="●"/>
            </a:pPr>
            <a:r>
              <a:rPr lang="es" sz="1300">
                <a:solidFill>
                  <a:srgbClr val="375FA9"/>
                </a:solidFill>
              </a:rPr>
              <a:t>Este cadena de salida se interpreta así:</a:t>
            </a:r>
            <a:endParaRPr sz="1300">
              <a:solidFill>
                <a:srgbClr val="375FA9"/>
              </a:solidFill>
            </a:endParaRPr>
          </a:p>
          <a:p>
            <a:pPr marL="139700" lvl="0" indent="0" algn="l" rtl="0">
              <a:lnSpc>
                <a:spcPct val="90000"/>
              </a:lnSpc>
              <a:spcBef>
                <a:spcPts val="200"/>
              </a:spcBef>
              <a:spcAft>
                <a:spcPts val="0"/>
              </a:spcAft>
              <a:buNone/>
            </a:pPr>
            <a:endParaRPr sz="1300">
              <a:solidFill>
                <a:srgbClr val="375FA9"/>
              </a:solidFill>
            </a:endParaRPr>
          </a:p>
          <a:p>
            <a:pPr marL="457200" lvl="0" indent="-311150" algn="l" rtl="0">
              <a:lnSpc>
                <a:spcPct val="90000"/>
              </a:lnSpc>
              <a:spcBef>
                <a:spcPts val="200"/>
              </a:spcBef>
              <a:spcAft>
                <a:spcPts val="0"/>
              </a:spcAft>
              <a:buClr>
                <a:schemeClr val="accent5"/>
              </a:buClr>
              <a:buSzPts val="1300"/>
              <a:buFont typeface="Calibri"/>
              <a:buChar char="●"/>
            </a:pPr>
            <a:r>
              <a:rPr lang="es" sz="1300">
                <a:solidFill>
                  <a:srgbClr val="375FA9"/>
                </a:solidFill>
              </a:rPr>
              <a:t>La cadena alfanumérica:</a:t>
            </a:r>
            <a:endParaRPr sz="1300">
              <a:solidFill>
                <a:srgbClr val="375FA9"/>
              </a:solidFill>
            </a:endParaRPr>
          </a:p>
          <a:p>
            <a:pPr marL="457200" lvl="0" indent="0" algn="l" rtl="0">
              <a:lnSpc>
                <a:spcPct val="90000"/>
              </a:lnSpc>
              <a:spcBef>
                <a:spcPts val="200"/>
              </a:spcBef>
              <a:spcAft>
                <a:spcPts val="0"/>
              </a:spcAft>
              <a:buNone/>
            </a:pPr>
            <a:r>
              <a:rPr lang="es" sz="1300">
                <a:solidFill>
                  <a:srgbClr val="375FA9"/>
                </a:solidFill>
                <a:latin typeface="Consolas"/>
                <a:ea typeface="Consolas"/>
                <a:cs typeface="Consolas"/>
                <a:sym typeface="Consolas"/>
              </a:rPr>
              <a:t>a749008a312f2b0b631b1253f0ba619d28982e874e35927f0315a1f151e72424 </a:t>
            </a:r>
            <a:r>
              <a:rPr lang="es" sz="1300">
                <a:solidFill>
                  <a:srgbClr val="375FA9"/>
                </a:solidFill>
              </a:rPr>
              <a:t>es el resultado.</a:t>
            </a:r>
            <a:endParaRPr sz="1300">
              <a:solidFill>
                <a:srgbClr val="375FA9"/>
              </a:solidFill>
            </a:endParaRPr>
          </a:p>
          <a:p>
            <a:pPr marL="0" lvl="0" indent="0" algn="just" rtl="0">
              <a:lnSpc>
                <a:spcPct val="90000"/>
              </a:lnSpc>
              <a:spcBef>
                <a:spcPts val="200"/>
              </a:spcBef>
              <a:spcAft>
                <a:spcPts val="0"/>
              </a:spcAft>
              <a:buNone/>
            </a:pPr>
            <a:endParaRPr sz="1300">
              <a:solidFill>
                <a:srgbClr val="375FA9"/>
              </a:solidFill>
            </a:endParaRPr>
          </a:p>
          <a:p>
            <a:pPr marL="457200" lvl="0" indent="-311150" algn="just" rtl="0">
              <a:lnSpc>
                <a:spcPct val="90000"/>
              </a:lnSpc>
              <a:spcBef>
                <a:spcPts val="200"/>
              </a:spcBef>
              <a:spcAft>
                <a:spcPts val="0"/>
              </a:spcAft>
              <a:buClr>
                <a:schemeClr val="accent5"/>
              </a:buClr>
              <a:buSzPts val="1300"/>
              <a:buFont typeface="Calibri"/>
              <a:buChar char="●"/>
            </a:pPr>
            <a:r>
              <a:rPr lang="es" sz="1300">
                <a:solidFill>
                  <a:srgbClr val="375FA9"/>
                </a:solidFill>
              </a:rPr>
              <a:t>La cadena alfanumérica </a:t>
            </a:r>
            <a:r>
              <a:rPr lang="es" sz="1300">
                <a:solidFill>
                  <a:srgbClr val="375FA9"/>
                </a:solidFill>
                <a:latin typeface="Consolas"/>
                <a:ea typeface="Consolas"/>
                <a:cs typeface="Consolas"/>
                <a:sym typeface="Consolas"/>
              </a:rPr>
              <a:t>Kc5ZhZvI </a:t>
            </a:r>
            <a:r>
              <a:rPr lang="es" sz="1300">
                <a:solidFill>
                  <a:srgbClr val="375FA9"/>
                </a:solidFill>
              </a:rPr>
              <a:t>es el salt usado para generar el resultado.</a:t>
            </a:r>
            <a:endParaRPr sz="1300">
              <a:solidFill>
                <a:srgbClr val="375FA9"/>
              </a:solidFill>
            </a:endParaRPr>
          </a:p>
          <a:p>
            <a:pPr marL="457200" lvl="0" indent="0" algn="just" rtl="0">
              <a:lnSpc>
                <a:spcPct val="90000"/>
              </a:lnSpc>
              <a:spcBef>
                <a:spcPts val="200"/>
              </a:spcBef>
              <a:spcAft>
                <a:spcPts val="0"/>
              </a:spcAft>
              <a:buNone/>
            </a:pPr>
            <a:endParaRPr sz="1300">
              <a:solidFill>
                <a:srgbClr val="375FA9"/>
              </a:solidFill>
            </a:endParaRPr>
          </a:p>
          <a:p>
            <a:pPr marL="457200" lvl="0" indent="-311150" algn="just" rtl="0">
              <a:lnSpc>
                <a:spcPct val="90000"/>
              </a:lnSpc>
              <a:spcBef>
                <a:spcPts val="200"/>
              </a:spcBef>
              <a:spcAft>
                <a:spcPts val="0"/>
              </a:spcAft>
              <a:buClr>
                <a:schemeClr val="accent5"/>
              </a:buClr>
              <a:buSzPts val="1300"/>
              <a:buFont typeface="Calibri"/>
              <a:buChar char="●"/>
            </a:pPr>
            <a:r>
              <a:rPr lang="es" sz="1300">
                <a:solidFill>
                  <a:srgbClr val="375FA9"/>
                </a:solidFill>
                <a:latin typeface="Consolas"/>
                <a:ea typeface="Consolas"/>
                <a:cs typeface="Consolas"/>
                <a:sym typeface="Consolas"/>
              </a:rPr>
              <a:t>pbkdf2:sha256:150000</a:t>
            </a:r>
            <a:r>
              <a:rPr lang="es" sz="1300">
                <a:solidFill>
                  <a:srgbClr val="375FA9"/>
                </a:solidFill>
              </a:rPr>
              <a:t> significa que  pbkdf2 aplica la función sha256 150000 veces </a:t>
            </a:r>
            <a:endParaRPr sz="1300">
              <a:solidFill>
                <a:srgbClr val="375FA9"/>
              </a:solidFill>
            </a:endParaRPr>
          </a:p>
          <a:p>
            <a:pPr marL="457200" lvl="0" indent="0" algn="just" rtl="0">
              <a:lnSpc>
                <a:spcPct val="90000"/>
              </a:lnSpc>
              <a:spcBef>
                <a:spcPts val="200"/>
              </a:spcBef>
              <a:spcAft>
                <a:spcPts val="0"/>
              </a:spcAft>
              <a:buNone/>
            </a:pPr>
            <a:r>
              <a:rPr lang="es" sz="1300">
                <a:solidFill>
                  <a:srgbClr val="375FA9"/>
                </a:solidFill>
              </a:rPr>
              <a:t>para obtener el resultado.</a:t>
            </a:r>
            <a:endParaRPr sz="1300">
              <a:solidFill>
                <a:srgbClr val="375FA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32"/>
        <p:cNvGrpSpPr/>
        <p:nvPr/>
      </p:nvGrpSpPr>
      <p:grpSpPr>
        <a:xfrm>
          <a:off x="0" y="0"/>
          <a:ext cx="0" cy="0"/>
          <a:chOff x="0" y="0"/>
          <a:chExt cx="0" cy="0"/>
        </a:xfrm>
      </p:grpSpPr>
      <p:sp>
        <p:nvSpPr>
          <p:cNvPr id="433" name="Google Shape;433;p59"/>
          <p:cNvSpPr txBox="1"/>
          <p:nvPr/>
        </p:nvSpPr>
        <p:spPr>
          <a:xfrm>
            <a:off x="822960" y="837677"/>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endParaRPr sz="3200" b="1">
              <a:solidFill>
                <a:srgbClr val="E73263"/>
              </a:solidFill>
            </a:endParaRPr>
          </a:p>
          <a:p>
            <a:pPr marL="0" lvl="0" indent="0" algn="l" rtl="0">
              <a:lnSpc>
                <a:spcPct val="85000"/>
              </a:lnSpc>
              <a:spcBef>
                <a:spcPts val="0"/>
              </a:spcBef>
              <a:spcAft>
                <a:spcPts val="0"/>
              </a:spcAft>
              <a:buNone/>
            </a:pPr>
            <a:endParaRPr sz="3200" b="1">
              <a:solidFill>
                <a:srgbClr val="E73263"/>
              </a:solidFill>
            </a:endParaRPr>
          </a:p>
          <a:p>
            <a:pPr marL="0" lvl="0" indent="0" algn="l" rtl="0">
              <a:lnSpc>
                <a:spcPct val="85000"/>
              </a:lnSpc>
              <a:spcBef>
                <a:spcPts val="0"/>
              </a:spcBef>
              <a:spcAft>
                <a:spcPts val="0"/>
              </a:spcAft>
              <a:buNone/>
            </a:pPr>
            <a:r>
              <a:rPr lang="es" sz="3200" b="1">
                <a:solidFill>
                  <a:srgbClr val="E73263"/>
                </a:solidFill>
              </a:rPr>
              <a:t>Función de derivación de claves criptográficas (PBKDF2)</a:t>
            </a:r>
            <a:endParaRPr sz="3200" b="1">
              <a:solidFill>
                <a:srgbClr val="E73263"/>
              </a:solidFill>
            </a:endParaRPr>
          </a:p>
        </p:txBody>
      </p:sp>
      <p:sp>
        <p:nvSpPr>
          <p:cNvPr id="434" name="Google Shape;434;p59"/>
          <p:cNvSpPr txBox="1"/>
          <p:nvPr/>
        </p:nvSpPr>
        <p:spPr>
          <a:xfrm>
            <a:off x="822959" y="1925782"/>
            <a:ext cx="7460100" cy="2947500"/>
          </a:xfrm>
          <a:prstGeom prst="rect">
            <a:avLst/>
          </a:prstGeom>
          <a:noFill/>
          <a:ln>
            <a:noFill/>
          </a:ln>
        </p:spPr>
        <p:txBody>
          <a:bodyPr spcFirstLastPara="1" wrap="square" lIns="0" tIns="34275" rIns="0" bIns="34275" anchor="t" anchorCtr="0">
            <a:noAutofit/>
          </a:bodyPr>
          <a:lstStyle/>
          <a:p>
            <a:pPr marL="457200" lvl="0" indent="-228600" algn="just" rtl="0">
              <a:lnSpc>
                <a:spcPct val="90000"/>
              </a:lnSpc>
              <a:spcBef>
                <a:spcPts val="200"/>
              </a:spcBef>
              <a:spcAft>
                <a:spcPts val="0"/>
              </a:spcAft>
              <a:buNone/>
            </a:pPr>
            <a:endParaRPr>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a:solidFill>
                  <a:srgbClr val="375FA9"/>
                </a:solidFill>
              </a:rPr>
              <a:t>Si se hace el llamado </a:t>
            </a:r>
            <a:r>
              <a:rPr lang="es">
                <a:solidFill>
                  <a:srgbClr val="375FA9"/>
                </a:solidFill>
                <a:latin typeface="Consolas"/>
                <a:ea typeface="Consolas"/>
                <a:cs typeface="Consolas"/>
                <a:sym typeface="Consolas"/>
              </a:rPr>
              <a:t>generate_password_hash('2')</a:t>
            </a:r>
            <a:r>
              <a:rPr lang="es">
                <a:solidFill>
                  <a:srgbClr val="375FA9"/>
                </a:solidFill>
              </a:rPr>
              <a:t> nuevamente, muy posiblemente obtendrá otra resultado distinto debido a que el salt se selecciona aleatoriamente. </a:t>
            </a:r>
            <a:endParaRPr>
              <a:solidFill>
                <a:srgbClr val="375FA9"/>
              </a:solidFill>
            </a:endParaRPr>
          </a:p>
          <a:p>
            <a:pPr marL="457200" lvl="0" indent="-228600" algn="just" rtl="0">
              <a:lnSpc>
                <a:spcPct val="90000"/>
              </a:lnSpc>
              <a:spcBef>
                <a:spcPts val="200"/>
              </a:spcBef>
              <a:spcAft>
                <a:spcPts val="0"/>
              </a:spcAft>
              <a:buNone/>
            </a:pPr>
            <a:endParaRPr>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a:solidFill>
                  <a:srgbClr val="375FA9"/>
                </a:solidFill>
              </a:rPr>
              <a:t>Tener en cuenta que se debe almacenar toda la cadena para realizar un chequeo posteriormente.</a:t>
            </a:r>
            <a:endParaRPr>
              <a:solidFill>
                <a:srgbClr val="375FA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38"/>
        <p:cNvGrpSpPr/>
        <p:nvPr/>
      </p:nvGrpSpPr>
      <p:grpSpPr>
        <a:xfrm>
          <a:off x="0" y="0"/>
          <a:ext cx="0" cy="0"/>
          <a:chOff x="0" y="0"/>
          <a:chExt cx="0" cy="0"/>
        </a:xfrm>
      </p:grpSpPr>
      <p:sp>
        <p:nvSpPr>
          <p:cNvPr id="439" name="Google Shape;439;p60"/>
          <p:cNvSpPr txBox="1"/>
          <p:nvPr/>
        </p:nvSpPr>
        <p:spPr>
          <a:xfrm>
            <a:off x="822960" y="7233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endParaRPr sz="3200" b="1">
              <a:solidFill>
                <a:srgbClr val="E73263"/>
              </a:solidFill>
            </a:endParaRPr>
          </a:p>
          <a:p>
            <a:pPr marL="0" lvl="0" indent="0" algn="l" rtl="0">
              <a:lnSpc>
                <a:spcPct val="85000"/>
              </a:lnSpc>
              <a:spcBef>
                <a:spcPts val="0"/>
              </a:spcBef>
              <a:spcAft>
                <a:spcPts val="0"/>
              </a:spcAft>
              <a:buNone/>
            </a:pPr>
            <a:endParaRPr sz="3200" b="1">
              <a:solidFill>
                <a:srgbClr val="E73263"/>
              </a:solidFill>
            </a:endParaRPr>
          </a:p>
          <a:p>
            <a:pPr marL="0" lvl="0" indent="0" algn="l" rtl="0">
              <a:lnSpc>
                <a:spcPct val="85000"/>
              </a:lnSpc>
              <a:spcBef>
                <a:spcPts val="0"/>
              </a:spcBef>
              <a:spcAft>
                <a:spcPts val="0"/>
              </a:spcAft>
              <a:buNone/>
            </a:pPr>
            <a:r>
              <a:rPr lang="es" sz="3000" b="1">
                <a:solidFill>
                  <a:srgbClr val="E73263"/>
                </a:solidFill>
              </a:rPr>
              <a:t>Función de derivación de claves criptográficas (PBKDF2)</a:t>
            </a:r>
            <a:endParaRPr sz="3000" b="1">
              <a:solidFill>
                <a:srgbClr val="E73263"/>
              </a:solidFill>
            </a:endParaRPr>
          </a:p>
        </p:txBody>
      </p:sp>
      <p:sp>
        <p:nvSpPr>
          <p:cNvPr id="440" name="Google Shape;440;p60"/>
          <p:cNvSpPr txBox="1"/>
          <p:nvPr/>
        </p:nvSpPr>
        <p:spPr>
          <a:xfrm>
            <a:off x="902625" y="1899424"/>
            <a:ext cx="7384500" cy="2740200"/>
          </a:xfrm>
          <a:prstGeom prst="rect">
            <a:avLst/>
          </a:prstGeom>
          <a:noFill/>
          <a:ln>
            <a:noFill/>
          </a:ln>
        </p:spPr>
        <p:txBody>
          <a:bodyPr spcFirstLastPara="1" wrap="square" lIns="0" tIns="34275" rIns="0" bIns="34275" anchor="t" anchorCtr="0">
            <a:noAutofit/>
          </a:bodyPr>
          <a:lstStyle/>
          <a:p>
            <a:pPr marL="457200" lvl="0" indent="0" algn="just" rtl="0">
              <a:lnSpc>
                <a:spcPct val="90000"/>
              </a:lnSpc>
              <a:spcBef>
                <a:spcPts val="200"/>
              </a:spcBef>
              <a:spcAft>
                <a:spcPts val="0"/>
              </a:spcAft>
              <a:buNone/>
            </a:pPr>
            <a:endParaRPr sz="1300">
              <a:solidFill>
                <a:srgbClr val="375FA9"/>
              </a:solidFill>
            </a:endParaRPr>
          </a:p>
          <a:p>
            <a:pPr marL="457200" lvl="0" indent="-304800" algn="just" rtl="0">
              <a:lnSpc>
                <a:spcPct val="90000"/>
              </a:lnSpc>
              <a:spcBef>
                <a:spcPts val="200"/>
              </a:spcBef>
              <a:spcAft>
                <a:spcPts val="0"/>
              </a:spcAft>
              <a:buClr>
                <a:schemeClr val="accent5"/>
              </a:buClr>
              <a:buSzPts val="1200"/>
              <a:buFont typeface="Arial"/>
              <a:buChar char="●"/>
            </a:pPr>
            <a:r>
              <a:rPr lang="es" sz="1300">
                <a:solidFill>
                  <a:srgbClr val="375FA9"/>
                </a:solidFill>
              </a:rPr>
              <a:t>Para verificar </a:t>
            </a:r>
            <a:r>
              <a:rPr lang="es" sz="1300">
                <a:solidFill>
                  <a:srgbClr val="375FA9"/>
                </a:solidFill>
                <a:latin typeface="Consolas"/>
                <a:ea typeface="Consolas"/>
                <a:cs typeface="Consolas"/>
                <a:sym typeface="Consolas"/>
              </a:rPr>
              <a:t>'2'</a:t>
            </a:r>
            <a:r>
              <a:rPr lang="es" sz="1300">
                <a:solidFill>
                  <a:srgbClr val="375FA9"/>
                </a:solidFill>
              </a:rPr>
              <a:t> contra la cadena</a:t>
            </a:r>
            <a:endParaRPr sz="1300">
              <a:solidFill>
                <a:srgbClr val="233A44"/>
              </a:solidFill>
              <a:latin typeface="Calibri"/>
              <a:ea typeface="Calibri"/>
              <a:cs typeface="Calibri"/>
              <a:sym typeface="Calibri"/>
            </a:endParaRPr>
          </a:p>
          <a:p>
            <a:pPr marL="457200" lvl="0" indent="0" algn="l" rtl="0">
              <a:lnSpc>
                <a:spcPct val="115000"/>
              </a:lnSpc>
              <a:spcBef>
                <a:spcPts val="0"/>
              </a:spcBef>
              <a:spcAft>
                <a:spcPts val="0"/>
              </a:spcAft>
              <a:buNone/>
            </a:pPr>
            <a:r>
              <a:rPr lang="es" sz="1300">
                <a:solidFill>
                  <a:srgbClr val="375FA9"/>
                </a:solidFill>
              </a:rPr>
              <a:t>   	</a:t>
            </a:r>
            <a:r>
              <a:rPr lang="es" sz="1300">
                <a:solidFill>
                  <a:srgbClr val="375FA9"/>
                </a:solidFill>
                <a:latin typeface="Consolas"/>
                <a:ea typeface="Consolas"/>
                <a:cs typeface="Consolas"/>
                <a:sym typeface="Consolas"/>
              </a:rPr>
              <a:t>'pbkdf2:sha256:150000$Kc5ZhZvI$a749008a312f2b0b631b1253f0ba619d28982e874e35927f0315a1f151e72424' </a:t>
            </a:r>
            <a:endParaRPr sz="1300">
              <a:solidFill>
                <a:srgbClr val="375FA9"/>
              </a:solidFill>
              <a:latin typeface="Consolas"/>
              <a:ea typeface="Consolas"/>
              <a:cs typeface="Consolas"/>
              <a:sym typeface="Consolas"/>
            </a:endParaRPr>
          </a:p>
          <a:p>
            <a:pPr marL="0" lvl="0" indent="0" algn="ctr" rtl="0">
              <a:lnSpc>
                <a:spcPct val="115000"/>
              </a:lnSpc>
              <a:spcBef>
                <a:spcPts val="0"/>
              </a:spcBef>
              <a:spcAft>
                <a:spcPts val="0"/>
              </a:spcAft>
              <a:buNone/>
            </a:pPr>
            <a:endParaRPr sz="1300">
              <a:solidFill>
                <a:srgbClr val="375FA9"/>
              </a:solidFill>
            </a:endParaRPr>
          </a:p>
          <a:p>
            <a:pPr marL="457200" lvl="0" indent="-317500" algn="l" rtl="0">
              <a:lnSpc>
                <a:spcPct val="115000"/>
              </a:lnSpc>
              <a:spcBef>
                <a:spcPts val="0"/>
              </a:spcBef>
              <a:spcAft>
                <a:spcPts val="0"/>
              </a:spcAft>
              <a:buClr>
                <a:schemeClr val="accent5"/>
              </a:buClr>
              <a:buSzPts val="1400"/>
              <a:buFont typeface="Arial"/>
              <a:buChar char="●"/>
            </a:pPr>
            <a:r>
              <a:rPr lang="es" sz="1300">
                <a:solidFill>
                  <a:srgbClr val="375FA9"/>
                </a:solidFill>
              </a:rPr>
              <a:t>Se usa la método </a:t>
            </a:r>
            <a:r>
              <a:rPr lang="es" sz="1300">
                <a:solidFill>
                  <a:srgbClr val="375FA9"/>
                </a:solidFill>
                <a:latin typeface="Consolas"/>
                <a:ea typeface="Consolas"/>
                <a:cs typeface="Consolas"/>
                <a:sym typeface="Consolas"/>
              </a:rPr>
              <a:t>check_password_hash </a:t>
            </a:r>
            <a:r>
              <a:rPr lang="es" sz="1300">
                <a:solidFill>
                  <a:srgbClr val="375FA9"/>
                </a:solidFill>
              </a:rPr>
              <a:t>así:</a:t>
            </a:r>
            <a:endParaRPr sz="1300">
              <a:solidFill>
                <a:srgbClr val="375FA9"/>
              </a:solidFill>
            </a:endParaRPr>
          </a:p>
          <a:p>
            <a:pPr marL="457200" lvl="0" indent="0" algn="l" rtl="0">
              <a:lnSpc>
                <a:spcPct val="115000"/>
              </a:lnSpc>
              <a:spcBef>
                <a:spcPts val="0"/>
              </a:spcBef>
              <a:spcAft>
                <a:spcPts val="0"/>
              </a:spcAft>
              <a:buNone/>
            </a:pPr>
            <a:endParaRPr sz="1300">
              <a:solidFill>
                <a:srgbClr val="375FA9"/>
              </a:solidFill>
            </a:endParaRPr>
          </a:p>
          <a:p>
            <a:pPr marL="457200" lvl="0" indent="0" algn="l" rtl="0">
              <a:lnSpc>
                <a:spcPct val="115000"/>
              </a:lnSpc>
              <a:spcBef>
                <a:spcPts val="0"/>
              </a:spcBef>
              <a:spcAft>
                <a:spcPts val="0"/>
              </a:spcAft>
              <a:buNone/>
            </a:pPr>
            <a:r>
              <a:rPr lang="es" sz="1300">
                <a:solidFill>
                  <a:srgbClr val="375FA9"/>
                </a:solidFill>
                <a:latin typeface="Consolas"/>
                <a:ea typeface="Consolas"/>
                <a:cs typeface="Consolas"/>
                <a:sym typeface="Consolas"/>
              </a:rPr>
              <a:t>check_password_hash('pbkdf2:sha256:150000$Kc5ZhZvI$a749008a312f2b0b631b1253f0ba619d28982e874e35927f0315a1f151e72424','2')</a:t>
            </a:r>
            <a:endParaRPr sz="1300">
              <a:solidFill>
                <a:srgbClr val="375FA9"/>
              </a:solidFill>
              <a:latin typeface="Consolas"/>
              <a:ea typeface="Consolas"/>
              <a:cs typeface="Consolas"/>
              <a:sym typeface="Consolas"/>
            </a:endParaRPr>
          </a:p>
          <a:p>
            <a:pPr marL="457200" lvl="0" indent="0" algn="l" rtl="0">
              <a:lnSpc>
                <a:spcPct val="115000"/>
              </a:lnSpc>
              <a:spcBef>
                <a:spcPts val="0"/>
              </a:spcBef>
              <a:spcAft>
                <a:spcPts val="0"/>
              </a:spcAft>
              <a:buNone/>
            </a:pPr>
            <a:endParaRPr sz="1300">
              <a:solidFill>
                <a:srgbClr val="375FA9"/>
              </a:solidFill>
            </a:endParaRPr>
          </a:p>
          <a:p>
            <a:pPr marL="457200" lvl="0" indent="-304800" algn="l" rtl="0">
              <a:lnSpc>
                <a:spcPct val="115000"/>
              </a:lnSpc>
              <a:spcBef>
                <a:spcPts val="0"/>
              </a:spcBef>
              <a:spcAft>
                <a:spcPts val="0"/>
              </a:spcAft>
              <a:buClr>
                <a:schemeClr val="accent5"/>
              </a:buClr>
              <a:buSzPts val="1200"/>
              <a:buFont typeface="Arial"/>
              <a:buChar char="●"/>
            </a:pPr>
            <a:r>
              <a:rPr lang="es" sz="1300">
                <a:solidFill>
                  <a:srgbClr val="375FA9"/>
                </a:solidFill>
              </a:rPr>
              <a:t>Esto debe dar como resultado </a:t>
            </a:r>
            <a:r>
              <a:rPr lang="es" sz="1300">
                <a:solidFill>
                  <a:srgbClr val="375FA9"/>
                </a:solidFill>
                <a:latin typeface="Consolas"/>
                <a:ea typeface="Consolas"/>
                <a:cs typeface="Consolas"/>
                <a:sym typeface="Consolas"/>
              </a:rPr>
              <a:t>True</a:t>
            </a:r>
            <a:r>
              <a:rPr lang="es" sz="1300">
                <a:solidFill>
                  <a:srgbClr val="375FA9"/>
                </a:solidFill>
              </a:rPr>
              <a:t>.</a:t>
            </a:r>
            <a:endParaRPr sz="1300">
              <a:solidFill>
                <a:srgbClr val="375FA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44"/>
        <p:cNvGrpSpPr/>
        <p:nvPr/>
      </p:nvGrpSpPr>
      <p:grpSpPr>
        <a:xfrm>
          <a:off x="0" y="0"/>
          <a:ext cx="0" cy="0"/>
          <a:chOff x="0" y="0"/>
          <a:chExt cx="0" cy="0"/>
        </a:xfrm>
      </p:grpSpPr>
      <p:sp>
        <p:nvSpPr>
          <p:cNvPr id="445" name="Google Shape;445;p61"/>
          <p:cNvSpPr txBox="1"/>
          <p:nvPr/>
        </p:nvSpPr>
        <p:spPr>
          <a:xfrm>
            <a:off x="800110" y="2027697"/>
            <a:ext cx="7543800" cy="1088100"/>
          </a:xfrm>
          <a:prstGeom prst="rect">
            <a:avLst/>
          </a:prstGeom>
          <a:noFill/>
          <a:ln>
            <a:noFill/>
          </a:ln>
        </p:spPr>
        <p:txBody>
          <a:bodyPr spcFirstLastPara="1" wrap="square" lIns="68575" tIns="34275" rIns="68575" bIns="34275" anchor="ctr" anchorCtr="0">
            <a:noAutofit/>
          </a:bodyPr>
          <a:lstStyle/>
          <a:p>
            <a:pPr marL="0" lvl="0" indent="0" algn="ctr" rtl="0">
              <a:lnSpc>
                <a:spcPct val="85000"/>
              </a:lnSpc>
              <a:spcBef>
                <a:spcPts val="0"/>
              </a:spcBef>
              <a:spcAft>
                <a:spcPts val="0"/>
              </a:spcAft>
              <a:buNone/>
            </a:pPr>
            <a:r>
              <a:rPr lang="es" sz="3800" b="1">
                <a:solidFill>
                  <a:srgbClr val="E73263"/>
                </a:solidFill>
              </a:rPr>
              <a:t>Ejercicios de práctica</a:t>
            </a:r>
            <a:endParaRPr sz="3800" b="1">
              <a:solidFill>
                <a:srgbClr val="E7326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62"/>
          <p:cNvPicPr preferRelativeResize="0"/>
          <p:nvPr/>
        </p:nvPicPr>
        <p:blipFill rotWithShape="1">
          <a:blip r:embed="rId3">
            <a:alphaModFix/>
          </a:blip>
          <a:srcRect/>
          <a:stretch/>
        </p:blipFill>
        <p:spPr>
          <a:xfrm>
            <a:off x="2475" y="0"/>
            <a:ext cx="9139049" cy="5143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p19"/>
          <p:cNvSpPr txBox="1"/>
          <p:nvPr/>
        </p:nvSpPr>
        <p:spPr>
          <a:xfrm>
            <a:off x="778341" y="841030"/>
            <a:ext cx="7232100" cy="5727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a:t>
            </a:r>
            <a:endParaRPr sz="3200" b="1">
              <a:solidFill>
                <a:srgbClr val="E73263"/>
              </a:solidFill>
            </a:endParaRPr>
          </a:p>
        </p:txBody>
      </p:sp>
      <p:pic>
        <p:nvPicPr>
          <p:cNvPr id="167" name="Google Shape;167;p19"/>
          <p:cNvPicPr preferRelativeResize="0"/>
          <p:nvPr/>
        </p:nvPicPr>
        <p:blipFill rotWithShape="1">
          <a:blip r:embed="rId4">
            <a:alphaModFix/>
          </a:blip>
          <a:srcRect/>
          <a:stretch/>
        </p:blipFill>
        <p:spPr>
          <a:xfrm>
            <a:off x="1872502" y="2416365"/>
            <a:ext cx="641747" cy="590550"/>
          </a:xfrm>
          <a:prstGeom prst="rect">
            <a:avLst/>
          </a:prstGeom>
          <a:noFill/>
          <a:ln>
            <a:noFill/>
          </a:ln>
        </p:spPr>
      </p:pic>
      <p:sp>
        <p:nvSpPr>
          <p:cNvPr id="168" name="Google Shape;168;p19"/>
          <p:cNvSpPr txBox="1"/>
          <p:nvPr/>
        </p:nvSpPr>
        <p:spPr>
          <a:xfrm>
            <a:off x="1614253" y="2828047"/>
            <a:ext cx="1191900" cy="430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s" sz="1050" b="0" i="0" u="none" strike="noStrike" cap="none">
                <a:solidFill>
                  <a:srgbClr val="375FA9"/>
                </a:solidFill>
                <a:latin typeface="Arial"/>
                <a:ea typeface="Arial"/>
                <a:cs typeface="Arial"/>
                <a:sym typeface="Arial"/>
              </a:rPr>
              <a:t>Certificado digital</a:t>
            </a:r>
            <a:endParaRPr sz="1050" b="0" i="0" u="none" strike="noStrike" cap="none">
              <a:solidFill>
                <a:srgbClr val="375FA9"/>
              </a:solidFill>
              <a:latin typeface="Arial"/>
              <a:ea typeface="Arial"/>
              <a:cs typeface="Arial"/>
              <a:sym typeface="Arial"/>
            </a:endParaRPr>
          </a:p>
        </p:txBody>
      </p:sp>
      <p:sp>
        <p:nvSpPr>
          <p:cNvPr id="169" name="Google Shape;169;p19"/>
          <p:cNvSpPr txBox="1"/>
          <p:nvPr/>
        </p:nvSpPr>
        <p:spPr>
          <a:xfrm>
            <a:off x="3865347" y="1502075"/>
            <a:ext cx="971700" cy="2109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es" sz="1100" b="1" i="0" u="none" strike="noStrike" cap="none">
                <a:solidFill>
                  <a:srgbClr val="375FA9"/>
                </a:solidFill>
                <a:latin typeface="Arial"/>
                <a:ea typeface="Arial"/>
                <a:cs typeface="Arial"/>
                <a:sym typeface="Arial"/>
              </a:rPr>
              <a:t>Contraseña</a:t>
            </a:r>
            <a:endParaRPr/>
          </a:p>
        </p:txBody>
      </p:sp>
      <p:sp>
        <p:nvSpPr>
          <p:cNvPr id="170" name="Google Shape;170;p19"/>
          <p:cNvSpPr txBox="1"/>
          <p:nvPr/>
        </p:nvSpPr>
        <p:spPr>
          <a:xfrm>
            <a:off x="3650610" y="1651855"/>
            <a:ext cx="1413300" cy="210900"/>
          </a:xfrm>
          <a:prstGeom prst="rect">
            <a:avLst/>
          </a:prstGeom>
          <a:noFill/>
          <a:ln>
            <a:noFill/>
          </a:ln>
        </p:spPr>
        <p:txBody>
          <a:bodyPr spcFirstLastPara="1" wrap="square" lIns="91425" tIns="45700" rIns="91425" bIns="45700" anchor="t" anchorCtr="0">
            <a:noAutofit/>
          </a:bodyPr>
          <a:lstStyle/>
          <a:p>
            <a:pPr marL="0" marR="0" lvl="0" indent="0" algn="ctr" rtl="0">
              <a:lnSpc>
                <a:spcPct val="70000"/>
              </a:lnSpc>
              <a:spcBef>
                <a:spcPts val="0"/>
              </a:spcBef>
              <a:spcAft>
                <a:spcPts val="0"/>
              </a:spcAft>
              <a:buNone/>
            </a:pPr>
            <a:r>
              <a:rPr lang="es" sz="1100" b="0" i="1" u="none" strike="noStrike" cap="none">
                <a:solidFill>
                  <a:srgbClr val="375FA9"/>
                </a:solidFill>
                <a:latin typeface="Arial"/>
                <a:ea typeface="Arial"/>
                <a:cs typeface="Arial"/>
                <a:sym typeface="Arial"/>
              </a:rPr>
              <a:t>*********</a:t>
            </a:r>
            <a:endParaRPr/>
          </a:p>
        </p:txBody>
      </p:sp>
      <p:sp>
        <p:nvSpPr>
          <p:cNvPr id="171" name="Google Shape;171;p19"/>
          <p:cNvSpPr txBox="1"/>
          <p:nvPr/>
        </p:nvSpPr>
        <p:spPr>
          <a:xfrm>
            <a:off x="2751085" y="1922630"/>
            <a:ext cx="685800" cy="2109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es" sz="1100" b="1" i="0" u="none" strike="noStrike" cap="none">
                <a:solidFill>
                  <a:srgbClr val="375FA9"/>
                </a:solidFill>
                <a:latin typeface="Arial"/>
                <a:ea typeface="Arial"/>
                <a:cs typeface="Arial"/>
                <a:sym typeface="Arial"/>
              </a:rPr>
              <a:t>PIN</a:t>
            </a:r>
            <a:endParaRPr/>
          </a:p>
        </p:txBody>
      </p:sp>
      <p:sp>
        <p:nvSpPr>
          <p:cNvPr id="172" name="Google Shape;172;p19"/>
          <p:cNvSpPr txBox="1"/>
          <p:nvPr/>
        </p:nvSpPr>
        <p:spPr>
          <a:xfrm>
            <a:off x="2742849" y="2084520"/>
            <a:ext cx="685800" cy="2109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es" sz="1100" b="0" i="1" u="none" strike="noStrike" cap="none">
                <a:solidFill>
                  <a:srgbClr val="375FA9"/>
                </a:solidFill>
                <a:latin typeface="Arial"/>
                <a:ea typeface="Arial"/>
                <a:cs typeface="Arial"/>
                <a:sym typeface="Arial"/>
              </a:rPr>
              <a:t>E5B4</a:t>
            </a:r>
            <a:endParaRPr/>
          </a:p>
        </p:txBody>
      </p:sp>
      <p:pic>
        <p:nvPicPr>
          <p:cNvPr id="173" name="Google Shape;173;p19" descr="C:\Archivos de programa\Microsoft Office\Clipart\standard\stddir1\BD00001_.WMF"/>
          <p:cNvPicPr preferRelativeResize="0"/>
          <p:nvPr/>
        </p:nvPicPr>
        <p:blipFill rotWithShape="1">
          <a:blip r:embed="rId5">
            <a:alphaModFix/>
          </a:blip>
          <a:srcRect/>
          <a:stretch/>
        </p:blipFill>
        <p:spPr>
          <a:xfrm>
            <a:off x="2579622" y="3246152"/>
            <a:ext cx="460772" cy="913211"/>
          </a:xfrm>
          <a:prstGeom prst="rect">
            <a:avLst/>
          </a:prstGeom>
          <a:noFill/>
          <a:ln>
            <a:noFill/>
          </a:ln>
        </p:spPr>
      </p:pic>
      <p:sp>
        <p:nvSpPr>
          <p:cNvPr id="174" name="Google Shape;174;p19"/>
          <p:cNvSpPr txBox="1"/>
          <p:nvPr/>
        </p:nvSpPr>
        <p:spPr>
          <a:xfrm>
            <a:off x="2124219" y="4108792"/>
            <a:ext cx="1384800" cy="430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s" sz="1100" b="0" i="0" u="none" strike="noStrike" cap="none">
                <a:solidFill>
                  <a:srgbClr val="375FA9"/>
                </a:solidFill>
                <a:latin typeface="Arial"/>
                <a:ea typeface="Arial"/>
                <a:cs typeface="Arial"/>
                <a:sym typeface="Arial"/>
              </a:rPr>
              <a:t>Característica biométrica</a:t>
            </a:r>
            <a:endParaRPr/>
          </a:p>
        </p:txBody>
      </p:sp>
      <p:pic>
        <p:nvPicPr>
          <p:cNvPr id="175" name="Google Shape;175;p19" descr="C:\Archivos de programa\Microsoft Office\Clipart\standard\stddir4\PE01923_.wmf"/>
          <p:cNvPicPr preferRelativeResize="0"/>
          <p:nvPr/>
        </p:nvPicPr>
        <p:blipFill rotWithShape="1">
          <a:blip r:embed="rId6">
            <a:alphaModFix/>
          </a:blip>
          <a:srcRect/>
          <a:stretch/>
        </p:blipFill>
        <p:spPr>
          <a:xfrm>
            <a:off x="3816061" y="4139427"/>
            <a:ext cx="971551" cy="617935"/>
          </a:xfrm>
          <a:prstGeom prst="rect">
            <a:avLst/>
          </a:prstGeom>
          <a:noFill/>
          <a:ln>
            <a:noFill/>
          </a:ln>
        </p:spPr>
      </p:pic>
      <p:sp>
        <p:nvSpPr>
          <p:cNvPr id="176" name="Google Shape;176;p19"/>
          <p:cNvSpPr txBox="1"/>
          <p:nvPr/>
        </p:nvSpPr>
        <p:spPr>
          <a:xfrm>
            <a:off x="3484284" y="4730861"/>
            <a:ext cx="15429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1100" b="0" i="0" u="none" strike="noStrike" cap="none">
                <a:solidFill>
                  <a:srgbClr val="375FA9"/>
                </a:solidFill>
                <a:latin typeface="Arial"/>
                <a:ea typeface="Arial"/>
                <a:cs typeface="Arial"/>
                <a:sym typeface="Arial"/>
              </a:rPr>
              <a:t>Tarjeta inteligente</a:t>
            </a:r>
            <a:endParaRPr/>
          </a:p>
        </p:txBody>
      </p:sp>
      <p:sp>
        <p:nvSpPr>
          <p:cNvPr id="177" name="Google Shape;177;p19"/>
          <p:cNvSpPr/>
          <p:nvPr/>
        </p:nvSpPr>
        <p:spPr>
          <a:xfrm>
            <a:off x="3640525" y="2766075"/>
            <a:ext cx="1507775" cy="628650"/>
          </a:xfrm>
          <a:prstGeom prst="flowChartDecision">
            <a:avLst/>
          </a:prstGeom>
          <a:noFill/>
          <a:ln w="9525" cap="flat" cmpd="sng">
            <a:solidFill>
              <a:srgbClr val="051B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 sz="1000" b="0" i="0" u="none" strike="noStrike" cap="none">
                <a:solidFill>
                  <a:srgbClr val="375FA9"/>
                </a:solidFill>
                <a:latin typeface="Arial"/>
                <a:ea typeface="Arial"/>
                <a:cs typeface="Arial"/>
                <a:sym typeface="Arial"/>
              </a:rPr>
              <a:t>¿Igua</a:t>
            </a:r>
            <a:r>
              <a:rPr lang="es" sz="1000">
                <a:solidFill>
                  <a:srgbClr val="375FA9"/>
                </a:solidFill>
              </a:rPr>
              <a:t>l</a:t>
            </a:r>
            <a:r>
              <a:rPr lang="es" sz="1000" b="0" i="0" u="none" strike="noStrike" cap="none">
                <a:solidFill>
                  <a:srgbClr val="375FA9"/>
                </a:solidFill>
                <a:latin typeface="Arial"/>
                <a:ea typeface="Arial"/>
                <a:cs typeface="Arial"/>
                <a:sym typeface="Arial"/>
              </a:rPr>
              <a:t>es?</a:t>
            </a:r>
            <a:endParaRPr sz="1000" b="0" i="0" u="none" strike="noStrike" cap="none">
              <a:solidFill>
                <a:srgbClr val="375FA9"/>
              </a:solidFill>
              <a:latin typeface="Arial"/>
              <a:ea typeface="Arial"/>
              <a:cs typeface="Arial"/>
              <a:sym typeface="Arial"/>
            </a:endParaRPr>
          </a:p>
        </p:txBody>
      </p:sp>
      <p:sp>
        <p:nvSpPr>
          <p:cNvPr id="178" name="Google Shape;178;p19"/>
          <p:cNvSpPr txBox="1"/>
          <p:nvPr/>
        </p:nvSpPr>
        <p:spPr>
          <a:xfrm>
            <a:off x="5422169" y="4454583"/>
            <a:ext cx="783600" cy="26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1100" b="0" i="0" u="none" strike="noStrike" cap="none">
                <a:solidFill>
                  <a:srgbClr val="375FA9"/>
                </a:solidFill>
                <a:latin typeface="Arial"/>
                <a:ea typeface="Arial"/>
                <a:cs typeface="Arial"/>
                <a:sym typeface="Arial"/>
              </a:rPr>
              <a:t>Etc...</a:t>
            </a:r>
            <a:endParaRPr sz="1100" b="0" i="0" u="none" strike="noStrike" cap="none">
              <a:solidFill>
                <a:srgbClr val="375FA9"/>
              </a:solidFill>
              <a:latin typeface="Arial"/>
              <a:ea typeface="Arial"/>
              <a:cs typeface="Arial"/>
              <a:sym typeface="Arial"/>
            </a:endParaRPr>
          </a:p>
        </p:txBody>
      </p:sp>
      <p:sp>
        <p:nvSpPr>
          <p:cNvPr id="179" name="Google Shape;179;p19"/>
          <p:cNvSpPr/>
          <p:nvPr/>
        </p:nvSpPr>
        <p:spPr>
          <a:xfrm>
            <a:off x="6057900" y="1066800"/>
            <a:ext cx="1028700" cy="810816"/>
          </a:xfrm>
          <a:prstGeom prst="flowChartMagneticDisk">
            <a:avLst/>
          </a:prstGeom>
          <a:solidFill>
            <a:srgbClr val="1E224A"/>
          </a:solidFill>
          <a:ln w="9525" cap="flat" cmpd="sng">
            <a:solidFill>
              <a:srgbClr val="A0B0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r>
              <a:rPr lang="es" sz="1000" b="0" i="0" u="none" strike="noStrike" cap="none">
                <a:solidFill>
                  <a:srgbClr val="FFFFFF"/>
                </a:solidFill>
                <a:latin typeface="Arial"/>
                <a:ea typeface="Arial"/>
                <a:cs typeface="Arial"/>
                <a:sym typeface="Arial"/>
              </a:rPr>
              <a:t>Datos </a:t>
            </a:r>
            <a:endParaRPr/>
          </a:p>
          <a:p>
            <a:pPr marL="0" marR="0" lvl="0" indent="0" algn="ctr" rtl="0">
              <a:lnSpc>
                <a:spcPct val="80000"/>
              </a:lnSpc>
              <a:spcBef>
                <a:spcPts val="0"/>
              </a:spcBef>
              <a:spcAft>
                <a:spcPts val="0"/>
              </a:spcAft>
              <a:buNone/>
            </a:pPr>
            <a:r>
              <a:rPr lang="es" sz="1000" b="0" i="0" u="none" strike="noStrike" cap="none">
                <a:solidFill>
                  <a:srgbClr val="FFFFFF"/>
                </a:solidFill>
                <a:latin typeface="Arial"/>
                <a:ea typeface="Arial"/>
                <a:cs typeface="Arial"/>
                <a:sym typeface="Arial"/>
              </a:rPr>
              <a:t>almacenados</a:t>
            </a:r>
            <a:endParaRPr sz="1000" b="0" i="0" u="none" strike="noStrike" cap="none">
              <a:solidFill>
                <a:srgbClr val="FFFFFF"/>
              </a:solidFill>
              <a:latin typeface="Arial"/>
              <a:ea typeface="Arial"/>
              <a:cs typeface="Arial"/>
              <a:sym typeface="Arial"/>
            </a:endParaRPr>
          </a:p>
        </p:txBody>
      </p:sp>
      <p:sp>
        <p:nvSpPr>
          <p:cNvPr id="180" name="Google Shape;180;p19"/>
          <p:cNvSpPr txBox="1"/>
          <p:nvPr/>
        </p:nvSpPr>
        <p:spPr>
          <a:xfrm>
            <a:off x="6800850" y="2552702"/>
            <a:ext cx="10287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900" b="1" i="0" u="none" strike="noStrike" cap="none">
                <a:solidFill>
                  <a:srgbClr val="375FA9"/>
                </a:solidFill>
                <a:latin typeface="Arial"/>
                <a:ea typeface="Arial"/>
                <a:cs typeface="Arial"/>
                <a:sym typeface="Arial"/>
              </a:rPr>
              <a:t>Acceso permitido</a:t>
            </a:r>
            <a:endParaRPr sz="900" b="1" i="0" u="none" strike="noStrike" cap="none">
              <a:solidFill>
                <a:srgbClr val="375FA9"/>
              </a:solidFill>
              <a:latin typeface="Arial"/>
              <a:ea typeface="Arial"/>
              <a:cs typeface="Arial"/>
              <a:sym typeface="Arial"/>
            </a:endParaRPr>
          </a:p>
        </p:txBody>
      </p:sp>
      <p:sp>
        <p:nvSpPr>
          <p:cNvPr id="181" name="Google Shape;181;p19"/>
          <p:cNvSpPr txBox="1"/>
          <p:nvPr/>
        </p:nvSpPr>
        <p:spPr>
          <a:xfrm>
            <a:off x="5573358" y="2727518"/>
            <a:ext cx="3429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900" b="1" i="0" u="none" strike="noStrike" cap="none">
                <a:solidFill>
                  <a:srgbClr val="375FA9"/>
                </a:solidFill>
                <a:latin typeface="Arial"/>
                <a:ea typeface="Arial"/>
                <a:cs typeface="Arial"/>
                <a:sym typeface="Arial"/>
              </a:rPr>
              <a:t>Si</a:t>
            </a:r>
            <a:endParaRPr sz="900" b="1" i="0" u="none" strike="noStrike" cap="none">
              <a:solidFill>
                <a:srgbClr val="375FA9"/>
              </a:solidFill>
              <a:latin typeface="Arial"/>
              <a:ea typeface="Arial"/>
              <a:cs typeface="Arial"/>
              <a:sym typeface="Arial"/>
            </a:endParaRPr>
          </a:p>
        </p:txBody>
      </p:sp>
      <p:sp>
        <p:nvSpPr>
          <p:cNvPr id="182" name="Google Shape;182;p19">
            <a:hlinkClick r:id="" action="ppaction://hlinkshowjump?jump=firstslide"/>
          </p:cNvPr>
          <p:cNvSpPr txBox="1"/>
          <p:nvPr/>
        </p:nvSpPr>
        <p:spPr>
          <a:xfrm>
            <a:off x="6286500" y="3910879"/>
            <a:ext cx="16002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900" b="1" i="0" u="none" strike="noStrike" cap="none">
                <a:solidFill>
                  <a:srgbClr val="375FA9"/>
                </a:solidFill>
                <a:latin typeface="Arial"/>
                <a:ea typeface="Arial"/>
                <a:cs typeface="Arial"/>
                <a:sym typeface="Arial"/>
              </a:rPr>
              <a:t>Acceso denegado</a:t>
            </a:r>
            <a:endParaRPr sz="900" b="1" i="0" u="none" strike="noStrike" cap="none">
              <a:solidFill>
                <a:srgbClr val="375FA9"/>
              </a:solidFill>
              <a:latin typeface="Arial"/>
              <a:ea typeface="Arial"/>
              <a:cs typeface="Arial"/>
              <a:sym typeface="Arial"/>
            </a:endParaRPr>
          </a:p>
        </p:txBody>
      </p:sp>
      <p:sp>
        <p:nvSpPr>
          <p:cNvPr id="183" name="Google Shape;183;p19"/>
          <p:cNvSpPr txBox="1"/>
          <p:nvPr/>
        </p:nvSpPr>
        <p:spPr>
          <a:xfrm>
            <a:off x="5630214" y="3194356"/>
            <a:ext cx="3999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 sz="900" b="1" i="0" u="none" strike="noStrike" cap="none">
                <a:solidFill>
                  <a:srgbClr val="375FA9"/>
                </a:solidFill>
                <a:latin typeface="Arial"/>
                <a:ea typeface="Arial"/>
                <a:cs typeface="Arial"/>
                <a:sym typeface="Arial"/>
              </a:rPr>
              <a:t>No</a:t>
            </a:r>
            <a:endParaRPr sz="900" b="1" i="0" u="none" strike="noStrike" cap="none">
              <a:solidFill>
                <a:srgbClr val="375FA9"/>
              </a:solidFill>
              <a:latin typeface="Arial"/>
              <a:ea typeface="Arial"/>
              <a:cs typeface="Arial"/>
              <a:sym typeface="Arial"/>
            </a:endParaRPr>
          </a:p>
        </p:txBody>
      </p:sp>
      <p:cxnSp>
        <p:nvCxnSpPr>
          <p:cNvPr id="184" name="Google Shape;184;p19"/>
          <p:cNvCxnSpPr>
            <a:stCxn id="177" idx="0"/>
            <a:endCxn id="170" idx="2"/>
          </p:cNvCxnSpPr>
          <p:nvPr/>
        </p:nvCxnSpPr>
        <p:spPr>
          <a:xfrm rot="10800000">
            <a:off x="4357212" y="1862775"/>
            <a:ext cx="37200" cy="903300"/>
          </a:xfrm>
          <a:prstGeom prst="straightConnector1">
            <a:avLst/>
          </a:prstGeom>
          <a:noFill/>
          <a:ln w="38100" cap="flat" cmpd="sng">
            <a:solidFill>
              <a:srgbClr val="7189F9"/>
            </a:solidFill>
            <a:prstDash val="solid"/>
            <a:round/>
            <a:headEnd type="none" w="sm" len="sm"/>
            <a:tailEnd type="triangle" w="med" len="med"/>
          </a:ln>
        </p:spPr>
      </p:cxnSp>
      <p:cxnSp>
        <p:nvCxnSpPr>
          <p:cNvPr id="185" name="Google Shape;185;p19"/>
          <p:cNvCxnSpPr/>
          <p:nvPr/>
        </p:nvCxnSpPr>
        <p:spPr>
          <a:xfrm rot="10800000">
            <a:off x="3231975" y="2274075"/>
            <a:ext cx="846000" cy="624900"/>
          </a:xfrm>
          <a:prstGeom prst="straightConnector1">
            <a:avLst/>
          </a:prstGeom>
          <a:noFill/>
          <a:ln w="38100" cap="flat" cmpd="sng">
            <a:solidFill>
              <a:srgbClr val="7189F9"/>
            </a:solidFill>
            <a:prstDash val="solid"/>
            <a:round/>
            <a:headEnd type="none" w="sm" len="sm"/>
            <a:tailEnd type="triangle" w="med" len="med"/>
          </a:ln>
        </p:spPr>
      </p:cxnSp>
      <p:cxnSp>
        <p:nvCxnSpPr>
          <p:cNvPr id="186" name="Google Shape;186;p19"/>
          <p:cNvCxnSpPr/>
          <p:nvPr/>
        </p:nvCxnSpPr>
        <p:spPr>
          <a:xfrm flipH="1">
            <a:off x="3098125" y="3274825"/>
            <a:ext cx="1007700" cy="579000"/>
          </a:xfrm>
          <a:prstGeom prst="straightConnector1">
            <a:avLst/>
          </a:prstGeom>
          <a:noFill/>
          <a:ln w="38100" cap="flat" cmpd="sng">
            <a:solidFill>
              <a:srgbClr val="7189F9"/>
            </a:solidFill>
            <a:prstDash val="solid"/>
            <a:round/>
            <a:headEnd type="none" w="sm" len="sm"/>
            <a:tailEnd type="triangle" w="med" len="med"/>
          </a:ln>
        </p:spPr>
      </p:cxnSp>
      <p:cxnSp>
        <p:nvCxnSpPr>
          <p:cNvPr id="187" name="Google Shape;187;p19"/>
          <p:cNvCxnSpPr>
            <a:stCxn id="177" idx="2"/>
          </p:cNvCxnSpPr>
          <p:nvPr/>
        </p:nvCxnSpPr>
        <p:spPr>
          <a:xfrm>
            <a:off x="4394412" y="3394725"/>
            <a:ext cx="0" cy="743700"/>
          </a:xfrm>
          <a:prstGeom prst="straightConnector1">
            <a:avLst/>
          </a:prstGeom>
          <a:noFill/>
          <a:ln w="38100" cap="flat" cmpd="sng">
            <a:solidFill>
              <a:srgbClr val="7189F9"/>
            </a:solidFill>
            <a:prstDash val="solid"/>
            <a:round/>
            <a:headEnd type="none" w="sm" len="sm"/>
            <a:tailEnd type="triangle" w="med" len="med"/>
          </a:ln>
        </p:spPr>
      </p:cxnSp>
      <p:cxnSp>
        <p:nvCxnSpPr>
          <p:cNvPr id="188" name="Google Shape;188;p19"/>
          <p:cNvCxnSpPr>
            <a:endCxn id="178" idx="0"/>
          </p:cNvCxnSpPr>
          <p:nvPr/>
        </p:nvCxnSpPr>
        <p:spPr>
          <a:xfrm>
            <a:off x="4698869" y="3264183"/>
            <a:ext cx="1115100" cy="1190400"/>
          </a:xfrm>
          <a:prstGeom prst="straightConnector1">
            <a:avLst/>
          </a:prstGeom>
          <a:noFill/>
          <a:ln w="38100" cap="flat" cmpd="sng">
            <a:solidFill>
              <a:srgbClr val="7189F9"/>
            </a:solidFill>
            <a:prstDash val="solid"/>
            <a:round/>
            <a:headEnd type="none" w="sm" len="sm"/>
            <a:tailEnd type="triangle" w="med" len="med"/>
          </a:ln>
        </p:spPr>
      </p:cxnSp>
      <p:cxnSp>
        <p:nvCxnSpPr>
          <p:cNvPr id="189" name="Google Shape;189;p19"/>
          <p:cNvCxnSpPr>
            <a:stCxn id="177" idx="1"/>
          </p:cNvCxnSpPr>
          <p:nvPr/>
        </p:nvCxnSpPr>
        <p:spPr>
          <a:xfrm rot="10800000">
            <a:off x="2551825" y="2726100"/>
            <a:ext cx="1088700" cy="354300"/>
          </a:xfrm>
          <a:prstGeom prst="straightConnector1">
            <a:avLst/>
          </a:prstGeom>
          <a:noFill/>
          <a:ln w="38100" cap="flat" cmpd="sng">
            <a:solidFill>
              <a:srgbClr val="7189F9"/>
            </a:solidFill>
            <a:prstDash val="solid"/>
            <a:round/>
            <a:headEnd type="none" w="sm" len="sm"/>
            <a:tailEnd type="triangle" w="med" len="med"/>
          </a:ln>
        </p:spPr>
      </p:cxnSp>
      <p:cxnSp>
        <p:nvCxnSpPr>
          <p:cNvPr id="190" name="Google Shape;190;p19"/>
          <p:cNvCxnSpPr>
            <a:stCxn id="177" idx="3"/>
          </p:cNvCxnSpPr>
          <p:nvPr/>
        </p:nvCxnSpPr>
        <p:spPr>
          <a:xfrm>
            <a:off x="5148300" y="3080400"/>
            <a:ext cx="1391100" cy="829500"/>
          </a:xfrm>
          <a:prstGeom prst="straightConnector1">
            <a:avLst/>
          </a:prstGeom>
          <a:noFill/>
          <a:ln w="57150" cap="flat" cmpd="sng">
            <a:solidFill>
              <a:srgbClr val="375FA9"/>
            </a:solidFill>
            <a:prstDash val="solid"/>
            <a:round/>
            <a:headEnd type="none" w="sm" len="sm"/>
            <a:tailEnd type="triangle" w="med" len="med"/>
          </a:ln>
        </p:spPr>
      </p:cxnSp>
      <p:cxnSp>
        <p:nvCxnSpPr>
          <p:cNvPr id="191" name="Google Shape;191;p19"/>
          <p:cNvCxnSpPr>
            <a:stCxn id="177" idx="3"/>
            <a:endCxn id="180" idx="1"/>
          </p:cNvCxnSpPr>
          <p:nvPr/>
        </p:nvCxnSpPr>
        <p:spPr>
          <a:xfrm rot="10800000" flipH="1">
            <a:off x="5148300" y="2737500"/>
            <a:ext cx="1652700" cy="342900"/>
          </a:xfrm>
          <a:prstGeom prst="straightConnector1">
            <a:avLst/>
          </a:prstGeom>
          <a:noFill/>
          <a:ln w="57150" cap="flat" cmpd="sng">
            <a:solidFill>
              <a:srgbClr val="375FA9"/>
            </a:solidFill>
            <a:prstDash val="solid"/>
            <a:round/>
            <a:headEnd type="none" w="sm" len="sm"/>
            <a:tailEnd type="triangle" w="med" len="med"/>
          </a:ln>
        </p:spPr>
      </p:cxnSp>
      <p:cxnSp>
        <p:nvCxnSpPr>
          <p:cNvPr id="192" name="Google Shape;192;p19"/>
          <p:cNvCxnSpPr/>
          <p:nvPr/>
        </p:nvCxnSpPr>
        <p:spPr>
          <a:xfrm rot="10800000" flipH="1">
            <a:off x="4746150" y="1877475"/>
            <a:ext cx="1361700" cy="1021500"/>
          </a:xfrm>
          <a:prstGeom prst="straightConnector1">
            <a:avLst/>
          </a:prstGeom>
          <a:noFill/>
          <a:ln w="76200" cap="flat" cmpd="sng">
            <a:solidFill>
              <a:srgbClr val="E73263"/>
            </a:solidFill>
            <a:prstDash val="solid"/>
            <a:round/>
            <a:headEnd type="triangl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Google Shape;197;p20"/>
          <p:cNvSpPr txBox="1"/>
          <p:nvPr/>
        </p:nvSpPr>
        <p:spPr>
          <a:xfrm>
            <a:off x="822960" y="36200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a:t>
            </a:r>
            <a:endParaRPr sz="3200" b="1">
              <a:solidFill>
                <a:srgbClr val="E73263"/>
              </a:solidFill>
            </a:endParaRPr>
          </a:p>
        </p:txBody>
      </p:sp>
      <p:sp>
        <p:nvSpPr>
          <p:cNvPr id="198" name="Google Shape;198;p20"/>
          <p:cNvSpPr txBox="1"/>
          <p:nvPr/>
        </p:nvSpPr>
        <p:spPr>
          <a:xfrm>
            <a:off x="822960" y="1450109"/>
            <a:ext cx="7543800" cy="31878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b="1">
                <a:solidFill>
                  <a:srgbClr val="375FA9"/>
                </a:solidFill>
              </a:rPr>
              <a:t>Definición</a:t>
            </a:r>
            <a:r>
              <a:rPr lang="es">
                <a:solidFill>
                  <a:srgbClr val="375FA9"/>
                </a:solidFill>
              </a:rPr>
              <a:t>: La autentificación es la primera etapa del proceso de conexión de un usuario. Se puede definir como el acto que permite verificar que la persona que está ingresando al sistema es realmente quien dice ser. A la parte que se identifica se le llama probador. A la parte que verifica la identidad se la llama verificador.</a:t>
            </a:r>
            <a:endParaRPr sz="1300">
              <a:solidFill>
                <a:srgbClr val="233A44"/>
              </a:solidFill>
              <a:latin typeface="Calibri"/>
              <a:ea typeface="Calibri"/>
              <a:cs typeface="Calibri"/>
              <a:sym typeface="Calibri"/>
            </a:endParaRPr>
          </a:p>
          <a:p>
            <a:pPr marL="139700" lvl="0" indent="0" algn="just" rtl="0">
              <a:lnSpc>
                <a:spcPct val="90000"/>
              </a:lnSpc>
              <a:spcBef>
                <a:spcPts val="900"/>
              </a:spcBef>
              <a:spcAft>
                <a:spcPts val="0"/>
              </a:spcAft>
              <a:buNone/>
            </a:pPr>
            <a:endParaRPr>
              <a:solidFill>
                <a:srgbClr val="375FA9"/>
              </a:solidFill>
            </a:endParaRPr>
          </a:p>
          <a:p>
            <a:pPr marL="139700" lvl="0" indent="0" algn="just" rtl="0">
              <a:lnSpc>
                <a:spcPct val="90000"/>
              </a:lnSpc>
              <a:spcBef>
                <a:spcPts val="900"/>
              </a:spcBef>
              <a:spcAft>
                <a:spcPts val="0"/>
              </a:spcAft>
              <a:buNone/>
            </a:pPr>
            <a:r>
              <a:rPr lang="es" b="1">
                <a:solidFill>
                  <a:srgbClr val="375FA9"/>
                </a:solidFill>
              </a:rPr>
              <a:t>Funcionamiento</a:t>
            </a:r>
            <a:r>
              <a:rPr lang="es">
                <a:solidFill>
                  <a:srgbClr val="375FA9"/>
                </a:solidFill>
              </a:rPr>
              <a:t>: </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Se aceptan las credenciales ingresadas por el usuario (usuario – contraseña).</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Se validan contra una base de datos, el sistema operativo, un servicio web, u otro mecanismo definido según el tipo de autenticación.</a:t>
            </a:r>
            <a:endParaRPr sz="1300">
              <a:solidFill>
                <a:srgbClr val="233A4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02"/>
        <p:cNvGrpSpPr/>
        <p:nvPr/>
      </p:nvGrpSpPr>
      <p:grpSpPr>
        <a:xfrm>
          <a:off x="0" y="0"/>
          <a:ext cx="0" cy="0"/>
          <a:chOff x="0" y="0"/>
          <a:chExt cx="0" cy="0"/>
        </a:xfrm>
      </p:grpSpPr>
      <p:sp>
        <p:nvSpPr>
          <p:cNvPr id="203" name="Google Shape;203;p21"/>
          <p:cNvSpPr txBox="1"/>
          <p:nvPr/>
        </p:nvSpPr>
        <p:spPr>
          <a:xfrm>
            <a:off x="822960" y="3673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a:t>
            </a:r>
            <a:endParaRPr sz="3200" b="1">
              <a:solidFill>
                <a:srgbClr val="E73263"/>
              </a:solidFill>
            </a:endParaRPr>
          </a:p>
        </p:txBody>
      </p:sp>
      <p:sp>
        <p:nvSpPr>
          <p:cNvPr id="204" name="Google Shape;204;p21"/>
          <p:cNvSpPr txBox="1"/>
          <p:nvPr/>
        </p:nvSpPr>
        <p:spPr>
          <a:xfrm>
            <a:off x="822960" y="1477819"/>
            <a:ext cx="7543800" cy="3364200"/>
          </a:xfrm>
          <a:prstGeom prst="rect">
            <a:avLst/>
          </a:prstGeom>
          <a:noFill/>
          <a:ln>
            <a:noFill/>
          </a:ln>
        </p:spPr>
        <p:txBody>
          <a:bodyPr spcFirstLastPara="1" wrap="square" lIns="0" tIns="34275" rIns="0" bIns="34275" anchor="t" anchorCtr="0">
            <a:noAutofit/>
          </a:bodyPr>
          <a:lstStyle/>
          <a:p>
            <a:pPr marL="139700" lvl="0" indent="0" rtl="0">
              <a:lnSpc>
                <a:spcPct val="90000"/>
              </a:lnSpc>
              <a:spcBef>
                <a:spcPts val="900"/>
              </a:spcBef>
              <a:spcAft>
                <a:spcPts val="0"/>
              </a:spcAft>
              <a:buNone/>
            </a:pPr>
            <a:r>
              <a:rPr lang="es" sz="1300" b="1" dirty="0">
                <a:solidFill>
                  <a:srgbClr val="375FA9"/>
                </a:solidFill>
              </a:rPr>
              <a:t>Métodos</a:t>
            </a:r>
            <a:r>
              <a:rPr lang="es" sz="1300" dirty="0">
                <a:solidFill>
                  <a:srgbClr val="375FA9"/>
                </a:solidFill>
              </a:rPr>
              <a:t>: </a:t>
            </a:r>
            <a:br>
              <a:rPr lang="es" sz="1300" dirty="0">
                <a:solidFill>
                  <a:srgbClr val="375FA9"/>
                </a:solidFill>
              </a:rPr>
            </a:br>
            <a:r>
              <a:rPr lang="es" sz="1300" dirty="0">
                <a:solidFill>
                  <a:srgbClr val="375FA9"/>
                </a:solidFill>
              </a:rPr>
              <a:t>Se dividen en tres categorías: </a:t>
            </a: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Sistemas basados en algo que el usuario sabe.</a:t>
            </a: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Sistemas basados en algo que el usuario posee.</a:t>
            </a: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Sistemas basados en una característica física del usuario o en un acto involuntario de este.</a:t>
            </a:r>
            <a:endParaRPr sz="1300" dirty="0">
              <a:solidFill>
                <a:srgbClr val="233A44"/>
              </a:solidFill>
              <a:latin typeface="Calibri"/>
              <a:ea typeface="Calibri"/>
              <a:cs typeface="Calibri"/>
              <a:sym typeface="Calibri"/>
            </a:endParaRPr>
          </a:p>
          <a:p>
            <a:pPr marL="139700" lvl="0" indent="0" algn="just" rtl="0">
              <a:lnSpc>
                <a:spcPct val="90000"/>
              </a:lnSpc>
              <a:spcBef>
                <a:spcPts val="200"/>
              </a:spcBef>
              <a:spcAft>
                <a:spcPts val="0"/>
              </a:spcAft>
              <a:buNone/>
            </a:pPr>
            <a:endParaRPr sz="1300" dirty="0">
              <a:solidFill>
                <a:srgbClr val="375FA9"/>
              </a:solidFill>
            </a:endParaRPr>
          </a:p>
          <a:p>
            <a:pPr marL="139700" lvl="0" indent="0" algn="just" rtl="0">
              <a:lnSpc>
                <a:spcPct val="90000"/>
              </a:lnSpc>
              <a:spcBef>
                <a:spcPts val="200"/>
              </a:spcBef>
              <a:spcAft>
                <a:spcPts val="0"/>
              </a:spcAft>
              <a:buNone/>
            </a:pPr>
            <a:r>
              <a:rPr lang="es" sz="1300" b="1" dirty="0">
                <a:solidFill>
                  <a:srgbClr val="375FA9"/>
                </a:solidFill>
              </a:rPr>
              <a:t>Características</a:t>
            </a:r>
            <a:r>
              <a:rPr lang="es" sz="1300" dirty="0">
                <a:solidFill>
                  <a:srgbClr val="375FA9"/>
                </a:solidFill>
              </a:rPr>
              <a:t>:</a:t>
            </a: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Ser altamente confiable.</a:t>
            </a: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Debe ser económicamente factible para la organización.</a:t>
            </a: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Soportar con éxito algunos tipos de ataques.</a:t>
            </a:r>
            <a:endParaRPr sz="1300" dirty="0">
              <a:solidFill>
                <a:srgbClr val="233A44"/>
              </a:solidFill>
              <a:latin typeface="Calibri"/>
              <a:ea typeface="Calibri"/>
              <a:cs typeface="Calibri"/>
              <a:sym typeface="Calibri"/>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Ser aceptable para los usuarios, quienes serán los que lo utilicen</a:t>
            </a:r>
            <a:endParaRPr sz="1300" dirty="0">
              <a:solidFill>
                <a:srgbClr val="375FA9"/>
              </a:solidFill>
            </a:endParaRPr>
          </a:p>
          <a:p>
            <a:pPr marL="457200" lvl="0" indent="-317500" algn="just" rtl="0">
              <a:lnSpc>
                <a:spcPct val="90000"/>
              </a:lnSpc>
              <a:spcBef>
                <a:spcPts val="200"/>
              </a:spcBef>
              <a:spcAft>
                <a:spcPts val="0"/>
              </a:spcAft>
              <a:buClr>
                <a:schemeClr val="accent5"/>
              </a:buClr>
              <a:buSzPts val="1400"/>
              <a:buFont typeface="Calibri"/>
              <a:buChar char="●"/>
            </a:pPr>
            <a:r>
              <a:rPr lang="es" sz="1300" dirty="0">
                <a:solidFill>
                  <a:srgbClr val="375FA9"/>
                </a:solidFill>
              </a:rPr>
              <a:t>Tener respuesta inmediata, directa, inteligente y sencilla ante cada situación.</a:t>
            </a:r>
            <a:endParaRPr sz="1300" dirty="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08"/>
        <p:cNvGrpSpPr/>
        <p:nvPr/>
      </p:nvGrpSpPr>
      <p:grpSpPr>
        <a:xfrm>
          <a:off x="0" y="0"/>
          <a:ext cx="0" cy="0"/>
          <a:chOff x="0" y="0"/>
          <a:chExt cx="0" cy="0"/>
        </a:xfrm>
      </p:grpSpPr>
      <p:sp>
        <p:nvSpPr>
          <p:cNvPr id="209" name="Google Shape;209;p22"/>
          <p:cNvSpPr txBox="1"/>
          <p:nvPr/>
        </p:nvSpPr>
        <p:spPr>
          <a:xfrm>
            <a:off x="822960" y="444977"/>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 Tipos</a:t>
            </a:r>
            <a:endParaRPr sz="3200" b="1">
              <a:solidFill>
                <a:srgbClr val="E73263"/>
              </a:solidFill>
            </a:endParaRPr>
          </a:p>
        </p:txBody>
      </p:sp>
      <p:sp>
        <p:nvSpPr>
          <p:cNvPr id="210" name="Google Shape;210;p22"/>
          <p:cNvSpPr txBox="1"/>
          <p:nvPr/>
        </p:nvSpPr>
        <p:spPr>
          <a:xfrm>
            <a:off x="822960" y="1659470"/>
            <a:ext cx="7543800" cy="30174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sz="1300" b="1">
                <a:solidFill>
                  <a:srgbClr val="375FA9"/>
                </a:solidFill>
              </a:rPr>
              <a:t>Autenticación básica HTTP</a:t>
            </a:r>
            <a:endParaRPr sz="1200">
              <a:solidFill>
                <a:srgbClr val="233A44"/>
              </a:solidFill>
              <a:latin typeface="Calibri"/>
              <a:ea typeface="Calibri"/>
              <a:cs typeface="Calibri"/>
              <a:sym typeface="Calibri"/>
            </a:endParaRPr>
          </a:p>
          <a:p>
            <a:pPr marL="139700" lvl="0" indent="0" algn="just" rtl="0">
              <a:lnSpc>
                <a:spcPct val="90000"/>
              </a:lnSpc>
              <a:spcBef>
                <a:spcPts val="900"/>
              </a:spcBef>
              <a:spcAft>
                <a:spcPts val="0"/>
              </a:spcAft>
              <a:buNone/>
            </a:pPr>
            <a:r>
              <a:rPr lang="es" sz="1300">
                <a:solidFill>
                  <a:srgbClr val="375FA9"/>
                </a:solidFill>
              </a:rPr>
              <a:t>Es el tipo más sencillo de autenticación web que existe. Solicita al usuario iniciar sesión con su nombre de usuario y contraseña. Sin embargo, la información se transmite usando codificación Base64. Esto quiere decir, que la información enviada no es cifrada y menos es segura. En teoría, la información podría ser interceptada por un tercero.</a:t>
            </a:r>
            <a:endParaRPr sz="1200">
              <a:solidFill>
                <a:srgbClr val="233A44"/>
              </a:solidFill>
              <a:latin typeface="Calibri"/>
              <a:ea typeface="Calibri"/>
              <a:cs typeface="Calibri"/>
              <a:sym typeface="Calibri"/>
            </a:endParaRPr>
          </a:p>
          <a:p>
            <a:pPr marL="139700" lvl="0" indent="0" algn="just" rtl="0">
              <a:lnSpc>
                <a:spcPct val="90000"/>
              </a:lnSpc>
              <a:spcBef>
                <a:spcPts val="900"/>
              </a:spcBef>
              <a:spcAft>
                <a:spcPts val="0"/>
              </a:spcAft>
              <a:buNone/>
            </a:pPr>
            <a:r>
              <a:rPr lang="es" sz="1300" b="1">
                <a:solidFill>
                  <a:srgbClr val="375FA9"/>
                </a:solidFill>
              </a:rPr>
              <a:t>Autenticación de cliente HTTPS</a:t>
            </a:r>
            <a:endParaRPr sz="1200">
              <a:solidFill>
                <a:srgbClr val="233A44"/>
              </a:solidFill>
              <a:latin typeface="Calibri"/>
              <a:ea typeface="Calibri"/>
              <a:cs typeface="Calibri"/>
              <a:sym typeface="Calibri"/>
            </a:endParaRPr>
          </a:p>
          <a:p>
            <a:pPr marL="139700" lvl="0" indent="0" algn="just" rtl="0">
              <a:lnSpc>
                <a:spcPct val="90000"/>
              </a:lnSpc>
              <a:spcBef>
                <a:spcPts val="900"/>
              </a:spcBef>
              <a:spcAft>
                <a:spcPts val="0"/>
              </a:spcAft>
              <a:buNone/>
            </a:pPr>
            <a:r>
              <a:rPr lang="es" sz="1300">
                <a:solidFill>
                  <a:srgbClr val="375FA9"/>
                </a:solidFill>
              </a:rPr>
              <a:t>HTTPS es muy utilizado en sitios web de e-commerce o en cualquier sitio en el que se tiene acceso a información confidencial. Proporciona un alto estándar de seguridad, ya que cada operación de intercambio de información entre el servidor y el navegador está cifrada y se envía a través de un canal seguro.</a:t>
            </a:r>
            <a:endParaRPr sz="12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Google Shape;215;p23"/>
          <p:cNvSpPr txBox="1"/>
          <p:nvPr/>
        </p:nvSpPr>
        <p:spPr>
          <a:xfrm>
            <a:off x="822960" y="462452"/>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73263"/>
                </a:solidFill>
              </a:rPr>
              <a:t>Autenticación - Tipos</a:t>
            </a:r>
            <a:endParaRPr sz="2800">
              <a:solidFill>
                <a:srgbClr val="AF7B51"/>
              </a:solidFill>
              <a:latin typeface="Nunito"/>
              <a:ea typeface="Nunito"/>
              <a:cs typeface="Nunito"/>
              <a:sym typeface="Nunito"/>
            </a:endParaRPr>
          </a:p>
        </p:txBody>
      </p:sp>
      <p:sp>
        <p:nvSpPr>
          <p:cNvPr id="216" name="Google Shape;216;p23"/>
          <p:cNvSpPr txBox="1"/>
          <p:nvPr/>
        </p:nvSpPr>
        <p:spPr>
          <a:xfrm>
            <a:off x="822960" y="1550556"/>
            <a:ext cx="7543800" cy="3017400"/>
          </a:xfrm>
          <a:prstGeom prst="rect">
            <a:avLst/>
          </a:prstGeom>
          <a:noFill/>
          <a:ln>
            <a:noFill/>
          </a:ln>
        </p:spPr>
        <p:txBody>
          <a:bodyPr spcFirstLastPara="1" wrap="square" lIns="0" tIns="34275" rIns="0" bIns="34275" anchor="t" anchorCtr="0">
            <a:noAutofit/>
          </a:bodyPr>
          <a:lstStyle/>
          <a:p>
            <a:pPr marL="139700" lvl="0" indent="0" algn="just" rtl="0">
              <a:lnSpc>
                <a:spcPct val="90000"/>
              </a:lnSpc>
              <a:spcBef>
                <a:spcPts val="900"/>
              </a:spcBef>
              <a:spcAft>
                <a:spcPts val="0"/>
              </a:spcAft>
              <a:buNone/>
            </a:pPr>
            <a:r>
              <a:rPr lang="es" b="1">
                <a:solidFill>
                  <a:srgbClr val="375FA9"/>
                </a:solidFill>
              </a:rPr>
              <a:t>Autenticación basada en formularios</a:t>
            </a:r>
            <a:endParaRPr sz="13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Este tipo de autenticación se usa para recoger información de los visitantes que no requieren una alta necesidad de seguridad. </a:t>
            </a:r>
            <a:endParaRPr>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Las encuestas, los formularios de contacto y las páginas de registro se hacen a menudo mediante la autenticación basada en formulario. </a:t>
            </a:r>
            <a:endParaRPr>
              <a:solidFill>
                <a:srgbClr val="375FA9"/>
              </a:solidFill>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75FA9"/>
                </a:solidFill>
              </a:rPr>
              <a:t>El propósito fundamental de este tipo de autenticación es determinar qué campos del formulario se identifican como requeridos, para luego, asegurarse de que esos elementos se han llenado correctamente antes de pasar el formulario completo al destinatario.</a:t>
            </a:r>
            <a:endParaRPr sz="13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4163</Words>
  <Application>Microsoft Office PowerPoint</Application>
  <PresentationFormat>Presentación en pantalla (16:9)</PresentationFormat>
  <Paragraphs>285</Paragraphs>
  <Slides>48</Slides>
  <Notes>48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Arial</vt:lpstr>
      <vt:lpstr>Calibri</vt:lpstr>
      <vt:lpstr>Nunito</vt:lpstr>
      <vt:lpstr>Consolas</vt:lpstr>
      <vt:lpstr>Shift</vt:lpstr>
      <vt:lpstr>CICLO III: Desarrollo de software </vt:lpstr>
      <vt:lpstr>Sesión 14:   Desarrollo Software</vt:lpstr>
      <vt:lpstr>Objetivos de la sesión</vt:lpstr>
      <vt:lpstr>Método de autenticación basado en usuario y contraseña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Almacenamiento seguro de datos sensibles en un base de datos (contraseñas)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CICLO III: Desarrollo de software </dc:title>
  <cp:lastModifiedBy>Eduardo Angulo</cp:lastModifiedBy>
  <cp:revision>1</cp:revision>
  <dcterms:modified xsi:type="dcterms:W3CDTF">2021-09-23T17:38:57Z</dcterms:modified>
</cp:coreProperties>
</file>