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Nuni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Nunito-bold.fntdata"/><Relationship Id="rId50" Type="http://schemas.openxmlformats.org/officeDocument/2006/relationships/font" Target="fonts/Nunito-regular.fntdata"/><Relationship Id="rId53" Type="http://schemas.openxmlformats.org/officeDocument/2006/relationships/font" Target="fonts/Nunito-boldItalic.fntdata"/><Relationship Id="rId52"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f7037cec87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gf7037cec87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3cf71f4e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ge3cf71f4e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2f4db1192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ge2f4db1192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2f4db1192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ge2f4db1192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3cf71f4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ge3cf71f4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2f46cac3f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ge2f46cac3f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2f46cac3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ge2f46cac3f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2f4db119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ge2f4db119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e2f4db1192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7" name="Google Shape;267;ge2f4db1192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2f4db1192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4" name="Google Shape;274;ge2f4db1192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2f4db1192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ge2f4db1192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2f4db1192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ge2f4db1192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e2f4db1192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ge2f4db1192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2f4db1192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ge2f4db1192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2f4db1192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8" name="Google Shape;308;ge2f4db1192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e2f4db1192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5" name="Google Shape;315;ge2f4db1192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e2f4db1192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1" name="Google Shape;321;ge2f4db1192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2f4db1192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7" name="Google Shape;327;ge2f4db1192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2f4db1192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3" name="Google Shape;333;ge2f4db1192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2f4db1192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9" name="Google Shape;339;ge2f4db1192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e2f4db1192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5" name="Google Shape;345;ge2f4db1192_0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e2f4db1192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2" name="Google Shape;352;ge2f4db1192_0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e2f4db1192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8" name="Google Shape;358;ge2f4db1192_0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e2f4db1192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5" name="Google Shape;365;ge2f4db1192_0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e2f4db1192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1" name="Google Shape;371;ge2f4db1192_0_1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e2f4db1192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8" name="Google Shape;378;ge2f4db1192_0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e2f4db1192_0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5" name="Google Shape;385;ge2f4db1192_0_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e2f4db1192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2" name="Google Shape;392;ge2f4db1192_0_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e2f4db1192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8" name="Google Shape;398;ge2f4db1192_0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f0bfaaec38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4" name="Google Shape;404;gf0bfaaec38_0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f0bfaaec3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9" name="Google Shape;409;gf0bfaaec3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3cf71f4e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e3cf71f4e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image" Target="../media/image6.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jp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jpg"/><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jp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jpg"/><Relationship Id="rId4" Type="http://schemas.openxmlformats.org/officeDocument/2006/relationships/hyperlink" Target="http://localhost:5000/edit?id=1&amp;nombre=Secadora&amp;cantidad=7&amp;codigo=002"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jpg"/><Relationship Id="rId4" Type="http://schemas.openxmlformats.org/officeDocument/2006/relationships/hyperlink" Target="http://localhost:5000/delete?id=1"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9.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4.jpg"/><Relationship Id="rId4" Type="http://schemas.openxmlformats.org/officeDocument/2006/relationships/image" Target="../media/image11.png"/><Relationship Id="rId5" Type="http://schemas.openxmlformats.org/officeDocument/2006/relationships/hyperlink" Target="https://www.questionpro.com/t/ALw8TZlxOJ"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p24"/>
          <p:cNvSpPr txBox="1"/>
          <p:nvPr/>
        </p:nvSpPr>
        <p:spPr>
          <a:xfrm>
            <a:off x="822960" y="67561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700">
                <a:solidFill>
                  <a:srgbClr val="E73263"/>
                </a:solidFill>
              </a:rPr>
              <a:t>Diseño de Base de Datos</a:t>
            </a:r>
            <a:br>
              <a:rPr b="1" lang="es" sz="2700">
                <a:solidFill>
                  <a:srgbClr val="E73263"/>
                </a:solidFill>
              </a:rPr>
            </a:br>
            <a:r>
              <a:rPr b="1" lang="es" sz="3200">
                <a:solidFill>
                  <a:srgbClr val="E73263"/>
                </a:solidFill>
              </a:rPr>
              <a:t>Modelos</a:t>
            </a:r>
            <a:endParaRPr b="1" sz="3200">
              <a:solidFill>
                <a:srgbClr val="E73263"/>
              </a:solidFill>
            </a:endParaRPr>
          </a:p>
        </p:txBody>
      </p:sp>
      <p:sp>
        <p:nvSpPr>
          <p:cNvPr id="198" name="Google Shape;198;p24"/>
          <p:cNvSpPr txBox="1"/>
          <p:nvPr/>
        </p:nvSpPr>
        <p:spPr>
          <a:xfrm>
            <a:off x="822960" y="1689100"/>
            <a:ext cx="7543800" cy="392400"/>
          </a:xfrm>
          <a:prstGeom prst="rect">
            <a:avLst/>
          </a:prstGeom>
          <a:noFill/>
          <a:ln>
            <a:noFill/>
          </a:ln>
        </p:spPr>
        <p:txBody>
          <a:bodyPr anchorCtr="0" anchor="t" bIns="34275" lIns="0" spcFirstLastPara="1" rIns="0" wrap="square" tIns="34275">
            <a:noAutofit/>
          </a:bodyPr>
          <a:lstStyle/>
          <a:p>
            <a:pPr indent="0" lvl="0" marL="139700" rtl="0" algn="ctr">
              <a:lnSpc>
                <a:spcPct val="90000"/>
              </a:lnSpc>
              <a:spcBef>
                <a:spcPts val="900"/>
              </a:spcBef>
              <a:spcAft>
                <a:spcPts val="0"/>
              </a:spcAft>
              <a:buNone/>
            </a:pPr>
            <a:r>
              <a:rPr b="1" lang="es" sz="1500">
                <a:solidFill>
                  <a:srgbClr val="375FA9"/>
                </a:solidFill>
              </a:rPr>
              <a:t>Cuando utilizar SQL o NOSQL</a:t>
            </a:r>
            <a:endParaRPr b="1" sz="1500">
              <a:solidFill>
                <a:srgbClr val="375FA9"/>
              </a:solidFill>
            </a:endParaRPr>
          </a:p>
        </p:txBody>
      </p:sp>
      <p:sp>
        <p:nvSpPr>
          <p:cNvPr id="199" name="Google Shape;199;p24"/>
          <p:cNvSpPr txBox="1"/>
          <p:nvPr/>
        </p:nvSpPr>
        <p:spPr>
          <a:xfrm>
            <a:off x="822960" y="2081645"/>
            <a:ext cx="3492600" cy="3003000"/>
          </a:xfrm>
          <a:prstGeom prst="rect">
            <a:avLst/>
          </a:prstGeom>
          <a:noFill/>
          <a:ln>
            <a:noFill/>
          </a:ln>
        </p:spPr>
        <p:txBody>
          <a:bodyPr anchorCtr="0" anchor="t" bIns="34275" lIns="0" spcFirstLastPara="1" rIns="0" wrap="square" tIns="34275">
            <a:noAutofit/>
          </a:bodyPr>
          <a:lstStyle/>
          <a:p>
            <a:pPr indent="0" lvl="0" marL="139700" marR="0" rtl="0" algn="ctr">
              <a:lnSpc>
                <a:spcPct val="90000"/>
              </a:lnSpc>
              <a:spcBef>
                <a:spcPts val="900"/>
              </a:spcBef>
              <a:spcAft>
                <a:spcPts val="0"/>
              </a:spcAft>
              <a:buClr>
                <a:srgbClr val="233A44"/>
              </a:buClr>
              <a:buSzPts val="1400"/>
              <a:buFont typeface="Calibri"/>
              <a:buNone/>
            </a:pPr>
            <a:r>
              <a:rPr b="1" i="0" lang="es" sz="1500" u="none" cap="none" strike="noStrike">
                <a:solidFill>
                  <a:srgbClr val="375FA9"/>
                </a:solidFill>
                <a:latin typeface="Arial"/>
                <a:ea typeface="Arial"/>
                <a:cs typeface="Arial"/>
                <a:sym typeface="Arial"/>
              </a:rPr>
              <a:t>SQL</a:t>
            </a:r>
            <a:endParaRPr sz="1600"/>
          </a:p>
          <a:p>
            <a:pPr indent="-311150" lvl="0" marL="457200" marR="0" rtl="0" algn="just">
              <a:lnSpc>
                <a:spcPct val="90000"/>
              </a:lnSpc>
              <a:spcBef>
                <a:spcPts val="900"/>
              </a:spcBef>
              <a:spcAft>
                <a:spcPts val="0"/>
              </a:spcAft>
              <a:buClr>
                <a:schemeClr val="accent5"/>
              </a:buClr>
              <a:buSzPts val="1300"/>
              <a:buFont typeface="Calibri"/>
              <a:buChar char="●"/>
            </a:pPr>
            <a:r>
              <a:rPr b="0" i="0" lang="es" sz="1200" u="none" cap="none" strike="noStrike">
                <a:solidFill>
                  <a:srgbClr val="375FA9"/>
                </a:solidFill>
                <a:latin typeface="Arial"/>
                <a:ea typeface="Arial"/>
                <a:cs typeface="Arial"/>
                <a:sym typeface="Arial"/>
              </a:rPr>
              <a:t>Cuando el crecimiento del volumen de los datos es mínimo o se evidencia crecimiento alguno.</a:t>
            </a:r>
            <a:endParaRPr sz="1300"/>
          </a:p>
          <a:p>
            <a:pPr indent="-311150" lvl="0" marL="457200" marR="0" rtl="0" algn="just">
              <a:lnSpc>
                <a:spcPct val="90000"/>
              </a:lnSpc>
              <a:spcBef>
                <a:spcPts val="900"/>
              </a:spcBef>
              <a:spcAft>
                <a:spcPts val="0"/>
              </a:spcAft>
              <a:buClr>
                <a:schemeClr val="accent5"/>
              </a:buClr>
              <a:buSzPts val="1300"/>
              <a:buFont typeface="Calibri"/>
              <a:buChar char="●"/>
            </a:pPr>
            <a:r>
              <a:rPr b="0" i="0" lang="es" sz="1200" u="none" cap="none" strike="noStrike">
                <a:solidFill>
                  <a:srgbClr val="375FA9"/>
                </a:solidFill>
                <a:latin typeface="Arial"/>
                <a:ea typeface="Arial"/>
                <a:cs typeface="Arial"/>
                <a:sym typeface="Arial"/>
              </a:rPr>
              <a:t>Cuando solo es necesario un solo servidor para asumir las necesidades del proceso.</a:t>
            </a:r>
            <a:endParaRPr sz="1300"/>
          </a:p>
          <a:p>
            <a:pPr indent="-311150" lvl="0" marL="457200" marR="0" rtl="0" algn="just">
              <a:lnSpc>
                <a:spcPct val="90000"/>
              </a:lnSpc>
              <a:spcBef>
                <a:spcPts val="900"/>
              </a:spcBef>
              <a:spcAft>
                <a:spcPts val="0"/>
              </a:spcAft>
              <a:buClr>
                <a:schemeClr val="accent5"/>
              </a:buClr>
              <a:buSzPts val="1300"/>
              <a:buFont typeface="Calibri"/>
              <a:buChar char="●"/>
            </a:pPr>
            <a:r>
              <a:rPr b="0" i="0" lang="es" sz="1200" u="none" cap="none" strike="noStrike">
                <a:solidFill>
                  <a:srgbClr val="375FA9"/>
                </a:solidFill>
                <a:latin typeface="Arial"/>
                <a:ea typeface="Arial"/>
                <a:cs typeface="Arial"/>
                <a:sym typeface="Arial"/>
              </a:rPr>
              <a:t>Cuando los usuarios solo utilizan el sistemas lo estrictamente necesario.</a:t>
            </a:r>
            <a:endParaRPr b="0" i="0" sz="1200" u="none" cap="none" strike="noStrike">
              <a:solidFill>
                <a:srgbClr val="375FA9"/>
              </a:solidFill>
              <a:latin typeface="Arial"/>
              <a:ea typeface="Arial"/>
              <a:cs typeface="Arial"/>
              <a:sym typeface="Arial"/>
            </a:endParaRPr>
          </a:p>
        </p:txBody>
      </p:sp>
      <p:sp>
        <p:nvSpPr>
          <p:cNvPr id="200" name="Google Shape;200;p24"/>
          <p:cNvSpPr txBox="1"/>
          <p:nvPr/>
        </p:nvSpPr>
        <p:spPr>
          <a:xfrm>
            <a:off x="4594849" y="2081650"/>
            <a:ext cx="3708900" cy="3003000"/>
          </a:xfrm>
          <a:prstGeom prst="rect">
            <a:avLst/>
          </a:prstGeom>
          <a:noFill/>
          <a:ln>
            <a:noFill/>
          </a:ln>
        </p:spPr>
        <p:txBody>
          <a:bodyPr anchorCtr="0" anchor="t" bIns="34275" lIns="0" spcFirstLastPara="1" rIns="0" wrap="square" tIns="34275">
            <a:noAutofit/>
          </a:bodyPr>
          <a:lstStyle/>
          <a:p>
            <a:pPr indent="0" lvl="0" marL="139700" marR="0" rtl="0" algn="ctr">
              <a:lnSpc>
                <a:spcPct val="90000"/>
              </a:lnSpc>
              <a:spcBef>
                <a:spcPts val="900"/>
              </a:spcBef>
              <a:spcAft>
                <a:spcPts val="0"/>
              </a:spcAft>
              <a:buClr>
                <a:srgbClr val="233A44"/>
              </a:buClr>
              <a:buSzPts val="1400"/>
              <a:buFont typeface="Calibri"/>
              <a:buNone/>
            </a:pPr>
            <a:r>
              <a:rPr b="1" i="0" lang="es" sz="1500" u="none" cap="none" strike="noStrike">
                <a:solidFill>
                  <a:srgbClr val="375FA9"/>
                </a:solidFill>
                <a:latin typeface="Arial"/>
                <a:ea typeface="Arial"/>
                <a:cs typeface="Arial"/>
                <a:sym typeface="Arial"/>
              </a:rPr>
              <a:t>NOSQL</a:t>
            </a:r>
            <a:endParaRPr sz="1600"/>
          </a:p>
          <a:p>
            <a:pPr indent="-311150" lvl="0" marL="457200" marR="0" rtl="0" algn="just">
              <a:lnSpc>
                <a:spcPct val="90000"/>
              </a:lnSpc>
              <a:spcBef>
                <a:spcPts val="900"/>
              </a:spcBef>
              <a:spcAft>
                <a:spcPts val="0"/>
              </a:spcAft>
              <a:buClr>
                <a:schemeClr val="accent5"/>
              </a:buClr>
              <a:buSzPts val="1300"/>
              <a:buFont typeface="Calibri"/>
              <a:buChar char="●"/>
            </a:pPr>
            <a:r>
              <a:rPr b="0" i="0" lang="es" sz="1200" u="none" cap="none" strike="noStrike">
                <a:solidFill>
                  <a:srgbClr val="375FA9"/>
                </a:solidFill>
                <a:latin typeface="Arial"/>
                <a:ea typeface="Arial"/>
                <a:cs typeface="Arial"/>
                <a:sym typeface="Arial"/>
              </a:rPr>
              <a:t>Cuando hay crecimiento rápido en algunos momentos específicos.</a:t>
            </a:r>
            <a:endParaRPr sz="1300"/>
          </a:p>
          <a:p>
            <a:pPr indent="0" lvl="0" marL="139700" marR="0" rtl="0" algn="just">
              <a:lnSpc>
                <a:spcPct val="90000"/>
              </a:lnSpc>
              <a:spcBef>
                <a:spcPts val="900"/>
              </a:spcBef>
              <a:spcAft>
                <a:spcPts val="0"/>
              </a:spcAft>
              <a:buClr>
                <a:srgbClr val="233A44"/>
              </a:buClr>
              <a:buSzPts val="1400"/>
              <a:buFont typeface="Calibri"/>
              <a:buNone/>
            </a:pPr>
            <a:r>
              <a:t/>
            </a:r>
            <a:endParaRPr b="0" i="0" sz="100" u="none" cap="none" strike="noStrike">
              <a:solidFill>
                <a:srgbClr val="375FA9"/>
              </a:solidFill>
              <a:latin typeface="Arial"/>
              <a:ea typeface="Arial"/>
              <a:cs typeface="Arial"/>
              <a:sym typeface="Arial"/>
            </a:endParaRPr>
          </a:p>
          <a:p>
            <a:pPr indent="-311150" lvl="0" marL="457200" marR="0" rtl="0" algn="just">
              <a:lnSpc>
                <a:spcPct val="90000"/>
              </a:lnSpc>
              <a:spcBef>
                <a:spcPts val="900"/>
              </a:spcBef>
              <a:spcAft>
                <a:spcPts val="0"/>
              </a:spcAft>
              <a:buClr>
                <a:schemeClr val="accent5"/>
              </a:buClr>
              <a:buSzPts val="1300"/>
              <a:buFont typeface="Calibri"/>
              <a:buChar char="●"/>
            </a:pPr>
            <a:r>
              <a:rPr b="0" i="0" lang="es" sz="1200" u="none" cap="none" strike="noStrike">
                <a:solidFill>
                  <a:srgbClr val="375FA9"/>
                </a:solidFill>
                <a:latin typeface="Arial"/>
                <a:ea typeface="Arial"/>
                <a:cs typeface="Arial"/>
                <a:sym typeface="Arial"/>
              </a:rPr>
              <a:t>Cuando no se pueden prever las necesidades del proceso.</a:t>
            </a:r>
            <a:endParaRPr sz="1300"/>
          </a:p>
          <a:p>
            <a:pPr indent="-228600" lvl="0" marL="457200" marR="0" rtl="0" algn="just">
              <a:lnSpc>
                <a:spcPct val="90000"/>
              </a:lnSpc>
              <a:spcBef>
                <a:spcPts val="900"/>
              </a:spcBef>
              <a:spcAft>
                <a:spcPts val="0"/>
              </a:spcAft>
              <a:buClr>
                <a:srgbClr val="233A44"/>
              </a:buClr>
              <a:buSzPts val="1400"/>
              <a:buFont typeface="Calibri"/>
              <a:buNone/>
            </a:pPr>
            <a:r>
              <a:t/>
            </a:r>
            <a:endParaRPr b="0" i="0" sz="300" u="none" cap="none" strike="noStrike">
              <a:solidFill>
                <a:srgbClr val="375FA9"/>
              </a:solidFill>
              <a:latin typeface="Arial"/>
              <a:ea typeface="Arial"/>
              <a:cs typeface="Arial"/>
              <a:sym typeface="Arial"/>
            </a:endParaRPr>
          </a:p>
          <a:p>
            <a:pPr indent="-311150" lvl="0" marL="457200" marR="0" rtl="0" algn="just">
              <a:lnSpc>
                <a:spcPct val="90000"/>
              </a:lnSpc>
              <a:spcBef>
                <a:spcPts val="900"/>
              </a:spcBef>
              <a:spcAft>
                <a:spcPts val="0"/>
              </a:spcAft>
              <a:buClr>
                <a:schemeClr val="accent5"/>
              </a:buClr>
              <a:buSzPts val="1300"/>
              <a:buFont typeface="Calibri"/>
              <a:buChar char="●"/>
            </a:pPr>
            <a:r>
              <a:rPr b="0" i="0" lang="es" sz="1200" u="none" cap="none" strike="noStrike">
                <a:solidFill>
                  <a:srgbClr val="375FA9"/>
                </a:solidFill>
                <a:latin typeface="Arial"/>
                <a:ea typeface="Arial"/>
                <a:cs typeface="Arial"/>
                <a:sym typeface="Arial"/>
              </a:rPr>
              <a:t>Cuando hay picos de uso del sistema por parte del cliente en muchas </a:t>
            </a:r>
            <a:r>
              <a:rPr lang="es" sz="1200">
                <a:solidFill>
                  <a:srgbClr val="375FA9"/>
                </a:solidFill>
              </a:rPr>
              <a:t>ocasiones</a:t>
            </a:r>
            <a:r>
              <a:rPr b="0" i="0" lang="es" sz="1200" u="none" cap="none" strike="noStrike">
                <a:solidFill>
                  <a:srgbClr val="375FA9"/>
                </a:solidFill>
                <a:latin typeface="Arial"/>
                <a:ea typeface="Arial"/>
                <a:cs typeface="Arial"/>
                <a:sym typeface="Arial"/>
              </a:rPr>
              <a:t>.</a:t>
            </a:r>
            <a:endParaRPr b="0" i="0" sz="1200" u="none" cap="none" strike="noStrike">
              <a:solidFill>
                <a:srgbClr val="375FA9"/>
              </a:solidFill>
              <a:latin typeface="Arial"/>
              <a:ea typeface="Arial"/>
              <a:cs typeface="Arial"/>
              <a:sym typeface="Arial"/>
            </a:endParaRPr>
          </a:p>
          <a:p>
            <a:pPr indent="-228600" lvl="0" marL="457200" marR="0" rtl="0" algn="just">
              <a:lnSpc>
                <a:spcPct val="90000"/>
              </a:lnSpc>
              <a:spcBef>
                <a:spcPts val="900"/>
              </a:spcBef>
              <a:spcAft>
                <a:spcPts val="0"/>
              </a:spcAft>
              <a:buClr>
                <a:srgbClr val="233A44"/>
              </a:buClr>
              <a:buSzPts val="1400"/>
              <a:buFont typeface="Calibri"/>
              <a:buNone/>
            </a:pPr>
            <a:r>
              <a:t/>
            </a:r>
            <a:endParaRPr b="0" i="0" sz="1300" u="none" cap="none" strike="noStrike">
              <a:solidFill>
                <a:srgbClr val="375FA9"/>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4" name="Shape 204"/>
        <p:cNvGrpSpPr/>
        <p:nvPr/>
      </p:nvGrpSpPr>
      <p:grpSpPr>
        <a:xfrm>
          <a:off x="0" y="0"/>
          <a:ext cx="0" cy="0"/>
          <a:chOff x="0" y="0"/>
          <a:chExt cx="0" cy="0"/>
        </a:xfrm>
      </p:grpSpPr>
      <p:sp>
        <p:nvSpPr>
          <p:cNvPr id="205" name="Google Shape;205;p25"/>
          <p:cNvSpPr txBox="1"/>
          <p:nvPr/>
        </p:nvSpPr>
        <p:spPr>
          <a:xfrm>
            <a:off x="6023725" y="1371600"/>
            <a:ext cx="2516700" cy="2153400"/>
          </a:xfrm>
          <a:prstGeom prst="rect">
            <a:avLst/>
          </a:prstGeom>
          <a:noFill/>
          <a:ln>
            <a:noFill/>
          </a:ln>
        </p:spPr>
        <p:txBody>
          <a:bodyPr anchorCtr="0" anchor="b" bIns="34275" lIns="68575" spcFirstLastPara="1" rIns="68575" wrap="square" tIns="34275">
            <a:noAutofit/>
          </a:bodyPr>
          <a:lstStyle/>
          <a:p>
            <a:pPr indent="0" lvl="0" marL="0" rtl="0" algn="ctr">
              <a:lnSpc>
                <a:spcPct val="85000"/>
              </a:lnSpc>
              <a:spcBef>
                <a:spcPts val="0"/>
              </a:spcBef>
              <a:spcAft>
                <a:spcPts val="0"/>
              </a:spcAft>
              <a:buNone/>
            </a:pPr>
            <a:r>
              <a:rPr b="1" lang="es" sz="2800">
                <a:solidFill>
                  <a:srgbClr val="E73263"/>
                </a:solidFill>
              </a:rPr>
              <a:t>Diseño de Base de Datos</a:t>
            </a:r>
            <a:br>
              <a:rPr b="1" lang="es" sz="2800">
                <a:solidFill>
                  <a:srgbClr val="E73263"/>
                </a:solidFill>
              </a:rPr>
            </a:br>
            <a:r>
              <a:rPr b="1" lang="es" sz="2800">
                <a:solidFill>
                  <a:srgbClr val="E73263"/>
                </a:solidFill>
              </a:rPr>
              <a:t>con múltiples tablas</a:t>
            </a:r>
            <a:endParaRPr b="1" sz="2800">
              <a:solidFill>
                <a:srgbClr val="E73263"/>
              </a:solidFill>
            </a:endParaRPr>
          </a:p>
        </p:txBody>
      </p:sp>
      <p:sp>
        <p:nvSpPr>
          <p:cNvPr id="206" name="Google Shape;206;p25"/>
          <p:cNvSpPr txBox="1"/>
          <p:nvPr/>
        </p:nvSpPr>
        <p:spPr>
          <a:xfrm>
            <a:off x="2211400" y="1216175"/>
            <a:ext cx="2118000" cy="796800"/>
          </a:xfrm>
          <a:prstGeom prst="rect">
            <a:avLst/>
          </a:prstGeom>
          <a:noFill/>
          <a:ln>
            <a:noFill/>
          </a:ln>
        </p:spPr>
        <p:txBody>
          <a:bodyPr anchorCtr="0" anchor="t" bIns="34275" lIns="0" spcFirstLastPara="1" rIns="0" wrap="square" tIns="34275">
            <a:noAutofit/>
          </a:bodyPr>
          <a:lstStyle/>
          <a:p>
            <a:pPr indent="0" lvl="0" marL="139700" rtl="0" algn="ctr">
              <a:lnSpc>
                <a:spcPct val="90000"/>
              </a:lnSpc>
              <a:spcBef>
                <a:spcPts val="900"/>
              </a:spcBef>
              <a:spcAft>
                <a:spcPts val="0"/>
              </a:spcAft>
              <a:buNone/>
            </a:pPr>
            <a:r>
              <a:rPr b="1" lang="es" sz="1500">
                <a:solidFill>
                  <a:srgbClr val="375FA9"/>
                </a:solidFill>
              </a:rPr>
              <a:t>Base De Datos </a:t>
            </a:r>
            <a:endParaRPr b="1" sz="1500">
              <a:solidFill>
                <a:srgbClr val="375FA9"/>
              </a:solidFill>
            </a:endParaRPr>
          </a:p>
          <a:p>
            <a:pPr indent="0" lvl="0" marL="139700" rtl="0" algn="ctr">
              <a:lnSpc>
                <a:spcPct val="90000"/>
              </a:lnSpc>
              <a:spcBef>
                <a:spcPts val="900"/>
              </a:spcBef>
              <a:spcAft>
                <a:spcPts val="0"/>
              </a:spcAft>
              <a:buNone/>
            </a:pPr>
            <a:r>
              <a:rPr b="1" lang="es" sz="1500">
                <a:solidFill>
                  <a:srgbClr val="375FA9"/>
                </a:solidFill>
              </a:rPr>
              <a:t>Pedidos</a:t>
            </a:r>
            <a:endParaRPr b="1" sz="1500">
              <a:solidFill>
                <a:srgbClr val="375FA9"/>
              </a:solidFill>
            </a:endParaRPr>
          </a:p>
        </p:txBody>
      </p:sp>
      <p:grpSp>
        <p:nvGrpSpPr>
          <p:cNvPr id="207" name="Google Shape;207;p25"/>
          <p:cNvGrpSpPr/>
          <p:nvPr/>
        </p:nvGrpSpPr>
        <p:grpSpPr>
          <a:xfrm>
            <a:off x="632200" y="1110126"/>
            <a:ext cx="4932074" cy="3769449"/>
            <a:chOff x="632200" y="1110126"/>
            <a:chExt cx="4932074" cy="3769449"/>
          </a:xfrm>
        </p:grpSpPr>
        <p:pic>
          <p:nvPicPr>
            <p:cNvPr id="208" name="Google Shape;208;p25"/>
            <p:cNvPicPr preferRelativeResize="0"/>
            <p:nvPr/>
          </p:nvPicPr>
          <p:blipFill>
            <a:blip r:embed="rId4">
              <a:alphaModFix/>
            </a:blip>
            <a:stretch>
              <a:fillRect/>
            </a:stretch>
          </p:blipFill>
          <p:spPr>
            <a:xfrm>
              <a:off x="632200" y="1110126"/>
              <a:ext cx="4932074" cy="3769449"/>
            </a:xfrm>
            <a:prstGeom prst="rect">
              <a:avLst/>
            </a:prstGeom>
            <a:noFill/>
            <a:ln>
              <a:noFill/>
            </a:ln>
          </p:spPr>
        </p:pic>
        <p:pic>
          <p:nvPicPr>
            <p:cNvPr id="209" name="Google Shape;209;p25"/>
            <p:cNvPicPr preferRelativeResize="0"/>
            <p:nvPr/>
          </p:nvPicPr>
          <p:blipFill>
            <a:blip r:embed="rId5">
              <a:alphaModFix/>
            </a:blip>
            <a:stretch>
              <a:fillRect/>
            </a:stretch>
          </p:blipFill>
          <p:spPr>
            <a:xfrm>
              <a:off x="2357450" y="2790000"/>
              <a:ext cx="174300" cy="151075"/>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3" name="Shape 213"/>
        <p:cNvGrpSpPr/>
        <p:nvPr/>
      </p:nvGrpSpPr>
      <p:grpSpPr>
        <a:xfrm>
          <a:off x="0" y="0"/>
          <a:ext cx="0" cy="0"/>
          <a:chOff x="0" y="0"/>
          <a:chExt cx="0" cy="0"/>
        </a:xfrm>
      </p:grpSpPr>
      <p:sp>
        <p:nvSpPr>
          <p:cNvPr id="214" name="Google Shape;214;p26"/>
          <p:cNvSpPr txBox="1"/>
          <p:nvPr/>
        </p:nvSpPr>
        <p:spPr>
          <a:xfrm>
            <a:off x="822960" y="65483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73263"/>
                </a:solidFill>
              </a:rPr>
              <a:t>Diseño de Base de Datos con múltiples tablas</a:t>
            </a:r>
            <a:endParaRPr b="1" sz="3000">
              <a:solidFill>
                <a:srgbClr val="E73263"/>
              </a:solidFill>
            </a:endParaRPr>
          </a:p>
        </p:txBody>
      </p:sp>
      <p:sp>
        <p:nvSpPr>
          <p:cNvPr id="215" name="Google Shape;215;p26"/>
          <p:cNvSpPr txBox="1"/>
          <p:nvPr/>
        </p:nvSpPr>
        <p:spPr>
          <a:xfrm>
            <a:off x="2548928" y="1727110"/>
            <a:ext cx="4580400" cy="3416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Creación de tablas</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b="1" sz="400">
              <a:solidFill>
                <a:srgbClr val="375FA9"/>
              </a:solidFill>
            </a:endParaRPr>
          </a:p>
          <a:p>
            <a:pPr indent="0" lvl="0" marL="139700" rtl="0" algn="l">
              <a:lnSpc>
                <a:spcPct val="90000"/>
              </a:lnSpc>
              <a:spcBef>
                <a:spcPts val="600"/>
              </a:spcBef>
              <a:spcAft>
                <a:spcPts val="0"/>
              </a:spcAft>
              <a:buNone/>
            </a:pPr>
            <a:r>
              <a:rPr lang="es" sz="1100">
                <a:solidFill>
                  <a:srgbClr val="375FA9"/>
                </a:solidFill>
                <a:latin typeface="Consolas"/>
                <a:ea typeface="Consolas"/>
                <a:cs typeface="Consolas"/>
                <a:sym typeface="Consolas"/>
              </a:rPr>
              <a:t>create table Cliente(</a:t>
            </a:r>
            <a:endParaRPr sz="1100">
              <a:solidFill>
                <a:srgbClr val="375FA9"/>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100">
                <a:solidFill>
                  <a:srgbClr val="375FA9"/>
                </a:solidFill>
                <a:latin typeface="Consolas"/>
                <a:ea typeface="Consolas"/>
                <a:cs typeface="Consolas"/>
                <a:sym typeface="Consolas"/>
              </a:rPr>
              <a:t>	id integer primary key,</a:t>
            </a:r>
            <a:endParaRPr sz="1100">
              <a:solidFill>
                <a:srgbClr val="233A44"/>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100">
                <a:solidFill>
                  <a:srgbClr val="375FA9"/>
                </a:solidFill>
                <a:latin typeface="Consolas"/>
                <a:ea typeface="Consolas"/>
                <a:cs typeface="Consolas"/>
                <a:sym typeface="Consolas"/>
              </a:rPr>
              <a:t>	nombre text,</a:t>
            </a:r>
            <a:endParaRPr sz="1100">
              <a:solidFill>
                <a:srgbClr val="233A44"/>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100">
                <a:solidFill>
                  <a:srgbClr val="375FA9"/>
                </a:solidFill>
                <a:latin typeface="Consolas"/>
                <a:ea typeface="Consolas"/>
                <a:cs typeface="Consolas"/>
                <a:sym typeface="Consolas"/>
              </a:rPr>
              <a:t>	apellidos text,</a:t>
            </a:r>
            <a:endParaRPr sz="1100">
              <a:solidFill>
                <a:srgbClr val="233A44"/>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100">
                <a:solidFill>
                  <a:srgbClr val="375FA9"/>
                </a:solidFill>
                <a:latin typeface="Consolas"/>
                <a:ea typeface="Consolas"/>
                <a:cs typeface="Consolas"/>
                <a:sym typeface="Consolas"/>
              </a:rPr>
              <a:t>	telefono text</a:t>
            </a:r>
            <a:endParaRPr sz="1100">
              <a:solidFill>
                <a:srgbClr val="375FA9"/>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100">
                <a:solidFill>
                  <a:srgbClr val="375FA9"/>
                </a:solidFill>
                <a:latin typeface="Consolas"/>
                <a:ea typeface="Consolas"/>
                <a:cs typeface="Consolas"/>
                <a:sym typeface="Consolas"/>
              </a:rPr>
              <a:t>);</a:t>
            </a:r>
            <a:endParaRPr sz="1100">
              <a:solidFill>
                <a:srgbClr val="233A44"/>
              </a:solidFill>
              <a:latin typeface="Consolas"/>
              <a:ea typeface="Consolas"/>
              <a:cs typeface="Consolas"/>
              <a:sym typeface="Consolas"/>
            </a:endParaRPr>
          </a:p>
          <a:p>
            <a:pPr indent="0" lvl="0" marL="139700" rtl="0" algn="l">
              <a:lnSpc>
                <a:spcPct val="90000"/>
              </a:lnSpc>
              <a:spcBef>
                <a:spcPts val="600"/>
              </a:spcBef>
              <a:spcAft>
                <a:spcPts val="0"/>
              </a:spcAft>
              <a:buNone/>
            </a:pPr>
            <a:r>
              <a:t/>
            </a:r>
            <a:endParaRPr sz="900">
              <a:solidFill>
                <a:srgbClr val="375FA9"/>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100">
                <a:solidFill>
                  <a:srgbClr val="375FA9"/>
                </a:solidFill>
                <a:latin typeface="Consolas"/>
                <a:ea typeface="Consolas"/>
                <a:cs typeface="Consolas"/>
                <a:sym typeface="Consolas"/>
              </a:rPr>
              <a:t>create table FormaDePago(</a:t>
            </a:r>
            <a:endParaRPr sz="1100">
              <a:solidFill>
                <a:srgbClr val="375FA9"/>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100">
                <a:solidFill>
                  <a:srgbClr val="375FA9"/>
                </a:solidFill>
                <a:latin typeface="Consolas"/>
                <a:ea typeface="Consolas"/>
                <a:cs typeface="Consolas"/>
                <a:sym typeface="Consolas"/>
              </a:rPr>
              <a:t>	id integer primary key,</a:t>
            </a:r>
            <a:endParaRPr sz="1100">
              <a:solidFill>
                <a:srgbClr val="233A44"/>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100">
                <a:solidFill>
                  <a:srgbClr val="375FA9"/>
                </a:solidFill>
                <a:latin typeface="Consolas"/>
                <a:ea typeface="Consolas"/>
                <a:cs typeface="Consolas"/>
                <a:sym typeface="Consolas"/>
              </a:rPr>
              <a:t>	nombre text</a:t>
            </a:r>
            <a:endParaRPr sz="1100">
              <a:solidFill>
                <a:srgbClr val="375FA9"/>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100">
                <a:solidFill>
                  <a:srgbClr val="375FA9"/>
                </a:solidFill>
                <a:latin typeface="Consolas"/>
                <a:ea typeface="Consolas"/>
                <a:cs typeface="Consolas"/>
                <a:sym typeface="Consolas"/>
              </a:rPr>
              <a:t>);</a:t>
            </a:r>
            <a:endParaRPr sz="1100">
              <a:solidFill>
                <a:srgbClr val="375FA9"/>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9" name="Shape 219"/>
        <p:cNvGrpSpPr/>
        <p:nvPr/>
      </p:nvGrpSpPr>
      <p:grpSpPr>
        <a:xfrm>
          <a:off x="0" y="0"/>
          <a:ext cx="0" cy="0"/>
          <a:chOff x="0" y="0"/>
          <a:chExt cx="0" cy="0"/>
        </a:xfrm>
      </p:grpSpPr>
      <p:sp>
        <p:nvSpPr>
          <p:cNvPr id="220" name="Google Shape;220;p27"/>
          <p:cNvSpPr txBox="1"/>
          <p:nvPr/>
        </p:nvSpPr>
        <p:spPr>
          <a:xfrm>
            <a:off x="822960" y="65483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900">
                <a:solidFill>
                  <a:srgbClr val="E73263"/>
                </a:solidFill>
              </a:rPr>
              <a:t>Diseño de Base de Datos con múltiples tablas</a:t>
            </a:r>
            <a:endParaRPr b="1" sz="2900">
              <a:solidFill>
                <a:srgbClr val="E73263"/>
              </a:solidFill>
            </a:endParaRPr>
          </a:p>
        </p:txBody>
      </p:sp>
      <p:sp>
        <p:nvSpPr>
          <p:cNvPr id="221" name="Google Shape;221;p27"/>
          <p:cNvSpPr txBox="1"/>
          <p:nvPr/>
        </p:nvSpPr>
        <p:spPr>
          <a:xfrm>
            <a:off x="2142605" y="1742935"/>
            <a:ext cx="5952000" cy="3416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a:solidFill>
                  <a:srgbClr val="375FA9"/>
                </a:solidFill>
                <a:latin typeface="Consolas"/>
                <a:ea typeface="Consolas"/>
                <a:cs typeface="Consolas"/>
                <a:sym typeface="Consolas"/>
              </a:rPr>
              <a:t>Creación de tablas</a:t>
            </a:r>
            <a:endParaRPr sz="1200">
              <a:solidFill>
                <a:srgbClr val="233A44"/>
              </a:solidFill>
              <a:latin typeface="Consolas"/>
              <a:ea typeface="Consolas"/>
              <a:cs typeface="Consolas"/>
              <a:sym typeface="Consolas"/>
            </a:endParaRPr>
          </a:p>
          <a:p>
            <a:pPr indent="0" lvl="0" marL="139700" rtl="0" algn="l">
              <a:spcBef>
                <a:spcPts val="200"/>
              </a:spcBef>
              <a:spcAft>
                <a:spcPts val="0"/>
              </a:spcAft>
              <a:buNone/>
            </a:pPr>
            <a:r>
              <a:rPr lang="es" sz="1200">
                <a:solidFill>
                  <a:srgbClr val="375FA9"/>
                </a:solidFill>
                <a:latin typeface="Consolas"/>
                <a:ea typeface="Consolas"/>
                <a:cs typeface="Consolas"/>
                <a:sym typeface="Consolas"/>
              </a:rPr>
              <a:t>create table Pedido(</a:t>
            </a:r>
            <a:endParaRPr sz="1200">
              <a:solidFill>
                <a:srgbClr val="375FA9"/>
              </a:solidFill>
              <a:latin typeface="Consolas"/>
              <a:ea typeface="Consolas"/>
              <a:cs typeface="Consolas"/>
              <a:sym typeface="Consolas"/>
            </a:endParaRPr>
          </a:p>
          <a:p>
            <a:pPr indent="0" lvl="0" marL="139700" rtl="0" algn="l">
              <a:spcBef>
                <a:spcPts val="200"/>
              </a:spcBef>
              <a:spcAft>
                <a:spcPts val="0"/>
              </a:spcAft>
              <a:buNone/>
            </a:pPr>
            <a:r>
              <a:rPr lang="es" sz="1200">
                <a:solidFill>
                  <a:srgbClr val="375FA9"/>
                </a:solidFill>
                <a:latin typeface="Consolas"/>
                <a:ea typeface="Consolas"/>
                <a:cs typeface="Consolas"/>
                <a:sym typeface="Consolas"/>
              </a:rPr>
              <a:t>	id integer primary key,</a:t>
            </a:r>
            <a:endParaRPr sz="1200">
              <a:solidFill>
                <a:srgbClr val="233A44"/>
              </a:solidFill>
              <a:latin typeface="Consolas"/>
              <a:ea typeface="Consolas"/>
              <a:cs typeface="Consolas"/>
              <a:sym typeface="Consolas"/>
            </a:endParaRPr>
          </a:p>
          <a:p>
            <a:pPr indent="0" lvl="0" marL="139700" rtl="0" algn="l">
              <a:spcBef>
                <a:spcPts val="200"/>
              </a:spcBef>
              <a:spcAft>
                <a:spcPts val="0"/>
              </a:spcAft>
              <a:buNone/>
            </a:pPr>
            <a:r>
              <a:rPr lang="es" sz="1200">
                <a:solidFill>
                  <a:srgbClr val="375FA9"/>
                </a:solidFill>
                <a:latin typeface="Consolas"/>
                <a:ea typeface="Consolas"/>
                <a:cs typeface="Consolas"/>
                <a:sym typeface="Consolas"/>
              </a:rPr>
              <a:t>	fecha text,</a:t>
            </a:r>
            <a:endParaRPr sz="1200">
              <a:solidFill>
                <a:srgbClr val="233A44"/>
              </a:solidFill>
              <a:latin typeface="Consolas"/>
              <a:ea typeface="Consolas"/>
              <a:cs typeface="Consolas"/>
              <a:sym typeface="Consolas"/>
            </a:endParaRPr>
          </a:p>
          <a:p>
            <a:pPr indent="0" lvl="0" marL="139700" rtl="0" algn="l">
              <a:spcBef>
                <a:spcPts val="200"/>
              </a:spcBef>
              <a:spcAft>
                <a:spcPts val="0"/>
              </a:spcAft>
              <a:buNone/>
            </a:pPr>
            <a:r>
              <a:rPr lang="es" sz="1200">
                <a:solidFill>
                  <a:srgbClr val="375FA9"/>
                </a:solidFill>
                <a:latin typeface="Consolas"/>
                <a:ea typeface="Consolas"/>
                <a:cs typeface="Consolas"/>
                <a:sym typeface="Consolas"/>
              </a:rPr>
              <a:t>        id_cliente integer references Cliente(id),</a:t>
            </a:r>
            <a:endParaRPr sz="1200">
              <a:solidFill>
                <a:srgbClr val="233A44"/>
              </a:solidFill>
              <a:latin typeface="Consolas"/>
              <a:ea typeface="Consolas"/>
              <a:cs typeface="Consolas"/>
              <a:sym typeface="Consolas"/>
            </a:endParaRPr>
          </a:p>
          <a:p>
            <a:pPr indent="0" lvl="0" marL="139700" rtl="0" algn="l">
              <a:spcBef>
                <a:spcPts val="200"/>
              </a:spcBef>
              <a:spcAft>
                <a:spcPts val="0"/>
              </a:spcAft>
              <a:buNone/>
            </a:pPr>
            <a:r>
              <a:rPr lang="es" sz="1200">
                <a:solidFill>
                  <a:srgbClr val="375FA9"/>
                </a:solidFill>
                <a:latin typeface="Consolas"/>
                <a:ea typeface="Consolas"/>
                <a:cs typeface="Consolas"/>
                <a:sym typeface="Consolas"/>
              </a:rPr>
              <a:t>        id_forma_pago integer references FormaDePago(id)</a:t>
            </a:r>
            <a:endParaRPr sz="1200">
              <a:solidFill>
                <a:srgbClr val="233A44"/>
              </a:solidFill>
              <a:latin typeface="Consolas"/>
              <a:ea typeface="Consolas"/>
              <a:cs typeface="Consolas"/>
              <a:sym typeface="Consolas"/>
            </a:endParaRPr>
          </a:p>
          <a:p>
            <a:pPr indent="0" lvl="0" marL="139700" rtl="0" algn="l">
              <a:spcBef>
                <a:spcPts val="200"/>
              </a:spcBef>
              <a:spcAft>
                <a:spcPts val="0"/>
              </a:spcAft>
              <a:buNone/>
            </a:pPr>
            <a:r>
              <a:rPr lang="es" sz="1200">
                <a:solidFill>
                  <a:srgbClr val="375FA9"/>
                </a:solidFill>
                <a:latin typeface="Consolas"/>
                <a:ea typeface="Consolas"/>
                <a:cs typeface="Consolas"/>
                <a:sym typeface="Consolas"/>
              </a:rPr>
              <a:t>);</a:t>
            </a:r>
            <a:endParaRPr sz="1200">
              <a:solidFill>
                <a:srgbClr val="233A44"/>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200">
                <a:solidFill>
                  <a:srgbClr val="375FA9"/>
                </a:solidFill>
                <a:latin typeface="Consolas"/>
                <a:ea typeface="Consolas"/>
                <a:cs typeface="Consolas"/>
                <a:sym typeface="Consolas"/>
              </a:rPr>
              <a:t>create table Producto(</a:t>
            </a:r>
            <a:endParaRPr sz="1200">
              <a:solidFill>
                <a:srgbClr val="233A44"/>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200">
                <a:solidFill>
                  <a:srgbClr val="375FA9"/>
                </a:solidFill>
                <a:latin typeface="Consolas"/>
                <a:ea typeface="Consolas"/>
                <a:cs typeface="Consolas"/>
                <a:sym typeface="Consolas"/>
              </a:rPr>
              <a:t>	id integer primary key,</a:t>
            </a:r>
            <a:endParaRPr sz="1200">
              <a:solidFill>
                <a:srgbClr val="233A44"/>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200">
                <a:solidFill>
                  <a:srgbClr val="375FA9"/>
                </a:solidFill>
                <a:latin typeface="Consolas"/>
                <a:ea typeface="Consolas"/>
                <a:cs typeface="Consolas"/>
                <a:sym typeface="Consolas"/>
              </a:rPr>
              <a:t>	nombre text,</a:t>
            </a:r>
            <a:endParaRPr sz="1200">
              <a:solidFill>
                <a:srgbClr val="233A44"/>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200">
                <a:solidFill>
                  <a:srgbClr val="375FA9"/>
                </a:solidFill>
                <a:latin typeface="Consolas"/>
                <a:ea typeface="Consolas"/>
                <a:cs typeface="Consolas"/>
                <a:sym typeface="Consolas"/>
              </a:rPr>
              <a:t>	precio real,</a:t>
            </a:r>
            <a:endParaRPr sz="1200">
              <a:solidFill>
                <a:srgbClr val="233A44"/>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200">
                <a:solidFill>
                  <a:srgbClr val="375FA9"/>
                </a:solidFill>
                <a:latin typeface="Consolas"/>
                <a:ea typeface="Consolas"/>
                <a:cs typeface="Consolas"/>
                <a:sym typeface="Consolas"/>
              </a:rPr>
              <a:t>	existencia integer </a:t>
            </a:r>
            <a:endParaRPr sz="1200">
              <a:solidFill>
                <a:srgbClr val="233A44"/>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200">
                <a:solidFill>
                  <a:srgbClr val="375FA9"/>
                </a:solidFill>
                <a:latin typeface="Consolas"/>
                <a:ea typeface="Consolas"/>
                <a:cs typeface="Consolas"/>
                <a:sym typeface="Consolas"/>
              </a:rPr>
              <a:t>);</a:t>
            </a:r>
            <a:endParaRPr sz="1200">
              <a:solidFill>
                <a:srgbClr val="375FA9"/>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5" name="Shape 225"/>
        <p:cNvGrpSpPr/>
        <p:nvPr/>
      </p:nvGrpSpPr>
      <p:grpSpPr>
        <a:xfrm>
          <a:off x="0" y="0"/>
          <a:ext cx="0" cy="0"/>
          <a:chOff x="0" y="0"/>
          <a:chExt cx="0" cy="0"/>
        </a:xfrm>
      </p:grpSpPr>
      <p:sp>
        <p:nvSpPr>
          <p:cNvPr id="226" name="Google Shape;226;p28"/>
          <p:cNvSpPr txBox="1"/>
          <p:nvPr/>
        </p:nvSpPr>
        <p:spPr>
          <a:xfrm>
            <a:off x="822960" y="65483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73263"/>
                </a:solidFill>
              </a:rPr>
              <a:t>Diseño de Base de Datos con múltiples tablas</a:t>
            </a:r>
            <a:endParaRPr b="1" sz="3000">
              <a:solidFill>
                <a:srgbClr val="E73263"/>
              </a:solidFill>
            </a:endParaRPr>
          </a:p>
        </p:txBody>
      </p:sp>
      <p:sp>
        <p:nvSpPr>
          <p:cNvPr id="227" name="Google Shape;227;p28"/>
          <p:cNvSpPr txBox="1"/>
          <p:nvPr/>
        </p:nvSpPr>
        <p:spPr>
          <a:xfrm>
            <a:off x="947651" y="1742935"/>
            <a:ext cx="5266200" cy="322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Creación de tablas</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b="1" sz="1500">
              <a:solidFill>
                <a:srgbClr val="375FA9"/>
              </a:solidFill>
              <a:latin typeface="Consolas"/>
              <a:ea typeface="Consolas"/>
              <a:cs typeface="Consolas"/>
              <a:sym typeface="Consolas"/>
            </a:endParaRPr>
          </a:p>
          <a:p>
            <a:pPr indent="0" lvl="0" marL="139700" rtl="0" algn="l">
              <a:spcBef>
                <a:spcPts val="200"/>
              </a:spcBef>
              <a:spcAft>
                <a:spcPts val="0"/>
              </a:spcAft>
              <a:buNone/>
            </a:pPr>
            <a:r>
              <a:rPr lang="es" sz="1300">
                <a:solidFill>
                  <a:srgbClr val="375FA9"/>
                </a:solidFill>
                <a:latin typeface="Consolas"/>
                <a:ea typeface="Consolas"/>
                <a:cs typeface="Consolas"/>
                <a:sym typeface="Consolas"/>
              </a:rPr>
              <a:t>create table DetallePedido(</a:t>
            </a:r>
            <a:endParaRPr sz="1300">
              <a:solidFill>
                <a:srgbClr val="375FA9"/>
              </a:solidFill>
              <a:latin typeface="Consolas"/>
              <a:ea typeface="Consolas"/>
              <a:cs typeface="Consolas"/>
              <a:sym typeface="Consolas"/>
            </a:endParaRPr>
          </a:p>
          <a:p>
            <a:pPr indent="0" lvl="0" marL="139700" rtl="0" algn="l">
              <a:spcBef>
                <a:spcPts val="200"/>
              </a:spcBef>
              <a:spcAft>
                <a:spcPts val="0"/>
              </a:spcAft>
              <a:buNone/>
            </a:pPr>
            <a:r>
              <a:rPr lang="es" sz="1300">
                <a:solidFill>
                  <a:srgbClr val="375FA9"/>
                </a:solidFill>
                <a:latin typeface="Consolas"/>
                <a:ea typeface="Consolas"/>
                <a:cs typeface="Consolas"/>
                <a:sym typeface="Consolas"/>
              </a:rPr>
              <a:t>	sec integer primary key,</a:t>
            </a:r>
            <a:endParaRPr sz="1300">
              <a:solidFill>
                <a:srgbClr val="233A44"/>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300">
                <a:solidFill>
                  <a:srgbClr val="375FA9"/>
                </a:solidFill>
                <a:latin typeface="Consolas"/>
                <a:ea typeface="Consolas"/>
                <a:cs typeface="Consolas"/>
                <a:sym typeface="Consolas"/>
              </a:rPr>
              <a:t>        cantidad integer,</a:t>
            </a:r>
            <a:endParaRPr sz="1300">
              <a:solidFill>
                <a:srgbClr val="233A44"/>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300">
                <a:solidFill>
                  <a:srgbClr val="375FA9"/>
                </a:solidFill>
                <a:latin typeface="Consolas"/>
                <a:ea typeface="Consolas"/>
                <a:cs typeface="Consolas"/>
                <a:sym typeface="Consolas"/>
              </a:rPr>
              <a:t>        precio real,</a:t>
            </a:r>
            <a:endParaRPr sz="1300">
              <a:solidFill>
                <a:srgbClr val="233A44"/>
              </a:solidFill>
              <a:latin typeface="Consolas"/>
              <a:ea typeface="Consolas"/>
              <a:cs typeface="Consolas"/>
              <a:sym typeface="Consolas"/>
            </a:endParaRPr>
          </a:p>
          <a:p>
            <a:pPr indent="0" lvl="0" marL="139700" rtl="0" algn="l">
              <a:spcBef>
                <a:spcPts val="200"/>
              </a:spcBef>
              <a:spcAft>
                <a:spcPts val="0"/>
              </a:spcAft>
              <a:buNone/>
            </a:pPr>
            <a:r>
              <a:rPr lang="es" sz="1300">
                <a:solidFill>
                  <a:srgbClr val="375FA9"/>
                </a:solidFill>
                <a:latin typeface="Consolas"/>
                <a:ea typeface="Consolas"/>
                <a:cs typeface="Consolas"/>
                <a:sym typeface="Consolas"/>
              </a:rPr>
              <a:t>        id_pedido integer references Pedido(id),</a:t>
            </a:r>
            <a:endParaRPr sz="1300">
              <a:solidFill>
                <a:srgbClr val="233A44"/>
              </a:solidFill>
              <a:latin typeface="Consolas"/>
              <a:ea typeface="Consolas"/>
              <a:cs typeface="Consolas"/>
              <a:sym typeface="Consolas"/>
            </a:endParaRPr>
          </a:p>
          <a:p>
            <a:pPr indent="0" lvl="0" marL="139700" rtl="0" algn="l">
              <a:spcBef>
                <a:spcPts val="200"/>
              </a:spcBef>
              <a:spcAft>
                <a:spcPts val="0"/>
              </a:spcAft>
              <a:buNone/>
            </a:pPr>
            <a:r>
              <a:rPr lang="es" sz="1300">
                <a:solidFill>
                  <a:srgbClr val="375FA9"/>
                </a:solidFill>
                <a:latin typeface="Consolas"/>
                <a:ea typeface="Consolas"/>
                <a:cs typeface="Consolas"/>
                <a:sym typeface="Consolas"/>
              </a:rPr>
              <a:t>        id_producto integer references Producto(id)</a:t>
            </a:r>
            <a:endParaRPr sz="1300">
              <a:solidFill>
                <a:srgbClr val="233A44"/>
              </a:solidFill>
              <a:latin typeface="Consolas"/>
              <a:ea typeface="Consolas"/>
              <a:cs typeface="Consolas"/>
              <a:sym typeface="Consolas"/>
            </a:endParaRPr>
          </a:p>
          <a:p>
            <a:pPr indent="0" lvl="0" marL="139700" rtl="0" algn="l">
              <a:spcBef>
                <a:spcPts val="200"/>
              </a:spcBef>
              <a:spcAft>
                <a:spcPts val="0"/>
              </a:spcAft>
              <a:buNone/>
            </a:pPr>
            <a:r>
              <a:rPr lang="es" sz="1300">
                <a:solidFill>
                  <a:srgbClr val="375FA9"/>
                </a:solidFill>
                <a:latin typeface="Consolas"/>
                <a:ea typeface="Consolas"/>
                <a:cs typeface="Consolas"/>
                <a:sym typeface="Consolas"/>
              </a:rPr>
              <a:t>);</a:t>
            </a:r>
            <a:endParaRPr sz="1300">
              <a:solidFill>
                <a:srgbClr val="233A44"/>
              </a:solidFill>
              <a:latin typeface="Consolas"/>
              <a:ea typeface="Consolas"/>
              <a:cs typeface="Consolas"/>
              <a:sym typeface="Consolas"/>
            </a:endParaRPr>
          </a:p>
        </p:txBody>
      </p:sp>
      <p:sp>
        <p:nvSpPr>
          <p:cNvPr id="228" name="Google Shape;228;p28"/>
          <p:cNvSpPr txBox="1"/>
          <p:nvPr/>
        </p:nvSpPr>
        <p:spPr>
          <a:xfrm>
            <a:off x="5926052" y="2571749"/>
            <a:ext cx="2525100" cy="1277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s" sz="1100" u="none" cap="none" strike="noStrike">
                <a:solidFill>
                  <a:srgbClr val="E62F61"/>
                </a:solidFill>
                <a:latin typeface="Arial"/>
                <a:ea typeface="Arial"/>
                <a:cs typeface="Arial"/>
                <a:sym typeface="Arial"/>
              </a:rPr>
              <a:t>Restricción "foreign key" para establecer los campos “id_pedido" e “id_producto” como claves externas que hagan referencia a los campos “id" de “Pedido” y  “Producto“ respectivamente.</a:t>
            </a:r>
            <a:endParaRPr b="0" i="0" sz="1100" u="none" cap="none" strike="noStrike">
              <a:solidFill>
                <a:srgbClr val="E62F6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2" name="Shape 232"/>
        <p:cNvGrpSpPr/>
        <p:nvPr/>
      </p:nvGrpSpPr>
      <p:grpSpPr>
        <a:xfrm>
          <a:off x="0" y="0"/>
          <a:ext cx="0" cy="0"/>
          <a:chOff x="0" y="0"/>
          <a:chExt cx="0" cy="0"/>
        </a:xfrm>
      </p:grpSpPr>
      <p:sp>
        <p:nvSpPr>
          <p:cNvPr id="233" name="Google Shape;233;p29"/>
          <p:cNvSpPr txBox="1"/>
          <p:nvPr/>
        </p:nvSpPr>
        <p:spPr>
          <a:xfrm>
            <a:off x="822960" y="65483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73263"/>
                </a:solidFill>
              </a:rPr>
              <a:t>Diseño de Base de Datos con múltiples tablas</a:t>
            </a:r>
            <a:endParaRPr b="1" sz="3000">
              <a:solidFill>
                <a:srgbClr val="E73263"/>
              </a:solidFill>
            </a:endParaRPr>
          </a:p>
        </p:txBody>
      </p:sp>
      <p:sp>
        <p:nvSpPr>
          <p:cNvPr id="234" name="Google Shape;234;p29"/>
          <p:cNvSpPr txBox="1"/>
          <p:nvPr/>
        </p:nvSpPr>
        <p:spPr>
          <a:xfrm>
            <a:off x="822960" y="1689100"/>
            <a:ext cx="7543800" cy="301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a:solidFill>
                  <a:srgbClr val="375FA9"/>
                </a:solidFill>
              </a:rPr>
              <a:t>Inserción de datos</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b="1" sz="600">
              <a:solidFill>
                <a:srgbClr val="375FA9"/>
              </a:solidFill>
            </a:endParaRPr>
          </a:p>
          <a:p>
            <a:pPr indent="0" lvl="0" marL="139700" rtl="0" algn="l">
              <a:lnSpc>
                <a:spcPct val="90000"/>
              </a:lnSpc>
              <a:spcBef>
                <a:spcPts val="200"/>
              </a:spcBef>
              <a:spcAft>
                <a:spcPts val="0"/>
              </a:spcAft>
              <a:buNone/>
            </a:pPr>
            <a:r>
              <a:rPr lang="es" sz="1300">
                <a:solidFill>
                  <a:srgbClr val="375FA9"/>
                </a:solidFill>
                <a:latin typeface="Consolas"/>
                <a:ea typeface="Consolas"/>
                <a:cs typeface="Consolas"/>
                <a:sym typeface="Consolas"/>
              </a:rPr>
              <a:t>insert into Cliente (id, nombre, apellidos, telefono)</a:t>
            </a:r>
            <a:endParaRPr sz="1300">
              <a:solidFill>
                <a:srgbClr val="375FA9"/>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300">
                <a:solidFill>
                  <a:srgbClr val="375FA9"/>
                </a:solidFill>
                <a:latin typeface="Consolas"/>
                <a:ea typeface="Consolas"/>
                <a:cs typeface="Consolas"/>
                <a:sym typeface="Consolas"/>
              </a:rPr>
              <a:t>  values(</a:t>
            </a:r>
            <a:r>
              <a:rPr lang="es" sz="1300">
                <a:solidFill>
                  <a:srgbClr val="375FA9"/>
                </a:solidFill>
                <a:latin typeface="Consolas"/>
                <a:ea typeface="Consolas"/>
                <a:cs typeface="Consolas"/>
                <a:sym typeface="Consolas"/>
              </a:rPr>
              <a:t>'</a:t>
            </a:r>
            <a:r>
              <a:rPr lang="es" sz="1300">
                <a:solidFill>
                  <a:srgbClr val="375FA9"/>
                </a:solidFill>
                <a:latin typeface="Consolas"/>
                <a:ea typeface="Consolas"/>
                <a:cs typeface="Consolas"/>
                <a:sym typeface="Consolas"/>
              </a:rPr>
              <a:t>109899</a:t>
            </a:r>
            <a:r>
              <a:rPr lang="es" sz="1300">
                <a:solidFill>
                  <a:srgbClr val="375FA9"/>
                </a:solidFill>
                <a:latin typeface="Consolas"/>
                <a:ea typeface="Consolas"/>
                <a:cs typeface="Consolas"/>
                <a:sym typeface="Consolas"/>
              </a:rPr>
              <a:t>'</a:t>
            </a:r>
            <a:r>
              <a:rPr lang="es" sz="1300">
                <a:solidFill>
                  <a:srgbClr val="375FA9"/>
                </a:solidFill>
                <a:latin typeface="Consolas"/>
                <a:ea typeface="Consolas"/>
                <a:cs typeface="Consolas"/>
                <a:sym typeface="Consolas"/>
              </a:rPr>
              <a:t>, 'Juan', 'Pérez Gómez', 3023345664);</a:t>
            </a:r>
            <a:endParaRPr sz="12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300">
                <a:solidFill>
                  <a:srgbClr val="375FA9"/>
                </a:solidFill>
                <a:latin typeface="Consolas"/>
                <a:ea typeface="Consolas"/>
                <a:cs typeface="Consolas"/>
                <a:sym typeface="Consolas"/>
              </a:rPr>
              <a:t>insert into Cliente (id, nombre, apellidos, telefono)</a:t>
            </a:r>
            <a:endParaRPr sz="12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300">
                <a:solidFill>
                  <a:srgbClr val="375FA9"/>
                </a:solidFill>
                <a:latin typeface="Consolas"/>
                <a:ea typeface="Consolas"/>
                <a:cs typeface="Consolas"/>
                <a:sym typeface="Consolas"/>
              </a:rPr>
              <a:t>  values('104695', 'José', 'López Ariza', 3123675774);</a:t>
            </a:r>
            <a:endParaRPr sz="12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t/>
            </a:r>
            <a:endParaRPr sz="1300">
              <a:solidFill>
                <a:srgbClr val="375FA9"/>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300">
                <a:solidFill>
                  <a:srgbClr val="375FA9"/>
                </a:solidFill>
                <a:latin typeface="Consolas"/>
                <a:ea typeface="Consolas"/>
                <a:cs typeface="Consolas"/>
                <a:sym typeface="Consolas"/>
              </a:rPr>
              <a:t>insert into FormaDePago (id, nombre) </a:t>
            </a:r>
            <a:endParaRPr sz="12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300">
                <a:solidFill>
                  <a:srgbClr val="375FA9"/>
                </a:solidFill>
                <a:latin typeface="Consolas"/>
                <a:ea typeface="Consolas"/>
                <a:cs typeface="Consolas"/>
                <a:sym typeface="Consolas"/>
              </a:rPr>
              <a:t>  values(1, 'Tarjeta de crédito');</a:t>
            </a:r>
            <a:endParaRPr sz="12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300">
                <a:solidFill>
                  <a:srgbClr val="375FA9"/>
                </a:solidFill>
                <a:latin typeface="Consolas"/>
                <a:ea typeface="Consolas"/>
                <a:cs typeface="Consolas"/>
                <a:sym typeface="Consolas"/>
              </a:rPr>
              <a:t>insert into FormaDePago (id, nombre) </a:t>
            </a:r>
            <a:endParaRPr sz="12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300">
                <a:solidFill>
                  <a:srgbClr val="375FA9"/>
                </a:solidFill>
                <a:latin typeface="Consolas"/>
                <a:ea typeface="Consolas"/>
                <a:cs typeface="Consolas"/>
                <a:sym typeface="Consolas"/>
              </a:rPr>
              <a:t>  values(2, 'Tarjeta dédito');</a:t>
            </a:r>
            <a:endParaRPr sz="12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300">
                <a:solidFill>
                  <a:srgbClr val="375FA9"/>
                </a:solidFill>
                <a:latin typeface="Consolas"/>
                <a:ea typeface="Consolas"/>
                <a:cs typeface="Consolas"/>
                <a:sym typeface="Consolas"/>
              </a:rPr>
              <a:t>insert into FormaDePago (id, nombre) </a:t>
            </a:r>
            <a:endParaRPr sz="12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300">
                <a:solidFill>
                  <a:srgbClr val="375FA9"/>
                </a:solidFill>
                <a:latin typeface="Consolas"/>
                <a:ea typeface="Consolas"/>
                <a:cs typeface="Consolas"/>
                <a:sym typeface="Consolas"/>
              </a:rPr>
              <a:t>  values(3, 'Efectivo');</a:t>
            </a:r>
            <a:endParaRPr sz="12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t/>
            </a:r>
            <a:endParaRPr>
              <a:solidFill>
                <a:srgbClr val="375FA9"/>
              </a:solidFill>
            </a:endParaRPr>
          </a:p>
          <a:p>
            <a:pPr indent="0" lvl="0" marL="139700" rtl="0" algn="l">
              <a:lnSpc>
                <a:spcPct val="90000"/>
              </a:lnSpc>
              <a:spcBef>
                <a:spcPts val="200"/>
              </a:spcBef>
              <a:spcAft>
                <a:spcPts val="0"/>
              </a:spcAft>
              <a:buNone/>
            </a:pPr>
            <a:r>
              <a:t/>
            </a:r>
            <a:endParaRPr>
              <a:solidFill>
                <a:srgbClr val="375FA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8" name="Shape 238"/>
        <p:cNvGrpSpPr/>
        <p:nvPr/>
      </p:nvGrpSpPr>
      <p:grpSpPr>
        <a:xfrm>
          <a:off x="0" y="0"/>
          <a:ext cx="0" cy="0"/>
          <a:chOff x="0" y="0"/>
          <a:chExt cx="0" cy="0"/>
        </a:xfrm>
      </p:grpSpPr>
      <p:sp>
        <p:nvSpPr>
          <p:cNvPr id="239" name="Google Shape;239;p30"/>
          <p:cNvSpPr txBox="1"/>
          <p:nvPr/>
        </p:nvSpPr>
        <p:spPr>
          <a:xfrm>
            <a:off x="822960" y="57863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Diseño de Base de Datos con múltiples tablas</a:t>
            </a:r>
            <a:endParaRPr b="1" sz="2800">
              <a:solidFill>
                <a:srgbClr val="E73263"/>
              </a:solidFill>
            </a:endParaRPr>
          </a:p>
        </p:txBody>
      </p:sp>
      <p:sp>
        <p:nvSpPr>
          <p:cNvPr id="240" name="Google Shape;240;p30"/>
          <p:cNvSpPr txBox="1"/>
          <p:nvPr/>
        </p:nvSpPr>
        <p:spPr>
          <a:xfrm>
            <a:off x="822960" y="1612899"/>
            <a:ext cx="7543800" cy="34683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a:solidFill>
                  <a:srgbClr val="375FA9"/>
                </a:solidFill>
              </a:rPr>
              <a:t>Inserción de datos</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b="1" sz="600">
              <a:solidFill>
                <a:srgbClr val="375FA9"/>
              </a:solidFill>
            </a:endParaRPr>
          </a:p>
          <a:p>
            <a:pPr indent="0" lvl="0" marL="139700" rtl="0" algn="l">
              <a:lnSpc>
                <a:spcPct val="90000"/>
              </a:lnSpc>
              <a:spcBef>
                <a:spcPts val="200"/>
              </a:spcBef>
              <a:spcAft>
                <a:spcPts val="0"/>
              </a:spcAft>
              <a:buNone/>
            </a:pPr>
            <a:r>
              <a:rPr lang="es" sz="1100">
                <a:solidFill>
                  <a:srgbClr val="375FA9"/>
                </a:solidFill>
                <a:latin typeface="Consolas"/>
                <a:ea typeface="Consolas"/>
                <a:cs typeface="Consolas"/>
                <a:sym typeface="Consolas"/>
              </a:rPr>
              <a:t>insert into Producto (id, nombre, precio, existencia)</a:t>
            </a:r>
            <a:endParaRPr sz="1100">
              <a:solidFill>
                <a:srgbClr val="375FA9"/>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100">
                <a:solidFill>
                  <a:srgbClr val="375FA9"/>
                </a:solidFill>
                <a:latin typeface="Consolas"/>
                <a:ea typeface="Consolas"/>
                <a:cs typeface="Consolas"/>
                <a:sym typeface="Consolas"/>
              </a:rPr>
              <a:t>  values(</a:t>
            </a:r>
            <a:r>
              <a:rPr lang="es" sz="1300">
                <a:solidFill>
                  <a:srgbClr val="375FA9"/>
                </a:solidFill>
                <a:latin typeface="Consolas"/>
                <a:ea typeface="Consolas"/>
                <a:cs typeface="Consolas"/>
                <a:sym typeface="Consolas"/>
              </a:rPr>
              <a:t>'</a:t>
            </a:r>
            <a:r>
              <a:rPr lang="es" sz="1100">
                <a:solidFill>
                  <a:srgbClr val="375FA9"/>
                </a:solidFill>
                <a:latin typeface="Consolas"/>
                <a:ea typeface="Consolas"/>
                <a:cs typeface="Consolas"/>
                <a:sym typeface="Consolas"/>
              </a:rPr>
              <a:t>99</a:t>
            </a:r>
            <a:r>
              <a:rPr lang="es" sz="1300">
                <a:solidFill>
                  <a:srgbClr val="375FA9"/>
                </a:solidFill>
                <a:latin typeface="Consolas"/>
                <a:ea typeface="Consolas"/>
                <a:cs typeface="Consolas"/>
                <a:sym typeface="Consolas"/>
              </a:rPr>
              <a:t>'</a:t>
            </a:r>
            <a:r>
              <a:rPr lang="es" sz="1100">
                <a:solidFill>
                  <a:srgbClr val="375FA9"/>
                </a:solidFill>
                <a:latin typeface="Consolas"/>
                <a:ea typeface="Consolas"/>
                <a:cs typeface="Consolas"/>
                <a:sym typeface="Consolas"/>
              </a:rPr>
              <a:t>, </a:t>
            </a:r>
            <a:r>
              <a:rPr lang="es" sz="1300">
                <a:solidFill>
                  <a:srgbClr val="375FA9"/>
                </a:solidFill>
                <a:latin typeface="Consolas"/>
                <a:ea typeface="Consolas"/>
                <a:cs typeface="Consolas"/>
                <a:sym typeface="Consolas"/>
              </a:rPr>
              <a:t>'</a:t>
            </a:r>
            <a:r>
              <a:rPr lang="es" sz="1100">
                <a:solidFill>
                  <a:srgbClr val="375FA9"/>
                </a:solidFill>
                <a:latin typeface="Consolas"/>
                <a:ea typeface="Consolas"/>
                <a:cs typeface="Consolas"/>
                <a:sym typeface="Consolas"/>
              </a:rPr>
              <a:t>Mouse</a:t>
            </a:r>
            <a:r>
              <a:rPr lang="es" sz="1300">
                <a:solidFill>
                  <a:srgbClr val="375FA9"/>
                </a:solidFill>
                <a:latin typeface="Consolas"/>
                <a:ea typeface="Consolas"/>
                <a:cs typeface="Consolas"/>
                <a:sym typeface="Consolas"/>
              </a:rPr>
              <a:t>'</a:t>
            </a:r>
            <a:r>
              <a:rPr lang="es" sz="1100">
                <a:solidFill>
                  <a:srgbClr val="375FA9"/>
                </a:solidFill>
                <a:latin typeface="Consolas"/>
                <a:ea typeface="Consolas"/>
                <a:cs typeface="Consolas"/>
                <a:sym typeface="Consolas"/>
              </a:rPr>
              <a:t>, 25000, 64);</a:t>
            </a:r>
            <a:endParaRPr sz="10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100">
                <a:solidFill>
                  <a:srgbClr val="375FA9"/>
                </a:solidFill>
                <a:latin typeface="Consolas"/>
                <a:ea typeface="Consolas"/>
                <a:cs typeface="Consolas"/>
                <a:sym typeface="Consolas"/>
              </a:rPr>
              <a:t>insert into </a:t>
            </a:r>
            <a:r>
              <a:rPr lang="es" sz="1100">
                <a:solidFill>
                  <a:srgbClr val="375FA9"/>
                </a:solidFill>
                <a:latin typeface="Consolas"/>
                <a:ea typeface="Consolas"/>
                <a:cs typeface="Consolas"/>
                <a:sym typeface="Consolas"/>
              </a:rPr>
              <a:t>Producto</a:t>
            </a:r>
            <a:r>
              <a:rPr lang="es" sz="1100">
                <a:solidFill>
                  <a:srgbClr val="375FA9"/>
                </a:solidFill>
                <a:latin typeface="Consolas"/>
                <a:ea typeface="Consolas"/>
                <a:cs typeface="Consolas"/>
                <a:sym typeface="Consolas"/>
              </a:rPr>
              <a:t> (id, nombre, precio, existencia)</a:t>
            </a:r>
            <a:endParaRPr sz="1100">
              <a:solidFill>
                <a:srgbClr val="375FA9"/>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100">
                <a:solidFill>
                  <a:srgbClr val="375FA9"/>
                </a:solidFill>
                <a:latin typeface="Consolas"/>
                <a:ea typeface="Consolas"/>
                <a:cs typeface="Consolas"/>
                <a:sym typeface="Consolas"/>
              </a:rPr>
              <a:t>  values(</a:t>
            </a:r>
            <a:r>
              <a:rPr lang="es" sz="1300">
                <a:solidFill>
                  <a:srgbClr val="375FA9"/>
                </a:solidFill>
                <a:latin typeface="Consolas"/>
                <a:ea typeface="Consolas"/>
                <a:cs typeface="Consolas"/>
                <a:sym typeface="Consolas"/>
              </a:rPr>
              <a:t>'</a:t>
            </a:r>
            <a:r>
              <a:rPr lang="es" sz="1100">
                <a:solidFill>
                  <a:srgbClr val="375FA9"/>
                </a:solidFill>
                <a:latin typeface="Consolas"/>
                <a:ea typeface="Consolas"/>
                <a:cs typeface="Consolas"/>
                <a:sym typeface="Consolas"/>
              </a:rPr>
              <a:t>104</a:t>
            </a:r>
            <a:r>
              <a:rPr lang="es" sz="1300">
                <a:solidFill>
                  <a:srgbClr val="375FA9"/>
                </a:solidFill>
                <a:latin typeface="Consolas"/>
                <a:ea typeface="Consolas"/>
                <a:cs typeface="Consolas"/>
                <a:sym typeface="Consolas"/>
              </a:rPr>
              <a:t>'</a:t>
            </a:r>
            <a:r>
              <a:rPr lang="es" sz="1100">
                <a:solidFill>
                  <a:srgbClr val="375FA9"/>
                </a:solidFill>
                <a:latin typeface="Consolas"/>
                <a:ea typeface="Consolas"/>
                <a:cs typeface="Consolas"/>
                <a:sym typeface="Consolas"/>
              </a:rPr>
              <a:t>, </a:t>
            </a:r>
            <a:r>
              <a:rPr lang="es" sz="1300">
                <a:solidFill>
                  <a:srgbClr val="375FA9"/>
                </a:solidFill>
                <a:latin typeface="Consolas"/>
                <a:ea typeface="Consolas"/>
                <a:cs typeface="Consolas"/>
                <a:sym typeface="Consolas"/>
              </a:rPr>
              <a:t>'</a:t>
            </a:r>
            <a:r>
              <a:rPr lang="es" sz="1100">
                <a:solidFill>
                  <a:srgbClr val="375FA9"/>
                </a:solidFill>
                <a:latin typeface="Consolas"/>
                <a:ea typeface="Consolas"/>
                <a:cs typeface="Consolas"/>
                <a:sym typeface="Consolas"/>
              </a:rPr>
              <a:t>Teclado</a:t>
            </a:r>
            <a:r>
              <a:rPr lang="es" sz="1300">
                <a:solidFill>
                  <a:srgbClr val="375FA9"/>
                </a:solidFill>
                <a:latin typeface="Consolas"/>
                <a:ea typeface="Consolas"/>
                <a:cs typeface="Consolas"/>
                <a:sym typeface="Consolas"/>
              </a:rPr>
              <a:t>'</a:t>
            </a:r>
            <a:r>
              <a:rPr lang="es" sz="1100">
                <a:solidFill>
                  <a:srgbClr val="375FA9"/>
                </a:solidFill>
                <a:latin typeface="Consolas"/>
                <a:ea typeface="Consolas"/>
                <a:cs typeface="Consolas"/>
                <a:sym typeface="Consolas"/>
              </a:rPr>
              <a:t>, </a:t>
            </a:r>
            <a:r>
              <a:rPr lang="es" sz="1300">
                <a:solidFill>
                  <a:srgbClr val="375FA9"/>
                </a:solidFill>
                <a:latin typeface="Consolas"/>
                <a:ea typeface="Consolas"/>
                <a:cs typeface="Consolas"/>
                <a:sym typeface="Consolas"/>
              </a:rPr>
              <a:t>'</a:t>
            </a:r>
            <a:r>
              <a:rPr lang="es" sz="1100">
                <a:solidFill>
                  <a:srgbClr val="375FA9"/>
                </a:solidFill>
                <a:latin typeface="Consolas"/>
                <a:ea typeface="Consolas"/>
                <a:cs typeface="Consolas"/>
                <a:sym typeface="Consolas"/>
              </a:rPr>
              <a:t>48000</a:t>
            </a:r>
            <a:r>
              <a:rPr lang="es" sz="1300">
                <a:solidFill>
                  <a:srgbClr val="375FA9"/>
                </a:solidFill>
                <a:latin typeface="Consolas"/>
                <a:ea typeface="Consolas"/>
                <a:cs typeface="Consolas"/>
                <a:sym typeface="Consolas"/>
              </a:rPr>
              <a:t>'</a:t>
            </a:r>
            <a:r>
              <a:rPr lang="es" sz="1100">
                <a:solidFill>
                  <a:srgbClr val="375FA9"/>
                </a:solidFill>
                <a:latin typeface="Consolas"/>
                <a:ea typeface="Consolas"/>
                <a:cs typeface="Consolas"/>
                <a:sym typeface="Consolas"/>
              </a:rPr>
              <a:t>, 77);</a:t>
            </a:r>
            <a:endParaRPr sz="10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100">
                <a:solidFill>
                  <a:srgbClr val="375FA9"/>
                </a:solidFill>
                <a:latin typeface="Consolas"/>
                <a:ea typeface="Consolas"/>
                <a:cs typeface="Consolas"/>
                <a:sym typeface="Consolas"/>
              </a:rPr>
              <a:t>insert into </a:t>
            </a:r>
            <a:r>
              <a:rPr lang="es" sz="1100">
                <a:solidFill>
                  <a:srgbClr val="375FA9"/>
                </a:solidFill>
                <a:latin typeface="Consolas"/>
                <a:ea typeface="Consolas"/>
                <a:cs typeface="Consolas"/>
                <a:sym typeface="Consolas"/>
              </a:rPr>
              <a:t>Producto</a:t>
            </a:r>
            <a:r>
              <a:rPr lang="es" sz="1100">
                <a:solidFill>
                  <a:srgbClr val="375FA9"/>
                </a:solidFill>
                <a:latin typeface="Consolas"/>
                <a:ea typeface="Consolas"/>
                <a:cs typeface="Consolas"/>
                <a:sym typeface="Consolas"/>
              </a:rPr>
              <a:t> (id, nombre, precio, existencia)</a:t>
            </a:r>
            <a:endParaRPr sz="10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100">
                <a:solidFill>
                  <a:srgbClr val="375FA9"/>
                </a:solidFill>
                <a:latin typeface="Consolas"/>
                <a:ea typeface="Consolas"/>
                <a:cs typeface="Consolas"/>
                <a:sym typeface="Consolas"/>
              </a:rPr>
              <a:t>  values(</a:t>
            </a:r>
            <a:r>
              <a:rPr lang="es" sz="1300">
                <a:solidFill>
                  <a:srgbClr val="375FA9"/>
                </a:solidFill>
                <a:latin typeface="Consolas"/>
                <a:ea typeface="Consolas"/>
                <a:cs typeface="Consolas"/>
                <a:sym typeface="Consolas"/>
              </a:rPr>
              <a:t>'</a:t>
            </a:r>
            <a:r>
              <a:rPr lang="es" sz="1100">
                <a:solidFill>
                  <a:srgbClr val="375FA9"/>
                </a:solidFill>
                <a:latin typeface="Consolas"/>
                <a:ea typeface="Consolas"/>
                <a:cs typeface="Consolas"/>
                <a:sym typeface="Consolas"/>
              </a:rPr>
              <a:t>47</a:t>
            </a:r>
            <a:r>
              <a:rPr lang="es" sz="1300">
                <a:solidFill>
                  <a:srgbClr val="375FA9"/>
                </a:solidFill>
                <a:latin typeface="Consolas"/>
                <a:ea typeface="Consolas"/>
                <a:cs typeface="Consolas"/>
                <a:sym typeface="Consolas"/>
              </a:rPr>
              <a:t>'</a:t>
            </a:r>
            <a:r>
              <a:rPr lang="es" sz="1100">
                <a:solidFill>
                  <a:srgbClr val="375FA9"/>
                </a:solidFill>
                <a:latin typeface="Consolas"/>
                <a:ea typeface="Consolas"/>
                <a:cs typeface="Consolas"/>
                <a:sym typeface="Consolas"/>
              </a:rPr>
              <a:t>, </a:t>
            </a:r>
            <a:r>
              <a:rPr lang="es" sz="1300">
                <a:solidFill>
                  <a:srgbClr val="375FA9"/>
                </a:solidFill>
                <a:latin typeface="Consolas"/>
                <a:ea typeface="Consolas"/>
                <a:cs typeface="Consolas"/>
                <a:sym typeface="Consolas"/>
              </a:rPr>
              <a:t>'</a:t>
            </a:r>
            <a:r>
              <a:rPr lang="es" sz="1100">
                <a:solidFill>
                  <a:srgbClr val="375FA9"/>
                </a:solidFill>
                <a:latin typeface="Consolas"/>
                <a:ea typeface="Consolas"/>
                <a:cs typeface="Consolas"/>
                <a:sym typeface="Consolas"/>
              </a:rPr>
              <a:t>Monitor</a:t>
            </a:r>
            <a:r>
              <a:rPr lang="es" sz="1300">
                <a:solidFill>
                  <a:srgbClr val="375FA9"/>
                </a:solidFill>
                <a:latin typeface="Consolas"/>
                <a:ea typeface="Consolas"/>
                <a:cs typeface="Consolas"/>
                <a:sym typeface="Consolas"/>
              </a:rPr>
              <a:t>'</a:t>
            </a:r>
            <a:r>
              <a:rPr lang="es" sz="1100">
                <a:solidFill>
                  <a:srgbClr val="375FA9"/>
                </a:solidFill>
                <a:latin typeface="Consolas"/>
                <a:ea typeface="Consolas"/>
                <a:cs typeface="Consolas"/>
                <a:sym typeface="Consolas"/>
              </a:rPr>
              <a:t>, </a:t>
            </a:r>
            <a:r>
              <a:rPr lang="es" sz="1300">
                <a:solidFill>
                  <a:srgbClr val="375FA9"/>
                </a:solidFill>
                <a:latin typeface="Consolas"/>
                <a:ea typeface="Consolas"/>
                <a:cs typeface="Consolas"/>
                <a:sym typeface="Consolas"/>
              </a:rPr>
              <a:t>'</a:t>
            </a:r>
            <a:r>
              <a:rPr lang="es" sz="1100">
                <a:solidFill>
                  <a:srgbClr val="375FA9"/>
                </a:solidFill>
                <a:latin typeface="Consolas"/>
                <a:ea typeface="Consolas"/>
                <a:cs typeface="Consolas"/>
                <a:sym typeface="Consolas"/>
              </a:rPr>
              <a:t>368000</a:t>
            </a:r>
            <a:r>
              <a:rPr lang="es" sz="1300">
                <a:solidFill>
                  <a:srgbClr val="375FA9"/>
                </a:solidFill>
                <a:latin typeface="Consolas"/>
                <a:ea typeface="Consolas"/>
                <a:cs typeface="Consolas"/>
                <a:sym typeface="Consolas"/>
              </a:rPr>
              <a:t>'</a:t>
            </a:r>
            <a:r>
              <a:rPr lang="es" sz="1100">
                <a:solidFill>
                  <a:srgbClr val="375FA9"/>
                </a:solidFill>
                <a:latin typeface="Consolas"/>
                <a:ea typeface="Consolas"/>
                <a:cs typeface="Consolas"/>
                <a:sym typeface="Consolas"/>
              </a:rPr>
              <a:t>, 23);</a:t>
            </a:r>
            <a:endParaRPr sz="10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t/>
            </a:r>
            <a:endParaRPr sz="1100">
              <a:solidFill>
                <a:srgbClr val="375FA9"/>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100">
                <a:solidFill>
                  <a:srgbClr val="375FA9"/>
                </a:solidFill>
                <a:latin typeface="Consolas"/>
                <a:ea typeface="Consolas"/>
                <a:cs typeface="Consolas"/>
                <a:sym typeface="Consolas"/>
              </a:rPr>
              <a:t>insert into Pedido (id, id_cliente, fecha, id_forma_pago) </a:t>
            </a:r>
            <a:endParaRPr sz="10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100">
                <a:solidFill>
                  <a:srgbClr val="375FA9"/>
                </a:solidFill>
                <a:latin typeface="Consolas"/>
                <a:ea typeface="Consolas"/>
                <a:cs typeface="Consolas"/>
                <a:sym typeface="Consolas"/>
              </a:rPr>
              <a:t>  values(1008, 109899, </a:t>
            </a:r>
            <a:r>
              <a:rPr lang="es" sz="1300">
                <a:solidFill>
                  <a:srgbClr val="375FA9"/>
                </a:solidFill>
                <a:latin typeface="Consolas"/>
                <a:ea typeface="Consolas"/>
                <a:cs typeface="Consolas"/>
                <a:sym typeface="Consolas"/>
              </a:rPr>
              <a:t>'</a:t>
            </a:r>
            <a:r>
              <a:rPr lang="es" sz="1100">
                <a:solidFill>
                  <a:srgbClr val="375FA9"/>
                </a:solidFill>
                <a:latin typeface="Consolas"/>
                <a:ea typeface="Consolas"/>
                <a:cs typeface="Consolas"/>
                <a:sym typeface="Consolas"/>
              </a:rPr>
              <a:t>6/12/20</a:t>
            </a:r>
            <a:r>
              <a:rPr lang="es" sz="1300">
                <a:solidFill>
                  <a:srgbClr val="375FA9"/>
                </a:solidFill>
                <a:latin typeface="Consolas"/>
                <a:ea typeface="Consolas"/>
                <a:cs typeface="Consolas"/>
                <a:sym typeface="Consolas"/>
              </a:rPr>
              <a:t>'</a:t>
            </a:r>
            <a:r>
              <a:rPr lang="es" sz="1100">
                <a:solidFill>
                  <a:srgbClr val="375FA9"/>
                </a:solidFill>
                <a:latin typeface="Consolas"/>
                <a:ea typeface="Consolas"/>
                <a:cs typeface="Consolas"/>
                <a:sym typeface="Consolas"/>
              </a:rPr>
              <a:t>, 2);</a:t>
            </a:r>
            <a:endParaRPr sz="10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100">
                <a:solidFill>
                  <a:srgbClr val="375FA9"/>
                </a:solidFill>
                <a:latin typeface="Consolas"/>
                <a:ea typeface="Consolas"/>
                <a:cs typeface="Consolas"/>
                <a:sym typeface="Consolas"/>
              </a:rPr>
              <a:t>insert into Pedido (id, id_cliente, fecha, id_forma_pago) </a:t>
            </a:r>
            <a:endParaRPr sz="10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100">
                <a:solidFill>
                  <a:srgbClr val="375FA9"/>
                </a:solidFill>
                <a:latin typeface="Consolas"/>
                <a:ea typeface="Consolas"/>
                <a:cs typeface="Consolas"/>
                <a:sym typeface="Consolas"/>
              </a:rPr>
              <a:t>  values(1009, 109899, </a:t>
            </a:r>
            <a:r>
              <a:rPr lang="es" sz="1300">
                <a:solidFill>
                  <a:srgbClr val="375FA9"/>
                </a:solidFill>
                <a:latin typeface="Consolas"/>
                <a:ea typeface="Consolas"/>
                <a:cs typeface="Consolas"/>
                <a:sym typeface="Consolas"/>
              </a:rPr>
              <a:t>'</a:t>
            </a:r>
            <a:r>
              <a:rPr lang="es" sz="1100">
                <a:solidFill>
                  <a:srgbClr val="375FA9"/>
                </a:solidFill>
                <a:latin typeface="Consolas"/>
                <a:ea typeface="Consolas"/>
                <a:cs typeface="Consolas"/>
                <a:sym typeface="Consolas"/>
              </a:rPr>
              <a:t>23/11/20</a:t>
            </a:r>
            <a:r>
              <a:rPr lang="es" sz="1300">
                <a:solidFill>
                  <a:srgbClr val="375FA9"/>
                </a:solidFill>
                <a:latin typeface="Consolas"/>
                <a:ea typeface="Consolas"/>
                <a:cs typeface="Consolas"/>
                <a:sym typeface="Consolas"/>
              </a:rPr>
              <a:t>'</a:t>
            </a:r>
            <a:r>
              <a:rPr lang="es" sz="1100">
                <a:solidFill>
                  <a:srgbClr val="375FA9"/>
                </a:solidFill>
                <a:latin typeface="Consolas"/>
                <a:ea typeface="Consolas"/>
                <a:cs typeface="Consolas"/>
                <a:sym typeface="Consolas"/>
              </a:rPr>
              <a:t>, 3);</a:t>
            </a:r>
            <a:endParaRPr sz="1100">
              <a:solidFill>
                <a:srgbClr val="375FA9"/>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100">
                <a:solidFill>
                  <a:srgbClr val="375FA9"/>
                </a:solidFill>
                <a:latin typeface="Consolas"/>
                <a:ea typeface="Consolas"/>
                <a:cs typeface="Consolas"/>
                <a:sym typeface="Consolas"/>
              </a:rPr>
              <a:t>insert into Pedido (id, id_cliente, fecha, id_forma_pago) </a:t>
            </a:r>
            <a:endParaRPr sz="10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100">
                <a:solidFill>
                  <a:srgbClr val="375FA9"/>
                </a:solidFill>
                <a:latin typeface="Consolas"/>
                <a:ea typeface="Consolas"/>
                <a:cs typeface="Consolas"/>
                <a:sym typeface="Consolas"/>
              </a:rPr>
              <a:t>  values(1018, 104695, </a:t>
            </a:r>
            <a:r>
              <a:rPr lang="es" sz="1300">
                <a:solidFill>
                  <a:srgbClr val="375FA9"/>
                </a:solidFill>
                <a:latin typeface="Consolas"/>
                <a:ea typeface="Consolas"/>
                <a:cs typeface="Consolas"/>
                <a:sym typeface="Consolas"/>
              </a:rPr>
              <a:t>'</a:t>
            </a:r>
            <a:r>
              <a:rPr lang="es" sz="1100">
                <a:solidFill>
                  <a:srgbClr val="375FA9"/>
                </a:solidFill>
                <a:latin typeface="Consolas"/>
                <a:ea typeface="Consolas"/>
                <a:cs typeface="Consolas"/>
                <a:sym typeface="Consolas"/>
              </a:rPr>
              <a:t>1/12/20</a:t>
            </a:r>
            <a:r>
              <a:rPr lang="es" sz="1300">
                <a:solidFill>
                  <a:srgbClr val="375FA9"/>
                </a:solidFill>
                <a:latin typeface="Consolas"/>
                <a:ea typeface="Consolas"/>
                <a:cs typeface="Consolas"/>
                <a:sym typeface="Consolas"/>
              </a:rPr>
              <a:t>'</a:t>
            </a:r>
            <a:r>
              <a:rPr lang="es" sz="1100">
                <a:solidFill>
                  <a:srgbClr val="375FA9"/>
                </a:solidFill>
                <a:latin typeface="Consolas"/>
                <a:ea typeface="Consolas"/>
                <a:cs typeface="Consolas"/>
                <a:sym typeface="Consolas"/>
              </a:rPr>
              <a:t>, 2);</a:t>
            </a:r>
            <a:endParaRPr sz="10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t/>
            </a:r>
            <a:endParaRPr>
              <a:solidFill>
                <a:srgbClr val="375FA9"/>
              </a:solidFill>
            </a:endParaRPr>
          </a:p>
          <a:p>
            <a:pPr indent="0" lvl="0" marL="139700" rtl="0" algn="l">
              <a:lnSpc>
                <a:spcPct val="90000"/>
              </a:lnSpc>
              <a:spcBef>
                <a:spcPts val="200"/>
              </a:spcBef>
              <a:spcAft>
                <a:spcPts val="0"/>
              </a:spcAft>
              <a:buNone/>
            </a:pPr>
            <a:r>
              <a:t/>
            </a:r>
            <a:endParaRPr>
              <a:solidFill>
                <a:srgbClr val="375FA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4" name="Shape 244"/>
        <p:cNvGrpSpPr/>
        <p:nvPr/>
      </p:nvGrpSpPr>
      <p:grpSpPr>
        <a:xfrm>
          <a:off x="0" y="0"/>
          <a:ext cx="0" cy="0"/>
          <a:chOff x="0" y="0"/>
          <a:chExt cx="0" cy="0"/>
        </a:xfrm>
      </p:grpSpPr>
      <p:sp>
        <p:nvSpPr>
          <p:cNvPr id="245" name="Google Shape;245;p31"/>
          <p:cNvSpPr txBox="1"/>
          <p:nvPr/>
        </p:nvSpPr>
        <p:spPr>
          <a:xfrm>
            <a:off x="822960" y="65483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900">
                <a:solidFill>
                  <a:srgbClr val="E73263"/>
                </a:solidFill>
              </a:rPr>
              <a:t>Diseño de Base de Datos</a:t>
            </a:r>
            <a:br>
              <a:rPr b="1" lang="es" sz="2900">
                <a:solidFill>
                  <a:srgbClr val="E73263"/>
                </a:solidFill>
              </a:rPr>
            </a:br>
            <a:r>
              <a:rPr b="1" lang="es" sz="2900">
                <a:solidFill>
                  <a:srgbClr val="E73263"/>
                </a:solidFill>
              </a:rPr>
              <a:t>con múltiples tablas</a:t>
            </a:r>
            <a:endParaRPr b="1" sz="2900">
              <a:solidFill>
                <a:srgbClr val="E73263"/>
              </a:solidFill>
            </a:endParaRPr>
          </a:p>
        </p:txBody>
      </p:sp>
      <p:sp>
        <p:nvSpPr>
          <p:cNvPr id="246" name="Google Shape;246;p31"/>
          <p:cNvSpPr txBox="1"/>
          <p:nvPr/>
        </p:nvSpPr>
        <p:spPr>
          <a:xfrm>
            <a:off x="869880" y="1684665"/>
            <a:ext cx="8429100" cy="33228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300">
                <a:solidFill>
                  <a:srgbClr val="375FA9"/>
                </a:solidFill>
              </a:rPr>
              <a:t>Inserción de datos</a:t>
            </a:r>
            <a:endParaRPr sz="12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b="1" sz="500">
              <a:solidFill>
                <a:srgbClr val="375FA9"/>
              </a:solidFill>
            </a:endParaRPr>
          </a:p>
          <a:p>
            <a:pPr indent="0" lvl="0" marL="139700" rtl="0" algn="l">
              <a:lnSpc>
                <a:spcPct val="90000"/>
              </a:lnSpc>
              <a:spcBef>
                <a:spcPts val="200"/>
              </a:spcBef>
              <a:spcAft>
                <a:spcPts val="0"/>
              </a:spcAft>
              <a:buNone/>
            </a:pPr>
            <a:r>
              <a:rPr lang="es" sz="1300">
                <a:solidFill>
                  <a:srgbClr val="375FA9"/>
                </a:solidFill>
              </a:rPr>
              <a:t>insert into DetallePedido (sec, id_pedido, id_producto, precio, cantidad)</a:t>
            </a:r>
            <a:endParaRPr sz="1300">
              <a:solidFill>
                <a:srgbClr val="375FA9"/>
              </a:solidFill>
            </a:endParaRPr>
          </a:p>
          <a:p>
            <a:pPr indent="0" lvl="0" marL="139700" rtl="0" algn="l">
              <a:lnSpc>
                <a:spcPct val="90000"/>
              </a:lnSpc>
              <a:spcBef>
                <a:spcPts val="200"/>
              </a:spcBef>
              <a:spcAft>
                <a:spcPts val="0"/>
              </a:spcAft>
              <a:buNone/>
            </a:pPr>
            <a:r>
              <a:rPr lang="es" sz="1300">
                <a:solidFill>
                  <a:srgbClr val="375FA9"/>
                </a:solidFill>
              </a:rPr>
              <a:t>  values(1, 1008, 104, 48000, 2);</a:t>
            </a:r>
            <a:endParaRPr sz="12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sz="1300">
                <a:solidFill>
                  <a:srgbClr val="375FA9"/>
                </a:solidFill>
              </a:rPr>
              <a:t>insert into DetallePedido (sec, id_pedido, id_producto, precio, cantidad)</a:t>
            </a:r>
            <a:endParaRPr sz="12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sz="1300">
                <a:solidFill>
                  <a:srgbClr val="375FA9"/>
                </a:solidFill>
              </a:rPr>
              <a:t>  values(2, 1018, 104, 48000, 4);</a:t>
            </a:r>
            <a:endParaRPr sz="1300">
              <a:solidFill>
                <a:srgbClr val="375FA9"/>
              </a:solidFill>
            </a:endParaRPr>
          </a:p>
          <a:p>
            <a:pPr indent="0" lvl="0" marL="139700" rtl="0" algn="l">
              <a:lnSpc>
                <a:spcPct val="90000"/>
              </a:lnSpc>
              <a:spcBef>
                <a:spcPts val="200"/>
              </a:spcBef>
              <a:spcAft>
                <a:spcPts val="0"/>
              </a:spcAft>
              <a:buNone/>
            </a:pPr>
            <a:r>
              <a:rPr lang="es" sz="1300">
                <a:solidFill>
                  <a:srgbClr val="375FA9"/>
                </a:solidFill>
              </a:rPr>
              <a:t>insert into DetallePedido (sec, id_pedido, id_producto, precio, cantidad)</a:t>
            </a:r>
            <a:endParaRPr sz="12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sz="1300">
                <a:solidFill>
                  <a:srgbClr val="375FA9"/>
                </a:solidFill>
              </a:rPr>
              <a:t>  values(3, 1009, 47, 368000, 1);</a:t>
            </a:r>
            <a:endParaRPr sz="12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t/>
            </a:r>
            <a:endParaRPr sz="1300">
              <a:solidFill>
                <a:srgbClr val="375FA9"/>
              </a:solidFill>
            </a:endParaRPr>
          </a:p>
          <a:p>
            <a:pPr indent="0" lvl="0" marL="139700" rtl="0" algn="l">
              <a:lnSpc>
                <a:spcPct val="90000"/>
              </a:lnSpc>
              <a:spcBef>
                <a:spcPts val="200"/>
              </a:spcBef>
              <a:spcAft>
                <a:spcPts val="0"/>
              </a:spcAft>
              <a:buNone/>
            </a:pPr>
            <a:r>
              <a:rPr b="1" lang="es" sz="1300">
                <a:solidFill>
                  <a:srgbClr val="375FA9"/>
                </a:solidFill>
              </a:rPr>
              <a:t>Qué</a:t>
            </a:r>
            <a:r>
              <a:rPr b="1" lang="es" sz="1300">
                <a:solidFill>
                  <a:srgbClr val="375FA9"/>
                </a:solidFill>
              </a:rPr>
              <a:t> pasaría si se realizan las siguientes operaciones?</a:t>
            </a:r>
            <a:endParaRPr sz="12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t/>
            </a:r>
            <a:endParaRPr sz="500">
              <a:solidFill>
                <a:srgbClr val="375FA9"/>
              </a:solidFill>
            </a:endParaRPr>
          </a:p>
          <a:p>
            <a:pPr indent="0" lvl="0" marL="139700" rtl="0" algn="l">
              <a:lnSpc>
                <a:spcPct val="90000"/>
              </a:lnSpc>
              <a:spcBef>
                <a:spcPts val="200"/>
              </a:spcBef>
              <a:spcAft>
                <a:spcPts val="0"/>
              </a:spcAft>
              <a:buNone/>
            </a:pPr>
            <a:r>
              <a:rPr lang="es" sz="1300">
                <a:solidFill>
                  <a:srgbClr val="375FA9"/>
                </a:solidFill>
              </a:rPr>
              <a:t>1. insert into DetallePedido (sec, id_pedido, id_producto, precio, cantidad)</a:t>
            </a:r>
            <a:endParaRPr sz="12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sz="1300">
                <a:solidFill>
                  <a:srgbClr val="375FA9"/>
                </a:solidFill>
              </a:rPr>
              <a:t>     values(3, 1019, 47, 368000, 1);</a:t>
            </a:r>
            <a:endParaRPr sz="12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sz="1300">
                <a:solidFill>
                  <a:srgbClr val="375FA9"/>
                </a:solidFill>
              </a:rPr>
              <a:t>2. delete from Pedido where id=1008;</a:t>
            </a:r>
            <a:endParaRPr sz="12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sz="1300">
                <a:solidFill>
                  <a:srgbClr val="375FA9"/>
                </a:solidFill>
              </a:rPr>
              <a:t>3. update Pedido set id=1000 where codigo=1008;</a:t>
            </a:r>
            <a:endParaRPr sz="1300">
              <a:solidFill>
                <a:srgbClr val="375FA9"/>
              </a:solidFill>
            </a:endParaRPr>
          </a:p>
          <a:p>
            <a:pPr indent="0" lvl="0" marL="139700" rtl="0" algn="l">
              <a:lnSpc>
                <a:spcPct val="90000"/>
              </a:lnSpc>
              <a:spcBef>
                <a:spcPts val="200"/>
              </a:spcBef>
              <a:spcAft>
                <a:spcPts val="0"/>
              </a:spcAft>
              <a:buNone/>
            </a:pPr>
            <a:r>
              <a:t/>
            </a:r>
            <a:endParaRPr sz="1300">
              <a:solidFill>
                <a:srgbClr val="375FA9"/>
              </a:solidFill>
            </a:endParaRPr>
          </a:p>
          <a:p>
            <a:pPr indent="0" lvl="0" marL="139700" rtl="0" algn="l">
              <a:lnSpc>
                <a:spcPct val="90000"/>
              </a:lnSpc>
              <a:spcBef>
                <a:spcPts val="200"/>
              </a:spcBef>
              <a:spcAft>
                <a:spcPts val="0"/>
              </a:spcAft>
              <a:buNone/>
            </a:pPr>
            <a:r>
              <a:t/>
            </a:r>
            <a:endParaRPr sz="1300">
              <a:solidFill>
                <a:srgbClr val="375FA9"/>
              </a:solidFill>
            </a:endParaRPr>
          </a:p>
          <a:p>
            <a:pPr indent="0" lvl="0" marL="139700" rtl="0" algn="l">
              <a:lnSpc>
                <a:spcPct val="90000"/>
              </a:lnSpc>
              <a:spcBef>
                <a:spcPts val="200"/>
              </a:spcBef>
              <a:spcAft>
                <a:spcPts val="0"/>
              </a:spcAft>
              <a:buNone/>
            </a:pPr>
            <a:r>
              <a:t/>
            </a:r>
            <a:endParaRPr sz="1300">
              <a:solidFill>
                <a:srgbClr val="375FA9"/>
              </a:solidFill>
            </a:endParaRPr>
          </a:p>
          <a:p>
            <a:pPr indent="0" lvl="0" marL="139700" rtl="0" algn="l">
              <a:lnSpc>
                <a:spcPct val="90000"/>
              </a:lnSpc>
              <a:spcBef>
                <a:spcPts val="200"/>
              </a:spcBef>
              <a:spcAft>
                <a:spcPts val="0"/>
              </a:spcAft>
              <a:buNone/>
            </a:pPr>
            <a:r>
              <a:t/>
            </a:r>
            <a:endParaRPr sz="1300">
              <a:solidFill>
                <a:srgbClr val="375FA9"/>
              </a:solidFill>
            </a:endParaRPr>
          </a:p>
          <a:p>
            <a:pPr indent="0" lvl="0" marL="139700" rtl="0" algn="l">
              <a:lnSpc>
                <a:spcPct val="90000"/>
              </a:lnSpc>
              <a:spcBef>
                <a:spcPts val="200"/>
              </a:spcBef>
              <a:spcAft>
                <a:spcPts val="0"/>
              </a:spcAft>
              <a:buNone/>
            </a:pPr>
            <a:r>
              <a:t/>
            </a:r>
            <a:endParaRPr sz="1300">
              <a:solidFill>
                <a:srgbClr val="375FA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p32"/>
          <p:cNvSpPr txBox="1"/>
          <p:nvPr/>
        </p:nvSpPr>
        <p:spPr>
          <a:xfrm>
            <a:off x="822960" y="72883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73263"/>
                </a:solidFill>
              </a:rPr>
              <a:t>Diseño de Base de Datos con múltiples tablas</a:t>
            </a:r>
            <a:endParaRPr b="1" sz="3000">
              <a:solidFill>
                <a:srgbClr val="E73263"/>
              </a:solidFill>
            </a:endParaRPr>
          </a:p>
        </p:txBody>
      </p:sp>
      <p:sp>
        <p:nvSpPr>
          <p:cNvPr id="252" name="Google Shape;252;p32"/>
          <p:cNvSpPr txBox="1"/>
          <p:nvPr/>
        </p:nvSpPr>
        <p:spPr>
          <a:xfrm>
            <a:off x="822960" y="2071254"/>
            <a:ext cx="7543800" cy="2635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Al Intentar ingresar una fila en la tabla DetallePedido con “id_pedido" que no existe en la tabla “Pedido“, se produce un error ya que no se encuentra el código.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La restricción "foreign key" actúa en eliminaciones y actualizaciones. Si se intenta eliminar un registro o modificar un valor de clave primaria de una tabla donde una clave foránea hace referencia a dicho registro, SQLite no lo permite. </a:t>
            </a:r>
            <a:endParaRPr sz="1500">
              <a:solidFill>
                <a:srgbClr val="375FA9"/>
              </a:solidFill>
            </a:endParaRPr>
          </a:p>
          <a:p>
            <a:pPr indent="0" lvl="0" marL="139700" rtl="0" algn="just">
              <a:lnSpc>
                <a:spcPct val="90000"/>
              </a:lnSpc>
              <a:spcBef>
                <a:spcPts val="900"/>
              </a:spcBef>
              <a:spcAft>
                <a:spcPts val="0"/>
              </a:spcAft>
              <a:buNone/>
            </a:pPr>
            <a:r>
              <a:t/>
            </a:r>
            <a:endParaRPr sz="1500">
              <a:solidFill>
                <a:srgbClr val="375FA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6" name="Shape 256"/>
        <p:cNvGrpSpPr/>
        <p:nvPr/>
      </p:nvGrpSpPr>
      <p:grpSpPr>
        <a:xfrm>
          <a:off x="0" y="0"/>
          <a:ext cx="0" cy="0"/>
          <a:chOff x="0" y="0"/>
          <a:chExt cx="0" cy="0"/>
        </a:xfrm>
      </p:grpSpPr>
      <p:sp>
        <p:nvSpPr>
          <p:cNvPr id="257" name="Google Shape;257;p33"/>
          <p:cNvSpPr txBox="1"/>
          <p:nvPr/>
        </p:nvSpPr>
        <p:spPr>
          <a:xfrm>
            <a:off x="822960" y="62366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700">
                <a:solidFill>
                  <a:srgbClr val="E73263"/>
                </a:solidFill>
              </a:rPr>
              <a:t>Desarrollo Web - Frontend y Backend</a:t>
            </a:r>
            <a:br>
              <a:rPr b="1" lang="es" sz="2700">
                <a:solidFill>
                  <a:srgbClr val="E73263"/>
                </a:solidFill>
              </a:rPr>
            </a:br>
            <a:r>
              <a:rPr b="1" lang="es" sz="2700">
                <a:solidFill>
                  <a:srgbClr val="E73263"/>
                </a:solidFill>
              </a:rPr>
              <a:t>Flask – Base de Datos</a:t>
            </a:r>
            <a:endParaRPr b="1" sz="2700">
              <a:solidFill>
                <a:srgbClr val="E73263"/>
              </a:solidFill>
            </a:endParaRPr>
          </a:p>
        </p:txBody>
      </p:sp>
      <p:sp>
        <p:nvSpPr>
          <p:cNvPr id="258" name="Google Shape;258;p33"/>
          <p:cNvSpPr txBox="1"/>
          <p:nvPr/>
        </p:nvSpPr>
        <p:spPr>
          <a:xfrm>
            <a:off x="822960" y="1855355"/>
            <a:ext cx="7543800" cy="2740800"/>
          </a:xfrm>
          <a:prstGeom prst="rect">
            <a:avLst/>
          </a:prstGeom>
          <a:noFill/>
          <a:ln>
            <a:noFill/>
          </a:ln>
        </p:spPr>
        <p:txBody>
          <a:bodyPr anchorCtr="0" anchor="t" bIns="34275" lIns="0" spcFirstLastPara="1" rIns="0" wrap="square" tIns="34275">
            <a:noAutofit/>
          </a:bodyPr>
          <a:lstStyle/>
          <a:p>
            <a:pPr indent="-311150" lvl="0" marL="457200" rtl="0" algn="just">
              <a:lnSpc>
                <a:spcPct val="90000"/>
              </a:lnSpc>
              <a:spcBef>
                <a:spcPts val="900"/>
              </a:spcBef>
              <a:spcAft>
                <a:spcPts val="0"/>
              </a:spcAft>
              <a:buClr>
                <a:schemeClr val="accent5"/>
              </a:buClr>
              <a:buSzPts val="1300"/>
              <a:buFont typeface="Calibri"/>
              <a:buChar char="●"/>
            </a:pPr>
            <a:r>
              <a:rPr lang="es">
                <a:solidFill>
                  <a:srgbClr val="375FA9"/>
                </a:solidFill>
              </a:rPr>
              <a:t>El cambio más importante en la introducción de la web 2.0 es la interacción del usuario con el aplicativo web, realizando consultas y/o manipulando datos. Permitiendo así que la web sea el medio para un trabajo colaborativo entre los usuarios, dejando atrás la web 1.0 en donde las páginas web eran solo contenedores de información.</a:t>
            </a:r>
            <a:endParaRPr sz="1200">
              <a:solidFill>
                <a:srgbClr val="233A44"/>
              </a:solidFill>
              <a:latin typeface="Calibri"/>
              <a:ea typeface="Calibri"/>
              <a:cs typeface="Calibri"/>
              <a:sym typeface="Calibri"/>
            </a:endParaRPr>
          </a:p>
          <a:p>
            <a:pPr indent="-311150" lvl="0" marL="457200" rtl="0" algn="just">
              <a:lnSpc>
                <a:spcPct val="90000"/>
              </a:lnSpc>
              <a:spcBef>
                <a:spcPts val="900"/>
              </a:spcBef>
              <a:spcAft>
                <a:spcPts val="0"/>
              </a:spcAft>
              <a:buClr>
                <a:schemeClr val="accent5"/>
              </a:buClr>
              <a:buSzPts val="1300"/>
              <a:buFont typeface="Calibri"/>
              <a:buChar char="●"/>
            </a:pPr>
            <a:r>
              <a:rPr lang="es">
                <a:solidFill>
                  <a:srgbClr val="375FA9"/>
                </a:solidFill>
              </a:rPr>
              <a:t>Los datos manipulados por el usuario son almacenados en una base de datos centralizada, en donde a través de un aplicativo web (frontend) los datos son capturados y enviados al servidor (backend) para su procesamiento y almacenamiento. </a:t>
            </a:r>
            <a:endParaRPr sz="12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12: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Diseño de bases de datos</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Integración de bases de datos</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34"/>
          <p:cNvSpPr txBox="1"/>
          <p:nvPr/>
        </p:nvSpPr>
        <p:spPr>
          <a:xfrm>
            <a:off x="822960" y="623662"/>
            <a:ext cx="77289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br>
              <a:rPr b="1" lang="es" sz="2800">
                <a:solidFill>
                  <a:srgbClr val="E73263"/>
                </a:solidFill>
              </a:rPr>
            </a:br>
            <a:r>
              <a:rPr b="1" lang="es" sz="2800">
                <a:solidFill>
                  <a:srgbClr val="E73263"/>
                </a:solidFill>
              </a:rPr>
              <a:t>Flask – Base de Datos</a:t>
            </a:r>
            <a:endParaRPr sz="2800">
              <a:solidFill>
                <a:srgbClr val="AF7B51"/>
              </a:solidFill>
              <a:latin typeface="Nunito"/>
              <a:ea typeface="Nunito"/>
              <a:cs typeface="Nunito"/>
              <a:sym typeface="Nunito"/>
            </a:endParaRPr>
          </a:p>
        </p:txBody>
      </p:sp>
      <p:sp>
        <p:nvSpPr>
          <p:cNvPr id="264" name="Google Shape;264;p34"/>
          <p:cNvSpPr txBox="1"/>
          <p:nvPr/>
        </p:nvSpPr>
        <p:spPr>
          <a:xfrm>
            <a:off x="822960" y="1925782"/>
            <a:ext cx="7543800" cy="27807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Actores principales</a:t>
            </a:r>
            <a:endParaRPr b="1"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sz="500">
              <a:solidFill>
                <a:srgbClr val="375FA9"/>
              </a:solidFill>
            </a:endParaRPr>
          </a:p>
          <a:p>
            <a:pPr indent="-317500" lvl="0" marL="457200" rtl="0" algn="l">
              <a:lnSpc>
                <a:spcPct val="90000"/>
              </a:lnSpc>
              <a:spcBef>
                <a:spcPts val="900"/>
              </a:spcBef>
              <a:spcAft>
                <a:spcPts val="0"/>
              </a:spcAft>
              <a:buClr>
                <a:schemeClr val="accent5"/>
              </a:buClr>
              <a:buSzPts val="1400"/>
              <a:buFont typeface="Calibri"/>
              <a:buChar char="●"/>
            </a:pPr>
            <a:r>
              <a:rPr lang="es" sz="1500">
                <a:solidFill>
                  <a:srgbClr val="375FA9"/>
                </a:solidFill>
              </a:rPr>
              <a:t>Archivo principal de la aplicación de Python.</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sz="300">
              <a:solidFill>
                <a:srgbClr val="375FA9"/>
              </a:solidFill>
            </a:endParaRPr>
          </a:p>
          <a:p>
            <a:pPr indent="-317500" lvl="0" marL="457200" rtl="0" algn="l">
              <a:lnSpc>
                <a:spcPct val="90000"/>
              </a:lnSpc>
              <a:spcBef>
                <a:spcPts val="900"/>
              </a:spcBef>
              <a:spcAft>
                <a:spcPts val="0"/>
              </a:spcAft>
              <a:buClr>
                <a:schemeClr val="accent5"/>
              </a:buClr>
              <a:buSzPts val="1400"/>
              <a:buFont typeface="Calibri"/>
              <a:buChar char="●"/>
            </a:pPr>
            <a:r>
              <a:rPr lang="es" sz="1500">
                <a:solidFill>
                  <a:srgbClr val="375FA9"/>
                </a:solidFill>
              </a:rPr>
              <a:t>Archivo donde se establecen los diferentes formularios mediante Flask a nivel de servidor.</a:t>
            </a:r>
            <a:endParaRPr sz="400">
              <a:solidFill>
                <a:srgbClr val="375FA9"/>
              </a:solidFill>
            </a:endParaRPr>
          </a:p>
          <a:p>
            <a:pPr indent="-317500" lvl="0" marL="457200" rtl="0" algn="l">
              <a:lnSpc>
                <a:spcPct val="90000"/>
              </a:lnSpc>
              <a:spcBef>
                <a:spcPts val="900"/>
              </a:spcBef>
              <a:spcAft>
                <a:spcPts val="0"/>
              </a:spcAft>
              <a:buClr>
                <a:schemeClr val="accent5"/>
              </a:buClr>
              <a:buSzPts val="1400"/>
              <a:buFont typeface="Calibri"/>
              <a:buChar char="●"/>
            </a:pPr>
            <a:r>
              <a:rPr lang="es" sz="1500">
                <a:solidFill>
                  <a:srgbClr val="375FA9"/>
                </a:solidFill>
              </a:rPr>
              <a:t>Vistas html necesarias para visualizar e ingresar los datos.</a:t>
            </a:r>
            <a:endParaRPr sz="1500">
              <a:solidFill>
                <a:srgbClr val="375FA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8" name="Shape 268"/>
        <p:cNvGrpSpPr/>
        <p:nvPr/>
      </p:nvGrpSpPr>
      <p:grpSpPr>
        <a:xfrm>
          <a:off x="0" y="0"/>
          <a:ext cx="0" cy="0"/>
          <a:chOff x="0" y="0"/>
          <a:chExt cx="0" cy="0"/>
        </a:xfrm>
      </p:grpSpPr>
      <p:sp>
        <p:nvSpPr>
          <p:cNvPr id="269" name="Google Shape;269;p35"/>
          <p:cNvSpPr txBox="1"/>
          <p:nvPr/>
        </p:nvSpPr>
        <p:spPr>
          <a:xfrm>
            <a:off x="800110" y="6228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270" name="Google Shape;270;p35"/>
          <p:cNvSpPr txBox="1"/>
          <p:nvPr/>
        </p:nvSpPr>
        <p:spPr>
          <a:xfrm>
            <a:off x="698269" y="1710943"/>
            <a:ext cx="4040100" cy="3446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Antes de utilizar SQLite3 en Python, se debe importar el módulo sqlite3, el cual permitirá la conexión y la manipulación con la base de datos a través de las sentencias sql.</a:t>
            </a:r>
            <a:endParaRPr>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Para importar el módulo sqlite3 en el archivo principal del  aplicativo web de extensión .py se deben incluir las líneas de la derecha.</a:t>
            </a:r>
            <a:endParaRPr>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El módulo de error permite procesar los errores que pueda generar cualquier sentencia que utilice sqlite3.</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a:solidFill>
                <a:srgbClr val="375FA9"/>
              </a:solidFill>
            </a:endParaRPr>
          </a:p>
        </p:txBody>
      </p:sp>
      <p:sp>
        <p:nvSpPr>
          <p:cNvPr id="271" name="Google Shape;271;p35"/>
          <p:cNvSpPr txBox="1"/>
          <p:nvPr/>
        </p:nvSpPr>
        <p:spPr>
          <a:xfrm>
            <a:off x="5104015" y="2230488"/>
            <a:ext cx="3183900" cy="3017400"/>
          </a:xfrm>
          <a:prstGeom prst="rect">
            <a:avLst/>
          </a:prstGeom>
          <a:noFill/>
          <a:ln>
            <a:noFill/>
          </a:ln>
        </p:spPr>
        <p:txBody>
          <a:bodyPr anchorCtr="0" anchor="t" bIns="34275" lIns="0" spcFirstLastPara="1" rIns="0" wrap="square" tIns="34275">
            <a:noAutofit/>
          </a:bodyPr>
          <a:lstStyle/>
          <a:p>
            <a:pPr indent="0" lvl="0" marL="139700" marR="0" rtl="0" algn="l">
              <a:lnSpc>
                <a:spcPct val="90000"/>
              </a:lnSpc>
              <a:spcBef>
                <a:spcPts val="900"/>
              </a:spcBef>
              <a:spcAft>
                <a:spcPts val="0"/>
              </a:spcAft>
              <a:buClr>
                <a:srgbClr val="233A44"/>
              </a:buClr>
              <a:buSzPts val="1400"/>
              <a:buFont typeface="Calibri"/>
              <a:buNone/>
            </a:pPr>
            <a:r>
              <a:rPr b="1" i="0" lang="es" sz="1400" u="none" cap="none" strike="noStrike">
                <a:solidFill>
                  <a:srgbClr val="375FA9"/>
                </a:solidFill>
                <a:latin typeface="Arial"/>
                <a:ea typeface="Arial"/>
                <a:cs typeface="Arial"/>
                <a:sym typeface="Arial"/>
              </a:rPr>
              <a:t>Archivo principal aplicativo web</a:t>
            </a:r>
            <a:endParaRPr/>
          </a:p>
          <a:p>
            <a:pPr indent="0" lvl="0" marL="139700" marR="0" rtl="0" algn="l">
              <a:lnSpc>
                <a:spcPct val="90000"/>
              </a:lnSpc>
              <a:spcBef>
                <a:spcPts val="900"/>
              </a:spcBef>
              <a:spcAft>
                <a:spcPts val="0"/>
              </a:spcAft>
              <a:buClr>
                <a:srgbClr val="233A44"/>
              </a:buClr>
              <a:buSzPts val="1400"/>
              <a:buFont typeface="Calibri"/>
              <a:buNone/>
            </a:pPr>
            <a:r>
              <a:rPr i="0" lang="es" sz="1400" u="none" cap="none" strike="noStrike">
                <a:solidFill>
                  <a:srgbClr val="375FA9"/>
                </a:solidFill>
                <a:latin typeface="Consolas"/>
                <a:ea typeface="Consolas"/>
                <a:cs typeface="Consolas"/>
                <a:sym typeface="Consolas"/>
              </a:rPr>
              <a:t>#import</a:t>
            </a:r>
            <a:r>
              <a:rPr lang="es">
                <a:solidFill>
                  <a:srgbClr val="375FA9"/>
                </a:solidFill>
                <a:latin typeface="Consolas"/>
                <a:ea typeface="Consolas"/>
                <a:cs typeface="Consolas"/>
                <a:sym typeface="Consolas"/>
              </a:rPr>
              <a:t>a</a:t>
            </a:r>
            <a:r>
              <a:rPr i="0" lang="es" sz="1400" u="none" cap="none" strike="noStrike">
                <a:solidFill>
                  <a:srgbClr val="375FA9"/>
                </a:solidFill>
                <a:latin typeface="Consolas"/>
                <a:ea typeface="Consolas"/>
                <a:cs typeface="Consolas"/>
                <a:sym typeface="Consolas"/>
              </a:rPr>
              <a:t>r el </a:t>
            </a:r>
            <a:r>
              <a:rPr lang="es">
                <a:solidFill>
                  <a:srgbClr val="375FA9"/>
                </a:solidFill>
                <a:latin typeface="Consolas"/>
                <a:ea typeface="Consolas"/>
                <a:cs typeface="Consolas"/>
                <a:sym typeface="Consolas"/>
              </a:rPr>
              <a:t>módulo</a:t>
            </a:r>
            <a:r>
              <a:rPr i="0" lang="es" sz="1400" u="none" cap="none" strike="noStrike">
                <a:solidFill>
                  <a:srgbClr val="375FA9"/>
                </a:solidFill>
                <a:latin typeface="Consolas"/>
                <a:ea typeface="Consolas"/>
                <a:cs typeface="Consolas"/>
                <a:sym typeface="Consolas"/>
              </a:rPr>
              <a:t> sqlite3</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400" u="none" cap="none" strike="noStrike">
                <a:solidFill>
                  <a:srgbClr val="375FA9"/>
                </a:solidFill>
                <a:latin typeface="Consolas"/>
                <a:ea typeface="Consolas"/>
                <a:cs typeface="Consolas"/>
                <a:sym typeface="Consolas"/>
              </a:rPr>
              <a:t>import sqlite3</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400" u="none" cap="none" strike="noStrike">
                <a:solidFill>
                  <a:srgbClr val="375FA9"/>
                </a:solidFill>
                <a:latin typeface="Consolas"/>
                <a:ea typeface="Consolas"/>
                <a:cs typeface="Consolas"/>
                <a:sym typeface="Consolas"/>
              </a:rPr>
              <a:t>#import</a:t>
            </a:r>
            <a:r>
              <a:rPr lang="es">
                <a:solidFill>
                  <a:srgbClr val="375FA9"/>
                </a:solidFill>
                <a:latin typeface="Consolas"/>
                <a:ea typeface="Consolas"/>
                <a:cs typeface="Consolas"/>
                <a:sym typeface="Consolas"/>
              </a:rPr>
              <a:t>a</a:t>
            </a:r>
            <a:r>
              <a:rPr i="0" lang="es" sz="1400" u="none" cap="none" strike="noStrike">
                <a:solidFill>
                  <a:srgbClr val="375FA9"/>
                </a:solidFill>
                <a:latin typeface="Consolas"/>
                <a:ea typeface="Consolas"/>
                <a:cs typeface="Consolas"/>
                <a:sym typeface="Consolas"/>
              </a:rPr>
              <a:t>r modulo de error de sqlite3</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400" u="none" cap="none" strike="noStrike">
                <a:solidFill>
                  <a:srgbClr val="375FA9"/>
                </a:solidFill>
                <a:latin typeface="Consolas"/>
                <a:ea typeface="Consolas"/>
                <a:cs typeface="Consolas"/>
                <a:sym typeface="Consolas"/>
              </a:rPr>
              <a:t>from sqlite3 import Error</a:t>
            </a:r>
            <a:endParaRPr i="0" sz="1400" u="none" cap="none" strike="noStrike">
              <a:solidFill>
                <a:srgbClr val="375FA9"/>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5" name="Shape 275"/>
        <p:cNvGrpSpPr/>
        <p:nvPr/>
      </p:nvGrpSpPr>
      <p:grpSpPr>
        <a:xfrm>
          <a:off x="0" y="0"/>
          <a:ext cx="0" cy="0"/>
          <a:chOff x="0" y="0"/>
          <a:chExt cx="0" cy="0"/>
        </a:xfrm>
      </p:grpSpPr>
      <p:sp>
        <p:nvSpPr>
          <p:cNvPr id="276" name="Google Shape;276;p36"/>
          <p:cNvSpPr txBox="1"/>
          <p:nvPr/>
        </p:nvSpPr>
        <p:spPr>
          <a:xfrm>
            <a:off x="822960" y="6505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Flask – Base de Datos</a:t>
            </a:r>
            <a:endParaRPr b="1" sz="2800">
              <a:solidFill>
                <a:srgbClr val="E73263"/>
              </a:solidFill>
            </a:endParaRPr>
          </a:p>
        </p:txBody>
      </p:sp>
      <p:sp>
        <p:nvSpPr>
          <p:cNvPr id="277" name="Google Shape;277;p36"/>
          <p:cNvSpPr txBox="1"/>
          <p:nvPr/>
        </p:nvSpPr>
        <p:spPr>
          <a:xfrm>
            <a:off x="822960" y="1863343"/>
            <a:ext cx="3957000" cy="3017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La función detallada a la derecha, realiza la conexión con la base de datos llamada </a:t>
            </a:r>
            <a:r>
              <a:rPr i="1" lang="es">
                <a:solidFill>
                  <a:srgbClr val="375FA9"/>
                </a:solidFill>
              </a:rPr>
              <a:t>mydatabase.db.</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i="1" lang="es">
                <a:solidFill>
                  <a:srgbClr val="375FA9"/>
                </a:solidFill>
              </a:rPr>
              <a:t>def sql_connection </a:t>
            </a:r>
            <a:r>
              <a:rPr lang="es">
                <a:solidFill>
                  <a:srgbClr val="375FA9"/>
                </a:solidFill>
              </a:rPr>
              <a:t>devuelve un objeto de tipo conexión que permite la conexión con la base de datos sqlite3.</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La sentencia </a:t>
            </a:r>
            <a:r>
              <a:rPr i="1" lang="es">
                <a:solidFill>
                  <a:srgbClr val="375FA9"/>
                </a:solidFill>
                <a:latin typeface="Consolas"/>
                <a:ea typeface="Consolas"/>
                <a:cs typeface="Consolas"/>
                <a:sym typeface="Consolas"/>
              </a:rPr>
              <a:t>con =  sqlite3.connect('mydatabase.db')</a:t>
            </a:r>
            <a:r>
              <a:rPr i="1" lang="es">
                <a:solidFill>
                  <a:srgbClr val="375FA9"/>
                </a:solidFill>
              </a:rPr>
              <a:t> </a:t>
            </a:r>
            <a:r>
              <a:rPr lang="es">
                <a:solidFill>
                  <a:srgbClr val="375FA9"/>
                </a:solidFill>
              </a:rPr>
              <a:t>está contenida en un bloque try con el fin de capturar los posibles errores que se puedan generar.</a:t>
            </a:r>
            <a:endParaRPr i="1">
              <a:solidFill>
                <a:srgbClr val="375FA9"/>
              </a:solidFill>
            </a:endParaRPr>
          </a:p>
        </p:txBody>
      </p:sp>
      <p:sp>
        <p:nvSpPr>
          <p:cNvPr id="278" name="Google Shape;278;p36"/>
          <p:cNvSpPr txBox="1"/>
          <p:nvPr/>
        </p:nvSpPr>
        <p:spPr>
          <a:xfrm>
            <a:off x="5182799" y="2039989"/>
            <a:ext cx="3183900" cy="3017400"/>
          </a:xfrm>
          <a:prstGeom prst="rect">
            <a:avLst/>
          </a:prstGeom>
          <a:noFill/>
          <a:ln>
            <a:noFill/>
          </a:ln>
        </p:spPr>
        <p:txBody>
          <a:bodyPr anchorCtr="0" anchor="t" bIns="34275" lIns="0" spcFirstLastPara="1" rIns="0" wrap="square" tIns="34275">
            <a:noAutofit/>
          </a:bodyPr>
          <a:lstStyle/>
          <a:p>
            <a:pPr indent="0" lvl="0" marL="139700" marR="0" rtl="0" algn="l">
              <a:lnSpc>
                <a:spcPct val="90000"/>
              </a:lnSpc>
              <a:spcBef>
                <a:spcPts val="900"/>
              </a:spcBef>
              <a:spcAft>
                <a:spcPts val="0"/>
              </a:spcAft>
              <a:buClr>
                <a:srgbClr val="233A44"/>
              </a:buClr>
              <a:buSzPts val="1400"/>
              <a:buFont typeface="Calibri"/>
              <a:buNone/>
            </a:pPr>
            <a:r>
              <a:rPr b="1" i="0" lang="es" sz="1400" u="none" cap="none" strike="noStrike">
                <a:solidFill>
                  <a:srgbClr val="375FA9"/>
                </a:solidFill>
                <a:latin typeface="Arial"/>
                <a:ea typeface="Arial"/>
                <a:cs typeface="Arial"/>
                <a:sym typeface="Arial"/>
              </a:rPr>
              <a:t>Archivo principal aplicativo web</a:t>
            </a:r>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def sql_connection():</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    try:</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        con =  sqlite3.connect('mydatabase.db')</a:t>
            </a:r>
            <a:endParaRPr i="0" sz="1200" u="none" cap="none" strike="noStrike">
              <a:solidFill>
                <a:srgbClr val="375FA9"/>
              </a:solidFill>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        return con;</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    except Error:</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        print(Error)</a:t>
            </a:r>
            <a:endParaRPr i="0" sz="1200" u="none" cap="none" strike="noStrike">
              <a:solidFill>
                <a:srgbClr val="375FA9"/>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2" name="Shape 282"/>
        <p:cNvGrpSpPr/>
        <p:nvPr/>
      </p:nvGrpSpPr>
      <p:grpSpPr>
        <a:xfrm>
          <a:off x="0" y="0"/>
          <a:ext cx="0" cy="0"/>
          <a:chOff x="0" y="0"/>
          <a:chExt cx="0" cy="0"/>
        </a:xfrm>
      </p:grpSpPr>
      <p:sp>
        <p:nvSpPr>
          <p:cNvPr id="283" name="Google Shape;283;p37"/>
          <p:cNvSpPr txBox="1"/>
          <p:nvPr/>
        </p:nvSpPr>
        <p:spPr>
          <a:xfrm>
            <a:off x="822960" y="59167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Flask – Base de Datos</a:t>
            </a:r>
            <a:endParaRPr b="1" sz="2800">
              <a:solidFill>
                <a:srgbClr val="E73263"/>
              </a:solidFill>
            </a:endParaRPr>
          </a:p>
        </p:txBody>
      </p:sp>
      <p:sp>
        <p:nvSpPr>
          <p:cNvPr id="284" name="Google Shape;284;p37"/>
          <p:cNvSpPr txBox="1"/>
          <p:nvPr/>
        </p:nvSpPr>
        <p:spPr>
          <a:xfrm>
            <a:off x="822961" y="1679770"/>
            <a:ext cx="7543800" cy="3017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En el archivo principal se definirán también 4 funciones las cuales realizarán las operaciones en la base de datos (inserción, consulta, edición, y eliminación, CRUD por sus siglas en inglés).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La siguiente imagen muestra la función de inserción, llamada sql_insert_productos.</a:t>
            </a:r>
            <a:endParaRPr>
              <a:solidFill>
                <a:srgbClr val="375FA9"/>
              </a:solidFill>
            </a:endParaRPr>
          </a:p>
        </p:txBody>
      </p:sp>
      <p:pic>
        <p:nvPicPr>
          <p:cNvPr id="285" name="Google Shape;285;p37"/>
          <p:cNvPicPr preferRelativeResize="0"/>
          <p:nvPr/>
        </p:nvPicPr>
        <p:blipFill rotWithShape="1">
          <a:blip r:embed="rId4">
            <a:alphaModFix/>
          </a:blip>
          <a:srcRect b="0" l="0" r="0" t="0"/>
          <a:stretch/>
        </p:blipFill>
        <p:spPr>
          <a:xfrm>
            <a:off x="940075" y="2973875"/>
            <a:ext cx="6771475" cy="1157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9" name="Shape 289"/>
        <p:cNvGrpSpPr/>
        <p:nvPr/>
      </p:nvGrpSpPr>
      <p:grpSpPr>
        <a:xfrm>
          <a:off x="0" y="0"/>
          <a:ext cx="0" cy="0"/>
          <a:chOff x="0" y="0"/>
          <a:chExt cx="0" cy="0"/>
        </a:xfrm>
      </p:grpSpPr>
      <p:sp>
        <p:nvSpPr>
          <p:cNvPr id="290" name="Google Shape;290;p38"/>
          <p:cNvSpPr txBox="1"/>
          <p:nvPr/>
        </p:nvSpPr>
        <p:spPr>
          <a:xfrm>
            <a:off x="822960" y="589024"/>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Flask – Base de Datos</a:t>
            </a:r>
            <a:endParaRPr b="1" sz="2800">
              <a:solidFill>
                <a:srgbClr val="E73263"/>
              </a:solidFill>
            </a:endParaRPr>
          </a:p>
        </p:txBody>
      </p:sp>
      <p:sp>
        <p:nvSpPr>
          <p:cNvPr id="291" name="Google Shape;291;p38"/>
          <p:cNvSpPr txBox="1"/>
          <p:nvPr/>
        </p:nvSpPr>
        <p:spPr>
          <a:xfrm>
            <a:off x="822960" y="1832170"/>
            <a:ext cx="77457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200"/>
              </a:spcBef>
              <a:spcAft>
                <a:spcPts val="0"/>
              </a:spcAft>
              <a:buNone/>
            </a:pPr>
            <a:r>
              <a:rPr lang="es" sz="1200">
                <a:solidFill>
                  <a:srgbClr val="375FA9"/>
                </a:solidFill>
              </a:rPr>
              <a:t>#crear una variable que contenga la cadena sql que inserta los datos recibidos por parámetro</a:t>
            </a:r>
            <a:endParaRPr sz="1200">
              <a:solidFill>
                <a:srgbClr val="375FA9"/>
              </a:solidFill>
            </a:endParaRPr>
          </a:p>
          <a:p>
            <a:pPr indent="0" lvl="0" marL="139700" rtl="0" algn="just">
              <a:lnSpc>
                <a:spcPct val="90000"/>
              </a:lnSpc>
              <a:spcBef>
                <a:spcPts val="200"/>
              </a:spcBef>
              <a:spcAft>
                <a:spcPts val="0"/>
              </a:spcAft>
              <a:buNone/>
            </a:pPr>
            <a:r>
              <a:rPr lang="es" sz="1200">
                <a:solidFill>
                  <a:srgbClr val="375FA9"/>
                </a:solidFill>
                <a:latin typeface="Consolas"/>
                <a:ea typeface="Consolas"/>
                <a:cs typeface="Consolas"/>
                <a:sym typeface="Consolas"/>
              </a:rPr>
              <a:t>strsql = "insert into productos (codigo, nombre, cantidad) values('"+codigo+"', '"+nombre+"', "+cantidad+");“</a:t>
            </a:r>
            <a:endParaRPr sz="1300">
              <a:solidFill>
                <a:srgbClr val="233A44"/>
              </a:solidFill>
              <a:latin typeface="Consolas"/>
              <a:ea typeface="Consolas"/>
              <a:cs typeface="Consolas"/>
              <a:sym typeface="Consolas"/>
            </a:endParaRPr>
          </a:p>
          <a:p>
            <a:pPr indent="0" lvl="0" marL="139700" rtl="0" algn="just">
              <a:lnSpc>
                <a:spcPct val="90000"/>
              </a:lnSpc>
              <a:spcBef>
                <a:spcPts val="200"/>
              </a:spcBef>
              <a:spcAft>
                <a:spcPts val="0"/>
              </a:spcAft>
              <a:buNone/>
            </a:pPr>
            <a:r>
              <a:rPr lang="es" sz="1200">
                <a:solidFill>
                  <a:srgbClr val="375FA9"/>
                </a:solidFill>
              </a:rPr>
              <a:t>#el objeto </a:t>
            </a:r>
            <a:r>
              <a:rPr i="1" lang="es" sz="1200">
                <a:solidFill>
                  <a:srgbClr val="375FA9"/>
                </a:solidFill>
              </a:rPr>
              <a:t>con </a:t>
            </a:r>
            <a:r>
              <a:rPr lang="es" sz="1200">
                <a:solidFill>
                  <a:srgbClr val="375FA9"/>
                </a:solidFill>
              </a:rPr>
              <a:t>obtiene la conexión con la base de datos llamando al método creado anteriormente</a:t>
            </a:r>
            <a:endParaRPr i="1" sz="1200">
              <a:solidFill>
                <a:srgbClr val="375FA9"/>
              </a:solidFill>
            </a:endParaRPr>
          </a:p>
          <a:p>
            <a:pPr indent="0" lvl="0" marL="139700" rtl="0" algn="just">
              <a:lnSpc>
                <a:spcPct val="90000"/>
              </a:lnSpc>
              <a:spcBef>
                <a:spcPts val="200"/>
              </a:spcBef>
              <a:spcAft>
                <a:spcPts val="0"/>
              </a:spcAft>
              <a:buNone/>
            </a:pPr>
            <a:r>
              <a:rPr lang="es" sz="1200">
                <a:solidFill>
                  <a:srgbClr val="375FA9"/>
                </a:solidFill>
                <a:latin typeface="Consolas"/>
                <a:ea typeface="Consolas"/>
                <a:cs typeface="Consolas"/>
                <a:sym typeface="Consolas"/>
              </a:rPr>
              <a:t>con = sql_connection()</a:t>
            </a:r>
            <a:endParaRPr sz="1300">
              <a:solidFill>
                <a:srgbClr val="233A44"/>
              </a:solidFill>
              <a:latin typeface="Consolas"/>
              <a:ea typeface="Consolas"/>
              <a:cs typeface="Consolas"/>
              <a:sym typeface="Consolas"/>
            </a:endParaRPr>
          </a:p>
          <a:p>
            <a:pPr indent="0" lvl="0" marL="139700" rtl="0" algn="just">
              <a:lnSpc>
                <a:spcPct val="90000"/>
              </a:lnSpc>
              <a:spcBef>
                <a:spcPts val="200"/>
              </a:spcBef>
              <a:spcAft>
                <a:spcPts val="0"/>
              </a:spcAft>
              <a:buNone/>
            </a:pPr>
            <a:r>
              <a:rPr lang="es" sz="1200">
                <a:solidFill>
                  <a:srgbClr val="375FA9"/>
                </a:solidFill>
              </a:rPr>
              <a:t>#es necesario un objeto cursor, el cual se obtiene de la variable de conexión, para ejecutar las sentencias sql</a:t>
            </a:r>
            <a:endParaRPr sz="1200">
              <a:solidFill>
                <a:srgbClr val="375FA9"/>
              </a:solidFill>
            </a:endParaRPr>
          </a:p>
          <a:p>
            <a:pPr indent="0" lvl="0" marL="139700" rtl="0" algn="just">
              <a:lnSpc>
                <a:spcPct val="90000"/>
              </a:lnSpc>
              <a:spcBef>
                <a:spcPts val="200"/>
              </a:spcBef>
              <a:spcAft>
                <a:spcPts val="0"/>
              </a:spcAft>
              <a:buNone/>
            </a:pPr>
            <a:r>
              <a:rPr lang="es" sz="1200">
                <a:solidFill>
                  <a:srgbClr val="375FA9"/>
                </a:solidFill>
                <a:latin typeface="Consolas"/>
                <a:ea typeface="Consolas"/>
                <a:cs typeface="Consolas"/>
                <a:sym typeface="Consolas"/>
              </a:rPr>
              <a:t>cursorObj = con.cursor()</a:t>
            </a:r>
            <a:endParaRPr sz="1300">
              <a:solidFill>
                <a:srgbClr val="233A44"/>
              </a:solidFill>
              <a:latin typeface="Consolas"/>
              <a:ea typeface="Consolas"/>
              <a:cs typeface="Consolas"/>
              <a:sym typeface="Consolas"/>
            </a:endParaRPr>
          </a:p>
          <a:p>
            <a:pPr indent="0" lvl="0" marL="139700" rtl="0" algn="just">
              <a:lnSpc>
                <a:spcPct val="90000"/>
              </a:lnSpc>
              <a:spcBef>
                <a:spcPts val="200"/>
              </a:spcBef>
              <a:spcAft>
                <a:spcPts val="0"/>
              </a:spcAft>
              <a:buNone/>
            </a:pPr>
            <a:r>
              <a:rPr lang="es" sz="1200">
                <a:solidFill>
                  <a:srgbClr val="375FA9"/>
                </a:solidFill>
              </a:rPr>
              <a:t>#ejecutar la sentencia sql enviada por parámetro</a:t>
            </a:r>
            <a:endParaRPr sz="1200">
              <a:solidFill>
                <a:srgbClr val="375FA9"/>
              </a:solidFill>
            </a:endParaRPr>
          </a:p>
          <a:p>
            <a:pPr indent="0" lvl="0" marL="139700" rtl="0" algn="just">
              <a:lnSpc>
                <a:spcPct val="90000"/>
              </a:lnSpc>
              <a:spcBef>
                <a:spcPts val="200"/>
              </a:spcBef>
              <a:spcAft>
                <a:spcPts val="0"/>
              </a:spcAft>
              <a:buNone/>
            </a:pPr>
            <a:r>
              <a:rPr lang="es" sz="1200">
                <a:solidFill>
                  <a:srgbClr val="375FA9"/>
                </a:solidFill>
                <a:latin typeface="Consolas"/>
                <a:ea typeface="Consolas"/>
                <a:cs typeface="Consolas"/>
                <a:sym typeface="Consolas"/>
              </a:rPr>
              <a:t>cursorObj.execute(strsql)</a:t>
            </a:r>
            <a:endParaRPr sz="1300">
              <a:solidFill>
                <a:srgbClr val="233A44"/>
              </a:solidFill>
              <a:latin typeface="Consolas"/>
              <a:ea typeface="Consolas"/>
              <a:cs typeface="Consolas"/>
              <a:sym typeface="Consolas"/>
            </a:endParaRPr>
          </a:p>
          <a:p>
            <a:pPr indent="0" lvl="0" marL="139700" rtl="0" algn="just">
              <a:lnSpc>
                <a:spcPct val="90000"/>
              </a:lnSpc>
              <a:spcBef>
                <a:spcPts val="200"/>
              </a:spcBef>
              <a:spcAft>
                <a:spcPts val="0"/>
              </a:spcAft>
              <a:buNone/>
            </a:pPr>
            <a:r>
              <a:rPr lang="es" sz="1200">
                <a:solidFill>
                  <a:srgbClr val="375FA9"/>
                </a:solidFill>
              </a:rPr>
              <a:t>#actualizar los cambios realizados a la base de datos</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rPr lang="es" sz="1200">
                <a:solidFill>
                  <a:srgbClr val="375FA9"/>
                </a:solidFill>
                <a:latin typeface="Consolas"/>
                <a:ea typeface="Consolas"/>
                <a:cs typeface="Consolas"/>
                <a:sym typeface="Consolas"/>
              </a:rPr>
              <a:t>con.commit()</a:t>
            </a:r>
            <a:endParaRPr sz="1300">
              <a:solidFill>
                <a:srgbClr val="233A44"/>
              </a:solidFill>
              <a:latin typeface="Consolas"/>
              <a:ea typeface="Consolas"/>
              <a:cs typeface="Consolas"/>
              <a:sym typeface="Consolas"/>
            </a:endParaRPr>
          </a:p>
          <a:p>
            <a:pPr indent="0" lvl="0" marL="139700" rtl="0" algn="just">
              <a:lnSpc>
                <a:spcPct val="90000"/>
              </a:lnSpc>
              <a:spcBef>
                <a:spcPts val="200"/>
              </a:spcBef>
              <a:spcAft>
                <a:spcPts val="0"/>
              </a:spcAft>
              <a:buNone/>
            </a:pPr>
            <a:r>
              <a:rPr lang="es" sz="1200">
                <a:solidFill>
                  <a:srgbClr val="375FA9"/>
                </a:solidFill>
              </a:rPr>
              <a:t>#cerrar la conexión</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rPr lang="es" sz="1200">
                <a:solidFill>
                  <a:srgbClr val="375FA9"/>
                </a:solidFill>
                <a:latin typeface="Consolas"/>
                <a:ea typeface="Consolas"/>
                <a:cs typeface="Consolas"/>
                <a:sym typeface="Consolas"/>
              </a:rPr>
              <a:t>con.close()</a:t>
            </a:r>
            <a:endParaRPr sz="1300">
              <a:solidFill>
                <a:srgbClr val="233A44"/>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5" name="Shape 295"/>
        <p:cNvGrpSpPr/>
        <p:nvPr/>
      </p:nvGrpSpPr>
      <p:grpSpPr>
        <a:xfrm>
          <a:off x="0" y="0"/>
          <a:ext cx="0" cy="0"/>
          <a:chOff x="0" y="0"/>
          <a:chExt cx="0" cy="0"/>
        </a:xfrm>
      </p:grpSpPr>
      <p:sp>
        <p:nvSpPr>
          <p:cNvPr id="296" name="Google Shape;296;p39"/>
          <p:cNvSpPr txBox="1"/>
          <p:nvPr/>
        </p:nvSpPr>
        <p:spPr>
          <a:xfrm>
            <a:off x="822960" y="58118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297" name="Google Shape;297;p39"/>
          <p:cNvSpPr txBox="1"/>
          <p:nvPr/>
        </p:nvSpPr>
        <p:spPr>
          <a:xfrm>
            <a:off x="571500" y="1870030"/>
            <a:ext cx="3813600" cy="3017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La función sql_select_productos indicada a la derecha, ejecuta el query que selecciona todas las filas de la tabla productos y las devuelve con la variable productos.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El método </a:t>
            </a:r>
            <a:r>
              <a:rPr i="1" lang="es">
                <a:solidFill>
                  <a:srgbClr val="375FA9"/>
                </a:solidFill>
              </a:rPr>
              <a:t>fetchall, </a:t>
            </a:r>
            <a:r>
              <a:rPr lang="es">
                <a:solidFill>
                  <a:srgbClr val="375FA9"/>
                </a:solidFill>
              </a:rPr>
              <a:t>ejecutado a través del objeto cursor, devuelve una lista con todas las filas de la tabla, cada elemento de la lista tiene el número de ítems correspondiente a la cantidad de columnas consultadas.  </a:t>
            </a:r>
            <a:endParaRPr i="1">
              <a:solidFill>
                <a:srgbClr val="375FA9"/>
              </a:solidFill>
            </a:endParaRPr>
          </a:p>
        </p:txBody>
      </p:sp>
      <p:sp>
        <p:nvSpPr>
          <p:cNvPr id="298" name="Google Shape;298;p39"/>
          <p:cNvSpPr txBox="1"/>
          <p:nvPr/>
        </p:nvSpPr>
        <p:spPr>
          <a:xfrm>
            <a:off x="4540827" y="2029597"/>
            <a:ext cx="4364100" cy="2698200"/>
          </a:xfrm>
          <a:prstGeom prst="rect">
            <a:avLst/>
          </a:prstGeom>
          <a:noFill/>
          <a:ln>
            <a:noFill/>
          </a:ln>
        </p:spPr>
        <p:txBody>
          <a:bodyPr anchorCtr="0" anchor="t" bIns="34275" lIns="0" spcFirstLastPara="1" rIns="0" wrap="square" tIns="34275">
            <a:noAutofit/>
          </a:bodyPr>
          <a:lstStyle/>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def sql_select_productos():</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	strsql = "select * from productos;"</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	con = sql_connection()</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	cursorObj = con.cursor()</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	cursorObj.execute(strsql)</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	productos = cursorObj.fetchall()</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	return productos</a:t>
            </a:r>
            <a:endParaRPr>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2" name="Shape 302"/>
        <p:cNvGrpSpPr/>
        <p:nvPr/>
      </p:nvGrpSpPr>
      <p:grpSpPr>
        <a:xfrm>
          <a:off x="0" y="0"/>
          <a:ext cx="0" cy="0"/>
          <a:chOff x="0" y="0"/>
          <a:chExt cx="0" cy="0"/>
        </a:xfrm>
      </p:grpSpPr>
      <p:sp>
        <p:nvSpPr>
          <p:cNvPr id="303" name="Google Shape;303;p40"/>
          <p:cNvSpPr txBox="1"/>
          <p:nvPr/>
        </p:nvSpPr>
        <p:spPr>
          <a:xfrm>
            <a:off x="750744" y="596698"/>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Flask – Base de Datos</a:t>
            </a:r>
            <a:endParaRPr b="1" sz="2800">
              <a:solidFill>
                <a:srgbClr val="E73263"/>
              </a:solidFill>
            </a:endParaRPr>
          </a:p>
        </p:txBody>
      </p:sp>
      <p:sp>
        <p:nvSpPr>
          <p:cNvPr id="304" name="Google Shape;304;p40"/>
          <p:cNvSpPr txBox="1"/>
          <p:nvPr/>
        </p:nvSpPr>
        <p:spPr>
          <a:xfrm>
            <a:off x="678526" y="1891143"/>
            <a:ext cx="7832700" cy="6753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La función sql_edit_producto ejecuta el query que edita un registro en la tabla productos dado un identificador.</a:t>
            </a:r>
            <a:endParaRPr sz="1300">
              <a:solidFill>
                <a:srgbClr val="233A44"/>
              </a:solidFill>
              <a:latin typeface="Calibri"/>
              <a:ea typeface="Calibri"/>
              <a:cs typeface="Calibri"/>
              <a:sym typeface="Calibri"/>
            </a:endParaRPr>
          </a:p>
        </p:txBody>
      </p:sp>
      <p:sp>
        <p:nvSpPr>
          <p:cNvPr id="305" name="Google Shape;305;p40"/>
          <p:cNvSpPr txBox="1"/>
          <p:nvPr/>
        </p:nvSpPr>
        <p:spPr>
          <a:xfrm>
            <a:off x="678527" y="2566553"/>
            <a:ext cx="7998000" cy="2317200"/>
          </a:xfrm>
          <a:prstGeom prst="rect">
            <a:avLst/>
          </a:prstGeom>
          <a:noFill/>
          <a:ln>
            <a:noFill/>
          </a:ln>
        </p:spPr>
        <p:txBody>
          <a:bodyPr anchorCtr="0" anchor="t" bIns="34275" lIns="0" spcFirstLastPara="1" rIns="0" wrap="square" tIns="34275">
            <a:noAutofit/>
          </a:bodyPr>
          <a:lstStyle/>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def sql_edit_producto(id, codigo, nombre, cantidad):</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	strsql = "update productos set codigo = '"+codigo+"', nombre = '"+nombre+"', cantidad = "+cantidad+" where id = "+id+";"</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	con = sql_connection()</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	cursorObj = con.cursor()</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	cursorObj.execute(strsql)</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	con.commit()</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	con.close()</a:t>
            </a:r>
            <a:endParaRPr>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9" name="Shape 309"/>
        <p:cNvGrpSpPr/>
        <p:nvPr/>
      </p:nvGrpSpPr>
      <p:grpSpPr>
        <a:xfrm>
          <a:off x="0" y="0"/>
          <a:ext cx="0" cy="0"/>
          <a:chOff x="0" y="0"/>
          <a:chExt cx="0" cy="0"/>
        </a:xfrm>
      </p:grpSpPr>
      <p:sp>
        <p:nvSpPr>
          <p:cNvPr id="310" name="Google Shape;310;p41"/>
          <p:cNvSpPr txBox="1"/>
          <p:nvPr/>
        </p:nvSpPr>
        <p:spPr>
          <a:xfrm>
            <a:off x="822960" y="683238"/>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Flask – Base de Datos</a:t>
            </a:r>
            <a:endParaRPr b="1" sz="2800">
              <a:solidFill>
                <a:srgbClr val="E73263"/>
              </a:solidFill>
            </a:endParaRPr>
          </a:p>
        </p:txBody>
      </p:sp>
      <p:sp>
        <p:nvSpPr>
          <p:cNvPr id="311" name="Google Shape;311;p41"/>
          <p:cNvSpPr txBox="1"/>
          <p:nvPr/>
        </p:nvSpPr>
        <p:spPr>
          <a:xfrm>
            <a:off x="822960" y="1821780"/>
            <a:ext cx="7437900" cy="6825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La función sql_delete_producto, ejecuta el query que elimina un registro en la tabla productos dado un identificador.</a:t>
            </a:r>
            <a:endParaRPr sz="1300">
              <a:solidFill>
                <a:srgbClr val="233A44"/>
              </a:solidFill>
              <a:latin typeface="Calibri"/>
              <a:ea typeface="Calibri"/>
              <a:cs typeface="Calibri"/>
              <a:sym typeface="Calibri"/>
            </a:endParaRPr>
          </a:p>
        </p:txBody>
      </p:sp>
      <p:sp>
        <p:nvSpPr>
          <p:cNvPr id="312" name="Google Shape;312;p41"/>
          <p:cNvSpPr txBox="1"/>
          <p:nvPr/>
        </p:nvSpPr>
        <p:spPr>
          <a:xfrm>
            <a:off x="1589810" y="2597727"/>
            <a:ext cx="6587700" cy="2254800"/>
          </a:xfrm>
          <a:prstGeom prst="rect">
            <a:avLst/>
          </a:prstGeom>
          <a:noFill/>
          <a:ln>
            <a:noFill/>
          </a:ln>
        </p:spPr>
        <p:txBody>
          <a:bodyPr anchorCtr="0" anchor="t" bIns="34275" lIns="0" spcFirstLastPara="1" rIns="0" wrap="square" tIns="34275">
            <a:noAutofit/>
          </a:bodyPr>
          <a:lstStyle/>
          <a:p>
            <a:pPr indent="0" lvl="0" marL="139700" marR="0" rtl="0" algn="l">
              <a:lnSpc>
                <a:spcPct val="90000"/>
              </a:lnSpc>
              <a:spcBef>
                <a:spcPts val="900"/>
              </a:spcBef>
              <a:spcAft>
                <a:spcPts val="0"/>
              </a:spcAft>
              <a:buClr>
                <a:srgbClr val="233A44"/>
              </a:buClr>
              <a:buSzPts val="1400"/>
              <a:buFont typeface="Calibri"/>
              <a:buNone/>
            </a:pPr>
            <a:r>
              <a:rPr i="0" lang="es" sz="1300" u="none" cap="none" strike="noStrike">
                <a:solidFill>
                  <a:srgbClr val="375FA9"/>
                </a:solidFill>
                <a:latin typeface="Consolas"/>
                <a:ea typeface="Consolas"/>
                <a:cs typeface="Consolas"/>
                <a:sym typeface="Consolas"/>
              </a:rPr>
              <a:t>def sql_delete_producto(id):</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300" u="none" cap="none" strike="noStrike">
                <a:solidFill>
                  <a:srgbClr val="375FA9"/>
                </a:solidFill>
                <a:latin typeface="Consolas"/>
                <a:ea typeface="Consolas"/>
                <a:cs typeface="Consolas"/>
                <a:sym typeface="Consolas"/>
              </a:rPr>
              <a:t>	strsql = "delete from productos where id = "+id+";"</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300" u="none" cap="none" strike="noStrike">
                <a:solidFill>
                  <a:srgbClr val="375FA9"/>
                </a:solidFill>
                <a:latin typeface="Consolas"/>
                <a:ea typeface="Consolas"/>
                <a:cs typeface="Consolas"/>
                <a:sym typeface="Consolas"/>
              </a:rPr>
              <a:t>	con = sql_connection()</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300" u="none" cap="none" strike="noStrike">
                <a:solidFill>
                  <a:srgbClr val="375FA9"/>
                </a:solidFill>
                <a:latin typeface="Consolas"/>
                <a:ea typeface="Consolas"/>
                <a:cs typeface="Consolas"/>
                <a:sym typeface="Consolas"/>
              </a:rPr>
              <a:t>	cursorObj = con.cursor()</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300" u="none" cap="none" strike="noStrike">
                <a:solidFill>
                  <a:srgbClr val="375FA9"/>
                </a:solidFill>
                <a:latin typeface="Consolas"/>
                <a:ea typeface="Consolas"/>
                <a:cs typeface="Consolas"/>
                <a:sym typeface="Consolas"/>
              </a:rPr>
              <a:t>	cursorObj.execute(strsql)</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300" u="none" cap="none" strike="noStrike">
                <a:solidFill>
                  <a:srgbClr val="375FA9"/>
                </a:solidFill>
                <a:latin typeface="Consolas"/>
                <a:ea typeface="Consolas"/>
                <a:cs typeface="Consolas"/>
                <a:sym typeface="Consolas"/>
              </a:rPr>
              <a:t>	con.commit()</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300" u="none" cap="none" strike="noStrike">
                <a:solidFill>
                  <a:srgbClr val="375FA9"/>
                </a:solidFill>
                <a:latin typeface="Consolas"/>
                <a:ea typeface="Consolas"/>
                <a:cs typeface="Consolas"/>
                <a:sym typeface="Consolas"/>
              </a:rPr>
              <a:t>	con.close()</a:t>
            </a:r>
            <a:endParaRPr>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6" name="Shape 316"/>
        <p:cNvGrpSpPr/>
        <p:nvPr/>
      </p:nvGrpSpPr>
      <p:grpSpPr>
        <a:xfrm>
          <a:off x="0" y="0"/>
          <a:ext cx="0" cy="0"/>
          <a:chOff x="0" y="0"/>
          <a:chExt cx="0" cy="0"/>
        </a:xfrm>
      </p:grpSpPr>
      <p:sp>
        <p:nvSpPr>
          <p:cNvPr id="317" name="Google Shape;317;p42"/>
          <p:cNvSpPr txBox="1"/>
          <p:nvPr/>
        </p:nvSpPr>
        <p:spPr>
          <a:xfrm>
            <a:off x="822960" y="686229"/>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18" name="Google Shape;318;p42"/>
          <p:cNvSpPr txBox="1"/>
          <p:nvPr/>
        </p:nvSpPr>
        <p:spPr>
          <a:xfrm>
            <a:off x="822960" y="1811389"/>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Es necesario de igual forma, crear las rutas que serán accedidas a través de las vistas html.</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Ruta para visualizar la lista de productos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Ruta para agregar productos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Ruta para editar productos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Ruta para eliminar productos</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En los métodos creados a continuación se utiliza el objeto request, este permite acceder a los valores de las variables enviadas por las vistas html. Antes de utilizarlo se debe importar la clase.</a:t>
            </a:r>
            <a:endParaRPr>
              <a:solidFill>
                <a:srgbClr val="375FA9"/>
              </a:solidFill>
            </a:endParaRPr>
          </a:p>
          <a:p>
            <a:pPr indent="0" lvl="0" marL="139700" rtl="0" algn="just">
              <a:lnSpc>
                <a:spcPct val="90000"/>
              </a:lnSpc>
              <a:spcBef>
                <a:spcPts val="900"/>
              </a:spcBef>
              <a:spcAft>
                <a:spcPts val="0"/>
              </a:spcAft>
              <a:buNone/>
            </a:pPr>
            <a:r>
              <a:rPr i="1" lang="es">
                <a:solidFill>
                  <a:srgbClr val="375FA9"/>
                </a:solidFill>
              </a:rPr>
              <a:t>	from flask import request</a:t>
            </a:r>
            <a:endParaRPr i="1">
              <a:solidFill>
                <a:srgbClr val="375FA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2" name="Shape 322"/>
        <p:cNvGrpSpPr/>
        <p:nvPr/>
      </p:nvGrpSpPr>
      <p:grpSpPr>
        <a:xfrm>
          <a:off x="0" y="0"/>
          <a:ext cx="0" cy="0"/>
          <a:chOff x="0" y="0"/>
          <a:chExt cx="0" cy="0"/>
        </a:xfrm>
      </p:grpSpPr>
      <p:sp>
        <p:nvSpPr>
          <p:cNvPr id="323" name="Google Shape;323;p43"/>
          <p:cNvSpPr txBox="1"/>
          <p:nvPr/>
        </p:nvSpPr>
        <p:spPr>
          <a:xfrm>
            <a:off x="822960" y="76098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Flask – Base de Datos</a:t>
            </a:r>
            <a:endParaRPr b="1" sz="2800">
              <a:solidFill>
                <a:srgbClr val="E73263"/>
              </a:solidFill>
            </a:endParaRPr>
          </a:p>
        </p:txBody>
      </p:sp>
      <p:sp>
        <p:nvSpPr>
          <p:cNvPr id="324" name="Google Shape;324;p43"/>
          <p:cNvSpPr txBox="1"/>
          <p:nvPr/>
        </p:nvSpPr>
        <p:spPr>
          <a:xfrm>
            <a:off x="822960" y="1925782"/>
            <a:ext cx="7543800" cy="2896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La ruta ‘/productos’ mediante la función </a:t>
            </a:r>
            <a:r>
              <a:rPr i="1" lang="es">
                <a:solidFill>
                  <a:srgbClr val="375FA9"/>
                </a:solidFill>
              </a:rPr>
              <a:t>productos, </a:t>
            </a:r>
            <a:r>
              <a:rPr lang="es">
                <a:solidFill>
                  <a:srgbClr val="375FA9"/>
                </a:solidFill>
              </a:rPr>
              <a:t>realiza un llamado a la función </a:t>
            </a:r>
            <a:r>
              <a:rPr i="1" lang="es">
                <a:solidFill>
                  <a:srgbClr val="375FA9"/>
                </a:solidFill>
              </a:rPr>
              <a:t>sql_select_productos </a:t>
            </a:r>
            <a:r>
              <a:rPr lang="es">
                <a:solidFill>
                  <a:srgbClr val="375FA9"/>
                </a:solidFill>
              </a:rPr>
              <a:t>y envía el resultado a la vista productos.html para su visualización.</a:t>
            </a:r>
            <a:endParaRPr i="1">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latin typeface="Consolas"/>
                <a:ea typeface="Consolas"/>
                <a:cs typeface="Consolas"/>
                <a:sym typeface="Consolas"/>
              </a:rPr>
              <a:t>app.route('/productos')</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a:solidFill>
                  <a:srgbClr val="375FA9"/>
                </a:solidFill>
                <a:latin typeface="Consolas"/>
                <a:ea typeface="Consolas"/>
                <a:cs typeface="Consolas"/>
                <a:sym typeface="Consolas"/>
              </a:rPr>
              <a:t>def productos(): </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a:solidFill>
                  <a:srgbClr val="375FA9"/>
                </a:solidFill>
                <a:latin typeface="Consolas"/>
                <a:ea typeface="Consolas"/>
                <a:cs typeface="Consolas"/>
                <a:sym typeface="Consolas"/>
              </a:rPr>
              <a:t>  productos = sql_select_productos()</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a:solidFill>
                  <a:srgbClr val="375FA9"/>
                </a:solidFill>
                <a:latin typeface="Consolas"/>
                <a:ea typeface="Consolas"/>
                <a:cs typeface="Consolas"/>
                <a:sym typeface="Consolas"/>
              </a:rPr>
              <a:t>  return render_template('productos.html', productos = productos)</a:t>
            </a:r>
            <a:endParaRPr>
              <a:solidFill>
                <a:srgbClr val="375FA9"/>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b="1" lang="es">
                <a:solidFill>
                  <a:srgbClr val="E83464"/>
                </a:solidFill>
                <a:latin typeface="Arial"/>
                <a:ea typeface="Arial"/>
                <a:cs typeface="Arial"/>
                <a:sym typeface="Arial"/>
              </a:rPr>
              <a:t>Objetivos de la sesión</a:t>
            </a:r>
            <a:endParaRPr b="1">
              <a:solidFill>
                <a:srgbClr val="E83464"/>
              </a:solidFill>
              <a:latin typeface="Arial"/>
              <a:ea typeface="Arial"/>
              <a:cs typeface="Arial"/>
              <a:sym typeface="Arial"/>
            </a:endParaRPr>
          </a:p>
        </p:txBody>
      </p:sp>
      <p:sp>
        <p:nvSpPr>
          <p:cNvPr id="156" name="Google Shape;156;p17"/>
          <p:cNvSpPr txBox="1"/>
          <p:nvPr>
            <p:ph idx="4294967295" type="body"/>
          </p:nvPr>
        </p:nvSpPr>
        <p:spPr>
          <a:xfrm>
            <a:off x="889600" y="1638776"/>
            <a:ext cx="7543800" cy="18165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Definir y diseñar una base de datos relacional</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Construir una base de datos en SQLite con varias tablas</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Manipular la gestión de información en la base de datos construida.</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Explicar y aplicar el concepto de conexión a una base de datos relacional.</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Construir una conexión entre la aplicación web y la base de datos.</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8" name="Shape 328"/>
        <p:cNvGrpSpPr/>
        <p:nvPr/>
      </p:nvGrpSpPr>
      <p:grpSpPr>
        <a:xfrm>
          <a:off x="0" y="0"/>
          <a:ext cx="0" cy="0"/>
          <a:chOff x="0" y="0"/>
          <a:chExt cx="0" cy="0"/>
        </a:xfrm>
      </p:grpSpPr>
      <p:sp>
        <p:nvSpPr>
          <p:cNvPr id="329" name="Google Shape;329;p44"/>
          <p:cNvSpPr txBox="1"/>
          <p:nvPr/>
        </p:nvSpPr>
        <p:spPr>
          <a:xfrm>
            <a:off x="719360" y="76832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Flask – Base de Datos</a:t>
            </a:r>
            <a:endParaRPr b="1" sz="2800">
              <a:solidFill>
                <a:srgbClr val="E73263"/>
              </a:solidFill>
            </a:endParaRPr>
          </a:p>
        </p:txBody>
      </p:sp>
      <p:sp>
        <p:nvSpPr>
          <p:cNvPr id="330" name="Google Shape;330;p44"/>
          <p:cNvSpPr txBox="1"/>
          <p:nvPr/>
        </p:nvSpPr>
        <p:spPr>
          <a:xfrm>
            <a:off x="526819" y="1856414"/>
            <a:ext cx="8136000" cy="27813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200">
                <a:solidFill>
                  <a:srgbClr val="375FA9"/>
                </a:solidFill>
              </a:rPr>
              <a:t>A continuación se define la ruta ‘/nuevo’, la cual se configura para ser accedida mediante los métodos get y post. </a:t>
            </a:r>
            <a:endParaRPr sz="1200">
              <a:solidFill>
                <a:srgbClr val="375FA9"/>
              </a:solidFill>
            </a:endParaRPr>
          </a:p>
          <a:p>
            <a:pPr indent="0" lvl="0" marL="139700" rtl="0" algn="just">
              <a:lnSpc>
                <a:spcPct val="90000"/>
              </a:lnSpc>
              <a:spcBef>
                <a:spcPts val="400"/>
              </a:spcBef>
              <a:spcAft>
                <a:spcPts val="0"/>
              </a:spcAft>
              <a:buNone/>
            </a:pPr>
            <a:r>
              <a:t/>
            </a:r>
            <a:endParaRPr sz="900">
              <a:solidFill>
                <a:srgbClr val="375FA9"/>
              </a:solidFill>
              <a:latin typeface="Consolas"/>
              <a:ea typeface="Consolas"/>
              <a:cs typeface="Consolas"/>
              <a:sym typeface="Consolas"/>
            </a:endParaRPr>
          </a:p>
          <a:p>
            <a:pPr indent="0" lvl="0" marL="139700" rtl="0" algn="just">
              <a:lnSpc>
                <a:spcPct val="90000"/>
              </a:lnSpc>
              <a:spcBef>
                <a:spcPts val="400"/>
              </a:spcBef>
              <a:spcAft>
                <a:spcPts val="0"/>
              </a:spcAft>
              <a:buNone/>
            </a:pPr>
            <a:r>
              <a:rPr lang="es" sz="900">
                <a:solidFill>
                  <a:srgbClr val="375FA9"/>
                </a:solidFill>
                <a:latin typeface="Consolas"/>
                <a:ea typeface="Consolas"/>
                <a:cs typeface="Consolas"/>
                <a:sym typeface="Consolas"/>
              </a:rPr>
              <a:t>@app.route('/nuevo', methods=['GET', 'POST'])</a:t>
            </a:r>
            <a:endParaRPr sz="1300">
              <a:solidFill>
                <a:srgbClr val="233A44"/>
              </a:solidFill>
              <a:latin typeface="Consolas"/>
              <a:ea typeface="Consolas"/>
              <a:cs typeface="Consolas"/>
              <a:sym typeface="Consolas"/>
            </a:endParaRPr>
          </a:p>
          <a:p>
            <a:pPr indent="0" lvl="0" marL="139700" rtl="0" algn="just">
              <a:lnSpc>
                <a:spcPct val="90000"/>
              </a:lnSpc>
              <a:spcBef>
                <a:spcPts val="400"/>
              </a:spcBef>
              <a:spcAft>
                <a:spcPts val="0"/>
              </a:spcAft>
              <a:buNone/>
            </a:pPr>
            <a:r>
              <a:rPr lang="es" sz="900">
                <a:solidFill>
                  <a:srgbClr val="375FA9"/>
                </a:solidFill>
                <a:latin typeface="Consolas"/>
                <a:ea typeface="Consolas"/>
                <a:cs typeface="Consolas"/>
                <a:sym typeface="Consolas"/>
              </a:rPr>
              <a:t>def nuevo():</a:t>
            </a:r>
            <a:endParaRPr sz="1300">
              <a:solidFill>
                <a:srgbClr val="233A44"/>
              </a:solidFill>
              <a:latin typeface="Consolas"/>
              <a:ea typeface="Consolas"/>
              <a:cs typeface="Consolas"/>
              <a:sym typeface="Consolas"/>
            </a:endParaRPr>
          </a:p>
          <a:p>
            <a:pPr indent="0" lvl="0" marL="139700" rtl="0" algn="just">
              <a:lnSpc>
                <a:spcPct val="90000"/>
              </a:lnSpc>
              <a:spcBef>
                <a:spcPts val="400"/>
              </a:spcBef>
              <a:spcAft>
                <a:spcPts val="0"/>
              </a:spcAft>
              <a:buNone/>
            </a:pPr>
            <a:r>
              <a:rPr lang="es" sz="900">
                <a:solidFill>
                  <a:srgbClr val="375FA9"/>
                </a:solidFill>
                <a:latin typeface="Consolas"/>
                <a:ea typeface="Consolas"/>
                <a:cs typeface="Consolas"/>
                <a:sym typeface="Consolas"/>
              </a:rPr>
              <a:t>   if  request.method == "GET": #Si la ruta es accedida a través del método GET entonces</a:t>
            </a:r>
            <a:endParaRPr sz="900">
              <a:solidFill>
                <a:srgbClr val="375FA9"/>
              </a:solidFill>
              <a:latin typeface="Consolas"/>
              <a:ea typeface="Consolas"/>
              <a:cs typeface="Consolas"/>
              <a:sym typeface="Consolas"/>
            </a:endParaRPr>
          </a:p>
          <a:p>
            <a:pPr indent="0" lvl="0" marL="139700" rtl="0" algn="just">
              <a:lnSpc>
                <a:spcPct val="90000"/>
              </a:lnSpc>
              <a:spcBef>
                <a:spcPts val="400"/>
              </a:spcBef>
              <a:spcAft>
                <a:spcPts val="0"/>
              </a:spcAft>
              <a:buNone/>
            </a:pPr>
            <a:r>
              <a:rPr lang="es" sz="900">
                <a:solidFill>
                  <a:srgbClr val="375FA9"/>
                </a:solidFill>
                <a:latin typeface="Consolas"/>
                <a:ea typeface="Consolas"/>
                <a:cs typeface="Consolas"/>
                <a:sym typeface="Consolas"/>
              </a:rPr>
              <a:t>	form = Producto() #Crea un nuevo formulario de tipo producto</a:t>
            </a:r>
            <a:endParaRPr sz="900">
              <a:solidFill>
                <a:srgbClr val="375FA9"/>
              </a:solidFill>
              <a:latin typeface="Consolas"/>
              <a:ea typeface="Consolas"/>
              <a:cs typeface="Consolas"/>
              <a:sym typeface="Consolas"/>
            </a:endParaRPr>
          </a:p>
          <a:p>
            <a:pPr indent="0" lvl="0" marL="139700" rtl="0" algn="just">
              <a:lnSpc>
                <a:spcPct val="90000"/>
              </a:lnSpc>
              <a:spcBef>
                <a:spcPts val="400"/>
              </a:spcBef>
              <a:spcAft>
                <a:spcPts val="0"/>
              </a:spcAft>
              <a:buNone/>
            </a:pPr>
            <a:r>
              <a:rPr lang="es" sz="900">
                <a:solidFill>
                  <a:srgbClr val="375FA9"/>
                </a:solidFill>
                <a:latin typeface="Consolas"/>
                <a:ea typeface="Consolas"/>
                <a:cs typeface="Consolas"/>
                <a:sym typeface="Consolas"/>
              </a:rPr>
              <a:t>	return render_template('nuevo.html', form=form) #redirecciona vista nuevo.html enviando la variable form</a:t>
            </a:r>
            <a:endParaRPr sz="900">
              <a:solidFill>
                <a:srgbClr val="375FA9"/>
              </a:solidFill>
              <a:latin typeface="Consolas"/>
              <a:ea typeface="Consolas"/>
              <a:cs typeface="Consolas"/>
              <a:sym typeface="Consolas"/>
            </a:endParaRPr>
          </a:p>
          <a:p>
            <a:pPr indent="0" lvl="0" marL="139700" rtl="0" algn="just">
              <a:lnSpc>
                <a:spcPct val="90000"/>
              </a:lnSpc>
              <a:spcBef>
                <a:spcPts val="400"/>
              </a:spcBef>
              <a:spcAft>
                <a:spcPts val="0"/>
              </a:spcAft>
              <a:buNone/>
            </a:pPr>
            <a:r>
              <a:rPr lang="es" sz="900">
                <a:solidFill>
                  <a:srgbClr val="375FA9"/>
                </a:solidFill>
                <a:latin typeface="Consolas"/>
                <a:ea typeface="Consolas"/>
                <a:cs typeface="Consolas"/>
                <a:sym typeface="Consolas"/>
              </a:rPr>
              <a:t>   if  request.method == "POST": #Si la ruta es accedida a través del método POST entonces</a:t>
            </a:r>
            <a:endParaRPr sz="900">
              <a:solidFill>
                <a:srgbClr val="375FA9"/>
              </a:solidFill>
              <a:latin typeface="Consolas"/>
              <a:ea typeface="Consolas"/>
              <a:cs typeface="Consolas"/>
              <a:sym typeface="Consolas"/>
            </a:endParaRPr>
          </a:p>
          <a:p>
            <a:pPr indent="0" lvl="0" marL="139700" rtl="0" algn="just">
              <a:lnSpc>
                <a:spcPct val="90000"/>
              </a:lnSpc>
              <a:spcBef>
                <a:spcPts val="400"/>
              </a:spcBef>
              <a:spcAft>
                <a:spcPts val="0"/>
              </a:spcAft>
              <a:buNone/>
            </a:pPr>
            <a:r>
              <a:rPr lang="es" sz="900">
                <a:solidFill>
                  <a:srgbClr val="375FA9"/>
                </a:solidFill>
                <a:latin typeface="Consolas"/>
                <a:ea typeface="Consolas"/>
                <a:cs typeface="Consolas"/>
                <a:sym typeface="Consolas"/>
              </a:rPr>
              <a:t>	cod = request.form["codigo"] #asigna variable cod con valor enviado desde formulario  en la vista html</a:t>
            </a:r>
            <a:endParaRPr sz="900">
              <a:solidFill>
                <a:srgbClr val="375FA9"/>
              </a:solidFill>
              <a:latin typeface="Consolas"/>
              <a:ea typeface="Consolas"/>
              <a:cs typeface="Consolas"/>
              <a:sym typeface="Consolas"/>
            </a:endParaRPr>
          </a:p>
          <a:p>
            <a:pPr indent="0" lvl="0" marL="139700" rtl="0" algn="just">
              <a:lnSpc>
                <a:spcPct val="90000"/>
              </a:lnSpc>
              <a:spcBef>
                <a:spcPts val="400"/>
              </a:spcBef>
              <a:spcAft>
                <a:spcPts val="0"/>
              </a:spcAft>
              <a:buNone/>
            </a:pPr>
            <a:r>
              <a:rPr lang="es" sz="900">
                <a:solidFill>
                  <a:srgbClr val="375FA9"/>
                </a:solidFill>
                <a:latin typeface="Consolas"/>
                <a:ea typeface="Consolas"/>
                <a:cs typeface="Consolas"/>
                <a:sym typeface="Consolas"/>
              </a:rPr>
              <a:t>	nom = request.form["nombre"] #asigna variable nom con valor enviado desde formulario en la vista html</a:t>
            </a:r>
            <a:endParaRPr sz="900">
              <a:solidFill>
                <a:srgbClr val="375FA9"/>
              </a:solidFill>
              <a:latin typeface="Consolas"/>
              <a:ea typeface="Consolas"/>
              <a:cs typeface="Consolas"/>
              <a:sym typeface="Consolas"/>
            </a:endParaRPr>
          </a:p>
          <a:p>
            <a:pPr indent="0" lvl="0" marL="139700" rtl="0" algn="just">
              <a:lnSpc>
                <a:spcPct val="90000"/>
              </a:lnSpc>
              <a:spcBef>
                <a:spcPts val="400"/>
              </a:spcBef>
              <a:spcAft>
                <a:spcPts val="0"/>
              </a:spcAft>
              <a:buNone/>
            </a:pPr>
            <a:r>
              <a:rPr lang="es" sz="900">
                <a:solidFill>
                  <a:srgbClr val="375FA9"/>
                </a:solidFill>
                <a:latin typeface="Consolas"/>
                <a:ea typeface="Consolas"/>
                <a:cs typeface="Consolas"/>
                <a:sym typeface="Consolas"/>
              </a:rPr>
              <a:t>	cant = request.form["cantidad"] #asigna vble cant con valor enviado desde formulario en la vista html</a:t>
            </a:r>
            <a:endParaRPr sz="900">
              <a:solidFill>
                <a:srgbClr val="375FA9"/>
              </a:solidFill>
              <a:latin typeface="Consolas"/>
              <a:ea typeface="Consolas"/>
              <a:cs typeface="Consolas"/>
              <a:sym typeface="Consolas"/>
            </a:endParaRPr>
          </a:p>
          <a:p>
            <a:pPr indent="0" lvl="0" marL="139700" rtl="0" algn="just">
              <a:lnSpc>
                <a:spcPct val="90000"/>
              </a:lnSpc>
              <a:spcBef>
                <a:spcPts val="400"/>
              </a:spcBef>
              <a:spcAft>
                <a:spcPts val="0"/>
              </a:spcAft>
              <a:buNone/>
            </a:pPr>
            <a:r>
              <a:rPr lang="es" sz="900">
                <a:solidFill>
                  <a:srgbClr val="375FA9"/>
                </a:solidFill>
                <a:latin typeface="Consolas"/>
                <a:ea typeface="Consolas"/>
                <a:cs typeface="Consolas"/>
                <a:sym typeface="Consolas"/>
              </a:rPr>
              <a:t>	sql_insert_producto(cod, nom, cant) #llamado de la función para insertar el nuevo producto</a:t>
            </a:r>
            <a:endParaRPr sz="900">
              <a:solidFill>
                <a:srgbClr val="375FA9"/>
              </a:solidFill>
              <a:latin typeface="Consolas"/>
              <a:ea typeface="Consolas"/>
              <a:cs typeface="Consolas"/>
              <a:sym typeface="Consolas"/>
            </a:endParaRPr>
          </a:p>
          <a:p>
            <a:pPr indent="0" lvl="0" marL="139700" rtl="0" algn="just">
              <a:lnSpc>
                <a:spcPct val="90000"/>
              </a:lnSpc>
              <a:spcBef>
                <a:spcPts val="400"/>
              </a:spcBef>
              <a:spcAft>
                <a:spcPts val="0"/>
              </a:spcAft>
              <a:buNone/>
            </a:pPr>
            <a:r>
              <a:rPr lang="es" sz="900">
                <a:solidFill>
                  <a:srgbClr val="375FA9"/>
                </a:solidFill>
                <a:latin typeface="Consolas"/>
                <a:ea typeface="Consolas"/>
                <a:cs typeface="Consolas"/>
                <a:sym typeface="Consolas"/>
              </a:rPr>
              <a:t>	return "OK“</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t/>
            </a:r>
            <a:endParaRPr sz="900">
              <a:solidFill>
                <a:srgbClr val="375FA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4" name="Shape 334"/>
        <p:cNvGrpSpPr/>
        <p:nvPr/>
      </p:nvGrpSpPr>
      <p:grpSpPr>
        <a:xfrm>
          <a:off x="0" y="0"/>
          <a:ext cx="0" cy="0"/>
          <a:chOff x="0" y="0"/>
          <a:chExt cx="0" cy="0"/>
        </a:xfrm>
      </p:grpSpPr>
      <p:sp>
        <p:nvSpPr>
          <p:cNvPr id="335" name="Google Shape;335;p45"/>
          <p:cNvSpPr txBox="1"/>
          <p:nvPr/>
        </p:nvSpPr>
        <p:spPr>
          <a:xfrm>
            <a:off x="822960" y="66787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Flask – Base de Datos</a:t>
            </a:r>
            <a:endParaRPr b="1" sz="2800">
              <a:solidFill>
                <a:srgbClr val="E73263"/>
              </a:solidFill>
            </a:endParaRPr>
          </a:p>
        </p:txBody>
      </p:sp>
      <p:sp>
        <p:nvSpPr>
          <p:cNvPr id="336" name="Google Shape;336;p45"/>
          <p:cNvSpPr txBox="1"/>
          <p:nvPr/>
        </p:nvSpPr>
        <p:spPr>
          <a:xfrm>
            <a:off x="485256" y="1929245"/>
            <a:ext cx="8219100" cy="2896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200">
                <a:solidFill>
                  <a:srgbClr val="375FA9"/>
                </a:solidFill>
              </a:rPr>
              <a:t>Se define la ruta ‘/edit’, la cual se configura para ser accedida mediante el método get. </a:t>
            </a:r>
            <a:endParaRPr sz="1200">
              <a:solidFill>
                <a:srgbClr val="375FA9"/>
              </a:solidFill>
            </a:endParaRPr>
          </a:p>
          <a:p>
            <a:pPr indent="0" lvl="0" marL="139700" rtl="0" algn="just">
              <a:lnSpc>
                <a:spcPct val="90000"/>
              </a:lnSpc>
              <a:spcBef>
                <a:spcPts val="900"/>
              </a:spcBef>
              <a:spcAft>
                <a:spcPts val="0"/>
              </a:spcAft>
              <a:buNone/>
            </a:pPr>
            <a:r>
              <a:t/>
            </a:r>
            <a:endParaRPr sz="1200">
              <a:solidFill>
                <a:srgbClr val="375FA9"/>
              </a:solidFill>
            </a:endParaRPr>
          </a:p>
          <a:p>
            <a:pPr indent="0" lvl="0" marL="139700" rtl="0" algn="just">
              <a:lnSpc>
                <a:spcPct val="90000"/>
              </a:lnSpc>
              <a:spcBef>
                <a:spcPts val="900"/>
              </a:spcBef>
              <a:spcAft>
                <a:spcPts val="0"/>
              </a:spcAft>
              <a:buNone/>
            </a:pPr>
            <a:r>
              <a:rPr lang="es" sz="1000">
                <a:solidFill>
                  <a:srgbClr val="375FA9"/>
                </a:solidFill>
                <a:latin typeface="Consolas"/>
                <a:ea typeface="Consolas"/>
                <a:cs typeface="Consolas"/>
                <a:sym typeface="Consolas"/>
              </a:rPr>
              <a:t>@app.route('/edit', methods=['GET'])</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sz="1000">
                <a:solidFill>
                  <a:srgbClr val="375FA9"/>
                </a:solidFill>
                <a:latin typeface="Consolas"/>
                <a:ea typeface="Consolas"/>
                <a:cs typeface="Consolas"/>
                <a:sym typeface="Consolas"/>
              </a:rPr>
              <a:t>def editar_producto():</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sz="1000">
                <a:solidFill>
                  <a:srgbClr val="375FA9"/>
                </a:solidFill>
                <a:latin typeface="Consolas"/>
                <a:ea typeface="Consolas"/>
                <a:cs typeface="Consolas"/>
                <a:sym typeface="Consolas"/>
              </a:rPr>
              <a:t>    id = request.args.get('id') #captura de la variable id enviada a través de la URL</a:t>
            </a:r>
            <a:endParaRPr sz="1000">
              <a:solidFill>
                <a:srgbClr val="375FA9"/>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sz="1000">
                <a:solidFill>
                  <a:srgbClr val="375FA9"/>
                </a:solidFill>
                <a:latin typeface="Consolas"/>
                <a:ea typeface="Consolas"/>
                <a:cs typeface="Consolas"/>
                <a:sym typeface="Consolas"/>
              </a:rPr>
              <a:t>    codigo = request.args.get('codigo') #captura de la vble código enviada a través de la URL</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sz="1000">
                <a:solidFill>
                  <a:srgbClr val="375FA9"/>
                </a:solidFill>
                <a:latin typeface="Consolas"/>
                <a:ea typeface="Consolas"/>
                <a:cs typeface="Consolas"/>
                <a:sym typeface="Consolas"/>
              </a:rPr>
              <a:t>    nombre = request.args.get('nombre') #captura de la vble nombre enviada a través de la URL</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sz="1000">
                <a:solidFill>
                  <a:srgbClr val="375FA9"/>
                </a:solidFill>
                <a:latin typeface="Consolas"/>
                <a:ea typeface="Consolas"/>
                <a:cs typeface="Consolas"/>
                <a:sym typeface="Consolas"/>
              </a:rPr>
              <a:t>    cantidad = request.args.get('cantidad') #captura de la vble cantidad enviada a través de la URL</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sz="1000">
                <a:solidFill>
                  <a:srgbClr val="375FA9"/>
                </a:solidFill>
                <a:latin typeface="Consolas"/>
                <a:ea typeface="Consolas"/>
                <a:cs typeface="Consolas"/>
                <a:sym typeface="Consolas"/>
              </a:rPr>
              <a:t>    sql_edit_producto(id, codigo, nombre, cantidad) #llamado de la función de edición de la base de datos</a:t>
            </a:r>
            <a:endParaRPr sz="1000">
              <a:solidFill>
                <a:srgbClr val="375FA9"/>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sz="1000">
                <a:solidFill>
                  <a:srgbClr val="375FA9"/>
                </a:solidFill>
                <a:latin typeface="Consolas"/>
                <a:ea typeface="Consolas"/>
                <a:cs typeface="Consolas"/>
                <a:sym typeface="Consolas"/>
              </a:rPr>
              <a:t>    return "OK"</a:t>
            </a:r>
            <a:endParaRPr sz="1000">
              <a:solidFill>
                <a:srgbClr val="375FA9"/>
              </a:solidFill>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0" name="Shape 340"/>
        <p:cNvGrpSpPr/>
        <p:nvPr/>
      </p:nvGrpSpPr>
      <p:grpSpPr>
        <a:xfrm>
          <a:off x="0" y="0"/>
          <a:ext cx="0" cy="0"/>
          <a:chOff x="0" y="0"/>
          <a:chExt cx="0" cy="0"/>
        </a:xfrm>
      </p:grpSpPr>
      <p:sp>
        <p:nvSpPr>
          <p:cNvPr id="341" name="Google Shape;341;p46"/>
          <p:cNvSpPr txBox="1"/>
          <p:nvPr/>
        </p:nvSpPr>
        <p:spPr>
          <a:xfrm>
            <a:off x="822960" y="69986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Flask – Base de Datos</a:t>
            </a:r>
            <a:endParaRPr b="1" sz="2800">
              <a:solidFill>
                <a:srgbClr val="E73263"/>
              </a:solidFill>
            </a:endParaRPr>
          </a:p>
        </p:txBody>
      </p:sp>
      <p:sp>
        <p:nvSpPr>
          <p:cNvPr id="342" name="Google Shape;342;p46"/>
          <p:cNvSpPr txBox="1"/>
          <p:nvPr/>
        </p:nvSpPr>
        <p:spPr>
          <a:xfrm>
            <a:off x="822960" y="175597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200">
                <a:solidFill>
                  <a:srgbClr val="375FA9"/>
                </a:solidFill>
              </a:rPr>
              <a:t>Luego, se define la ruta ‘/delete’, la cual se configura para ser accedida mediante el método get. </a:t>
            </a:r>
            <a:endParaRPr sz="1200">
              <a:solidFill>
                <a:srgbClr val="375FA9"/>
              </a:solidFill>
            </a:endParaRPr>
          </a:p>
          <a:p>
            <a:pPr indent="0" lvl="0" marL="139700" rtl="0" algn="just">
              <a:lnSpc>
                <a:spcPct val="90000"/>
              </a:lnSpc>
              <a:spcBef>
                <a:spcPts val="900"/>
              </a:spcBef>
              <a:spcAft>
                <a:spcPts val="0"/>
              </a:spcAft>
              <a:buNone/>
            </a:pPr>
            <a:r>
              <a:t/>
            </a:r>
            <a:endParaRPr sz="1200">
              <a:solidFill>
                <a:srgbClr val="375FA9"/>
              </a:solidFill>
            </a:endParaRPr>
          </a:p>
          <a:p>
            <a:pPr indent="0" lvl="0" marL="139700" rtl="0" algn="just">
              <a:lnSpc>
                <a:spcPct val="90000"/>
              </a:lnSpc>
              <a:spcBef>
                <a:spcPts val="900"/>
              </a:spcBef>
              <a:spcAft>
                <a:spcPts val="0"/>
              </a:spcAft>
              <a:buNone/>
            </a:pPr>
            <a:r>
              <a:rPr lang="es" sz="1050">
                <a:solidFill>
                  <a:srgbClr val="375FA9"/>
                </a:solidFill>
                <a:latin typeface="Consolas"/>
                <a:ea typeface="Consolas"/>
                <a:cs typeface="Consolas"/>
                <a:sym typeface="Consolas"/>
              </a:rPr>
              <a:t>@app.route('/delete', methods=['GET'])</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sz="1050">
                <a:solidFill>
                  <a:srgbClr val="375FA9"/>
                </a:solidFill>
                <a:latin typeface="Consolas"/>
                <a:ea typeface="Consolas"/>
                <a:cs typeface="Consolas"/>
                <a:sym typeface="Consolas"/>
              </a:rPr>
              <a:t>def borrar_producto():</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sz="1050">
                <a:solidFill>
                  <a:srgbClr val="375FA9"/>
                </a:solidFill>
                <a:latin typeface="Consolas"/>
                <a:ea typeface="Consolas"/>
                <a:cs typeface="Consolas"/>
                <a:sym typeface="Consolas"/>
              </a:rPr>
              <a:t>	id = request.args.get('id') #captura de la variable id enviada a través de la URL</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sz="1050">
                <a:solidFill>
                  <a:srgbClr val="375FA9"/>
                </a:solidFill>
                <a:latin typeface="Consolas"/>
                <a:ea typeface="Consolas"/>
                <a:cs typeface="Consolas"/>
                <a:sym typeface="Consolas"/>
              </a:rPr>
              <a:t>	sql_delete_producto(id) #llamado a la función de borrado de la base de datos</a:t>
            </a:r>
            <a:endParaRPr sz="1050">
              <a:solidFill>
                <a:srgbClr val="375FA9"/>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sz="1050">
                <a:solidFill>
                  <a:srgbClr val="375FA9"/>
                </a:solidFill>
                <a:latin typeface="Consolas"/>
                <a:ea typeface="Consolas"/>
                <a:cs typeface="Consolas"/>
                <a:sym typeface="Consolas"/>
              </a:rPr>
              <a:t>	return "OK“</a:t>
            </a:r>
            <a:endParaRPr sz="900">
              <a:solidFill>
                <a:srgbClr val="375FA9"/>
              </a:solidFill>
            </a:endParaRPr>
          </a:p>
          <a:p>
            <a:pPr indent="0" lvl="0" marL="139700" rtl="0" algn="just">
              <a:lnSpc>
                <a:spcPct val="90000"/>
              </a:lnSpc>
              <a:spcBef>
                <a:spcPts val="900"/>
              </a:spcBef>
              <a:spcAft>
                <a:spcPts val="0"/>
              </a:spcAft>
              <a:buNone/>
            </a:pPr>
            <a:r>
              <a:rPr lang="es" sz="1200">
                <a:solidFill>
                  <a:srgbClr val="375FA9"/>
                </a:solidFill>
              </a:rPr>
              <a:t>Una vez creadas las funciones y rutas necesarias en el archivo  principal del aplicativo web, se procede a crear el formulario en el que se digita los datos para su ingreso en la base de datos.</a:t>
            </a:r>
            <a:endParaRPr sz="1200">
              <a:solidFill>
                <a:srgbClr val="375FA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6" name="Shape 346"/>
        <p:cNvGrpSpPr/>
        <p:nvPr/>
      </p:nvGrpSpPr>
      <p:grpSpPr>
        <a:xfrm>
          <a:off x="0" y="0"/>
          <a:ext cx="0" cy="0"/>
          <a:chOff x="0" y="0"/>
          <a:chExt cx="0" cy="0"/>
        </a:xfrm>
      </p:grpSpPr>
      <p:sp>
        <p:nvSpPr>
          <p:cNvPr id="347" name="Google Shape;347;p47"/>
          <p:cNvSpPr txBox="1"/>
          <p:nvPr/>
        </p:nvSpPr>
        <p:spPr>
          <a:xfrm>
            <a:off x="800096" y="61909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48" name="Google Shape;348;p47"/>
          <p:cNvSpPr txBox="1"/>
          <p:nvPr/>
        </p:nvSpPr>
        <p:spPr>
          <a:xfrm>
            <a:off x="500500" y="1810701"/>
            <a:ext cx="3813600" cy="2620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300">
                <a:solidFill>
                  <a:srgbClr val="375FA9"/>
                </a:solidFill>
              </a:rPr>
              <a:t>El segmento de código indicado a la derecha define un formulario mediante una clase llamada </a:t>
            </a:r>
            <a:r>
              <a:rPr i="1" lang="es" sz="1300">
                <a:solidFill>
                  <a:srgbClr val="375FA9"/>
                </a:solidFill>
              </a:rPr>
              <a:t>Producto</a:t>
            </a:r>
            <a:r>
              <a:rPr lang="es" sz="1300">
                <a:solidFill>
                  <a:srgbClr val="375FA9"/>
                </a:solidFill>
              </a:rPr>
              <a:t> en el archivo forms.py. Cada clase definirá un formulario en la aplicación web.</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300">
                <a:solidFill>
                  <a:srgbClr val="375FA9"/>
                </a:solidFill>
              </a:rPr>
              <a:t>Es necesario importar las clases StringField, IntegerField, SubmitField de wtforms ya que estos serán los objetos  necesarios en la vista html.</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sz="1300">
                <a:solidFill>
                  <a:srgbClr val="375FA9"/>
                </a:solidFill>
              </a:rPr>
              <a:t>StringField: campo de texto</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sz="1300">
                <a:solidFill>
                  <a:srgbClr val="375FA9"/>
                </a:solidFill>
              </a:rPr>
              <a:t>IntegerField: campo de tipo entero</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sz="1300">
                <a:solidFill>
                  <a:srgbClr val="375FA9"/>
                </a:solidFill>
              </a:rPr>
              <a:t>SubmitField: botón de tipo submit</a:t>
            </a:r>
            <a:endParaRPr sz="1300">
              <a:solidFill>
                <a:srgbClr val="375FA9"/>
              </a:solidFill>
            </a:endParaRPr>
          </a:p>
          <a:p>
            <a:pPr indent="0" lvl="0" marL="139700" rtl="0" algn="just">
              <a:lnSpc>
                <a:spcPct val="90000"/>
              </a:lnSpc>
              <a:spcBef>
                <a:spcPts val="900"/>
              </a:spcBef>
              <a:spcAft>
                <a:spcPts val="0"/>
              </a:spcAft>
              <a:buNone/>
            </a:pPr>
            <a:r>
              <a:t/>
            </a:r>
            <a:endParaRPr sz="1300">
              <a:solidFill>
                <a:srgbClr val="375FA9"/>
              </a:solidFill>
            </a:endParaRPr>
          </a:p>
        </p:txBody>
      </p:sp>
      <p:sp>
        <p:nvSpPr>
          <p:cNvPr id="349" name="Google Shape;349;p47"/>
          <p:cNvSpPr txBox="1"/>
          <p:nvPr/>
        </p:nvSpPr>
        <p:spPr>
          <a:xfrm>
            <a:off x="4398826" y="1603575"/>
            <a:ext cx="4545000" cy="3017400"/>
          </a:xfrm>
          <a:prstGeom prst="rect">
            <a:avLst/>
          </a:prstGeom>
          <a:noFill/>
          <a:ln>
            <a:noFill/>
          </a:ln>
        </p:spPr>
        <p:txBody>
          <a:bodyPr anchorCtr="0" anchor="t" bIns="34275" lIns="0" spcFirstLastPara="1" rIns="0" wrap="square" tIns="34275">
            <a:noAutofit/>
          </a:bodyPr>
          <a:lstStyle/>
          <a:p>
            <a:pPr indent="0" lvl="0" marL="139700" marR="0" rtl="0" algn="l">
              <a:lnSpc>
                <a:spcPct val="90000"/>
              </a:lnSpc>
              <a:spcBef>
                <a:spcPts val="90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from flask_wtf import FlaskForm</a:t>
            </a:r>
            <a:endParaRPr i="0" sz="1000" u="none" cap="none" strike="noStrike">
              <a:solidFill>
                <a:srgbClr val="375FA9"/>
              </a:solidFill>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from wtforms import StringField, IntegerField, SubmitField</a:t>
            </a:r>
            <a:endParaRPr i="0" sz="1000" u="none" cap="none" strike="noStrike">
              <a:solidFill>
                <a:srgbClr val="375FA9"/>
              </a:solidFill>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from wtforms.validators import DataRequired</a:t>
            </a:r>
            <a:endParaRPr i="0" sz="1000" u="none" cap="none" strike="noStrike">
              <a:solidFill>
                <a:srgbClr val="375FA9"/>
              </a:solidFill>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t/>
            </a:r>
            <a:endParaRPr i="0" sz="1000" u="none" cap="none" strike="noStrike">
              <a:solidFill>
                <a:srgbClr val="375FA9"/>
              </a:solidFill>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class Producto(FlaskForm):</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    codigo = StringField('Codigo',           validators=[DataRequired()])</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    nombre = StringField('Nombre', validators=[DataRequired()])</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    cantidad = IntegerField('Cantidad', validators=[DataRequired()])</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    enviar = SubmitField('Agregar Producto')</a:t>
            </a:r>
            <a:endParaRPr>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3" name="Shape 353"/>
        <p:cNvGrpSpPr/>
        <p:nvPr/>
      </p:nvGrpSpPr>
      <p:grpSpPr>
        <a:xfrm>
          <a:off x="0" y="0"/>
          <a:ext cx="0" cy="0"/>
          <a:chOff x="0" y="0"/>
          <a:chExt cx="0" cy="0"/>
        </a:xfrm>
      </p:grpSpPr>
      <p:sp>
        <p:nvSpPr>
          <p:cNvPr id="354" name="Google Shape;354;p48"/>
          <p:cNvSpPr txBox="1"/>
          <p:nvPr/>
        </p:nvSpPr>
        <p:spPr>
          <a:xfrm>
            <a:off x="822960" y="561316"/>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Flask – Base de Datos</a:t>
            </a:r>
            <a:endParaRPr b="1" sz="2800">
              <a:solidFill>
                <a:srgbClr val="E73263"/>
              </a:solidFill>
            </a:endParaRPr>
          </a:p>
        </p:txBody>
      </p:sp>
      <p:sp>
        <p:nvSpPr>
          <p:cNvPr id="355" name="Google Shape;355;p48"/>
          <p:cNvSpPr txBox="1"/>
          <p:nvPr/>
        </p:nvSpPr>
        <p:spPr>
          <a:xfrm>
            <a:off x="822960" y="1605972"/>
            <a:ext cx="7543800" cy="3260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300">
                <a:solidFill>
                  <a:srgbClr val="375FA9"/>
                </a:solidFill>
              </a:rPr>
              <a:t>Cada clase representa un formulario (a nivel de backend). En la clase Producto se crean los campos requeridos para este formulario. Si se desea otro formulario con otras características, se deberá crear otra clase en el mismo archivo forms.py</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300">
                <a:solidFill>
                  <a:srgbClr val="375FA9"/>
                </a:solidFill>
              </a:rPr>
              <a:t>Con la sentencia </a:t>
            </a:r>
            <a:r>
              <a:rPr i="1" lang="es" sz="1300">
                <a:solidFill>
                  <a:srgbClr val="375FA9"/>
                </a:solidFill>
              </a:rPr>
              <a:t>from wtforms.validators import DataRequired, </a:t>
            </a:r>
            <a:r>
              <a:rPr lang="es" sz="1300">
                <a:solidFill>
                  <a:srgbClr val="375FA9"/>
                </a:solidFill>
              </a:rPr>
              <a:t>se importan las clases necesarias para validar que los campos sean requeridos, es decir que no se encuentren vacíos.</a:t>
            </a:r>
            <a:endParaRPr sz="1300">
              <a:solidFill>
                <a:srgbClr val="375FA9"/>
              </a:solidFill>
            </a:endParaRPr>
          </a:p>
          <a:p>
            <a:pPr indent="0" lvl="0" marL="139700" rtl="0" algn="just">
              <a:lnSpc>
                <a:spcPct val="90000"/>
              </a:lnSpc>
              <a:spcBef>
                <a:spcPts val="900"/>
              </a:spcBef>
              <a:spcAft>
                <a:spcPts val="0"/>
              </a:spcAft>
              <a:buNone/>
            </a:pPr>
            <a:r>
              <a:rPr i="1" lang="es" sz="1300">
                <a:solidFill>
                  <a:srgbClr val="375FA9"/>
                </a:solidFill>
                <a:latin typeface="Consolas"/>
                <a:ea typeface="Consolas"/>
                <a:cs typeface="Consolas"/>
                <a:sym typeface="Consolas"/>
              </a:rPr>
              <a:t>codigo = StringField('Codigo', validators=[DataRequired()])</a:t>
            </a:r>
            <a:endParaRPr sz="1300">
              <a:solidFill>
                <a:srgbClr val="233A44"/>
              </a:solidFill>
              <a:latin typeface="Consolas"/>
              <a:ea typeface="Consolas"/>
              <a:cs typeface="Consolas"/>
              <a:sym typeface="Consolas"/>
            </a:endParaRPr>
          </a:p>
          <a:p>
            <a:pPr indent="-317500" lvl="0" marL="457200" rtl="0" algn="just">
              <a:lnSpc>
                <a:spcPct val="90000"/>
              </a:lnSpc>
              <a:spcBef>
                <a:spcPts val="600"/>
              </a:spcBef>
              <a:spcAft>
                <a:spcPts val="0"/>
              </a:spcAft>
              <a:buClr>
                <a:schemeClr val="accent5"/>
              </a:buClr>
              <a:buSzPts val="1400"/>
              <a:buFont typeface="Calibri"/>
              <a:buChar char="●"/>
            </a:pPr>
            <a:r>
              <a:rPr lang="es" sz="1300">
                <a:solidFill>
                  <a:srgbClr val="375FA9"/>
                </a:solidFill>
              </a:rPr>
              <a:t>codigo: nombre de la variable</a:t>
            </a:r>
            <a:endParaRPr sz="1300">
              <a:solidFill>
                <a:srgbClr val="233A44"/>
              </a:solidFill>
              <a:latin typeface="Calibri"/>
              <a:ea typeface="Calibri"/>
              <a:cs typeface="Calibri"/>
              <a:sym typeface="Calibri"/>
            </a:endParaRPr>
          </a:p>
          <a:p>
            <a:pPr indent="-317500" lvl="0" marL="457200" rtl="0" algn="just">
              <a:lnSpc>
                <a:spcPct val="90000"/>
              </a:lnSpc>
              <a:spcBef>
                <a:spcPts val="600"/>
              </a:spcBef>
              <a:spcAft>
                <a:spcPts val="0"/>
              </a:spcAft>
              <a:buClr>
                <a:schemeClr val="accent5"/>
              </a:buClr>
              <a:buSzPts val="1400"/>
              <a:buFont typeface="Calibri"/>
              <a:buChar char="●"/>
            </a:pPr>
            <a:r>
              <a:rPr lang="es" sz="1300">
                <a:solidFill>
                  <a:srgbClr val="375FA9"/>
                </a:solidFill>
              </a:rPr>
              <a:t>StringField: tipo de campo que se mostrará en la vista</a:t>
            </a:r>
            <a:endParaRPr sz="1300">
              <a:solidFill>
                <a:srgbClr val="233A44"/>
              </a:solidFill>
              <a:latin typeface="Calibri"/>
              <a:ea typeface="Calibri"/>
              <a:cs typeface="Calibri"/>
              <a:sym typeface="Calibri"/>
            </a:endParaRPr>
          </a:p>
          <a:p>
            <a:pPr indent="-317500" lvl="0" marL="457200" rtl="0" algn="just">
              <a:lnSpc>
                <a:spcPct val="90000"/>
              </a:lnSpc>
              <a:spcBef>
                <a:spcPts val="600"/>
              </a:spcBef>
              <a:spcAft>
                <a:spcPts val="0"/>
              </a:spcAft>
              <a:buClr>
                <a:schemeClr val="accent5"/>
              </a:buClr>
              <a:buSzPts val="1400"/>
              <a:buFont typeface="Calibri"/>
              <a:buChar char="●"/>
            </a:pPr>
            <a:r>
              <a:rPr lang="es" sz="1300">
                <a:solidFill>
                  <a:srgbClr val="375FA9"/>
                </a:solidFill>
              </a:rPr>
              <a:t>Codigo: nombre del campo</a:t>
            </a:r>
            <a:endParaRPr sz="1300">
              <a:solidFill>
                <a:srgbClr val="233A44"/>
              </a:solidFill>
              <a:latin typeface="Calibri"/>
              <a:ea typeface="Calibri"/>
              <a:cs typeface="Calibri"/>
              <a:sym typeface="Calibri"/>
            </a:endParaRPr>
          </a:p>
          <a:p>
            <a:pPr indent="-317500" lvl="0" marL="457200" rtl="0" algn="just">
              <a:lnSpc>
                <a:spcPct val="90000"/>
              </a:lnSpc>
              <a:spcBef>
                <a:spcPts val="600"/>
              </a:spcBef>
              <a:spcAft>
                <a:spcPts val="0"/>
              </a:spcAft>
              <a:buClr>
                <a:schemeClr val="accent5"/>
              </a:buClr>
              <a:buSzPts val="1400"/>
              <a:buFont typeface="Calibri"/>
              <a:buChar char="●"/>
            </a:pPr>
            <a:r>
              <a:rPr lang="es" sz="1300">
                <a:solidFill>
                  <a:srgbClr val="375FA9"/>
                </a:solidFill>
              </a:rPr>
              <a:t>validators: vector que indica las validaciones que se realizarán en este campo, para el caso solo se realiza la validación DataRequired()</a:t>
            </a:r>
            <a:endParaRPr sz="1300">
              <a:solidFill>
                <a:srgbClr val="375FA9"/>
              </a:solidFill>
            </a:endParaRPr>
          </a:p>
          <a:p>
            <a:pPr indent="-228600" lvl="0" marL="457200" rtl="0" algn="l">
              <a:lnSpc>
                <a:spcPct val="90000"/>
              </a:lnSpc>
              <a:spcBef>
                <a:spcPts val="600"/>
              </a:spcBef>
              <a:spcAft>
                <a:spcPts val="0"/>
              </a:spcAft>
              <a:buNone/>
            </a:pPr>
            <a:r>
              <a:t/>
            </a:r>
            <a:endParaRPr i="1" sz="1300">
              <a:solidFill>
                <a:srgbClr val="375FA9"/>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9" name="Shape 359"/>
        <p:cNvGrpSpPr/>
        <p:nvPr/>
      </p:nvGrpSpPr>
      <p:grpSpPr>
        <a:xfrm>
          <a:off x="0" y="0"/>
          <a:ext cx="0" cy="0"/>
          <a:chOff x="0" y="0"/>
          <a:chExt cx="0" cy="0"/>
        </a:xfrm>
      </p:grpSpPr>
      <p:sp>
        <p:nvSpPr>
          <p:cNvPr id="360" name="Google Shape;360;p49"/>
          <p:cNvSpPr txBox="1"/>
          <p:nvPr/>
        </p:nvSpPr>
        <p:spPr>
          <a:xfrm>
            <a:off x="830360" y="690634"/>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Flask – Base de Datos</a:t>
            </a:r>
            <a:endParaRPr b="1" sz="2800">
              <a:solidFill>
                <a:srgbClr val="E73263"/>
              </a:solidFill>
            </a:endParaRPr>
          </a:p>
        </p:txBody>
      </p:sp>
      <p:sp>
        <p:nvSpPr>
          <p:cNvPr id="361" name="Google Shape;361;p49"/>
          <p:cNvSpPr txBox="1"/>
          <p:nvPr/>
        </p:nvSpPr>
        <p:spPr>
          <a:xfrm>
            <a:off x="633846" y="1953876"/>
            <a:ext cx="3543300" cy="26670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En la vista, es decir, el archivo de extensión html, es donde se capturan o leen los datos que serán almacenados posteriormente en la base de datos.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En la sección de la derecha se tiene el ejemplo de la implementación del formulario correspondiente a la clase </a:t>
            </a:r>
            <a:r>
              <a:rPr i="1" lang="es">
                <a:solidFill>
                  <a:srgbClr val="375FA9"/>
                </a:solidFill>
              </a:rPr>
              <a:t>Producto</a:t>
            </a:r>
            <a:r>
              <a:rPr lang="es">
                <a:solidFill>
                  <a:srgbClr val="375FA9"/>
                </a:solidFill>
              </a:rPr>
              <a:t>.</a:t>
            </a:r>
            <a:endParaRPr>
              <a:solidFill>
                <a:srgbClr val="375FA9"/>
              </a:solidFill>
            </a:endParaRPr>
          </a:p>
        </p:txBody>
      </p:sp>
      <p:sp>
        <p:nvSpPr>
          <p:cNvPr id="362" name="Google Shape;362;p49"/>
          <p:cNvSpPr txBox="1"/>
          <p:nvPr/>
        </p:nvSpPr>
        <p:spPr>
          <a:xfrm>
            <a:off x="4395357" y="1778723"/>
            <a:ext cx="4405800" cy="3017400"/>
          </a:xfrm>
          <a:prstGeom prst="rect">
            <a:avLst/>
          </a:prstGeom>
          <a:noFill/>
          <a:ln>
            <a:noFill/>
          </a:ln>
        </p:spPr>
        <p:txBody>
          <a:bodyPr anchorCtr="0" anchor="t" bIns="34275" lIns="0" spcFirstLastPara="1" rIns="0" wrap="square" tIns="34275">
            <a:noAutofit/>
          </a:bodyPr>
          <a:lstStyle/>
          <a:p>
            <a:pPr indent="0" lvl="0" marL="139700" marR="0" rtl="0" algn="l">
              <a:lnSpc>
                <a:spcPct val="90000"/>
              </a:lnSpc>
              <a:spcBef>
                <a:spcPts val="900"/>
              </a:spcBef>
              <a:spcAft>
                <a:spcPts val="0"/>
              </a:spcAft>
              <a:buClr>
                <a:srgbClr val="233A44"/>
              </a:buClr>
              <a:buSzPts val="1400"/>
              <a:buFont typeface="Calibri"/>
              <a:buNone/>
            </a:pPr>
            <a:r>
              <a:rPr i="0" lang="es" sz="1050" u="none" cap="none" strike="noStrike">
                <a:solidFill>
                  <a:srgbClr val="375FA9"/>
                </a:solidFill>
                <a:latin typeface="Consolas"/>
                <a:ea typeface="Consolas"/>
                <a:cs typeface="Consolas"/>
                <a:sym typeface="Consolas"/>
              </a:rPr>
              <a:t>&lt;form action="/nuevo" method="post"&gt;</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050" u="none" cap="none" strike="noStrike">
                <a:solidFill>
                  <a:srgbClr val="375FA9"/>
                </a:solidFill>
                <a:latin typeface="Consolas"/>
                <a:ea typeface="Consolas"/>
                <a:cs typeface="Consolas"/>
                <a:sym typeface="Consolas"/>
              </a:rPr>
              <a:t>         {{form.codigo.label}} {{form.codigo}}	</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050" u="none" cap="none" strike="noStrike">
                <a:solidFill>
                  <a:srgbClr val="375FA9"/>
                </a:solidFill>
                <a:latin typeface="Consolas"/>
                <a:ea typeface="Consolas"/>
                <a:cs typeface="Consolas"/>
                <a:sym typeface="Consolas"/>
              </a:rPr>
              <a:t>         &lt;br&gt;</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050" u="none" cap="none" strike="noStrike">
                <a:solidFill>
                  <a:srgbClr val="375FA9"/>
                </a:solidFill>
                <a:latin typeface="Consolas"/>
                <a:ea typeface="Consolas"/>
                <a:cs typeface="Consolas"/>
                <a:sym typeface="Consolas"/>
              </a:rPr>
              <a:t>         {{form.nombre.label}} {{form.nombre}}</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050" u="none" cap="none" strike="noStrike">
                <a:solidFill>
                  <a:srgbClr val="375FA9"/>
                </a:solidFill>
                <a:latin typeface="Consolas"/>
                <a:ea typeface="Consolas"/>
                <a:cs typeface="Consolas"/>
                <a:sym typeface="Consolas"/>
              </a:rPr>
              <a:t>         &lt;br&gt;</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050" u="none" cap="none" strike="noStrike">
                <a:solidFill>
                  <a:srgbClr val="375FA9"/>
                </a:solidFill>
                <a:latin typeface="Consolas"/>
                <a:ea typeface="Consolas"/>
                <a:cs typeface="Consolas"/>
                <a:sym typeface="Consolas"/>
              </a:rPr>
              <a:t>         {{form.cantidad.label}} {{form.cantidad}}</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050" u="none" cap="none" strike="noStrike">
                <a:solidFill>
                  <a:srgbClr val="375FA9"/>
                </a:solidFill>
                <a:latin typeface="Consolas"/>
                <a:ea typeface="Consolas"/>
                <a:cs typeface="Consolas"/>
                <a:sym typeface="Consolas"/>
              </a:rPr>
              <a:t>         &lt;br&gt;</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050" u="none" cap="none" strike="noStrike">
                <a:solidFill>
                  <a:srgbClr val="375FA9"/>
                </a:solidFill>
                <a:latin typeface="Consolas"/>
                <a:ea typeface="Consolas"/>
                <a:cs typeface="Consolas"/>
                <a:sym typeface="Consolas"/>
              </a:rPr>
              <a:t>         {{form.enviar}}</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050" u="none" cap="none" strike="noStrike">
                <a:solidFill>
                  <a:srgbClr val="375FA9"/>
                </a:solidFill>
                <a:latin typeface="Consolas"/>
                <a:ea typeface="Consolas"/>
                <a:cs typeface="Consolas"/>
                <a:sym typeface="Consolas"/>
              </a:rPr>
              <a:t>         {{form.hidden_tag()}}</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050" u="none" cap="none" strike="noStrike">
                <a:solidFill>
                  <a:srgbClr val="375FA9"/>
                </a:solidFill>
                <a:latin typeface="Consolas"/>
                <a:ea typeface="Consolas"/>
                <a:cs typeface="Consolas"/>
                <a:sym typeface="Consolas"/>
              </a:rPr>
              <a:t>&lt;/form&gt;</a:t>
            </a:r>
            <a:endParaRPr i="0" sz="1000" u="none" cap="none" strike="noStrike">
              <a:solidFill>
                <a:srgbClr val="375FA9"/>
              </a:solidFill>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66" name="Shape 366"/>
        <p:cNvGrpSpPr/>
        <p:nvPr/>
      </p:nvGrpSpPr>
      <p:grpSpPr>
        <a:xfrm>
          <a:off x="0" y="0"/>
          <a:ext cx="0" cy="0"/>
          <a:chOff x="0" y="0"/>
          <a:chExt cx="0" cy="0"/>
        </a:xfrm>
      </p:grpSpPr>
      <p:sp>
        <p:nvSpPr>
          <p:cNvPr id="367" name="Google Shape;367;p50"/>
          <p:cNvSpPr txBox="1"/>
          <p:nvPr/>
        </p:nvSpPr>
        <p:spPr>
          <a:xfrm>
            <a:off x="822960" y="599416"/>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Flask – Base de Datos</a:t>
            </a:r>
            <a:endParaRPr b="1" sz="2800">
              <a:solidFill>
                <a:srgbClr val="E73263"/>
              </a:solidFill>
            </a:endParaRPr>
          </a:p>
        </p:txBody>
      </p:sp>
      <p:sp>
        <p:nvSpPr>
          <p:cNvPr id="368" name="Google Shape;368;p50"/>
          <p:cNvSpPr txBox="1"/>
          <p:nvPr/>
        </p:nvSpPr>
        <p:spPr>
          <a:xfrm>
            <a:off x="822960" y="1894514"/>
            <a:ext cx="7807200" cy="24177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lang="es">
                <a:solidFill>
                  <a:srgbClr val="375FA9"/>
                </a:solidFill>
              </a:rPr>
              <a:t>En el formulario html se establecen los parámetros action y method:</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sz="500">
              <a:solidFill>
                <a:srgbClr val="375FA9"/>
              </a:solidFill>
            </a:endParaRPr>
          </a:p>
          <a:p>
            <a:pPr indent="-317500" lvl="0" marL="457200" rtl="0" algn="l">
              <a:lnSpc>
                <a:spcPct val="90000"/>
              </a:lnSpc>
              <a:spcBef>
                <a:spcPts val="900"/>
              </a:spcBef>
              <a:spcAft>
                <a:spcPts val="0"/>
              </a:spcAft>
              <a:buClr>
                <a:schemeClr val="accent5"/>
              </a:buClr>
              <a:buSzPts val="1400"/>
              <a:buFont typeface="Calibri"/>
              <a:buChar char="●"/>
            </a:pPr>
            <a:r>
              <a:rPr lang="es">
                <a:solidFill>
                  <a:srgbClr val="375FA9"/>
                </a:solidFill>
              </a:rPr>
              <a:t>action: indica la acción que ejecutará el formulario cuando se presione el botón enviar, el cual debe ser de tipo submit.</a:t>
            </a:r>
            <a:endParaRPr>
              <a:solidFill>
                <a:srgbClr val="375FA9"/>
              </a:solidFill>
            </a:endParaRPr>
          </a:p>
          <a:p>
            <a:pPr indent="-317500" lvl="0" marL="457200" rtl="0" algn="l">
              <a:lnSpc>
                <a:spcPct val="90000"/>
              </a:lnSpc>
              <a:spcBef>
                <a:spcPts val="900"/>
              </a:spcBef>
              <a:spcAft>
                <a:spcPts val="0"/>
              </a:spcAft>
              <a:buClr>
                <a:schemeClr val="accent5"/>
              </a:buClr>
              <a:buSzPts val="1400"/>
              <a:buFont typeface="Calibri"/>
              <a:buChar char="●"/>
            </a:pPr>
            <a:r>
              <a:rPr lang="es">
                <a:solidFill>
                  <a:srgbClr val="375FA9"/>
                </a:solidFill>
              </a:rPr>
              <a:t>method: establece el método por el cual se enviaran los datos al servidor, para el caso es </a:t>
            </a:r>
            <a:r>
              <a:rPr i="1" lang="es">
                <a:solidFill>
                  <a:srgbClr val="375FA9"/>
                </a:solidFill>
              </a:rPr>
              <a:t>post</a:t>
            </a:r>
            <a:r>
              <a:rPr lang="es">
                <a:solidFill>
                  <a:srgbClr val="375FA9"/>
                </a:solidFill>
              </a:rPr>
              <a:t>.</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sz="1000">
              <a:solidFill>
                <a:srgbClr val="375FA9"/>
              </a:solidFill>
            </a:endParaRPr>
          </a:p>
          <a:p>
            <a:pPr indent="0" lvl="0" marL="139700" rtl="0" algn="l">
              <a:lnSpc>
                <a:spcPct val="90000"/>
              </a:lnSpc>
              <a:spcBef>
                <a:spcPts val="900"/>
              </a:spcBef>
              <a:spcAft>
                <a:spcPts val="0"/>
              </a:spcAft>
              <a:buNone/>
            </a:pPr>
            <a:r>
              <a:rPr lang="es">
                <a:solidFill>
                  <a:srgbClr val="375FA9"/>
                </a:solidFill>
              </a:rPr>
              <a:t>De igual manera se crean los labels e inputs para los campos definidos en el backend del formulario (archivo de extensión .py).</a:t>
            </a:r>
            <a:endParaRPr>
              <a:solidFill>
                <a:srgbClr val="375FA9"/>
              </a:solidFill>
            </a:endParaRPr>
          </a:p>
          <a:p>
            <a:pPr indent="0" lvl="0" marL="139700" rtl="0" algn="l">
              <a:lnSpc>
                <a:spcPct val="90000"/>
              </a:lnSpc>
              <a:spcBef>
                <a:spcPts val="900"/>
              </a:spcBef>
              <a:spcAft>
                <a:spcPts val="0"/>
              </a:spcAft>
              <a:buNone/>
            </a:pPr>
            <a:r>
              <a:t/>
            </a:r>
            <a:endParaRPr>
              <a:solidFill>
                <a:srgbClr val="375FA9"/>
              </a:solidFill>
            </a:endParaRPr>
          </a:p>
          <a:p>
            <a:pPr indent="0" lvl="0" marL="139700" rtl="0" algn="l">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72" name="Shape 372"/>
        <p:cNvGrpSpPr/>
        <p:nvPr/>
      </p:nvGrpSpPr>
      <p:grpSpPr>
        <a:xfrm>
          <a:off x="0" y="0"/>
          <a:ext cx="0" cy="0"/>
          <a:chOff x="0" y="0"/>
          <a:chExt cx="0" cy="0"/>
        </a:xfrm>
      </p:grpSpPr>
      <p:sp>
        <p:nvSpPr>
          <p:cNvPr id="373" name="Google Shape;373;p51"/>
          <p:cNvSpPr txBox="1"/>
          <p:nvPr/>
        </p:nvSpPr>
        <p:spPr>
          <a:xfrm>
            <a:off x="834190" y="660263"/>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Flask – Base de Datos</a:t>
            </a:r>
            <a:endParaRPr b="1" sz="2800">
              <a:solidFill>
                <a:srgbClr val="E73263"/>
              </a:solidFill>
            </a:endParaRPr>
          </a:p>
        </p:txBody>
      </p:sp>
      <p:sp>
        <p:nvSpPr>
          <p:cNvPr id="374" name="Google Shape;374;p51"/>
          <p:cNvSpPr txBox="1"/>
          <p:nvPr/>
        </p:nvSpPr>
        <p:spPr>
          <a:xfrm>
            <a:off x="834190" y="1825050"/>
            <a:ext cx="7302600" cy="30621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El siguiente es el resultado de acceder a la ruta /nuevo en la barra de direcciones:</a:t>
            </a:r>
            <a:endParaRPr>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rPr lang="es">
                <a:solidFill>
                  <a:srgbClr val="375FA9"/>
                </a:solidFill>
              </a:rPr>
              <a:t>Al presionar Agregar Producto, se envían los datos a través del método POST y es recibido por la ruta /nuevo, ruta definida en el campo action del formulario. Recordar que el código y nombre son campos de texto y la cantidad un campo numérico.</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a:solidFill>
                <a:srgbClr val="375FA9"/>
              </a:solidFill>
            </a:endParaRPr>
          </a:p>
          <a:p>
            <a:pPr indent="0" lvl="0" marL="139700" rtl="0" algn="l">
              <a:lnSpc>
                <a:spcPct val="90000"/>
              </a:lnSpc>
              <a:spcBef>
                <a:spcPts val="900"/>
              </a:spcBef>
              <a:spcAft>
                <a:spcPts val="0"/>
              </a:spcAft>
              <a:buNone/>
            </a:pPr>
            <a:r>
              <a:t/>
            </a:r>
            <a:endParaRPr>
              <a:solidFill>
                <a:srgbClr val="375FA9"/>
              </a:solidFill>
            </a:endParaRPr>
          </a:p>
        </p:txBody>
      </p:sp>
      <p:pic>
        <p:nvPicPr>
          <p:cNvPr id="375" name="Google Shape;375;p51"/>
          <p:cNvPicPr preferRelativeResize="0"/>
          <p:nvPr/>
        </p:nvPicPr>
        <p:blipFill rotWithShape="1">
          <a:blip r:embed="rId4">
            <a:alphaModFix/>
          </a:blip>
          <a:srcRect b="0" l="0" r="0" t="0"/>
          <a:stretch/>
        </p:blipFill>
        <p:spPr>
          <a:xfrm>
            <a:off x="3439440" y="2295229"/>
            <a:ext cx="2969225" cy="121053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79" name="Shape 379"/>
        <p:cNvGrpSpPr/>
        <p:nvPr/>
      </p:nvGrpSpPr>
      <p:grpSpPr>
        <a:xfrm>
          <a:off x="0" y="0"/>
          <a:ext cx="0" cy="0"/>
          <a:chOff x="0" y="0"/>
          <a:chExt cx="0" cy="0"/>
        </a:xfrm>
      </p:grpSpPr>
      <p:sp>
        <p:nvSpPr>
          <p:cNvPr id="380" name="Google Shape;380;p52"/>
          <p:cNvSpPr txBox="1"/>
          <p:nvPr/>
        </p:nvSpPr>
        <p:spPr>
          <a:xfrm>
            <a:off x="800110" y="6085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81" name="Google Shape;381;p52"/>
          <p:cNvSpPr txBox="1"/>
          <p:nvPr/>
        </p:nvSpPr>
        <p:spPr>
          <a:xfrm>
            <a:off x="480973" y="1747986"/>
            <a:ext cx="4031700" cy="3602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100">
                <a:solidFill>
                  <a:srgbClr val="375FA9"/>
                </a:solidFill>
              </a:rPr>
              <a:t>La página en la cual se visualizarán los datos de la tabla se llama productos.html. En esta vista se crea una tabla de 4 columnas, id, código, nombre, cantidad. En cuanto a las filas estas dependen de la cantidad de elementos que tenga el objeto </a:t>
            </a:r>
            <a:r>
              <a:rPr i="1" lang="es" sz="1100">
                <a:solidFill>
                  <a:srgbClr val="375FA9"/>
                </a:solidFill>
              </a:rPr>
              <a:t>productos </a:t>
            </a:r>
            <a:r>
              <a:rPr lang="es" sz="1100">
                <a:solidFill>
                  <a:srgbClr val="375FA9"/>
                </a:solidFill>
              </a:rPr>
              <a:t>recibido desde el back end luego de acceder a la ruta '/productos‘.</a:t>
            </a:r>
            <a:endParaRPr sz="12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100">
                <a:solidFill>
                  <a:srgbClr val="375FA9"/>
                </a:solidFill>
              </a:rPr>
              <a:t>Todo aquello que se encuentre dentro de los símbolos {% %} corresponderá a código Python.</a:t>
            </a:r>
            <a:endParaRPr sz="12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100">
                <a:solidFill>
                  <a:srgbClr val="375FA9"/>
                </a:solidFill>
              </a:rPr>
              <a:t>{% for pro in productos %}: ciclo para recorrer la lista de productos, cada producto se accede mediante la variable pro</a:t>
            </a:r>
            <a:endParaRPr sz="12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100">
                <a:solidFill>
                  <a:srgbClr val="375FA9"/>
                </a:solidFill>
              </a:rPr>
              <a:t>{% endfor %}: fin del ciclo</a:t>
            </a:r>
            <a:endParaRPr sz="12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100">
                <a:solidFill>
                  <a:srgbClr val="375FA9"/>
                </a:solidFill>
              </a:rPr>
              <a:t>pro[0]: primer ítem del objeto pro (corresponde al id)</a:t>
            </a:r>
            <a:endParaRPr sz="1100">
              <a:solidFill>
                <a:srgbClr val="375FA9"/>
              </a:solidFill>
            </a:endParaRPr>
          </a:p>
        </p:txBody>
      </p:sp>
      <p:sp>
        <p:nvSpPr>
          <p:cNvPr id="382" name="Google Shape;382;p52"/>
          <p:cNvSpPr/>
          <p:nvPr/>
        </p:nvSpPr>
        <p:spPr>
          <a:xfrm>
            <a:off x="4434700" y="1747977"/>
            <a:ext cx="4572000" cy="3293100"/>
          </a:xfrm>
          <a:prstGeom prst="rect">
            <a:avLst/>
          </a:prstGeom>
          <a:noFill/>
          <a:ln>
            <a:noFill/>
          </a:ln>
        </p:spPr>
        <p:txBody>
          <a:bodyPr anchorCtr="0" anchor="t" bIns="45700" lIns="91425" spcFirstLastPara="1" rIns="91425" wrap="square" tIns="45700">
            <a:noAutofit/>
          </a:bodyPr>
          <a:lstStyle/>
          <a:p>
            <a:pPr indent="0" lvl="0" marL="139700" marR="0" rtl="0" algn="l">
              <a:lnSpc>
                <a:spcPct val="100000"/>
              </a:lnSpc>
              <a:spcBef>
                <a:spcPts val="0"/>
              </a:spcBef>
              <a:spcAft>
                <a:spcPts val="0"/>
              </a:spcAft>
              <a:buClr>
                <a:srgbClr val="000000"/>
              </a:buClr>
              <a:buSzPts val="1200"/>
              <a:buFont typeface="Arial"/>
              <a:buNone/>
            </a:pPr>
            <a:r>
              <a:rPr i="0" lang="es" sz="1000" u="none" cap="none" strike="noStrike">
                <a:solidFill>
                  <a:srgbClr val="375FA9"/>
                </a:solidFill>
                <a:latin typeface="Consolas"/>
                <a:ea typeface="Consolas"/>
                <a:cs typeface="Consolas"/>
                <a:sym typeface="Consolas"/>
              </a:rPr>
              <a:t>&lt;table id="tabel" border="1"&gt; </a:t>
            </a:r>
            <a:endParaRPr sz="1200">
              <a:latin typeface="Consolas"/>
              <a:ea typeface="Consolas"/>
              <a:cs typeface="Consolas"/>
              <a:sym typeface="Consolas"/>
            </a:endParaRPr>
          </a:p>
          <a:p>
            <a:pPr indent="0" lvl="0" marL="139700" marR="0" rtl="0" algn="l">
              <a:lnSpc>
                <a:spcPct val="100000"/>
              </a:lnSpc>
              <a:spcBef>
                <a:spcPts val="0"/>
              </a:spcBef>
              <a:spcAft>
                <a:spcPts val="0"/>
              </a:spcAft>
              <a:buClr>
                <a:srgbClr val="000000"/>
              </a:buClr>
              <a:buSzPts val="1200"/>
              <a:buFont typeface="Arial"/>
              <a:buNone/>
            </a:pPr>
            <a:r>
              <a:rPr i="0" lang="es" sz="1000" u="none" cap="none" strike="noStrike">
                <a:solidFill>
                  <a:srgbClr val="375FA9"/>
                </a:solidFill>
                <a:latin typeface="Consolas"/>
                <a:ea typeface="Consolas"/>
                <a:cs typeface="Consolas"/>
                <a:sym typeface="Consolas"/>
              </a:rPr>
              <a:t>  &lt;tbody&gt;</a:t>
            </a:r>
            <a:endParaRPr sz="1200">
              <a:latin typeface="Consolas"/>
              <a:ea typeface="Consolas"/>
              <a:cs typeface="Consolas"/>
              <a:sym typeface="Consolas"/>
            </a:endParaRPr>
          </a:p>
          <a:p>
            <a:pPr indent="0" lvl="0" marL="139700" marR="0" rtl="0" algn="l">
              <a:lnSpc>
                <a:spcPct val="100000"/>
              </a:lnSpc>
              <a:spcBef>
                <a:spcPts val="0"/>
              </a:spcBef>
              <a:spcAft>
                <a:spcPts val="0"/>
              </a:spcAft>
              <a:buClr>
                <a:srgbClr val="000000"/>
              </a:buClr>
              <a:buSzPts val="1200"/>
              <a:buFont typeface="Arial"/>
              <a:buNone/>
            </a:pPr>
            <a:r>
              <a:rPr i="0" lang="es" sz="1000" u="none" cap="none" strike="noStrike">
                <a:solidFill>
                  <a:srgbClr val="375FA9"/>
                </a:solidFill>
                <a:latin typeface="Consolas"/>
                <a:ea typeface="Consolas"/>
                <a:cs typeface="Consolas"/>
                <a:sym typeface="Consolas"/>
              </a:rPr>
              <a:t>    &lt;tr&gt; </a:t>
            </a:r>
            <a:endParaRPr sz="1200">
              <a:latin typeface="Consolas"/>
              <a:ea typeface="Consolas"/>
              <a:cs typeface="Consolas"/>
              <a:sym typeface="Consolas"/>
            </a:endParaRPr>
          </a:p>
          <a:p>
            <a:pPr indent="0" lvl="0" marL="139700" marR="0" rtl="0" algn="l">
              <a:lnSpc>
                <a:spcPct val="100000"/>
              </a:lnSpc>
              <a:spcBef>
                <a:spcPts val="0"/>
              </a:spcBef>
              <a:spcAft>
                <a:spcPts val="0"/>
              </a:spcAft>
              <a:buClr>
                <a:srgbClr val="000000"/>
              </a:buClr>
              <a:buSzPts val="1200"/>
              <a:buFont typeface="Arial"/>
              <a:buNone/>
            </a:pPr>
            <a:r>
              <a:rPr i="0" lang="es" sz="1000" u="none" cap="none" strike="noStrike">
                <a:solidFill>
                  <a:srgbClr val="375FA9"/>
                </a:solidFill>
                <a:latin typeface="Consolas"/>
                <a:ea typeface="Consolas"/>
                <a:cs typeface="Consolas"/>
                <a:sym typeface="Consolas"/>
              </a:rPr>
              <a:t>      &lt;td width="2"&gt;Id&lt;/td&gt; </a:t>
            </a:r>
            <a:endParaRPr sz="1200">
              <a:latin typeface="Consolas"/>
              <a:ea typeface="Consolas"/>
              <a:cs typeface="Consolas"/>
              <a:sym typeface="Consolas"/>
            </a:endParaRPr>
          </a:p>
          <a:p>
            <a:pPr indent="0" lvl="0" marL="139700" marR="0" rtl="0" algn="l">
              <a:lnSpc>
                <a:spcPct val="100000"/>
              </a:lnSpc>
              <a:spcBef>
                <a:spcPts val="0"/>
              </a:spcBef>
              <a:spcAft>
                <a:spcPts val="0"/>
              </a:spcAft>
              <a:buClr>
                <a:srgbClr val="000000"/>
              </a:buClr>
              <a:buSzPts val="1200"/>
              <a:buFont typeface="Arial"/>
              <a:buNone/>
            </a:pPr>
            <a:r>
              <a:rPr i="0" lang="es" sz="1000" u="none" cap="none" strike="noStrike">
                <a:solidFill>
                  <a:srgbClr val="375FA9"/>
                </a:solidFill>
                <a:latin typeface="Consolas"/>
                <a:ea typeface="Consolas"/>
                <a:cs typeface="Consolas"/>
                <a:sym typeface="Consolas"/>
              </a:rPr>
              <a:t>      &lt;td width="2"&gt;Codigo&lt;/td&gt; </a:t>
            </a:r>
            <a:endParaRPr sz="1200">
              <a:latin typeface="Consolas"/>
              <a:ea typeface="Consolas"/>
              <a:cs typeface="Consolas"/>
              <a:sym typeface="Consolas"/>
            </a:endParaRPr>
          </a:p>
          <a:p>
            <a:pPr indent="0" lvl="0" marL="139700" marR="0" rtl="0" algn="l">
              <a:lnSpc>
                <a:spcPct val="100000"/>
              </a:lnSpc>
              <a:spcBef>
                <a:spcPts val="0"/>
              </a:spcBef>
              <a:spcAft>
                <a:spcPts val="0"/>
              </a:spcAft>
              <a:buClr>
                <a:srgbClr val="000000"/>
              </a:buClr>
              <a:buSzPts val="1200"/>
              <a:buFont typeface="Arial"/>
              <a:buNone/>
            </a:pPr>
            <a:r>
              <a:rPr i="0" lang="es" sz="1000" u="none" cap="none" strike="noStrike">
                <a:solidFill>
                  <a:srgbClr val="375FA9"/>
                </a:solidFill>
                <a:latin typeface="Consolas"/>
                <a:ea typeface="Consolas"/>
                <a:cs typeface="Consolas"/>
                <a:sym typeface="Consolas"/>
              </a:rPr>
              <a:t>      &lt;td width="2"&gt;Nombre&lt;/td&gt; </a:t>
            </a:r>
            <a:endParaRPr sz="1200">
              <a:latin typeface="Consolas"/>
              <a:ea typeface="Consolas"/>
              <a:cs typeface="Consolas"/>
              <a:sym typeface="Consolas"/>
            </a:endParaRPr>
          </a:p>
          <a:p>
            <a:pPr indent="0" lvl="0" marL="139700" marR="0" rtl="0" algn="l">
              <a:lnSpc>
                <a:spcPct val="100000"/>
              </a:lnSpc>
              <a:spcBef>
                <a:spcPts val="0"/>
              </a:spcBef>
              <a:spcAft>
                <a:spcPts val="0"/>
              </a:spcAft>
              <a:buClr>
                <a:srgbClr val="000000"/>
              </a:buClr>
              <a:buSzPts val="1200"/>
              <a:buFont typeface="Arial"/>
              <a:buNone/>
            </a:pPr>
            <a:r>
              <a:rPr i="0" lang="es" sz="1000" u="none" cap="none" strike="noStrike">
                <a:solidFill>
                  <a:srgbClr val="375FA9"/>
                </a:solidFill>
                <a:latin typeface="Consolas"/>
                <a:ea typeface="Consolas"/>
                <a:cs typeface="Consolas"/>
                <a:sym typeface="Consolas"/>
              </a:rPr>
              <a:t>      &lt;td width="2"&gt;Cantidad&lt;/td&gt; </a:t>
            </a:r>
            <a:endParaRPr sz="1200">
              <a:latin typeface="Consolas"/>
              <a:ea typeface="Consolas"/>
              <a:cs typeface="Consolas"/>
              <a:sym typeface="Consolas"/>
            </a:endParaRPr>
          </a:p>
          <a:p>
            <a:pPr indent="0" lvl="0" marL="139700" marR="0" rtl="0" algn="l">
              <a:lnSpc>
                <a:spcPct val="100000"/>
              </a:lnSpc>
              <a:spcBef>
                <a:spcPts val="0"/>
              </a:spcBef>
              <a:spcAft>
                <a:spcPts val="0"/>
              </a:spcAft>
              <a:buClr>
                <a:srgbClr val="000000"/>
              </a:buClr>
              <a:buSzPts val="1200"/>
              <a:buFont typeface="Arial"/>
              <a:buNone/>
            </a:pPr>
            <a:r>
              <a:rPr i="0" lang="es" sz="1000" u="none" cap="none" strike="noStrike">
                <a:solidFill>
                  <a:srgbClr val="375FA9"/>
                </a:solidFill>
                <a:latin typeface="Consolas"/>
                <a:ea typeface="Consolas"/>
                <a:cs typeface="Consolas"/>
                <a:sym typeface="Consolas"/>
              </a:rPr>
              <a:t>    &lt;/tr&gt; </a:t>
            </a:r>
            <a:endParaRPr sz="1200">
              <a:latin typeface="Consolas"/>
              <a:ea typeface="Consolas"/>
              <a:cs typeface="Consolas"/>
              <a:sym typeface="Consolas"/>
            </a:endParaRPr>
          </a:p>
          <a:p>
            <a:pPr indent="0" lvl="0" marL="139700" marR="0" rtl="0" algn="l">
              <a:lnSpc>
                <a:spcPct val="100000"/>
              </a:lnSpc>
              <a:spcBef>
                <a:spcPts val="0"/>
              </a:spcBef>
              <a:spcAft>
                <a:spcPts val="0"/>
              </a:spcAft>
              <a:buClr>
                <a:srgbClr val="000000"/>
              </a:buClr>
              <a:buSzPts val="1200"/>
              <a:buFont typeface="Arial"/>
              <a:buNone/>
            </a:pPr>
            <a:r>
              <a:rPr i="0" lang="es" sz="1000" u="none" cap="none" strike="noStrike">
                <a:solidFill>
                  <a:srgbClr val="375FA9"/>
                </a:solidFill>
                <a:latin typeface="Consolas"/>
                <a:ea typeface="Consolas"/>
                <a:cs typeface="Consolas"/>
                <a:sym typeface="Consolas"/>
              </a:rPr>
              <a:t>    {% for pro in productos %}</a:t>
            </a:r>
            <a:endParaRPr sz="1200">
              <a:latin typeface="Consolas"/>
              <a:ea typeface="Consolas"/>
              <a:cs typeface="Consolas"/>
              <a:sym typeface="Consolas"/>
            </a:endParaRPr>
          </a:p>
          <a:p>
            <a:pPr indent="0" lvl="0" marL="139700" marR="0" rtl="0" algn="l">
              <a:lnSpc>
                <a:spcPct val="100000"/>
              </a:lnSpc>
              <a:spcBef>
                <a:spcPts val="0"/>
              </a:spcBef>
              <a:spcAft>
                <a:spcPts val="0"/>
              </a:spcAft>
              <a:buClr>
                <a:srgbClr val="000000"/>
              </a:buClr>
              <a:buSzPts val="1200"/>
              <a:buFont typeface="Arial"/>
              <a:buNone/>
            </a:pPr>
            <a:r>
              <a:rPr i="0" lang="es" sz="1000" u="none" cap="none" strike="noStrike">
                <a:solidFill>
                  <a:srgbClr val="375FA9"/>
                </a:solidFill>
                <a:latin typeface="Consolas"/>
                <a:ea typeface="Consolas"/>
                <a:cs typeface="Consolas"/>
                <a:sym typeface="Consolas"/>
              </a:rPr>
              <a:t>    &lt;tr&gt;</a:t>
            </a:r>
            <a:endParaRPr sz="1200">
              <a:latin typeface="Consolas"/>
              <a:ea typeface="Consolas"/>
              <a:cs typeface="Consolas"/>
              <a:sym typeface="Consolas"/>
            </a:endParaRPr>
          </a:p>
          <a:p>
            <a:pPr indent="0" lvl="0" marL="139700" marR="0" rtl="0" algn="l">
              <a:lnSpc>
                <a:spcPct val="100000"/>
              </a:lnSpc>
              <a:spcBef>
                <a:spcPts val="0"/>
              </a:spcBef>
              <a:spcAft>
                <a:spcPts val="0"/>
              </a:spcAft>
              <a:buClr>
                <a:srgbClr val="000000"/>
              </a:buClr>
              <a:buSzPts val="1200"/>
              <a:buFont typeface="Arial"/>
              <a:buNone/>
            </a:pPr>
            <a:r>
              <a:rPr i="0" lang="es" sz="1000" u="none" cap="none" strike="noStrike">
                <a:solidFill>
                  <a:srgbClr val="375FA9"/>
                </a:solidFill>
                <a:latin typeface="Consolas"/>
                <a:ea typeface="Consolas"/>
                <a:cs typeface="Consolas"/>
                <a:sym typeface="Consolas"/>
              </a:rPr>
              <a:t>      &lt;td width="2"&gt;{% print(pro[0]) %}&lt;/td&gt; </a:t>
            </a:r>
            <a:endParaRPr sz="1200">
              <a:latin typeface="Consolas"/>
              <a:ea typeface="Consolas"/>
              <a:cs typeface="Consolas"/>
              <a:sym typeface="Consolas"/>
            </a:endParaRPr>
          </a:p>
          <a:p>
            <a:pPr indent="0" lvl="0" marL="139700" marR="0" rtl="0" algn="l">
              <a:lnSpc>
                <a:spcPct val="100000"/>
              </a:lnSpc>
              <a:spcBef>
                <a:spcPts val="0"/>
              </a:spcBef>
              <a:spcAft>
                <a:spcPts val="0"/>
              </a:spcAft>
              <a:buClr>
                <a:srgbClr val="000000"/>
              </a:buClr>
              <a:buSzPts val="1200"/>
              <a:buFont typeface="Arial"/>
              <a:buNone/>
            </a:pPr>
            <a:r>
              <a:rPr i="0" lang="es" sz="1000" u="none" cap="none" strike="noStrike">
                <a:solidFill>
                  <a:srgbClr val="375FA9"/>
                </a:solidFill>
                <a:latin typeface="Consolas"/>
                <a:ea typeface="Consolas"/>
                <a:cs typeface="Consolas"/>
                <a:sym typeface="Consolas"/>
              </a:rPr>
              <a:t>      &lt;td width="2"&gt;{% print(pro[1]) %}&lt;/td&gt; </a:t>
            </a:r>
            <a:endParaRPr sz="1200">
              <a:latin typeface="Consolas"/>
              <a:ea typeface="Consolas"/>
              <a:cs typeface="Consolas"/>
              <a:sym typeface="Consolas"/>
            </a:endParaRPr>
          </a:p>
          <a:p>
            <a:pPr indent="0" lvl="0" marL="139700" marR="0" rtl="0" algn="l">
              <a:lnSpc>
                <a:spcPct val="100000"/>
              </a:lnSpc>
              <a:spcBef>
                <a:spcPts val="0"/>
              </a:spcBef>
              <a:spcAft>
                <a:spcPts val="0"/>
              </a:spcAft>
              <a:buClr>
                <a:srgbClr val="000000"/>
              </a:buClr>
              <a:buSzPts val="1200"/>
              <a:buFont typeface="Arial"/>
              <a:buNone/>
            </a:pPr>
            <a:r>
              <a:rPr i="0" lang="es" sz="1000" u="none" cap="none" strike="noStrike">
                <a:solidFill>
                  <a:srgbClr val="375FA9"/>
                </a:solidFill>
                <a:latin typeface="Consolas"/>
                <a:ea typeface="Consolas"/>
                <a:cs typeface="Consolas"/>
                <a:sym typeface="Consolas"/>
              </a:rPr>
              <a:t>      &lt;td width="2"&gt;{% print(pro[2]) %}&lt;/td&gt;  </a:t>
            </a:r>
            <a:endParaRPr sz="1200">
              <a:latin typeface="Consolas"/>
              <a:ea typeface="Consolas"/>
              <a:cs typeface="Consolas"/>
              <a:sym typeface="Consolas"/>
            </a:endParaRPr>
          </a:p>
          <a:p>
            <a:pPr indent="0" lvl="0" marL="139700" marR="0" rtl="0" algn="l">
              <a:lnSpc>
                <a:spcPct val="100000"/>
              </a:lnSpc>
              <a:spcBef>
                <a:spcPts val="0"/>
              </a:spcBef>
              <a:spcAft>
                <a:spcPts val="0"/>
              </a:spcAft>
              <a:buClr>
                <a:srgbClr val="000000"/>
              </a:buClr>
              <a:buSzPts val="1200"/>
              <a:buFont typeface="Arial"/>
              <a:buNone/>
            </a:pPr>
            <a:r>
              <a:rPr i="0" lang="es" sz="1000" u="none" cap="none" strike="noStrike">
                <a:solidFill>
                  <a:srgbClr val="375FA9"/>
                </a:solidFill>
                <a:latin typeface="Consolas"/>
                <a:ea typeface="Consolas"/>
                <a:cs typeface="Consolas"/>
                <a:sym typeface="Consolas"/>
              </a:rPr>
              <a:t>      &lt;td width="2"&gt;{% print(pro[3]) %}&lt;/td&gt;</a:t>
            </a:r>
            <a:endParaRPr sz="1200">
              <a:latin typeface="Consolas"/>
              <a:ea typeface="Consolas"/>
              <a:cs typeface="Consolas"/>
              <a:sym typeface="Consolas"/>
            </a:endParaRPr>
          </a:p>
          <a:p>
            <a:pPr indent="0" lvl="0" marL="139700" marR="0" rtl="0" algn="l">
              <a:lnSpc>
                <a:spcPct val="100000"/>
              </a:lnSpc>
              <a:spcBef>
                <a:spcPts val="0"/>
              </a:spcBef>
              <a:spcAft>
                <a:spcPts val="0"/>
              </a:spcAft>
              <a:buClr>
                <a:srgbClr val="000000"/>
              </a:buClr>
              <a:buSzPts val="1200"/>
              <a:buFont typeface="Arial"/>
              <a:buNone/>
            </a:pPr>
            <a:r>
              <a:rPr i="0" lang="es" sz="1000" u="none" cap="none" strike="noStrike">
                <a:solidFill>
                  <a:srgbClr val="375FA9"/>
                </a:solidFill>
                <a:latin typeface="Consolas"/>
                <a:ea typeface="Consolas"/>
                <a:cs typeface="Consolas"/>
                <a:sym typeface="Consolas"/>
              </a:rPr>
              <a:t>    &lt;/tr&gt;</a:t>
            </a:r>
            <a:endParaRPr sz="1200">
              <a:latin typeface="Consolas"/>
              <a:ea typeface="Consolas"/>
              <a:cs typeface="Consolas"/>
              <a:sym typeface="Consolas"/>
            </a:endParaRPr>
          </a:p>
          <a:p>
            <a:pPr indent="0" lvl="0" marL="139700" marR="0" rtl="0" algn="l">
              <a:lnSpc>
                <a:spcPct val="100000"/>
              </a:lnSpc>
              <a:spcBef>
                <a:spcPts val="0"/>
              </a:spcBef>
              <a:spcAft>
                <a:spcPts val="0"/>
              </a:spcAft>
              <a:buClr>
                <a:srgbClr val="000000"/>
              </a:buClr>
              <a:buSzPts val="1200"/>
              <a:buFont typeface="Arial"/>
              <a:buNone/>
            </a:pPr>
            <a:r>
              <a:rPr i="0" lang="es" sz="1000" u="none" cap="none" strike="noStrike">
                <a:solidFill>
                  <a:srgbClr val="375FA9"/>
                </a:solidFill>
                <a:latin typeface="Consolas"/>
                <a:ea typeface="Consolas"/>
                <a:cs typeface="Consolas"/>
                <a:sym typeface="Consolas"/>
              </a:rPr>
              <a:t>    {% endfor %}</a:t>
            </a:r>
            <a:endParaRPr sz="1200">
              <a:latin typeface="Consolas"/>
              <a:ea typeface="Consolas"/>
              <a:cs typeface="Consolas"/>
              <a:sym typeface="Consolas"/>
            </a:endParaRPr>
          </a:p>
          <a:p>
            <a:pPr indent="0" lvl="0" marL="139700" marR="0" rtl="0" algn="l">
              <a:lnSpc>
                <a:spcPct val="100000"/>
              </a:lnSpc>
              <a:spcBef>
                <a:spcPts val="0"/>
              </a:spcBef>
              <a:spcAft>
                <a:spcPts val="0"/>
              </a:spcAft>
              <a:buClr>
                <a:srgbClr val="000000"/>
              </a:buClr>
              <a:buSzPts val="1200"/>
              <a:buFont typeface="Arial"/>
              <a:buNone/>
            </a:pPr>
            <a:r>
              <a:rPr i="0" lang="es" sz="1000" u="none" cap="none" strike="noStrike">
                <a:solidFill>
                  <a:srgbClr val="375FA9"/>
                </a:solidFill>
                <a:latin typeface="Consolas"/>
                <a:ea typeface="Consolas"/>
                <a:cs typeface="Consolas"/>
                <a:sym typeface="Consolas"/>
              </a:rPr>
              <a:t>  &lt;/tbody&gt;</a:t>
            </a:r>
            <a:endParaRPr sz="1200">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86" name="Shape 386"/>
        <p:cNvGrpSpPr/>
        <p:nvPr/>
      </p:nvGrpSpPr>
      <p:grpSpPr>
        <a:xfrm>
          <a:off x="0" y="0"/>
          <a:ext cx="0" cy="0"/>
          <a:chOff x="0" y="0"/>
          <a:chExt cx="0" cy="0"/>
        </a:xfrm>
      </p:grpSpPr>
      <p:sp>
        <p:nvSpPr>
          <p:cNvPr id="387" name="Google Shape;387;p53"/>
          <p:cNvSpPr txBox="1"/>
          <p:nvPr/>
        </p:nvSpPr>
        <p:spPr>
          <a:xfrm>
            <a:off x="800110" y="7707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88" name="Google Shape;388;p53"/>
          <p:cNvSpPr txBox="1"/>
          <p:nvPr/>
        </p:nvSpPr>
        <p:spPr>
          <a:xfrm>
            <a:off x="822960" y="1745673"/>
            <a:ext cx="7271700" cy="29907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Resultado de acceder a la ruta /productos en la barra de direcciones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l">
              <a:lnSpc>
                <a:spcPct val="90000"/>
              </a:lnSpc>
              <a:spcBef>
                <a:spcPts val="900"/>
              </a:spcBef>
              <a:spcAft>
                <a:spcPts val="0"/>
              </a:spcAft>
              <a:buNone/>
            </a:pPr>
            <a:r>
              <a:t/>
            </a:r>
            <a:endParaRPr>
              <a:solidFill>
                <a:srgbClr val="375FA9"/>
              </a:solidFill>
            </a:endParaRPr>
          </a:p>
          <a:p>
            <a:pPr indent="0" lvl="0" marL="139700" rtl="0" algn="l">
              <a:lnSpc>
                <a:spcPct val="90000"/>
              </a:lnSpc>
              <a:spcBef>
                <a:spcPts val="900"/>
              </a:spcBef>
              <a:spcAft>
                <a:spcPts val="0"/>
              </a:spcAft>
              <a:buNone/>
            </a:pPr>
            <a:r>
              <a:t/>
            </a:r>
            <a:endParaRPr>
              <a:solidFill>
                <a:srgbClr val="375FA9"/>
              </a:solidFill>
            </a:endParaRPr>
          </a:p>
        </p:txBody>
      </p:sp>
      <p:pic>
        <p:nvPicPr>
          <p:cNvPr id="389" name="Google Shape;389;p53"/>
          <p:cNvPicPr preferRelativeResize="0"/>
          <p:nvPr/>
        </p:nvPicPr>
        <p:blipFill rotWithShape="1">
          <a:blip r:embed="rId4">
            <a:alphaModFix/>
          </a:blip>
          <a:srcRect b="0" l="0" r="0" t="0"/>
          <a:stretch/>
        </p:blipFill>
        <p:spPr>
          <a:xfrm>
            <a:off x="2363986" y="2477117"/>
            <a:ext cx="4135758" cy="181269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822960" y="25117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t/>
            </a:r>
            <a:endParaRPr b="1" sz="3200">
              <a:solidFill>
                <a:srgbClr val="E73263"/>
              </a:solidFill>
            </a:endParaRPr>
          </a:p>
          <a:p>
            <a:pPr indent="0" lvl="0" marL="0" rtl="0" algn="l">
              <a:lnSpc>
                <a:spcPct val="85000"/>
              </a:lnSpc>
              <a:spcBef>
                <a:spcPts val="0"/>
              </a:spcBef>
              <a:spcAft>
                <a:spcPts val="0"/>
              </a:spcAft>
              <a:buNone/>
            </a:pPr>
            <a:r>
              <a:t/>
            </a:r>
            <a:endParaRPr b="1" sz="3200">
              <a:solidFill>
                <a:srgbClr val="E73263"/>
              </a:solidFill>
            </a:endParaRPr>
          </a:p>
          <a:p>
            <a:pPr indent="0" lvl="0" marL="0" rtl="0" algn="l">
              <a:lnSpc>
                <a:spcPct val="85000"/>
              </a:lnSpc>
              <a:spcBef>
                <a:spcPts val="0"/>
              </a:spcBef>
              <a:spcAft>
                <a:spcPts val="0"/>
              </a:spcAft>
              <a:buNone/>
            </a:pPr>
            <a:r>
              <a:t/>
            </a:r>
            <a:endParaRPr b="1" sz="3200">
              <a:solidFill>
                <a:srgbClr val="E73263"/>
              </a:solidFill>
            </a:endParaRPr>
          </a:p>
          <a:p>
            <a:pPr indent="0" lvl="0" marL="0" rtl="0" algn="l">
              <a:lnSpc>
                <a:spcPct val="85000"/>
              </a:lnSpc>
              <a:spcBef>
                <a:spcPts val="0"/>
              </a:spcBef>
              <a:spcAft>
                <a:spcPts val="0"/>
              </a:spcAft>
              <a:buNone/>
            </a:pPr>
            <a:r>
              <a:rPr b="1" lang="es" sz="3100">
                <a:solidFill>
                  <a:srgbClr val="E73263"/>
                </a:solidFill>
              </a:rPr>
              <a:t>Diseño de Base de Datos</a:t>
            </a:r>
            <a:endParaRPr b="1" sz="3100">
              <a:solidFill>
                <a:srgbClr val="E73263"/>
              </a:solidFill>
            </a:endParaRPr>
          </a:p>
        </p:txBody>
      </p:sp>
      <p:sp>
        <p:nvSpPr>
          <p:cNvPr id="162" name="Google Shape;162;p18"/>
          <p:cNvSpPr txBox="1"/>
          <p:nvPr/>
        </p:nvSpPr>
        <p:spPr>
          <a:xfrm>
            <a:off x="822960" y="1339270"/>
            <a:ext cx="7543800" cy="33333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Para recordar</a:t>
            </a:r>
            <a:r>
              <a:rPr lang="es">
                <a:solidFill>
                  <a:srgbClr val="375FA9"/>
                </a:solidFill>
              </a:rPr>
              <a:t>: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“Una base de datos es una colección de información organizada de forma que un software pueda seleccionar rápidamente los fragmentos de datos que necesite”.</a:t>
            </a:r>
            <a:endParaRPr>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“Una base de datos es un sistema de archivos electrónico”.</a:t>
            </a:r>
            <a:endParaRPr>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“Las bases de datos tradicionales se organizan por campos, registros y archivos”.</a:t>
            </a:r>
            <a:endParaRPr>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“Una base de datos es un conjunto de datos almacenados y organizados con el fin  de facilitar su acceso y recuperación mediante el uso de un ordenador”.</a:t>
            </a:r>
            <a:endParaRPr>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“Una base de datos es una serie de datos organizados y relacionados entre sí los cuales son recolectados y explotados por un software o sistema de información”.</a:t>
            </a:r>
            <a:endParaRPr>
              <a:solidFill>
                <a:srgbClr val="375FA9"/>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93" name="Shape 393"/>
        <p:cNvGrpSpPr/>
        <p:nvPr/>
      </p:nvGrpSpPr>
      <p:grpSpPr>
        <a:xfrm>
          <a:off x="0" y="0"/>
          <a:ext cx="0" cy="0"/>
          <a:chOff x="0" y="0"/>
          <a:chExt cx="0" cy="0"/>
        </a:xfrm>
      </p:grpSpPr>
      <p:sp>
        <p:nvSpPr>
          <p:cNvPr id="394" name="Google Shape;394;p54"/>
          <p:cNvSpPr txBox="1"/>
          <p:nvPr/>
        </p:nvSpPr>
        <p:spPr>
          <a:xfrm>
            <a:off x="867360" y="64015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95" name="Google Shape;395;p54"/>
          <p:cNvSpPr txBox="1"/>
          <p:nvPr/>
        </p:nvSpPr>
        <p:spPr>
          <a:xfrm>
            <a:off x="822960" y="1728260"/>
            <a:ext cx="7386000" cy="31971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Para editar un producto, es necesario enviar los valores de las variables a través de la barra de direcciones, las variables necesarias son las establecidas en la ruta ‘/edit’ establecida anteriormente.</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Ejemplo de la ruta en la barra de direcciones: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300" u="sng">
                <a:solidFill>
                  <a:srgbClr val="375FA9"/>
                </a:solidFill>
                <a:hlinkClick r:id="rId4">
                  <a:extLst>
                    <a:ext uri="{A12FA001-AC4F-418D-AE19-62706E023703}">
                      <ahyp:hlinkClr val="tx"/>
                    </a:ext>
                  </a:extLst>
                </a:hlinkClick>
              </a:rPr>
              <a:t>http://localhost:5000/edit?id=1&amp;nombre=Secadora&amp;cantidad=7&amp;codigo=002</a:t>
            </a:r>
            <a:endParaRPr sz="1300">
              <a:solidFill>
                <a:srgbClr val="375FA9"/>
              </a:solidFill>
            </a:endParaRPr>
          </a:p>
          <a:p>
            <a:pPr indent="0" lvl="0" marL="139700" rtl="0" algn="just">
              <a:lnSpc>
                <a:spcPct val="90000"/>
              </a:lnSpc>
              <a:spcBef>
                <a:spcPts val="900"/>
              </a:spcBef>
              <a:spcAft>
                <a:spcPts val="0"/>
              </a:spcAft>
              <a:buNone/>
            </a:pPr>
            <a:r>
              <a:rPr lang="es">
                <a:solidFill>
                  <a:srgbClr val="375FA9"/>
                </a:solidFill>
              </a:rPr>
              <a:t>Al colocar el símbolo ‘?’ en la dirección, se está indicando que a continuación se enviarán variables con sus respectivos valores, el símbolo &amp; separa las variables enviadas.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Para el ejemplo se envían 4 variables, id con valor de 1, nombre con valor de Secadora, cantidad con valor de 7, y código con valor de 002.</a:t>
            </a:r>
            <a:endParaRPr>
              <a:solidFill>
                <a:srgbClr val="375FA9"/>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99" name="Shape 399"/>
        <p:cNvGrpSpPr/>
        <p:nvPr/>
      </p:nvGrpSpPr>
      <p:grpSpPr>
        <a:xfrm>
          <a:off x="0" y="0"/>
          <a:ext cx="0" cy="0"/>
          <a:chOff x="0" y="0"/>
          <a:chExt cx="0" cy="0"/>
        </a:xfrm>
      </p:grpSpPr>
      <p:sp>
        <p:nvSpPr>
          <p:cNvPr id="400" name="Google Shape;400;p55"/>
          <p:cNvSpPr txBox="1"/>
          <p:nvPr/>
        </p:nvSpPr>
        <p:spPr>
          <a:xfrm>
            <a:off x="899160" y="72240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Flask – Base de Datos</a:t>
            </a:r>
            <a:endParaRPr b="1" sz="2800">
              <a:solidFill>
                <a:srgbClr val="E73263"/>
              </a:solidFill>
            </a:endParaRPr>
          </a:p>
        </p:txBody>
      </p:sp>
      <p:sp>
        <p:nvSpPr>
          <p:cNvPr id="401" name="Google Shape;401;p55"/>
          <p:cNvSpPr txBox="1"/>
          <p:nvPr/>
        </p:nvSpPr>
        <p:spPr>
          <a:xfrm>
            <a:off x="899160" y="2050378"/>
            <a:ext cx="7725000" cy="24177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Para eliminar un producto, es necesario enviar el valor del id a través de la barra de direcciones, la ruta ‘/delete’ establecida anteriormente es la encargada de eliminar un producto dado un id.</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Ejemplo de la ruta en la barra de direcciones: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u="sng">
                <a:solidFill>
                  <a:srgbClr val="375FA9"/>
                </a:solidFill>
                <a:hlinkClick r:id="rId4">
                  <a:extLst>
                    <a:ext uri="{A12FA001-AC4F-418D-AE19-62706E023703}">
                      <ahyp:hlinkClr val="tx"/>
                    </a:ext>
                  </a:extLst>
                </a:hlinkClick>
              </a:rPr>
              <a:t>http://localhost:5000/delete?id=1</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Para el ejemplo se eliminará el producto de código 1.</a:t>
            </a:r>
            <a:endParaRPr>
              <a:solidFill>
                <a:srgbClr val="375FA9"/>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05" name="Shape 405"/>
        <p:cNvGrpSpPr/>
        <p:nvPr/>
      </p:nvGrpSpPr>
      <p:grpSpPr>
        <a:xfrm>
          <a:off x="0" y="0"/>
          <a:ext cx="0" cy="0"/>
          <a:chOff x="0" y="0"/>
          <a:chExt cx="0" cy="0"/>
        </a:xfrm>
      </p:grpSpPr>
      <p:sp>
        <p:nvSpPr>
          <p:cNvPr id="406" name="Google Shape;406;p56"/>
          <p:cNvSpPr txBox="1"/>
          <p:nvPr/>
        </p:nvSpPr>
        <p:spPr>
          <a:xfrm>
            <a:off x="800110" y="2027697"/>
            <a:ext cx="7543800" cy="1088100"/>
          </a:xfrm>
          <a:prstGeom prst="rect">
            <a:avLst/>
          </a:prstGeom>
          <a:noFill/>
          <a:ln>
            <a:noFill/>
          </a:ln>
        </p:spPr>
        <p:txBody>
          <a:bodyPr anchorCtr="0" anchor="ctr" bIns="34275" lIns="68575" spcFirstLastPara="1" rIns="68575" wrap="square" tIns="34275">
            <a:noAutofit/>
          </a:bodyPr>
          <a:lstStyle/>
          <a:p>
            <a:pPr indent="0" lvl="0" marL="0" rtl="0" algn="ctr">
              <a:lnSpc>
                <a:spcPct val="85000"/>
              </a:lnSpc>
              <a:spcBef>
                <a:spcPts val="0"/>
              </a:spcBef>
              <a:spcAft>
                <a:spcPts val="0"/>
              </a:spcAft>
              <a:buNone/>
            </a:pPr>
            <a:r>
              <a:rPr b="1" lang="es" sz="3800">
                <a:solidFill>
                  <a:srgbClr val="E73263"/>
                </a:solidFill>
              </a:rPr>
              <a:t>Ejercicios de práctica</a:t>
            </a:r>
            <a:endParaRPr b="1" sz="3800">
              <a:solidFill>
                <a:srgbClr val="E73263"/>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10" name="Shape 410"/>
        <p:cNvGrpSpPr/>
        <p:nvPr/>
      </p:nvGrpSpPr>
      <p:grpSpPr>
        <a:xfrm>
          <a:off x="0" y="0"/>
          <a:ext cx="0" cy="0"/>
          <a:chOff x="0" y="0"/>
          <a:chExt cx="0" cy="0"/>
        </a:xfrm>
      </p:grpSpPr>
      <p:sp>
        <p:nvSpPr>
          <p:cNvPr id="411" name="Google Shape;411;p57"/>
          <p:cNvSpPr txBox="1"/>
          <p:nvPr>
            <p:ph type="title"/>
          </p:nvPr>
        </p:nvSpPr>
        <p:spPr>
          <a:xfrm>
            <a:off x="1724025" y="1363565"/>
            <a:ext cx="8325000" cy="515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None/>
            </a:pPr>
            <a:r>
              <a:rPr b="1" lang="es">
                <a:solidFill>
                  <a:srgbClr val="E72E5F"/>
                </a:solidFill>
                <a:latin typeface="Arial"/>
                <a:ea typeface="Arial"/>
                <a:cs typeface="Arial"/>
                <a:sym typeface="Arial"/>
              </a:rPr>
              <a:t>Seguimiento</a:t>
            </a:r>
            <a:r>
              <a:rPr b="1" lang="es">
                <a:solidFill>
                  <a:srgbClr val="375FA9"/>
                </a:solidFill>
                <a:latin typeface="Arial"/>
                <a:ea typeface="Arial"/>
                <a:cs typeface="Arial"/>
                <a:sym typeface="Arial"/>
              </a:rPr>
              <a:t> Habilidades </a:t>
            </a:r>
            <a:br>
              <a:rPr b="1" lang="es">
                <a:solidFill>
                  <a:srgbClr val="375FA9"/>
                </a:solidFill>
                <a:latin typeface="Arial"/>
                <a:ea typeface="Arial"/>
                <a:cs typeface="Arial"/>
                <a:sym typeface="Arial"/>
              </a:rPr>
            </a:br>
            <a:r>
              <a:rPr b="1" lang="es">
                <a:solidFill>
                  <a:srgbClr val="375FA9"/>
                </a:solidFill>
                <a:latin typeface="Arial"/>
                <a:ea typeface="Arial"/>
                <a:cs typeface="Arial"/>
                <a:sym typeface="Arial"/>
              </a:rPr>
              <a:t>Digitales en Programación</a:t>
            </a:r>
            <a:endParaRPr>
              <a:latin typeface="Arial"/>
              <a:ea typeface="Arial"/>
              <a:cs typeface="Arial"/>
              <a:sym typeface="Arial"/>
            </a:endParaRPr>
          </a:p>
        </p:txBody>
      </p:sp>
      <p:pic>
        <p:nvPicPr>
          <p:cNvPr id="412" name="Google Shape;412;p57"/>
          <p:cNvPicPr preferRelativeResize="0"/>
          <p:nvPr/>
        </p:nvPicPr>
        <p:blipFill rotWithShape="1">
          <a:blip r:embed="rId4">
            <a:alphaModFix/>
          </a:blip>
          <a:srcRect b="36534" l="12040" r="15944" t="22894"/>
          <a:stretch/>
        </p:blipFill>
        <p:spPr>
          <a:xfrm>
            <a:off x="1783550" y="2009660"/>
            <a:ext cx="4487918" cy="1421562"/>
          </a:xfrm>
          <a:prstGeom prst="rect">
            <a:avLst/>
          </a:prstGeom>
          <a:noFill/>
          <a:ln>
            <a:noFill/>
          </a:ln>
        </p:spPr>
      </p:pic>
      <p:sp>
        <p:nvSpPr>
          <p:cNvPr id="413" name="Google Shape;413;p57"/>
          <p:cNvSpPr txBox="1"/>
          <p:nvPr/>
        </p:nvSpPr>
        <p:spPr>
          <a:xfrm>
            <a:off x="2650200" y="3936531"/>
            <a:ext cx="8325000" cy="515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Nunito"/>
              <a:buNone/>
            </a:pPr>
            <a:r>
              <a:rPr b="1" i="0" lang="es" sz="1500" u="sng" cap="none" strike="noStrike">
                <a:solidFill>
                  <a:srgbClr val="E63464"/>
                </a:solidFill>
                <a:latin typeface="Arial"/>
                <a:ea typeface="Arial"/>
                <a:cs typeface="Arial"/>
                <a:sym typeface="Arial"/>
                <a:hlinkClick r:id="rId5">
                  <a:extLst>
                    <a:ext uri="{A12FA001-AC4F-418D-AE19-62706E023703}">
                      <ahyp:hlinkClr val="tx"/>
                    </a:ext>
                  </a:extLst>
                </a:hlinkClick>
              </a:rPr>
              <a:t>https://www.questionpro.com/t/ALw8TZlxOJ</a:t>
            </a:r>
            <a:endParaRPr b="0" i="0" sz="1500" u="sng" cap="none" strike="noStrike">
              <a:solidFill>
                <a:srgbClr val="E63464"/>
              </a:solidFill>
              <a:latin typeface="Arial"/>
              <a:ea typeface="Arial"/>
              <a:cs typeface="Arial"/>
              <a:sym typeface="Arial"/>
            </a:endParaRPr>
          </a:p>
        </p:txBody>
      </p:sp>
      <p:sp>
        <p:nvSpPr>
          <p:cNvPr id="414" name="Google Shape;414;p57"/>
          <p:cNvSpPr txBox="1"/>
          <p:nvPr/>
        </p:nvSpPr>
        <p:spPr>
          <a:xfrm>
            <a:off x="1783550" y="3531462"/>
            <a:ext cx="4373100" cy="572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Nunito"/>
              <a:buNone/>
            </a:pPr>
            <a:r>
              <a:rPr b="1" i="0" lang="es" sz="1400" u="none" cap="none" strike="noStrike">
                <a:solidFill>
                  <a:srgbClr val="375FA9"/>
                </a:solidFill>
                <a:latin typeface="Arial"/>
                <a:ea typeface="Arial"/>
                <a:cs typeface="Arial"/>
                <a:sym typeface="Arial"/>
              </a:rPr>
              <a:t>Completa la siguiente encuesta para darnos retroalimentación sobre esta semana </a:t>
            </a:r>
            <a:r>
              <a:rPr b="1" i="0" lang="es" sz="1400" u="none" cap="none" strike="noStrike">
                <a:solidFill>
                  <a:srgbClr val="375FA9"/>
                </a:solidFill>
                <a:latin typeface="Times New Roman"/>
                <a:ea typeface="Times New Roman"/>
                <a:cs typeface="Times New Roman"/>
                <a:sym typeface="Times New Roman"/>
              </a:rPr>
              <a:t>▼▼▼</a:t>
            </a:r>
            <a:endParaRPr b="0" i="0" sz="1400" u="none" cap="none" strike="noStrike">
              <a:solidFill>
                <a:srgbClr val="375FA9"/>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pic>
        <p:nvPicPr>
          <p:cNvPr id="419" name="Google Shape;419;p58"/>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822960" y="69986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900">
                <a:solidFill>
                  <a:srgbClr val="E73263"/>
                </a:solidFill>
              </a:rPr>
              <a:t>Diseño de Base de Datos</a:t>
            </a:r>
            <a:br>
              <a:rPr b="1" lang="es" sz="3200">
                <a:solidFill>
                  <a:srgbClr val="E73263"/>
                </a:solidFill>
              </a:rPr>
            </a:br>
            <a:r>
              <a:rPr b="1" lang="es" sz="3200">
                <a:solidFill>
                  <a:srgbClr val="E73263"/>
                </a:solidFill>
              </a:rPr>
              <a:t>Modelos</a:t>
            </a:r>
            <a:endParaRPr b="1" sz="3200">
              <a:solidFill>
                <a:srgbClr val="E73263"/>
              </a:solidFill>
            </a:endParaRPr>
          </a:p>
        </p:txBody>
      </p:sp>
      <p:sp>
        <p:nvSpPr>
          <p:cNvPr id="168" name="Google Shape;168;p19"/>
          <p:cNvSpPr txBox="1"/>
          <p:nvPr/>
        </p:nvSpPr>
        <p:spPr>
          <a:xfrm>
            <a:off x="822960" y="1747981"/>
            <a:ext cx="7543800" cy="3260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Bases de Datos relacionales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Colección de datos organizados en un conjunto de tablas formalmente definidas, desde las cuales se puede acceder a los datos o ingresarlos de muchas formas diferentes sin necesidad de reorganizar las tablas de la base de datos. El Lenguaje de Consultas Estructuradas (SQL) fue diseñado para administrar, y recuperar información de sistemas de gestión de bases de datos relacionales. </a:t>
            </a:r>
            <a:endParaRPr>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Las bases de datos relacionales se fundamentan en la organización de la información en pequeñas secciones unidas o integradas mediante unos identificadores.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Como características principales se encuentra que: </a:t>
            </a:r>
            <a:endParaRPr sz="13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chemeClr val="accent5"/>
              </a:buClr>
              <a:buSzPts val="1400"/>
              <a:buFont typeface="Calibri"/>
              <a:buChar char="○"/>
            </a:pPr>
            <a:r>
              <a:rPr lang="es" sz="1300">
                <a:solidFill>
                  <a:srgbClr val="375FA9"/>
                </a:solidFill>
              </a:rPr>
              <a:t>Son robustas, debido a la gran capacidad de almacenamiento.</a:t>
            </a:r>
            <a:endParaRPr sz="1300">
              <a:solidFill>
                <a:srgbClr val="375FA9"/>
              </a:solidFill>
            </a:endParaRPr>
          </a:p>
          <a:p>
            <a:pPr indent="-317500" lvl="1" marL="914400" rtl="0" algn="just">
              <a:lnSpc>
                <a:spcPct val="90000"/>
              </a:lnSpc>
              <a:spcBef>
                <a:spcPts val="200"/>
              </a:spcBef>
              <a:spcAft>
                <a:spcPts val="0"/>
              </a:spcAft>
              <a:buClr>
                <a:schemeClr val="accent5"/>
              </a:buClr>
              <a:buSzPts val="1400"/>
              <a:buFont typeface="Calibri"/>
              <a:buChar char="○"/>
            </a:pPr>
            <a:r>
              <a:rPr lang="es" sz="1300">
                <a:solidFill>
                  <a:srgbClr val="375FA9"/>
                </a:solidFill>
              </a:rPr>
              <a:t>Son menos vulnerables ante fallas.</a:t>
            </a:r>
            <a:endParaRPr sz="1300">
              <a:solidFill>
                <a:srgbClr val="375FA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txBox="1"/>
          <p:nvPr/>
        </p:nvSpPr>
        <p:spPr>
          <a:xfrm>
            <a:off x="822960" y="70679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600">
                <a:solidFill>
                  <a:srgbClr val="E73263"/>
                </a:solidFill>
              </a:rPr>
              <a:t>Diseño de Base de Datos</a:t>
            </a:r>
            <a:br>
              <a:rPr b="1" lang="es" sz="3200">
                <a:solidFill>
                  <a:srgbClr val="E73263"/>
                </a:solidFill>
              </a:rPr>
            </a:br>
            <a:r>
              <a:rPr b="1" lang="es" sz="3200">
                <a:solidFill>
                  <a:srgbClr val="E73263"/>
                </a:solidFill>
              </a:rPr>
              <a:t>Modelos</a:t>
            </a:r>
            <a:endParaRPr b="1" sz="3200">
              <a:solidFill>
                <a:srgbClr val="E73263"/>
              </a:solidFill>
            </a:endParaRPr>
          </a:p>
        </p:txBody>
      </p:sp>
      <p:sp>
        <p:nvSpPr>
          <p:cNvPr id="174" name="Google Shape;174;p20"/>
          <p:cNvSpPr txBox="1"/>
          <p:nvPr/>
        </p:nvSpPr>
        <p:spPr>
          <a:xfrm>
            <a:off x="822960" y="1855356"/>
            <a:ext cx="7543800" cy="301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a:solidFill>
                  <a:srgbClr val="375FA9"/>
                </a:solidFill>
              </a:rPr>
              <a:t>Elementos de Bases de Datos relacionales (SQL)</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b="1" sz="700">
              <a:solidFill>
                <a:srgbClr val="375FA9"/>
              </a:solidFill>
            </a:endParaRPr>
          </a:p>
          <a:p>
            <a:pPr indent="-317500" lvl="0" marL="457200" rtl="0" algn="l">
              <a:lnSpc>
                <a:spcPct val="90000"/>
              </a:lnSpc>
              <a:spcBef>
                <a:spcPts val="900"/>
              </a:spcBef>
              <a:spcAft>
                <a:spcPts val="0"/>
              </a:spcAft>
              <a:buClr>
                <a:schemeClr val="accent5"/>
              </a:buClr>
              <a:buSzPts val="1400"/>
              <a:buFont typeface="Calibri"/>
              <a:buChar char="●"/>
            </a:pPr>
            <a:r>
              <a:rPr lang="es">
                <a:solidFill>
                  <a:srgbClr val="375FA9"/>
                </a:solidFill>
              </a:rPr>
              <a:t>Relaciones base y derivadas.</a:t>
            </a:r>
            <a:endParaRPr>
              <a:solidFill>
                <a:srgbClr val="375FA9"/>
              </a:solidFill>
            </a:endParaRPr>
          </a:p>
          <a:p>
            <a:pPr indent="-317500" lvl="0" marL="457200" rtl="0" algn="l">
              <a:lnSpc>
                <a:spcPct val="90000"/>
              </a:lnSpc>
              <a:spcBef>
                <a:spcPts val="900"/>
              </a:spcBef>
              <a:spcAft>
                <a:spcPts val="0"/>
              </a:spcAft>
              <a:buClr>
                <a:schemeClr val="accent5"/>
              </a:buClr>
              <a:buSzPts val="1400"/>
              <a:buFont typeface="Calibri"/>
              <a:buChar char="●"/>
            </a:pPr>
            <a:r>
              <a:rPr lang="es">
                <a:solidFill>
                  <a:srgbClr val="375FA9"/>
                </a:solidFill>
              </a:rPr>
              <a:t>Restricciones y dominios.</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chemeClr val="accent5"/>
              </a:buClr>
              <a:buSzPts val="1400"/>
              <a:buFont typeface="Calibri"/>
              <a:buChar char="●"/>
            </a:pPr>
            <a:r>
              <a:rPr lang="es">
                <a:solidFill>
                  <a:srgbClr val="375FA9"/>
                </a:solidFill>
              </a:rPr>
              <a:t>Clave única.</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chemeClr val="accent5"/>
              </a:buClr>
              <a:buSzPts val="1400"/>
              <a:buFont typeface="Calibri"/>
              <a:buChar char="●"/>
            </a:pPr>
            <a:r>
              <a:rPr lang="es">
                <a:solidFill>
                  <a:srgbClr val="375FA9"/>
                </a:solidFill>
              </a:rPr>
              <a:t>Clave primaria.</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chemeClr val="accent5"/>
              </a:buClr>
              <a:buSzPts val="1400"/>
              <a:buFont typeface="Calibri"/>
              <a:buChar char="●"/>
            </a:pPr>
            <a:r>
              <a:rPr lang="es">
                <a:solidFill>
                  <a:srgbClr val="375FA9"/>
                </a:solidFill>
              </a:rPr>
              <a:t>Clave foránea.</a:t>
            </a:r>
            <a:endParaRPr>
              <a:solidFill>
                <a:srgbClr val="375FA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1"/>
          <p:cNvSpPr txBox="1"/>
          <p:nvPr/>
        </p:nvSpPr>
        <p:spPr>
          <a:xfrm>
            <a:off x="822960" y="70679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600">
                <a:solidFill>
                  <a:srgbClr val="E73263"/>
                </a:solidFill>
              </a:rPr>
              <a:t>Diseño de Base de Datos</a:t>
            </a:r>
            <a:br>
              <a:rPr b="1" lang="es" sz="3200">
                <a:solidFill>
                  <a:srgbClr val="E73263"/>
                </a:solidFill>
              </a:rPr>
            </a:br>
            <a:r>
              <a:rPr b="1" lang="es" sz="3200">
                <a:solidFill>
                  <a:srgbClr val="E73263"/>
                </a:solidFill>
              </a:rPr>
              <a:t>Modelos</a:t>
            </a:r>
            <a:endParaRPr b="1" sz="3200">
              <a:solidFill>
                <a:srgbClr val="E73263"/>
              </a:solidFill>
            </a:endParaRPr>
          </a:p>
        </p:txBody>
      </p:sp>
      <p:sp>
        <p:nvSpPr>
          <p:cNvPr id="180" name="Google Shape;180;p21"/>
          <p:cNvSpPr txBox="1"/>
          <p:nvPr/>
        </p:nvSpPr>
        <p:spPr>
          <a:xfrm>
            <a:off x="822960" y="1876138"/>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Bases de datos no relacionales (NoSQL)</a:t>
            </a:r>
            <a:endParaRPr b="1">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Diseñadas especialmente para modelos de datos específicos, poseen esquemas flexibles para crear aplicaciones modernas. </a:t>
            </a:r>
            <a:endParaRPr>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Son fáciles de desarrollar, por lo que son altamente reconocidas, tanto en funcionalidad  como en rendimiento a escala.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Las bases de datos no relacionales (NoSQL), no tienen un identificador que se pueda usar para relacionar un conjunto de datos y otros. La información se organiza normalmente mediante documentos y es muy útil cuando no se necesita de un esquema exacto de lo que se va a almacenar.</a:t>
            </a:r>
            <a:endParaRPr>
              <a:solidFill>
                <a:srgbClr val="375FA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22"/>
          <p:cNvSpPr txBox="1"/>
          <p:nvPr/>
        </p:nvSpPr>
        <p:spPr>
          <a:xfrm>
            <a:off x="822960" y="772763"/>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Diseño de Base de Datos</a:t>
            </a:r>
            <a:br>
              <a:rPr b="1" lang="es" sz="3200">
                <a:solidFill>
                  <a:srgbClr val="E73263"/>
                </a:solidFill>
              </a:rPr>
            </a:br>
            <a:r>
              <a:rPr b="1" lang="es" sz="3200">
                <a:solidFill>
                  <a:srgbClr val="E73263"/>
                </a:solidFill>
              </a:rPr>
              <a:t>Modelos</a:t>
            </a:r>
            <a:endParaRPr b="1" sz="3200">
              <a:solidFill>
                <a:srgbClr val="E73263"/>
              </a:solidFill>
            </a:endParaRPr>
          </a:p>
        </p:txBody>
      </p:sp>
      <p:sp>
        <p:nvSpPr>
          <p:cNvPr id="186" name="Google Shape;186;p22"/>
          <p:cNvSpPr txBox="1"/>
          <p:nvPr/>
        </p:nvSpPr>
        <p:spPr>
          <a:xfrm>
            <a:off x="822960" y="1955800"/>
            <a:ext cx="7543800" cy="301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a:solidFill>
                  <a:srgbClr val="375FA9"/>
                </a:solidFill>
              </a:rPr>
              <a:t>Características de Bases de datos no relacionales</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b="1" sz="300">
              <a:solidFill>
                <a:srgbClr val="375FA9"/>
              </a:solidFill>
            </a:endParaRPr>
          </a:p>
          <a:p>
            <a:pPr indent="-317500" lvl="0" marL="457200" rtl="0" algn="l">
              <a:lnSpc>
                <a:spcPct val="90000"/>
              </a:lnSpc>
              <a:spcBef>
                <a:spcPts val="900"/>
              </a:spcBef>
              <a:spcAft>
                <a:spcPts val="0"/>
              </a:spcAft>
              <a:buClr>
                <a:schemeClr val="accent5"/>
              </a:buClr>
              <a:buSzPts val="1400"/>
              <a:buFont typeface="Calibri"/>
              <a:buChar char="●"/>
            </a:pPr>
            <a:r>
              <a:rPr lang="es">
                <a:solidFill>
                  <a:srgbClr val="375FA9"/>
                </a:solidFill>
              </a:rPr>
              <a:t>Consistencia Eventual. </a:t>
            </a:r>
            <a:endParaRPr>
              <a:solidFill>
                <a:srgbClr val="375FA9"/>
              </a:solidFill>
            </a:endParaRPr>
          </a:p>
          <a:p>
            <a:pPr indent="-317500" lvl="0" marL="457200" rtl="0" algn="l">
              <a:lnSpc>
                <a:spcPct val="90000"/>
              </a:lnSpc>
              <a:spcBef>
                <a:spcPts val="900"/>
              </a:spcBef>
              <a:spcAft>
                <a:spcPts val="0"/>
              </a:spcAft>
              <a:buClr>
                <a:schemeClr val="accent5"/>
              </a:buClr>
              <a:buSzPts val="1400"/>
              <a:buFont typeface="Calibri"/>
              <a:buChar char="●"/>
            </a:pPr>
            <a:r>
              <a:rPr lang="es">
                <a:solidFill>
                  <a:srgbClr val="375FA9"/>
                </a:solidFill>
              </a:rPr>
              <a:t>Estructura distribuida. </a:t>
            </a:r>
            <a:endParaRPr>
              <a:solidFill>
                <a:srgbClr val="375FA9"/>
              </a:solidFill>
            </a:endParaRPr>
          </a:p>
          <a:p>
            <a:pPr indent="-317500" lvl="0" marL="457200" rtl="0" algn="l">
              <a:lnSpc>
                <a:spcPct val="90000"/>
              </a:lnSpc>
              <a:spcBef>
                <a:spcPts val="900"/>
              </a:spcBef>
              <a:spcAft>
                <a:spcPts val="0"/>
              </a:spcAft>
              <a:buClr>
                <a:schemeClr val="accent5"/>
              </a:buClr>
              <a:buSzPts val="1400"/>
              <a:buFont typeface="Calibri"/>
              <a:buChar char="●"/>
            </a:pPr>
            <a:r>
              <a:rPr lang="es">
                <a:solidFill>
                  <a:srgbClr val="375FA9"/>
                </a:solidFill>
              </a:rPr>
              <a:t>Ausencia de esquema en los registros de datos. </a:t>
            </a:r>
            <a:endParaRPr>
              <a:solidFill>
                <a:srgbClr val="375FA9"/>
              </a:solidFill>
            </a:endParaRPr>
          </a:p>
          <a:p>
            <a:pPr indent="-317500" lvl="0" marL="457200" rtl="0" algn="l">
              <a:lnSpc>
                <a:spcPct val="90000"/>
              </a:lnSpc>
              <a:spcBef>
                <a:spcPts val="900"/>
              </a:spcBef>
              <a:spcAft>
                <a:spcPts val="0"/>
              </a:spcAft>
              <a:buClr>
                <a:schemeClr val="accent5"/>
              </a:buClr>
              <a:buSzPts val="1400"/>
              <a:buFont typeface="Calibri"/>
              <a:buChar char="●"/>
            </a:pPr>
            <a:r>
              <a:rPr lang="es">
                <a:solidFill>
                  <a:srgbClr val="375FA9"/>
                </a:solidFill>
              </a:rPr>
              <a:t>Escalabilidad horizontal sencilla. </a:t>
            </a:r>
            <a:endParaRPr>
              <a:solidFill>
                <a:srgbClr val="375FA9"/>
              </a:solidFill>
            </a:endParaRPr>
          </a:p>
          <a:p>
            <a:pPr indent="-317500" lvl="0" marL="457200" rtl="0" algn="l">
              <a:lnSpc>
                <a:spcPct val="90000"/>
              </a:lnSpc>
              <a:spcBef>
                <a:spcPts val="900"/>
              </a:spcBef>
              <a:spcAft>
                <a:spcPts val="0"/>
              </a:spcAft>
              <a:buClr>
                <a:schemeClr val="accent5"/>
              </a:buClr>
              <a:buSzPts val="1400"/>
              <a:buFont typeface="Calibri"/>
              <a:buChar char="●"/>
            </a:pPr>
            <a:r>
              <a:rPr lang="es">
                <a:solidFill>
                  <a:srgbClr val="375FA9"/>
                </a:solidFill>
              </a:rPr>
              <a:t>Es </a:t>
            </a:r>
            <a:r>
              <a:rPr lang="es">
                <a:solidFill>
                  <a:srgbClr val="375FA9"/>
                </a:solidFill>
              </a:rPr>
              <a:t>útil</a:t>
            </a:r>
            <a:r>
              <a:rPr lang="es">
                <a:solidFill>
                  <a:srgbClr val="375FA9"/>
                </a:solidFill>
              </a:rPr>
              <a:t> cuando el volumen de los datos crece </a:t>
            </a:r>
            <a:r>
              <a:rPr lang="es">
                <a:solidFill>
                  <a:srgbClr val="375FA9"/>
                </a:solidFill>
              </a:rPr>
              <a:t>rápidamente</a:t>
            </a:r>
            <a:r>
              <a:rPr lang="es">
                <a:solidFill>
                  <a:srgbClr val="375FA9"/>
                </a:solidFill>
              </a:rPr>
              <a:t>.</a:t>
            </a:r>
            <a:endParaRPr>
              <a:solidFill>
                <a:srgbClr val="375FA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23"/>
          <p:cNvSpPr txBox="1"/>
          <p:nvPr/>
        </p:nvSpPr>
        <p:spPr>
          <a:xfrm>
            <a:off x="822960" y="665226"/>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700">
                <a:solidFill>
                  <a:srgbClr val="E73263"/>
                </a:solidFill>
              </a:rPr>
              <a:t>Diseño de Base de Datos</a:t>
            </a:r>
            <a:br>
              <a:rPr b="1" lang="es" sz="3200">
                <a:solidFill>
                  <a:srgbClr val="E73263"/>
                </a:solidFill>
              </a:rPr>
            </a:br>
            <a:r>
              <a:rPr b="1" lang="es" sz="3200">
                <a:solidFill>
                  <a:srgbClr val="E73263"/>
                </a:solidFill>
              </a:rPr>
              <a:t>Modelos</a:t>
            </a:r>
            <a:endParaRPr b="1" sz="3200">
              <a:solidFill>
                <a:srgbClr val="E73263"/>
              </a:solidFill>
            </a:endParaRPr>
          </a:p>
        </p:txBody>
      </p:sp>
      <p:sp>
        <p:nvSpPr>
          <p:cNvPr id="192" name="Google Shape;192;p23"/>
          <p:cNvSpPr txBox="1"/>
          <p:nvPr/>
        </p:nvSpPr>
        <p:spPr>
          <a:xfrm>
            <a:off x="822960" y="16891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Tipos de Bases de datos no Relacionales</a:t>
            </a:r>
            <a:endParaRPr b="1">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b="1" lang="es">
                <a:solidFill>
                  <a:srgbClr val="375FA9"/>
                </a:solidFill>
              </a:rPr>
              <a:t>Clave-valor: </a:t>
            </a:r>
            <a:r>
              <a:rPr lang="es">
                <a:solidFill>
                  <a:srgbClr val="375FA9"/>
                </a:solidFill>
              </a:rPr>
              <a:t>Modelo de base de datos no relacional muy similar a los diccionarios. Utiliza el método de clave-valor para almacenar datos como un conjunto de pares donde la clave representa un valor único. </a:t>
            </a:r>
            <a:endParaRPr>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b="1" lang="es">
                <a:solidFill>
                  <a:srgbClr val="375FA9"/>
                </a:solidFill>
              </a:rPr>
              <a:t>Documentos:</a:t>
            </a:r>
            <a:r>
              <a:rPr lang="es">
                <a:solidFill>
                  <a:srgbClr val="375FA9"/>
                </a:solidFill>
              </a:rPr>
              <a:t> Consiste en archivos donde se puede almacenar de forma eficiente e intuitiva los datos facilitando el almacenamiento y consulta de estos. </a:t>
            </a:r>
            <a:endParaRPr>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b="1" lang="es">
                <a:solidFill>
                  <a:srgbClr val="375FA9"/>
                </a:solidFill>
              </a:rPr>
              <a:t>Gráficos:</a:t>
            </a:r>
            <a:r>
              <a:rPr lang="es">
                <a:solidFill>
                  <a:srgbClr val="375FA9"/>
                </a:solidFill>
              </a:rPr>
              <a:t> También son bases de datos que permiten expresar las relaciones y diferencias entre diferentes datos y tipos de datos. </a:t>
            </a:r>
            <a:endParaRPr>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Existen otros tipos como en-memoria y búsqueda que son no son tan comunes. </a:t>
            </a:r>
            <a:endParaRPr>
              <a:solidFill>
                <a:srgbClr val="375FA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