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8e82b792e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d8e82b792e_0_7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8e82b792e_0_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d8e82b792e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8e82b792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gd8e82b792e_0_2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8e82b792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gd8e82b792e_0_2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8e82b792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3" name="Google Shape;323;gd8e82b792e_0_2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8e82b792e_0_3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d8e82b792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8e82b792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gd8e82b792e_0_3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400e85af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d400e85af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c08e80b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dc08e80bf1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8e82b792e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d8e82b792e_0_5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jp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jpg"/><Relationship Id="rId4" Type="http://schemas.openxmlformats.org/officeDocument/2006/relationships/image" Target="../media/image29.png"/><Relationship Id="rId5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jpg"/><Relationship Id="rId4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Desarrollo de software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/>
        </p:nvSpPr>
        <p:spPr>
          <a:xfrm>
            <a:off x="800110" y="3562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Codificación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800110" y="1705878"/>
            <a:ext cx="7543800" cy="24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Entrada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Documento con el diseño del software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Actividades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Creación del código fuente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Pruebas y testing</a:t>
            </a:r>
            <a:endParaRPr sz="1500">
              <a:solidFill>
                <a:srgbClr val="375FA9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Salida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Código de módulos, probado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/>
        </p:nvSpPr>
        <p:spPr>
          <a:xfrm>
            <a:off x="800110" y="42330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Pruebas - Validación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800110" y="1758904"/>
            <a:ext cx="7543800" cy="25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Entrada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Código de módulos, probado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Documento de requerimientos del software (validación)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Actividades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Pruebas de integración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Pruebas de validación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Salida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Software finalizado y listo para usar</a:t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/>
        </p:nvSpPr>
        <p:spPr>
          <a:xfrm>
            <a:off x="800110" y="37120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Mantenimiento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800110" y="154055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Entrada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Software listo para usar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Actividades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Instalación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Uso en paralelo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Implementación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Nuevos requerimientos, correcciones y modificaciones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Soporte de usuarios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Salida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Aplicación respondiendo a las necesidades actuales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/>
        </p:nvSpPr>
        <p:spPr>
          <a:xfrm>
            <a:off x="856413" y="415674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Modelos de ciclo de vida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657212" y="1664854"/>
            <a:ext cx="7272900" cy="23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317500" rtl="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s" sz="1600">
                <a:solidFill>
                  <a:srgbClr val="375FA9"/>
                </a:solidFill>
              </a:rPr>
              <a:t>	Los modelos de ciclo de vida se han actualizado a tal punto, que facilitan una metodología común entre el cliente y la compañía de software, esto con el fin de  reflejar las etapas de desarrollo involucradas y la documentación requerida, de tal forma que cada etapa se valide antes de continuar con la siguiente. </a:t>
            </a:r>
            <a:endParaRPr sz="16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/>
        </p:nvSpPr>
        <p:spPr>
          <a:xfrm>
            <a:off x="822960" y="2911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Modelo en cascada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25" name="Google Shape;225;p28"/>
          <p:cNvGrpSpPr/>
          <p:nvPr/>
        </p:nvGrpSpPr>
        <p:grpSpPr>
          <a:xfrm>
            <a:off x="700338" y="1432095"/>
            <a:ext cx="4334644" cy="3226631"/>
            <a:chOff x="2051829" y="1835245"/>
            <a:chExt cx="5438018" cy="2737449"/>
          </a:xfrm>
        </p:grpSpPr>
        <p:sp>
          <p:nvSpPr>
            <p:cNvPr id="226" name="Google Shape;226;p28"/>
            <p:cNvSpPr txBox="1"/>
            <p:nvPr/>
          </p:nvSpPr>
          <p:spPr>
            <a:xfrm>
              <a:off x="2051829" y="1835245"/>
              <a:ext cx="1485900" cy="276900"/>
            </a:xfrm>
            <a:prstGeom prst="rect">
              <a:avLst/>
            </a:prstGeom>
            <a:gradFill>
              <a:gsLst>
                <a:gs pos="0">
                  <a:srgbClr val="0028FF"/>
                </a:gs>
                <a:gs pos="100000">
                  <a:srgbClr val="6978FF"/>
                </a:gs>
              </a:gsLst>
              <a:lin ang="16200038" scaled="0"/>
            </a:gradFill>
            <a:ln cap="flat" cmpd="sng" w="9525">
              <a:solidFill>
                <a:srgbClr val="0F38F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t" bIns="34525" lIns="69050" spcFirstLastPara="1" rIns="69050" wrap="square" tIns="345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96B"/>
                </a:buClr>
                <a:buSzPts val="72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Análisis</a:t>
              </a:r>
              <a:endParaRPr/>
            </a:p>
          </p:txBody>
        </p:sp>
        <p:sp>
          <p:nvSpPr>
            <p:cNvPr id="227" name="Google Shape;227;p28"/>
            <p:cNvSpPr txBox="1"/>
            <p:nvPr/>
          </p:nvSpPr>
          <p:spPr>
            <a:xfrm>
              <a:off x="2966229" y="2463895"/>
              <a:ext cx="1485900" cy="276900"/>
            </a:xfrm>
            <a:prstGeom prst="rect">
              <a:avLst/>
            </a:prstGeom>
            <a:gradFill>
              <a:gsLst>
                <a:gs pos="0">
                  <a:srgbClr val="0028FF"/>
                </a:gs>
                <a:gs pos="100000">
                  <a:srgbClr val="6978FF"/>
                </a:gs>
              </a:gsLst>
              <a:lin ang="16200038" scaled="0"/>
            </a:gradFill>
            <a:ln cap="flat" cmpd="sng" w="9525">
              <a:solidFill>
                <a:srgbClr val="0F38F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t" bIns="34525" lIns="69050" spcFirstLastPara="1" rIns="69050" wrap="square" tIns="345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96B"/>
                </a:buClr>
                <a:buSzPts val="72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Diseño</a:t>
              </a:r>
              <a:endParaRPr/>
            </a:p>
          </p:txBody>
        </p:sp>
        <p:sp>
          <p:nvSpPr>
            <p:cNvPr id="228" name="Google Shape;228;p28"/>
            <p:cNvSpPr txBox="1"/>
            <p:nvPr/>
          </p:nvSpPr>
          <p:spPr>
            <a:xfrm>
              <a:off x="3823479" y="3092544"/>
              <a:ext cx="1714500" cy="276900"/>
            </a:xfrm>
            <a:prstGeom prst="rect">
              <a:avLst/>
            </a:prstGeom>
            <a:gradFill>
              <a:gsLst>
                <a:gs pos="0">
                  <a:srgbClr val="0028FF"/>
                </a:gs>
                <a:gs pos="100000">
                  <a:srgbClr val="6978FF"/>
                </a:gs>
              </a:gsLst>
              <a:lin ang="16200038" scaled="0"/>
            </a:gradFill>
            <a:ln cap="flat" cmpd="sng" w="9525">
              <a:solidFill>
                <a:srgbClr val="0F38F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t" bIns="34525" lIns="69050" spcFirstLastPara="1" rIns="69050" wrap="square" tIns="345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96B"/>
                </a:buClr>
                <a:buSzPts val="72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Codificación</a:t>
              </a:r>
              <a:endParaRPr/>
            </a:p>
          </p:txBody>
        </p:sp>
        <p:sp>
          <p:nvSpPr>
            <p:cNvPr id="229" name="Google Shape;229;p28"/>
            <p:cNvSpPr txBox="1"/>
            <p:nvPr/>
          </p:nvSpPr>
          <p:spPr>
            <a:xfrm>
              <a:off x="4892598" y="3710044"/>
              <a:ext cx="1485900" cy="276900"/>
            </a:xfrm>
            <a:prstGeom prst="rect">
              <a:avLst/>
            </a:prstGeom>
            <a:gradFill>
              <a:gsLst>
                <a:gs pos="0">
                  <a:srgbClr val="0028FF"/>
                </a:gs>
                <a:gs pos="100000">
                  <a:srgbClr val="6978FF"/>
                </a:gs>
              </a:gsLst>
              <a:lin ang="16200038" scaled="0"/>
            </a:gradFill>
            <a:ln cap="flat" cmpd="sng" w="9525">
              <a:solidFill>
                <a:srgbClr val="0F38F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t" bIns="34525" lIns="69050" spcFirstLastPara="1" rIns="69050" wrap="square" tIns="345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96B"/>
                </a:buClr>
                <a:buSzPts val="72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Integración</a:t>
              </a:r>
              <a:endParaRPr/>
            </a:p>
          </p:txBody>
        </p:sp>
        <p:sp>
          <p:nvSpPr>
            <p:cNvPr id="230" name="Google Shape;230;p28"/>
            <p:cNvSpPr txBox="1"/>
            <p:nvPr/>
          </p:nvSpPr>
          <p:spPr>
            <a:xfrm>
              <a:off x="5749847" y="4338694"/>
              <a:ext cx="1740000" cy="234000"/>
            </a:xfrm>
            <a:prstGeom prst="rect">
              <a:avLst/>
            </a:prstGeom>
            <a:gradFill>
              <a:gsLst>
                <a:gs pos="0">
                  <a:srgbClr val="0028FF"/>
                </a:gs>
                <a:gs pos="100000">
                  <a:srgbClr val="6978FF"/>
                </a:gs>
              </a:gsLst>
              <a:lin ang="16200038" scaled="0"/>
            </a:gradFill>
            <a:ln cap="flat" cmpd="sng" w="9525">
              <a:solidFill>
                <a:srgbClr val="0F38F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t" bIns="34525" lIns="69050" spcFirstLastPara="1" rIns="69050" wrap="square" tIns="345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96B"/>
                </a:buClr>
                <a:buSzPts val="72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Mantenimiento</a:t>
              </a:r>
              <a:endParaRPr/>
            </a:p>
          </p:txBody>
        </p:sp>
        <p:cxnSp>
          <p:nvCxnSpPr>
            <p:cNvPr id="231" name="Google Shape;231;p28"/>
            <p:cNvCxnSpPr/>
            <p:nvPr/>
          </p:nvCxnSpPr>
          <p:spPr>
            <a:xfrm>
              <a:off x="3537729" y="2006695"/>
              <a:ext cx="285900" cy="492900"/>
            </a:xfrm>
            <a:prstGeom prst="bentConnector2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32" name="Google Shape;232;p28"/>
            <p:cNvCxnSpPr/>
            <p:nvPr/>
          </p:nvCxnSpPr>
          <p:spPr>
            <a:xfrm>
              <a:off x="4452129" y="2635345"/>
              <a:ext cx="285900" cy="492900"/>
            </a:xfrm>
            <a:prstGeom prst="bentConnector2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33" name="Google Shape;233;p28"/>
            <p:cNvCxnSpPr/>
            <p:nvPr/>
          </p:nvCxnSpPr>
          <p:spPr>
            <a:xfrm>
              <a:off x="5521248" y="3252844"/>
              <a:ext cx="285900" cy="492900"/>
            </a:xfrm>
            <a:prstGeom prst="bentConnector2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34" name="Google Shape;234;p28"/>
            <p:cNvCxnSpPr/>
            <p:nvPr/>
          </p:nvCxnSpPr>
          <p:spPr>
            <a:xfrm>
              <a:off x="6378498" y="3881494"/>
              <a:ext cx="285900" cy="492900"/>
            </a:xfrm>
            <a:prstGeom prst="bentConnector2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35" name="Google Shape;235;p28"/>
            <p:cNvCxnSpPr>
              <a:stCxn id="227" idx="1"/>
            </p:cNvCxnSpPr>
            <p:nvPr/>
          </p:nvCxnSpPr>
          <p:spPr>
            <a:xfrm rot="10800000">
              <a:off x="2623329" y="2121145"/>
              <a:ext cx="342900" cy="481200"/>
            </a:xfrm>
            <a:prstGeom prst="bentConnector2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36" name="Google Shape;236;p28"/>
            <p:cNvCxnSpPr/>
            <p:nvPr/>
          </p:nvCxnSpPr>
          <p:spPr>
            <a:xfrm rot="10800000">
              <a:off x="3480579" y="2749636"/>
              <a:ext cx="342900" cy="496500"/>
            </a:xfrm>
            <a:prstGeom prst="bentConnector2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37" name="Google Shape;237;p28"/>
            <p:cNvCxnSpPr/>
            <p:nvPr/>
          </p:nvCxnSpPr>
          <p:spPr>
            <a:xfrm rot="10800000">
              <a:off x="4549698" y="3367135"/>
              <a:ext cx="342900" cy="496500"/>
            </a:xfrm>
            <a:prstGeom prst="bentConnector2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38" name="Google Shape;238;p28"/>
            <p:cNvCxnSpPr/>
            <p:nvPr/>
          </p:nvCxnSpPr>
          <p:spPr>
            <a:xfrm rot="10800000">
              <a:off x="5406948" y="3995785"/>
              <a:ext cx="342900" cy="496500"/>
            </a:xfrm>
            <a:prstGeom prst="bentConnector2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</p:grpSp>
      <p:sp>
        <p:nvSpPr>
          <p:cNvPr id="239" name="Google Shape;239;p28"/>
          <p:cNvSpPr txBox="1"/>
          <p:nvPr/>
        </p:nvSpPr>
        <p:spPr>
          <a:xfrm>
            <a:off x="4452349" y="1179481"/>
            <a:ext cx="4187700" cy="30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75FA9"/>
                </a:solidFill>
              </a:rPr>
              <a:t>Ventajas: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La cantidad de recursos necesarios es mínimo.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La documentación se produce en cada etapa del desarrollo.</a:t>
            </a:r>
            <a:endParaRPr sz="1200"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Después de cada etapa importante de la codificación de software, las pruebas se realizan para comprobar el correcto funcionamiento del código.</a:t>
            </a:r>
            <a:endParaRPr sz="1200">
              <a:solidFill>
                <a:srgbClr val="375FA9"/>
              </a:solidFill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75FA9"/>
                </a:solidFill>
              </a:rPr>
              <a:t>Inconvenientes:</a:t>
            </a:r>
            <a:endParaRPr b="1" sz="1200"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Rígido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Difícil de rectificar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La documentación inicial se vuelve obsoleta</a:t>
            </a:r>
            <a:endParaRPr sz="12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/>
        </p:nvSpPr>
        <p:spPr>
          <a:xfrm>
            <a:off x="931025" y="555170"/>
            <a:ext cx="7505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Modelo en Espiral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45" name="Google Shape;245;p29"/>
          <p:cNvGrpSpPr/>
          <p:nvPr/>
        </p:nvGrpSpPr>
        <p:grpSpPr>
          <a:xfrm>
            <a:off x="128849" y="1509172"/>
            <a:ext cx="5087075" cy="2822459"/>
            <a:chOff x="918582" y="1443756"/>
            <a:chExt cx="6351699" cy="2790094"/>
          </a:xfrm>
        </p:grpSpPr>
        <p:grpSp>
          <p:nvGrpSpPr>
            <p:cNvPr id="246" name="Google Shape;246;p29"/>
            <p:cNvGrpSpPr/>
            <p:nvPr/>
          </p:nvGrpSpPr>
          <p:grpSpPr>
            <a:xfrm>
              <a:off x="918582" y="1564109"/>
              <a:ext cx="3807336" cy="2591290"/>
              <a:chOff x="1379208" y="1798134"/>
              <a:chExt cx="3543356" cy="2343150"/>
            </a:xfrm>
          </p:grpSpPr>
          <p:sp>
            <p:nvSpPr>
              <p:cNvPr id="247" name="Google Shape;247;p29"/>
              <p:cNvSpPr txBox="1"/>
              <p:nvPr/>
            </p:nvSpPr>
            <p:spPr>
              <a:xfrm>
                <a:off x="2705564" y="3798384"/>
                <a:ext cx="1074000" cy="34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342900" lvl="0" marL="34290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" sz="14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Análisis</a:t>
                </a:r>
                <a:endParaRPr/>
              </a:p>
            </p:txBody>
          </p:sp>
          <p:sp>
            <p:nvSpPr>
              <p:cNvPr id="248" name="Google Shape;248;p29"/>
              <p:cNvSpPr txBox="1"/>
              <p:nvPr/>
            </p:nvSpPr>
            <p:spPr>
              <a:xfrm>
                <a:off x="3848564" y="2883984"/>
                <a:ext cx="1074000" cy="34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342900" lvl="0" marL="34290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" sz="14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Diseño</a:t>
                </a:r>
                <a:endParaRPr/>
              </a:p>
            </p:txBody>
          </p:sp>
          <p:sp>
            <p:nvSpPr>
              <p:cNvPr id="249" name="Google Shape;249;p29"/>
              <p:cNvSpPr txBox="1"/>
              <p:nvPr/>
            </p:nvSpPr>
            <p:spPr>
              <a:xfrm>
                <a:off x="2407908" y="1798134"/>
                <a:ext cx="1669200" cy="34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342900" lvl="0" marL="34290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" sz="14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Construcción</a:t>
                </a:r>
                <a:endParaRPr/>
              </a:p>
            </p:txBody>
          </p:sp>
          <p:sp>
            <p:nvSpPr>
              <p:cNvPr id="250" name="Google Shape;250;p29"/>
              <p:cNvSpPr txBox="1"/>
              <p:nvPr/>
            </p:nvSpPr>
            <p:spPr>
              <a:xfrm>
                <a:off x="1379208" y="2883984"/>
                <a:ext cx="1554900" cy="34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342900" lvl="0" marL="34290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" sz="14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Evaluación</a:t>
                </a:r>
                <a:endParaRPr/>
              </a:p>
            </p:txBody>
          </p:sp>
          <p:sp>
            <p:nvSpPr>
              <p:cNvPr id="251" name="Google Shape;251;p29"/>
              <p:cNvSpPr/>
              <p:nvPr/>
            </p:nvSpPr>
            <p:spPr>
              <a:xfrm flipH="1" rot="8074863">
                <a:off x="3536617" y="3310202"/>
                <a:ext cx="1028736" cy="519122"/>
              </a:xfrm>
              <a:custGeom>
                <a:rect b="b" l="l" r="r" t="t"/>
                <a:pathLst>
                  <a:path extrusionOk="0" h="21600" w="21600">
                    <a:moveTo>
                      <a:pt x="17162" y="5803"/>
                    </a:moveTo>
                    <a:cubicBezTo>
                      <a:pt x="15628" y="3850"/>
                      <a:pt x="13283" y="2710"/>
                      <a:pt x="10800" y="2710"/>
                    </a:cubicBezTo>
                    <a:cubicBezTo>
                      <a:pt x="7551" y="2710"/>
                      <a:pt x="4618" y="4652"/>
                      <a:pt x="3351" y="7643"/>
                    </a:cubicBezTo>
                    <a:lnTo>
                      <a:pt x="856" y="6586"/>
                    </a:lnTo>
                    <a:cubicBezTo>
                      <a:pt x="2547" y="2593"/>
                      <a:pt x="6463" y="0"/>
                      <a:pt x="10800" y="0"/>
                    </a:cubicBezTo>
                    <a:cubicBezTo>
                      <a:pt x="14115" y="0"/>
                      <a:pt x="17246" y="1522"/>
                      <a:pt x="19293" y="4129"/>
                    </a:cubicBezTo>
                    <a:lnTo>
                      <a:pt x="21417" y="2461"/>
                    </a:lnTo>
                    <a:lnTo>
                      <a:pt x="20732" y="8155"/>
                    </a:lnTo>
                    <a:lnTo>
                      <a:pt x="15039" y="7470"/>
                    </a:lnTo>
                    <a:lnTo>
                      <a:pt x="17162" y="5803"/>
                    </a:lnTo>
                    <a:close/>
                  </a:path>
                </a:pathLst>
              </a:custGeom>
              <a:solidFill>
                <a:srgbClr val="D956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9"/>
              <p:cNvSpPr/>
              <p:nvPr/>
            </p:nvSpPr>
            <p:spPr>
              <a:xfrm flipH="1" rot="2674863">
                <a:off x="3562774" y="2312465"/>
                <a:ext cx="1028736" cy="519122"/>
              </a:xfrm>
              <a:custGeom>
                <a:rect b="b" l="l" r="r" t="t"/>
                <a:pathLst>
                  <a:path extrusionOk="0" h="21600" w="21600">
                    <a:moveTo>
                      <a:pt x="17162" y="5803"/>
                    </a:moveTo>
                    <a:cubicBezTo>
                      <a:pt x="15628" y="3850"/>
                      <a:pt x="13283" y="2710"/>
                      <a:pt x="10800" y="2710"/>
                    </a:cubicBezTo>
                    <a:cubicBezTo>
                      <a:pt x="7551" y="2710"/>
                      <a:pt x="4618" y="4652"/>
                      <a:pt x="3351" y="7643"/>
                    </a:cubicBezTo>
                    <a:lnTo>
                      <a:pt x="856" y="6586"/>
                    </a:lnTo>
                    <a:cubicBezTo>
                      <a:pt x="2547" y="2593"/>
                      <a:pt x="6463" y="0"/>
                      <a:pt x="10800" y="0"/>
                    </a:cubicBezTo>
                    <a:cubicBezTo>
                      <a:pt x="14115" y="0"/>
                      <a:pt x="17246" y="1522"/>
                      <a:pt x="19293" y="4129"/>
                    </a:cubicBezTo>
                    <a:lnTo>
                      <a:pt x="21417" y="2461"/>
                    </a:lnTo>
                    <a:lnTo>
                      <a:pt x="20732" y="8155"/>
                    </a:lnTo>
                    <a:lnTo>
                      <a:pt x="15039" y="7470"/>
                    </a:lnTo>
                    <a:lnTo>
                      <a:pt x="17162" y="5803"/>
                    </a:lnTo>
                    <a:close/>
                  </a:path>
                </a:pathLst>
              </a:custGeom>
              <a:solidFill>
                <a:srgbClr val="D956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9"/>
              <p:cNvSpPr/>
              <p:nvPr/>
            </p:nvSpPr>
            <p:spPr>
              <a:xfrm flipH="1" rot="-2725137">
                <a:off x="1936387" y="2281545"/>
                <a:ext cx="1028736" cy="519122"/>
              </a:xfrm>
              <a:custGeom>
                <a:rect b="b" l="l" r="r" t="t"/>
                <a:pathLst>
                  <a:path extrusionOk="0" h="21600" w="21600">
                    <a:moveTo>
                      <a:pt x="17162" y="5803"/>
                    </a:moveTo>
                    <a:cubicBezTo>
                      <a:pt x="15628" y="3850"/>
                      <a:pt x="13283" y="2710"/>
                      <a:pt x="10800" y="2710"/>
                    </a:cubicBezTo>
                    <a:cubicBezTo>
                      <a:pt x="7551" y="2710"/>
                      <a:pt x="4618" y="4652"/>
                      <a:pt x="3351" y="7643"/>
                    </a:cubicBezTo>
                    <a:lnTo>
                      <a:pt x="856" y="6586"/>
                    </a:lnTo>
                    <a:cubicBezTo>
                      <a:pt x="2547" y="2593"/>
                      <a:pt x="6463" y="0"/>
                      <a:pt x="10800" y="0"/>
                    </a:cubicBezTo>
                    <a:cubicBezTo>
                      <a:pt x="14115" y="0"/>
                      <a:pt x="17246" y="1522"/>
                      <a:pt x="19293" y="4129"/>
                    </a:cubicBezTo>
                    <a:lnTo>
                      <a:pt x="21417" y="2461"/>
                    </a:lnTo>
                    <a:lnTo>
                      <a:pt x="20732" y="8155"/>
                    </a:lnTo>
                    <a:lnTo>
                      <a:pt x="15039" y="7470"/>
                    </a:lnTo>
                    <a:lnTo>
                      <a:pt x="17162" y="5803"/>
                    </a:lnTo>
                    <a:close/>
                  </a:path>
                </a:pathLst>
              </a:custGeom>
              <a:solidFill>
                <a:srgbClr val="D956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29"/>
              <p:cNvSpPr/>
              <p:nvPr/>
            </p:nvSpPr>
            <p:spPr>
              <a:xfrm flipH="1" rot="-8125137">
                <a:off x="1905468" y="3226894"/>
                <a:ext cx="1028736" cy="519122"/>
              </a:xfrm>
              <a:custGeom>
                <a:rect b="b" l="l" r="r" t="t"/>
                <a:pathLst>
                  <a:path extrusionOk="0" h="21600" w="21600">
                    <a:moveTo>
                      <a:pt x="17162" y="5803"/>
                    </a:moveTo>
                    <a:cubicBezTo>
                      <a:pt x="15628" y="3850"/>
                      <a:pt x="13283" y="2710"/>
                      <a:pt x="10800" y="2710"/>
                    </a:cubicBezTo>
                    <a:cubicBezTo>
                      <a:pt x="7551" y="2710"/>
                      <a:pt x="4618" y="4652"/>
                      <a:pt x="3351" y="7643"/>
                    </a:cubicBezTo>
                    <a:lnTo>
                      <a:pt x="856" y="6586"/>
                    </a:lnTo>
                    <a:cubicBezTo>
                      <a:pt x="2547" y="2593"/>
                      <a:pt x="6463" y="0"/>
                      <a:pt x="10800" y="0"/>
                    </a:cubicBezTo>
                    <a:cubicBezTo>
                      <a:pt x="14115" y="0"/>
                      <a:pt x="17246" y="1522"/>
                      <a:pt x="19293" y="4129"/>
                    </a:cubicBezTo>
                    <a:lnTo>
                      <a:pt x="21417" y="2461"/>
                    </a:lnTo>
                    <a:lnTo>
                      <a:pt x="20732" y="8155"/>
                    </a:lnTo>
                    <a:lnTo>
                      <a:pt x="15039" y="7470"/>
                    </a:lnTo>
                    <a:lnTo>
                      <a:pt x="17162" y="5803"/>
                    </a:lnTo>
                    <a:close/>
                  </a:path>
                </a:pathLst>
              </a:custGeom>
              <a:solidFill>
                <a:srgbClr val="D956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5" name="Google Shape;255;p29"/>
            <p:cNvGrpSpPr/>
            <p:nvPr/>
          </p:nvGrpSpPr>
          <p:grpSpPr>
            <a:xfrm>
              <a:off x="4910948" y="1443756"/>
              <a:ext cx="2359333" cy="2790094"/>
              <a:chOff x="4944777" y="1569534"/>
              <a:chExt cx="1968900" cy="2614406"/>
            </a:xfrm>
          </p:grpSpPr>
          <p:sp>
            <p:nvSpPr>
              <p:cNvPr id="256" name="Google Shape;256;p29"/>
              <p:cNvSpPr/>
              <p:nvPr/>
            </p:nvSpPr>
            <p:spPr>
              <a:xfrm flipH="1" rot="10800000">
                <a:off x="5236833" y="1874409"/>
                <a:ext cx="628500" cy="295200"/>
              </a:xfrm>
              <a:prstGeom prst="curvedRightArrow">
                <a:avLst>
                  <a:gd fmla="val 20000" name="adj1"/>
                  <a:gd fmla="val 40000" name="adj2"/>
                  <a:gd fmla="val 70968" name="adj3"/>
                </a:avLst>
              </a:prstGeom>
              <a:solidFill>
                <a:srgbClr val="3D45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9"/>
              <p:cNvSpPr txBox="1"/>
              <p:nvPr/>
            </p:nvSpPr>
            <p:spPr>
              <a:xfrm flipH="1">
                <a:off x="5236975" y="1874325"/>
                <a:ext cx="628500" cy="29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9"/>
              <p:cNvSpPr/>
              <p:nvPr/>
            </p:nvSpPr>
            <p:spPr>
              <a:xfrm rot="10800000">
                <a:off x="5856108" y="2085150"/>
                <a:ext cx="628500" cy="295200"/>
              </a:xfrm>
              <a:prstGeom prst="curvedRightArrow">
                <a:avLst>
                  <a:gd fmla="val 20000" name="adj1"/>
                  <a:gd fmla="val 40000" name="adj2"/>
                  <a:gd fmla="val 70968" name="adj3"/>
                </a:avLst>
              </a:prstGeom>
              <a:solidFill>
                <a:srgbClr val="3D459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9"/>
              <p:cNvSpPr/>
              <p:nvPr/>
            </p:nvSpPr>
            <p:spPr>
              <a:xfrm flipH="1" rot="10800000">
                <a:off x="5236833" y="2282794"/>
                <a:ext cx="628500" cy="295200"/>
              </a:xfrm>
              <a:prstGeom prst="curvedRightArrow">
                <a:avLst>
                  <a:gd fmla="val 20000" name="adj1"/>
                  <a:gd fmla="val 40000" name="adj2"/>
                  <a:gd fmla="val 70968" name="adj3"/>
                </a:avLst>
              </a:prstGeom>
              <a:solidFill>
                <a:srgbClr val="3D459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9"/>
              <p:cNvSpPr/>
              <p:nvPr/>
            </p:nvSpPr>
            <p:spPr>
              <a:xfrm rot="10800000">
                <a:off x="5856108" y="2493534"/>
                <a:ext cx="628500" cy="295200"/>
              </a:xfrm>
              <a:prstGeom prst="curvedRightArrow">
                <a:avLst>
                  <a:gd fmla="val 20000" name="adj1"/>
                  <a:gd fmla="val 40000" name="adj2"/>
                  <a:gd fmla="val 70968" name="adj3"/>
                </a:avLst>
              </a:prstGeom>
              <a:solidFill>
                <a:srgbClr val="3D459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9"/>
              <p:cNvSpPr/>
              <p:nvPr/>
            </p:nvSpPr>
            <p:spPr>
              <a:xfrm flipH="1" rot="10800000">
                <a:off x="5236833" y="2693559"/>
                <a:ext cx="628500" cy="295200"/>
              </a:xfrm>
              <a:prstGeom prst="curvedRightArrow">
                <a:avLst>
                  <a:gd fmla="val 20000" name="adj1"/>
                  <a:gd fmla="val 40000" name="adj2"/>
                  <a:gd fmla="val 70968" name="adj3"/>
                </a:avLst>
              </a:prstGeom>
              <a:solidFill>
                <a:srgbClr val="3D459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 rot="10800000">
                <a:off x="5856108" y="2904300"/>
                <a:ext cx="628500" cy="295200"/>
              </a:xfrm>
              <a:prstGeom prst="curvedRightArrow">
                <a:avLst>
                  <a:gd fmla="val 20000" name="adj1"/>
                  <a:gd fmla="val 40000" name="adj2"/>
                  <a:gd fmla="val 70968" name="adj3"/>
                </a:avLst>
              </a:prstGeom>
              <a:solidFill>
                <a:srgbClr val="3D459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 flipH="1" rot="10800000">
                <a:off x="5236833" y="3101944"/>
                <a:ext cx="628500" cy="295200"/>
              </a:xfrm>
              <a:prstGeom prst="curvedRightArrow">
                <a:avLst>
                  <a:gd fmla="val 20000" name="adj1"/>
                  <a:gd fmla="val 40000" name="adj2"/>
                  <a:gd fmla="val 70968" name="adj3"/>
                </a:avLst>
              </a:prstGeom>
              <a:solidFill>
                <a:srgbClr val="3D459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 rot="10800000">
                <a:off x="5856108" y="3312684"/>
                <a:ext cx="628500" cy="295200"/>
              </a:xfrm>
              <a:prstGeom prst="curvedRightArrow">
                <a:avLst>
                  <a:gd fmla="val 20000" name="adj1"/>
                  <a:gd fmla="val 40000" name="adj2"/>
                  <a:gd fmla="val 70968" name="adj3"/>
                </a:avLst>
              </a:prstGeom>
              <a:solidFill>
                <a:srgbClr val="3D459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9"/>
              <p:cNvSpPr txBox="1"/>
              <p:nvPr/>
            </p:nvSpPr>
            <p:spPr>
              <a:xfrm>
                <a:off x="5753564" y="3350710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266" name="Google Shape;266;p29"/>
              <p:cNvSpPr txBox="1"/>
              <p:nvPr/>
            </p:nvSpPr>
            <p:spPr>
              <a:xfrm>
                <a:off x="6456033" y="2143416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/>
              </a:p>
            </p:txBody>
          </p:sp>
          <p:sp>
            <p:nvSpPr>
              <p:cNvPr id="267" name="Google Shape;267;p29"/>
              <p:cNvSpPr txBox="1"/>
              <p:nvPr/>
            </p:nvSpPr>
            <p:spPr>
              <a:xfrm>
                <a:off x="5760708" y="1933866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268" name="Google Shape;268;p29"/>
              <p:cNvSpPr txBox="1"/>
              <p:nvPr/>
            </p:nvSpPr>
            <p:spPr>
              <a:xfrm>
                <a:off x="5034426" y="1912435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/>
              </a:p>
            </p:txBody>
          </p:sp>
          <p:sp>
            <p:nvSpPr>
              <p:cNvPr id="269" name="Google Shape;269;p29"/>
              <p:cNvSpPr txBox="1"/>
              <p:nvPr/>
            </p:nvSpPr>
            <p:spPr>
              <a:xfrm>
                <a:off x="5734514" y="2119603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270" name="Google Shape;270;p29"/>
              <p:cNvSpPr txBox="1"/>
              <p:nvPr/>
            </p:nvSpPr>
            <p:spPr>
              <a:xfrm>
                <a:off x="6467939" y="2548228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/>
              </a:p>
            </p:txBody>
          </p:sp>
          <p:sp>
            <p:nvSpPr>
              <p:cNvPr id="271" name="Google Shape;271;p29"/>
              <p:cNvSpPr txBox="1"/>
              <p:nvPr/>
            </p:nvSpPr>
            <p:spPr>
              <a:xfrm>
                <a:off x="5772614" y="2338678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272" name="Google Shape;272;p29"/>
              <p:cNvSpPr txBox="1"/>
              <p:nvPr/>
            </p:nvSpPr>
            <p:spPr>
              <a:xfrm>
                <a:off x="5046333" y="2317247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/>
              </a:p>
            </p:txBody>
          </p:sp>
          <p:sp>
            <p:nvSpPr>
              <p:cNvPr id="273" name="Google Shape;273;p29"/>
              <p:cNvSpPr txBox="1"/>
              <p:nvPr/>
            </p:nvSpPr>
            <p:spPr>
              <a:xfrm>
                <a:off x="5720226" y="2541085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274" name="Google Shape;274;p29"/>
              <p:cNvSpPr txBox="1"/>
              <p:nvPr/>
            </p:nvSpPr>
            <p:spPr>
              <a:xfrm>
                <a:off x="6453652" y="2969710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/>
              </a:p>
            </p:txBody>
          </p:sp>
          <p:sp>
            <p:nvSpPr>
              <p:cNvPr id="275" name="Google Shape;275;p29"/>
              <p:cNvSpPr txBox="1"/>
              <p:nvPr/>
            </p:nvSpPr>
            <p:spPr>
              <a:xfrm>
                <a:off x="5032045" y="2738728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/>
              </a:p>
            </p:txBody>
          </p:sp>
          <p:sp>
            <p:nvSpPr>
              <p:cNvPr id="276" name="Google Shape;276;p29"/>
              <p:cNvSpPr txBox="1"/>
              <p:nvPr/>
            </p:nvSpPr>
            <p:spPr>
              <a:xfrm>
                <a:off x="5732133" y="2945897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277" name="Google Shape;277;p29"/>
              <p:cNvSpPr txBox="1"/>
              <p:nvPr/>
            </p:nvSpPr>
            <p:spPr>
              <a:xfrm>
                <a:off x="6465558" y="3374522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/>
              </a:p>
            </p:txBody>
          </p:sp>
          <p:sp>
            <p:nvSpPr>
              <p:cNvPr id="278" name="Google Shape;278;p29"/>
              <p:cNvSpPr txBox="1"/>
              <p:nvPr/>
            </p:nvSpPr>
            <p:spPr>
              <a:xfrm>
                <a:off x="5770233" y="3164972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279" name="Google Shape;279;p29"/>
              <p:cNvSpPr txBox="1"/>
              <p:nvPr/>
            </p:nvSpPr>
            <p:spPr>
              <a:xfrm>
                <a:off x="5043951" y="3143541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/>
              </a:p>
            </p:txBody>
          </p:sp>
          <p:sp>
            <p:nvSpPr>
              <p:cNvPr id="280" name="Google Shape;280;p29"/>
              <p:cNvSpPr txBox="1"/>
              <p:nvPr/>
            </p:nvSpPr>
            <p:spPr>
              <a:xfrm>
                <a:off x="5770233" y="2750635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281" name="Google Shape;281;p29"/>
              <p:cNvSpPr txBox="1"/>
              <p:nvPr/>
            </p:nvSpPr>
            <p:spPr>
              <a:xfrm>
                <a:off x="4944777" y="3753140"/>
                <a:ext cx="1968900" cy="43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Prototipado Iterativo</a:t>
                </a:r>
                <a:b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o Diseño Espiral</a:t>
                </a:r>
                <a:endParaRPr/>
              </a:p>
            </p:txBody>
          </p:sp>
          <p:sp>
            <p:nvSpPr>
              <p:cNvPr id="282" name="Google Shape;282;p29"/>
              <p:cNvSpPr txBox="1"/>
              <p:nvPr/>
            </p:nvSpPr>
            <p:spPr>
              <a:xfrm>
                <a:off x="5494632" y="1569534"/>
                <a:ext cx="8643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Solución</a:t>
                </a:r>
                <a:endParaRPr/>
              </a:p>
            </p:txBody>
          </p:sp>
        </p:grpSp>
      </p:grpSp>
      <p:sp>
        <p:nvSpPr>
          <p:cNvPr id="283" name="Google Shape;283;p29"/>
          <p:cNvSpPr txBox="1"/>
          <p:nvPr/>
        </p:nvSpPr>
        <p:spPr>
          <a:xfrm>
            <a:off x="5448214" y="1727679"/>
            <a:ext cx="35169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Ventajas </a:t>
            </a:r>
            <a:endParaRPr b="1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Los factores de riesgo son reducidos.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El desarrollo es iterativo y se pueden incorporar funcionalidades progresivamente.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Inconvenientes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La duración de la ejecución no es concreta.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Fallos en el análisis de riesgos podría influir negativamente a todo el proyecto.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/>
        </p:nvSpPr>
        <p:spPr>
          <a:xfrm>
            <a:off x="814502" y="441073"/>
            <a:ext cx="7505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Diseño Centrado en el Usuario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Diseño Centrado en el Usuario (DCU). Todas las claves del proceso - UXABLES  | Blog" id="289" name="Google Shape;289;p30"/>
          <p:cNvPicPr preferRelativeResize="0"/>
          <p:nvPr/>
        </p:nvPicPr>
        <p:blipFill rotWithShape="1">
          <a:blip r:embed="rId4">
            <a:alphaModFix/>
          </a:blip>
          <a:srcRect b="6038" l="10717" r="7469" t="17426"/>
          <a:stretch/>
        </p:blipFill>
        <p:spPr>
          <a:xfrm>
            <a:off x="3700631" y="1300023"/>
            <a:ext cx="5303520" cy="317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0"/>
          <p:cNvSpPr txBox="1"/>
          <p:nvPr/>
        </p:nvSpPr>
        <p:spPr>
          <a:xfrm>
            <a:off x="537883" y="1500753"/>
            <a:ext cx="327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Ventajas: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Son económicas tanto en tiempo como en dinero.</a:t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Pueden aplicarse en fases muy tempranas de desarrollo.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Inconvenientes: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Es necesario un criterio sólido por parte de los evaluadores y expertos en experiencia de usuario.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No cuenta con la opinión del usuario con respecto al contexto de uso o a las expectativas del mismo, lo cual no necesariamente afecta a la usabilidad, pero sí a la experiencia de usuario.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/>
        </p:nvSpPr>
        <p:spPr>
          <a:xfrm>
            <a:off x="894607" y="993628"/>
            <a:ext cx="720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Metodologías de Desarrollo de Software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296" name="Google Shape;296;p31"/>
          <p:cNvSpPr txBox="1"/>
          <p:nvPr/>
        </p:nvSpPr>
        <p:spPr>
          <a:xfrm>
            <a:off x="894607" y="2093672"/>
            <a:ext cx="7354800" cy="20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Las metodologías emplean un proceso disciplinado sobre el desarrollo de software con el objetivo de hacerlo más predecible y eficiente.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Dicho proceso es detallado con un </a:t>
            </a:r>
            <a:r>
              <a:rPr b="1" lang="es" sz="1500">
                <a:solidFill>
                  <a:srgbClr val="375FA9"/>
                </a:solidFill>
              </a:rPr>
              <a:t>gran énfasis en la planificación</a:t>
            </a:r>
            <a:r>
              <a:rPr lang="es" sz="1500">
                <a:solidFill>
                  <a:srgbClr val="375FA9"/>
                </a:solidFill>
              </a:rPr>
              <a:t>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El ritmo entero del desarrollo se retrasa a causa de lo mucho que se debe hacer para seguir la metodología.</a:t>
            </a:r>
            <a:endParaRPr sz="1500">
              <a:solidFill>
                <a:srgbClr val="375FA9"/>
              </a:solidFill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a qué sirven las metodologías ágiles? - Tumapa.es" id="301" name="Google Shape;30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5976" y="2072551"/>
            <a:ext cx="4750175" cy="26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2"/>
          <p:cNvSpPr txBox="1"/>
          <p:nvPr/>
        </p:nvSpPr>
        <p:spPr>
          <a:xfrm>
            <a:off x="708600" y="1091025"/>
            <a:ext cx="8092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2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Metodologías de Desarrollo de Software </a:t>
            </a:r>
            <a:r>
              <a:rPr b="1" lang="es" sz="3200">
                <a:solidFill>
                  <a:srgbClr val="E73263"/>
                </a:solidFill>
              </a:rPr>
              <a:t>Ágiles</a:t>
            </a:r>
            <a:endParaRPr b="1" i="0" sz="3200" u="none" cap="none" strike="noStrike">
              <a:solidFill>
                <a:srgbClr val="E732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/>
        </p:nvSpPr>
        <p:spPr>
          <a:xfrm>
            <a:off x="786876" y="975129"/>
            <a:ext cx="725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Metodologías de Desarrollo de Software Ágiles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308" name="Google Shape;308;p33"/>
          <p:cNvSpPr txBox="1"/>
          <p:nvPr/>
        </p:nvSpPr>
        <p:spPr>
          <a:xfrm>
            <a:off x="797267" y="1832379"/>
            <a:ext cx="7320600" cy="31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Son métodos que </a:t>
            </a:r>
            <a:r>
              <a:rPr b="1" lang="es">
                <a:solidFill>
                  <a:srgbClr val="375FA9"/>
                </a:solidFill>
              </a:rPr>
              <a:t>buscan un justo equilibrio entre ningún proceso y demasiado proceso</a:t>
            </a:r>
            <a:r>
              <a:rPr lang="es">
                <a:solidFill>
                  <a:srgbClr val="375FA9"/>
                </a:solidFill>
              </a:rPr>
              <a:t>, </a:t>
            </a:r>
            <a:r>
              <a:rPr b="1" lang="es">
                <a:solidFill>
                  <a:srgbClr val="375FA9"/>
                </a:solidFill>
              </a:rPr>
              <a:t>proporcionando</a:t>
            </a:r>
            <a:r>
              <a:rPr lang="es">
                <a:solidFill>
                  <a:srgbClr val="375FA9"/>
                </a:solidFill>
              </a:rPr>
              <a:t> simplemente </a:t>
            </a:r>
            <a:r>
              <a:rPr b="1" lang="es">
                <a:solidFill>
                  <a:srgbClr val="375FA9"/>
                </a:solidFill>
              </a:rPr>
              <a:t>suficiente proceso</a:t>
            </a:r>
            <a:r>
              <a:rPr lang="es">
                <a:solidFill>
                  <a:srgbClr val="375FA9"/>
                </a:solidFill>
              </a:rPr>
              <a:t> </a:t>
            </a:r>
            <a:r>
              <a:rPr b="1" lang="es">
                <a:solidFill>
                  <a:srgbClr val="375FA9"/>
                </a:solidFill>
              </a:rPr>
              <a:t>para que el esfuerzo valga la pena</a:t>
            </a:r>
            <a:r>
              <a:rPr lang="es">
                <a:solidFill>
                  <a:srgbClr val="375FA9"/>
                </a:solidFill>
              </a:rPr>
              <a:t>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El resultado de todo esto es que los métodos ágiles cambian significativamente algunos de los énfasis de los métodos antes usados. 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La gran diferencia es que </a:t>
            </a:r>
            <a:r>
              <a:rPr b="1" lang="es">
                <a:solidFill>
                  <a:srgbClr val="375FA9"/>
                </a:solidFill>
              </a:rPr>
              <a:t>son menos orientados al documento</a:t>
            </a:r>
            <a:r>
              <a:rPr lang="es">
                <a:solidFill>
                  <a:srgbClr val="375FA9"/>
                </a:solidFill>
              </a:rPr>
              <a:t>, lo que conlleva a  disminuir la documentación para una tarea dada.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En general, </a:t>
            </a:r>
            <a:r>
              <a:rPr b="1" lang="es">
                <a:solidFill>
                  <a:srgbClr val="375FA9"/>
                </a:solidFill>
              </a:rPr>
              <a:t>son más bien orientados al código</a:t>
            </a:r>
            <a:r>
              <a:rPr lang="es">
                <a:solidFill>
                  <a:srgbClr val="375FA9"/>
                </a:solidFill>
              </a:rPr>
              <a:t>, teniendo en cuenta que: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	</a:t>
            </a:r>
            <a:r>
              <a:rPr b="1" i="1" lang="es">
                <a:solidFill>
                  <a:srgbClr val="375FA9"/>
                </a:solidFill>
              </a:rPr>
              <a:t>“la parte importante de la documentación es el código fuente”</a:t>
            </a:r>
            <a:endParaRPr b="1" i="1">
              <a:solidFill>
                <a:srgbClr val="375FA9"/>
              </a:solidFill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1: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Desarrollo Software</a:t>
            </a:r>
            <a:endParaRPr b="1" sz="56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05311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Introducción y Metodologías 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para el desarrollo de software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/>
        </p:nvSpPr>
        <p:spPr>
          <a:xfrm>
            <a:off x="816068" y="807814"/>
            <a:ext cx="728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73263"/>
                </a:solidFill>
              </a:rPr>
              <a:t>Beneficios de Metodologías de Desarrollo de Software Ágiles</a:t>
            </a:r>
            <a:endParaRPr b="1" sz="2800">
              <a:solidFill>
                <a:srgbClr val="E73263"/>
              </a:solidFill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532868" y="1567490"/>
            <a:ext cx="7403100" cy="3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lang="es">
                <a:solidFill>
                  <a:srgbClr val="375FA9"/>
                </a:solidFill>
              </a:rPr>
              <a:t>Calidad</a:t>
            </a:r>
            <a:r>
              <a:rPr lang="es">
                <a:solidFill>
                  <a:srgbClr val="375FA9"/>
                </a:solidFill>
              </a:rPr>
              <a:t>: Realizando pruebas desde el principio e iterando sobre el producto tras recibir el feedback. 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lang="es">
                <a:solidFill>
                  <a:srgbClr val="375FA9"/>
                </a:solidFill>
              </a:rPr>
              <a:t>Resultados</a:t>
            </a:r>
            <a:r>
              <a:rPr lang="es">
                <a:solidFill>
                  <a:srgbClr val="375FA9"/>
                </a:solidFill>
              </a:rPr>
              <a:t>: Entregando algo tangible y que aporte valor desde la primera iteración. 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lang="es">
                <a:solidFill>
                  <a:srgbClr val="375FA9"/>
                </a:solidFill>
              </a:rPr>
              <a:t>Flexibilidad</a:t>
            </a:r>
            <a:r>
              <a:rPr lang="es">
                <a:solidFill>
                  <a:srgbClr val="375FA9"/>
                </a:solidFill>
              </a:rPr>
              <a:t>: Permitiendo cambios de alcance, estimando y planificando de manera ágil. 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lang="es">
                <a:solidFill>
                  <a:srgbClr val="375FA9"/>
                </a:solidFill>
              </a:rPr>
              <a:t>Mantenibilidad</a:t>
            </a:r>
            <a:r>
              <a:rPr lang="es">
                <a:solidFill>
                  <a:srgbClr val="375FA9"/>
                </a:solidFill>
              </a:rPr>
              <a:t>: Creando un software de calidad, con casos de prueba y una documentación asumible. 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lang="es">
                <a:solidFill>
                  <a:srgbClr val="375FA9"/>
                </a:solidFill>
              </a:rPr>
              <a:t>Eliminación de riesgos</a:t>
            </a:r>
            <a:r>
              <a:rPr lang="es">
                <a:solidFill>
                  <a:srgbClr val="375FA9"/>
                </a:solidFill>
              </a:rPr>
              <a:t>: Validando cada entrega en sprints cortos y asegurando la calidad con casos de pruebas. 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lang="es">
                <a:solidFill>
                  <a:srgbClr val="375FA9"/>
                </a:solidFill>
              </a:rPr>
              <a:t>Motivación</a:t>
            </a:r>
            <a:r>
              <a:rPr lang="es">
                <a:solidFill>
                  <a:srgbClr val="375FA9"/>
                </a:solidFill>
              </a:rPr>
              <a:t>: Trabajando de manera conjunta con el cliente, viendo crecer el producto final tras cada iteración.</a:t>
            </a:r>
            <a:endParaRPr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/>
        </p:nvSpPr>
        <p:spPr>
          <a:xfrm>
            <a:off x="631026" y="865488"/>
            <a:ext cx="79104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Metodologías Ágiles más comunes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35"/>
          <p:cNvSpPr txBox="1"/>
          <p:nvPr/>
        </p:nvSpPr>
        <p:spPr>
          <a:xfrm>
            <a:off x="2223656" y="1943101"/>
            <a:ext cx="5029200" cy="25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b="1" lang="es" sz="2400">
                <a:solidFill>
                  <a:srgbClr val="375FA9"/>
                </a:solidFill>
              </a:rPr>
              <a:t>SCRUM</a:t>
            </a:r>
            <a:endParaRPr sz="2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5FA9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b="1" lang="es" sz="2400">
                <a:solidFill>
                  <a:srgbClr val="375FA9"/>
                </a:solidFill>
              </a:rPr>
              <a:t>KANBAN</a:t>
            </a:r>
            <a:endParaRPr sz="2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5FA9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b="1" lang="es" sz="2400">
                <a:solidFill>
                  <a:srgbClr val="375FA9"/>
                </a:solidFill>
              </a:rPr>
              <a:t>Extreme Programming (XP)</a:t>
            </a:r>
            <a:endParaRPr sz="2400">
              <a:solidFill>
                <a:srgbClr val="375FA9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/>
        </p:nvSpPr>
        <p:spPr>
          <a:xfrm>
            <a:off x="825901" y="934154"/>
            <a:ext cx="725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8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Metodología de Desarrollo de Software Agile - SCRUM</a:t>
            </a:r>
            <a:endParaRPr b="1" i="0" sz="2800" u="none" cap="none" strike="noStrike">
              <a:solidFill>
                <a:srgbClr val="E732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36"/>
          <p:cNvPicPr preferRelativeResize="0"/>
          <p:nvPr/>
        </p:nvPicPr>
        <p:blipFill rotWithShape="1">
          <a:blip r:embed="rId4">
            <a:alphaModFix/>
          </a:blip>
          <a:srcRect b="0" l="0" r="0" t="8684"/>
          <a:stretch/>
        </p:blipFill>
        <p:spPr>
          <a:xfrm>
            <a:off x="352564" y="1791404"/>
            <a:ext cx="5455229" cy="326777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6"/>
          <p:cNvSpPr txBox="1"/>
          <p:nvPr/>
        </p:nvSpPr>
        <p:spPr>
          <a:xfrm>
            <a:off x="5984111" y="1844796"/>
            <a:ext cx="3159900" cy="2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Roles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 Scrum Master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 Dueño del producto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 Equipo</a:t>
            </a:r>
            <a:endParaRPr/>
          </a:p>
          <a:p>
            <a:pPr indent="0" lvl="1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Artefactos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Backlog del producto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Backlog de sprint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Incremento de funcionalidad</a:t>
            </a:r>
            <a:endParaRPr/>
          </a:p>
          <a:p>
            <a:pPr indent="0" lvl="1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Procesos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Planificación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Reunión diaria (15 min)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Revisión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Retrospectiva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8265" y="2341714"/>
            <a:ext cx="4017818" cy="234634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7"/>
          <p:cNvSpPr txBox="1"/>
          <p:nvPr/>
        </p:nvSpPr>
        <p:spPr>
          <a:xfrm>
            <a:off x="982201" y="952579"/>
            <a:ext cx="725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8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Metodología de Desarrollo de Software Agile - KANBAN</a:t>
            </a:r>
            <a:endParaRPr b="1" i="0" sz="2800" u="none" cap="none" strike="noStrike">
              <a:solidFill>
                <a:srgbClr val="E732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7"/>
          <p:cNvSpPr txBox="1"/>
          <p:nvPr/>
        </p:nvSpPr>
        <p:spPr>
          <a:xfrm>
            <a:off x="5876475" y="1650079"/>
            <a:ext cx="28860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Reglas</a:t>
            </a:r>
            <a:endParaRPr/>
          </a:p>
          <a:p>
            <a:pPr indent="0" lvl="3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Mostrar el proceso</a:t>
            </a:r>
            <a:endParaRPr/>
          </a:p>
          <a:p>
            <a:pPr indent="0" lvl="3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Limitar el trabajo en curso (WIP)</a:t>
            </a:r>
            <a:endParaRPr/>
          </a:p>
          <a:p>
            <a:pPr indent="0" lvl="3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Optimizar el flujo de trabajo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25B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Tableros físicos con columnas</a:t>
            </a:r>
            <a:endParaRPr/>
          </a:p>
          <a:p>
            <a:pPr indent="0" lvl="3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Cola de espera</a:t>
            </a:r>
            <a:endParaRPr/>
          </a:p>
          <a:p>
            <a:pPr indent="-914400" lvl="3" marL="1371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Análisis</a:t>
            </a:r>
            <a:endParaRPr/>
          </a:p>
          <a:p>
            <a:pPr indent="-914400" lvl="3" marL="1371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     En cola</a:t>
            </a:r>
            <a:endParaRPr/>
          </a:p>
          <a:p>
            <a:pPr indent="-914400" lvl="4" marL="1828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En curso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    Desarrollo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         En cola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         En curso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    Implementación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         En cola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         En curso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25B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250" y="1916579"/>
            <a:ext cx="2539278" cy="2500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 txBox="1"/>
          <p:nvPr/>
        </p:nvSpPr>
        <p:spPr>
          <a:xfrm>
            <a:off x="672217" y="842935"/>
            <a:ext cx="725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4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Metodología de Desarrollo de Software Agile - eXtreme Programming (XP)</a:t>
            </a:r>
            <a:endParaRPr/>
          </a:p>
        </p:txBody>
      </p:sp>
      <p:sp>
        <p:nvSpPr>
          <p:cNvPr id="341" name="Google Shape;341;p38"/>
          <p:cNvSpPr txBox="1"/>
          <p:nvPr/>
        </p:nvSpPr>
        <p:spPr>
          <a:xfrm>
            <a:off x="6348939" y="1629252"/>
            <a:ext cx="2439300" cy="27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Valores: </a:t>
            </a:r>
            <a:endParaRPr b="1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17145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Comunicación</a:t>
            </a:r>
            <a:endParaRPr/>
          </a:p>
          <a:p>
            <a:pPr indent="-171450" lvl="1" marL="17145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Simplicidad </a:t>
            </a:r>
            <a:endParaRPr/>
          </a:p>
          <a:p>
            <a:pPr indent="-171450" lvl="1" marL="17145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Retroalimentación</a:t>
            </a:r>
            <a:endParaRPr/>
          </a:p>
          <a:p>
            <a:pPr indent="-171450" lvl="1" marL="17145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Respeto </a:t>
            </a:r>
            <a:endParaRPr/>
          </a:p>
          <a:p>
            <a:pPr indent="-171450" lvl="1" marL="17145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Coraje</a:t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Prácticas</a:t>
            </a:r>
            <a:endParaRPr/>
          </a:p>
          <a:p>
            <a:pPr indent="0" lvl="2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Cliente in-situ</a:t>
            </a:r>
            <a:endParaRPr/>
          </a:p>
          <a:p>
            <a:pPr indent="0" lvl="2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Metáfora</a:t>
            </a:r>
            <a:endParaRPr/>
          </a:p>
          <a:p>
            <a:pPr indent="0" lvl="2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Refactoring</a:t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Entregas cortas</a:t>
            </a:r>
            <a:endParaRPr/>
          </a:p>
          <a:p>
            <a:pPr indent="0" lvl="2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Semana de 40 horas</a:t>
            </a:r>
            <a:endParaRPr/>
          </a:p>
          <a:p>
            <a:pPr indent="0" lvl="2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Propiedad colectiva</a:t>
            </a:r>
            <a:endParaRPr/>
          </a:p>
          <a:p>
            <a:pPr indent="0" lvl="2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Código Estándar</a:t>
            </a:r>
            <a:endParaRPr/>
          </a:p>
          <a:p>
            <a:pPr indent="0" lvl="2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Programación de a pares</a:t>
            </a:r>
            <a:endParaRPr/>
          </a:p>
          <a:p>
            <a:pPr indent="0" lvl="2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Integración continua</a:t>
            </a:r>
            <a:endParaRPr/>
          </a:p>
          <a:p>
            <a:pPr indent="0" lvl="2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Juego de planificación</a:t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38"/>
          <p:cNvPicPr preferRelativeResize="0"/>
          <p:nvPr/>
        </p:nvPicPr>
        <p:blipFill rotWithShape="1">
          <a:blip r:embed="rId4">
            <a:alphaModFix/>
          </a:blip>
          <a:srcRect b="0" l="0" r="0" t="20089"/>
          <a:stretch/>
        </p:blipFill>
        <p:spPr>
          <a:xfrm>
            <a:off x="355760" y="1805897"/>
            <a:ext cx="5787737" cy="2976676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8"/>
          <p:cNvSpPr/>
          <p:nvPr/>
        </p:nvSpPr>
        <p:spPr>
          <a:xfrm>
            <a:off x="1893614" y="1987418"/>
            <a:ext cx="1402800" cy="540300"/>
          </a:xfrm>
          <a:prstGeom prst="rect">
            <a:avLst/>
          </a:prstGeom>
          <a:gradFill>
            <a:gsLst>
              <a:gs pos="0">
                <a:srgbClr val="0028FF"/>
              </a:gs>
              <a:gs pos="100000">
                <a:srgbClr val="6978FF"/>
              </a:gs>
            </a:gsLst>
            <a:lin ang="16200038" scaled="0"/>
          </a:gradFill>
          <a:ln cap="flat" cmpd="sng" w="9525">
            <a:solidFill>
              <a:srgbClr val="0F38F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Planificación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8"/>
          <p:cNvSpPr/>
          <p:nvPr/>
        </p:nvSpPr>
        <p:spPr>
          <a:xfrm>
            <a:off x="3873463" y="1987418"/>
            <a:ext cx="1397100" cy="540300"/>
          </a:xfrm>
          <a:prstGeom prst="rect">
            <a:avLst/>
          </a:prstGeom>
          <a:gradFill>
            <a:gsLst>
              <a:gs pos="0">
                <a:srgbClr val="0028FF"/>
              </a:gs>
              <a:gs pos="100000">
                <a:srgbClr val="6978FF"/>
              </a:gs>
            </a:gsLst>
            <a:lin ang="16200038" scaled="0"/>
          </a:gradFill>
          <a:ln cap="flat" cmpd="sng" w="9525">
            <a:solidFill>
              <a:srgbClr val="0F38F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8"/>
          <p:cNvSpPr/>
          <p:nvPr/>
        </p:nvSpPr>
        <p:spPr>
          <a:xfrm>
            <a:off x="355760" y="3377362"/>
            <a:ext cx="1223100" cy="540300"/>
          </a:xfrm>
          <a:prstGeom prst="rect">
            <a:avLst/>
          </a:prstGeom>
          <a:gradFill>
            <a:gsLst>
              <a:gs pos="0">
                <a:srgbClr val="0028FF"/>
              </a:gs>
              <a:gs pos="100000">
                <a:srgbClr val="6978FF"/>
              </a:gs>
            </a:gsLst>
            <a:lin ang="16200038" scaled="0"/>
          </a:gradFill>
          <a:ln cap="flat" cmpd="sng" w="9525">
            <a:solidFill>
              <a:srgbClr val="0F38F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Lanzamiento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2073174" y="3377361"/>
            <a:ext cx="1223100" cy="540300"/>
          </a:xfrm>
          <a:prstGeom prst="rect">
            <a:avLst/>
          </a:prstGeom>
          <a:gradFill>
            <a:gsLst>
              <a:gs pos="0">
                <a:srgbClr val="0028FF"/>
              </a:gs>
              <a:gs pos="100000">
                <a:srgbClr val="6978FF"/>
              </a:gs>
            </a:gsLst>
            <a:lin ang="16200038" scaled="0"/>
          </a:gradFill>
          <a:ln cap="flat" cmpd="sng" w="9525">
            <a:solidFill>
              <a:srgbClr val="0F38F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Pruebas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8"/>
          <p:cNvSpPr/>
          <p:nvPr/>
        </p:nvSpPr>
        <p:spPr>
          <a:xfrm>
            <a:off x="3873464" y="3377360"/>
            <a:ext cx="1310100" cy="540300"/>
          </a:xfrm>
          <a:prstGeom prst="rect">
            <a:avLst/>
          </a:prstGeom>
          <a:gradFill>
            <a:gsLst>
              <a:gs pos="0">
                <a:srgbClr val="0028FF"/>
              </a:gs>
              <a:gs pos="100000">
                <a:srgbClr val="6978FF"/>
              </a:gs>
            </a:gsLst>
            <a:lin ang="16200038" scaled="0"/>
          </a:gradFill>
          <a:ln cap="flat" cmpd="sng" w="9525">
            <a:solidFill>
              <a:srgbClr val="0F38F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Codificación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 b="1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89600" y="1714975"/>
            <a:ext cx="7543800" cy="180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Al finalizar esta sesión estarás en capacidad de: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Explicar el ciclo de vida del software.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Explicar las diferentes metodologías existentes para el desarrollo de software, en particular metodologías ágiles.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Diseñar un sistema de software basado en una metodología de desarrollo a partir de requerimientos funcionales de un tercero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755123" y="1387206"/>
            <a:ext cx="76575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lang="es" sz="4400">
                <a:solidFill>
                  <a:srgbClr val="3C62AB"/>
                </a:solidFill>
                <a:latin typeface="Arial"/>
                <a:ea typeface="Arial"/>
                <a:cs typeface="Arial"/>
                <a:sym typeface="Arial"/>
              </a:rPr>
              <a:t>INTRODUCCIÓN A </a:t>
            </a:r>
            <a:br>
              <a:rPr b="1" lang="es" sz="4400">
                <a:solidFill>
                  <a:srgbClr val="3C62A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" sz="4400">
                <a:solidFill>
                  <a:srgbClr val="E63464"/>
                </a:solidFill>
                <a:latin typeface="Arial"/>
                <a:ea typeface="Arial"/>
                <a:cs typeface="Arial"/>
                <a:sym typeface="Arial"/>
              </a:rPr>
              <a:t>LA PROGRAMACIÓN</a:t>
            </a:r>
            <a:endParaRPr b="1" sz="1800">
              <a:solidFill>
                <a:srgbClr val="E6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Introducción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3343546" y="977096"/>
            <a:ext cx="16767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302025" y="1590125"/>
            <a:ext cx="85395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b="1" lang="es" sz="1350">
                <a:solidFill>
                  <a:srgbClr val="3C63AC"/>
                </a:solidFill>
              </a:rPr>
              <a:t>Software : </a:t>
            </a:r>
            <a:r>
              <a:rPr lang="es" sz="1350">
                <a:solidFill>
                  <a:srgbClr val="3C63AC"/>
                </a:solidFill>
              </a:rPr>
              <a:t>Es la programación lógica que todo sistema de cómputo necesita para funcionar correctamente y permitir al usuario disfrutar de aspectos como una interfaz amigable y rápida, así las funciones que el programa realice.</a:t>
            </a:r>
            <a:endParaRPr sz="1350">
              <a:solidFill>
                <a:srgbClr val="3C63AC"/>
              </a:solidFill>
            </a:endParaRPr>
          </a:p>
          <a:p>
            <a:pPr indent="-3143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b="1" lang="es" sz="1350">
                <a:solidFill>
                  <a:srgbClr val="3C63AC"/>
                </a:solidFill>
              </a:rPr>
              <a:t>Desarrollo de </a:t>
            </a:r>
            <a:r>
              <a:rPr b="1" lang="es" sz="1350">
                <a:solidFill>
                  <a:srgbClr val="3C63AC"/>
                </a:solidFill>
              </a:rPr>
              <a:t>software</a:t>
            </a:r>
            <a:r>
              <a:rPr b="1" lang="es" sz="1350">
                <a:solidFill>
                  <a:srgbClr val="3C63AC"/>
                </a:solidFill>
              </a:rPr>
              <a:t>: </a:t>
            </a:r>
            <a:r>
              <a:rPr lang="es" sz="1350">
                <a:solidFill>
                  <a:srgbClr val="3C63AC"/>
                </a:solidFill>
              </a:rPr>
              <a:t>estudia los componentes necesarios para la creación, gestión, mantenimiento y testeo de software computacional</a:t>
            </a:r>
            <a:endParaRPr sz="1350">
              <a:solidFill>
                <a:srgbClr val="3C63AC"/>
              </a:solidFill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572950" y="3005000"/>
            <a:ext cx="8177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Cuando se va desarrollar un software intervienen muchas personas como lo es el cliente quien es el que tiene el problema en su empresa y desea que sea solucionado, para esto existe el analista de sistema quien es el encargado de hacerle llegar todos los requerimientos y necesidades que tiene el cliente a los programadores quienes son las personas encargadas de realizar lo que es la codificación y diseño del sistema para después probarlo y lo instalan al cliente. 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s" sz="3200">
                <a:solidFill>
                  <a:srgbClr val="E73263"/>
                </a:solidFill>
              </a:rPr>
              <a:t>Ciclo de Desarrollo</a:t>
            </a:r>
            <a:endParaRPr sz="3000">
              <a:solidFill>
                <a:srgbClr val="E63466"/>
              </a:solidFill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812447" y="1828812"/>
            <a:ext cx="7417800" cy="27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marR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None/>
            </a:pPr>
            <a:r>
              <a:rPr b="0" i="0" lang="es" sz="16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“Una aproximación lógica a la adquisición, el suministro, el desarrollo, la explotación y el mantenimiento del software” IEEE 1074 </a:t>
            </a:r>
            <a:endParaRPr/>
          </a:p>
          <a:p>
            <a:pPr indent="0" lvl="0" marL="139700" marR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None/>
            </a:pPr>
            <a:r>
              <a:rPr b="0" i="0" lang="es" sz="16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“Un marco de referencia que contiene los procesos, las actividades y las tareas involucradas en el desarrollo, la explotación y el mantenimiento de un producto de software, abarcando la vida del sistema desde la definición de los requisitos hasta la finalización de su uso” ISO 12207-1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917550" y="1544314"/>
            <a:ext cx="50475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8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Definición</a:t>
            </a:r>
            <a:endParaRPr b="0" i="0" sz="18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/>
        </p:nvSpPr>
        <p:spPr>
          <a:xfrm>
            <a:off x="645079" y="333764"/>
            <a:ext cx="78207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Ciclo de Desarrollo de Software</a:t>
            </a:r>
            <a:endParaRPr b="1" sz="3200">
              <a:solidFill>
                <a:srgbClr val="E73263"/>
              </a:solidFill>
            </a:endParaRPr>
          </a:p>
        </p:txBody>
      </p:sp>
      <p:pic>
        <p:nvPicPr>
          <p:cNvPr descr="Ciclo de vida del software - EcuRed" id="183" name="Google Shape;18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1383" y="1332653"/>
            <a:ext cx="4387476" cy="3423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/>
        </p:nvSpPr>
        <p:spPr>
          <a:xfrm>
            <a:off x="800110" y="358177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Análisis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800110" y="1627886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Entrada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Conocimiento de la aplicación, actividades de los usuarios, mercado, etc.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Actividades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Identificar las necesidades del usuario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Realizar análisis de viabilidad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Establecer los requerimientos de la aplicación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Salida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Documento con los requerimientos del software.</a:t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/>
        </p:nvSpPr>
        <p:spPr>
          <a:xfrm>
            <a:off x="800110" y="3432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Diseño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800110" y="14364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Entrada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Documento con los requerimientos del software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Actividades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Crear estrategia de solución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Analizar alternativas y Formalizar la solución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Dividir y organizar la aplicación en módulos</a:t>
            </a:r>
            <a:endParaRPr sz="1500">
              <a:solidFill>
                <a:srgbClr val="375FA9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Establecer descripciones de cada módulo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Salida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Documento con el diseño del software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UML (Universal Modeling Language)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