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2f46cac3f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e2f46cac3f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2f46cad74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ge2f46cad74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4"/>
          <p:cNvSpPr txBox="1"/>
          <p:nvPr/>
        </p:nvSpPr>
        <p:spPr>
          <a:xfrm>
            <a:off x="441960" y="4435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198" name="Google Shape;198;p24"/>
          <p:cNvSpPr txBox="1"/>
          <p:nvPr/>
        </p:nvSpPr>
        <p:spPr>
          <a:xfrm>
            <a:off x="29788" y="1718689"/>
            <a:ext cx="30807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La vista del Formulario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Ahora hay que crear una función vista antes de poder ver los formularios en el explorador que se encarge del renderizado de la plantilla del formulario. Esta función estará en el archivo rutas.py.</a:t>
            </a:r>
            <a:endParaRPr sz="1300">
              <a:solidFill>
                <a:srgbClr val="233A44"/>
              </a:solidFill>
              <a:latin typeface="Calibri"/>
              <a:ea typeface="Calibri"/>
              <a:cs typeface="Calibri"/>
              <a:sym typeface="Calibri"/>
            </a:endParaRPr>
          </a:p>
        </p:txBody>
      </p:sp>
      <p:sp>
        <p:nvSpPr>
          <p:cNvPr id="199" name="Google Shape;199;p24"/>
          <p:cNvSpPr txBox="1"/>
          <p:nvPr/>
        </p:nvSpPr>
        <p:spPr>
          <a:xfrm>
            <a:off x="2923309" y="1432791"/>
            <a:ext cx="5725500" cy="3721200"/>
          </a:xfrm>
          <a:prstGeom prst="rect">
            <a:avLst/>
          </a:prstGeom>
          <a:noFill/>
          <a:ln>
            <a:noFill/>
          </a:ln>
        </p:spPr>
        <p:txBody>
          <a:bodyPr anchorCtr="0" anchor="t" bIns="34275" lIns="0" spcFirstLastPara="1" rIns="0" wrap="square" tIns="34275">
            <a:noAutofit/>
          </a:bodyPr>
          <a:lstStyle/>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from app import app</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from flask import render_template</a:t>
            </a:r>
            <a:endParaRPr b="0" i="0" sz="1100" u="none" cap="none" strike="noStrike">
              <a:solidFill>
                <a:srgbClr val="375FA9"/>
              </a:solidFill>
              <a:latin typeface="Arial"/>
              <a:ea typeface="Arial"/>
              <a:cs typeface="Arial"/>
              <a:sym typeface="Arial"/>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from app.forms import FormInicio</a:t>
            </a:r>
            <a:endParaRPr b="0" i="0" sz="1100" u="none" cap="none" strike="noStrike">
              <a:solidFill>
                <a:srgbClr val="375FA9"/>
              </a:solidFill>
              <a:latin typeface="Arial"/>
              <a:ea typeface="Arial"/>
              <a:cs typeface="Arial"/>
              <a:sym typeface="Arial"/>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@app.route(‘/’)</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@app.route(‘/index’)</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def index():</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usuario = {‘usuario’:’...’}</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comentarios = [</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‘autor’:{‘usuario’:‘...'},</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‘comentario’:‘...’</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‘autor’:{‘usuario’:‘...’},</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‘comentario’:‘...’</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return render_template('index.html', titulo="Inicio", usuario=usuario, comentarios=comentarios)</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@app.route('/login')</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def login():</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form = FormInicio()</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return render_template('iniciar_sesion.html', titulo='Iniciar Sesión', form=form)</a:t>
            </a:r>
            <a:endParaRPr/>
          </a:p>
          <a:p>
            <a:pPr indent="0" lvl="0" marL="139700" marR="0" rtl="0" algn="l">
              <a:lnSpc>
                <a:spcPct val="90000"/>
              </a:lnSpc>
              <a:spcBef>
                <a:spcPts val="900"/>
              </a:spcBef>
              <a:spcAft>
                <a:spcPts val="0"/>
              </a:spcAft>
              <a:buClr>
                <a:srgbClr val="233A44"/>
              </a:buClr>
              <a:buSzPts val="1400"/>
              <a:buFont typeface="Calibri"/>
              <a:buNone/>
            </a:pPr>
            <a:r>
              <a:t/>
            </a:r>
            <a:endParaRPr b="0" i="0" sz="1100" u="none" cap="none" strike="noStrike">
              <a:solidFill>
                <a:srgbClr val="375FA9"/>
              </a:solidFill>
              <a:latin typeface="Arial"/>
              <a:ea typeface="Arial"/>
              <a:cs typeface="Arial"/>
              <a:sym typeface="Arial"/>
            </a:endParaRPr>
          </a:p>
          <a:p>
            <a:pPr indent="0" lvl="0" marL="139700" marR="0" rtl="0" algn="l">
              <a:lnSpc>
                <a:spcPct val="90000"/>
              </a:lnSpc>
              <a:spcBef>
                <a:spcPts val="900"/>
              </a:spcBef>
              <a:spcAft>
                <a:spcPts val="0"/>
              </a:spcAft>
              <a:buClr>
                <a:srgbClr val="233A44"/>
              </a:buClr>
              <a:buSzPts val="1400"/>
              <a:buFont typeface="Calibri"/>
              <a:buNone/>
            </a:pPr>
            <a:r>
              <a:t/>
            </a:r>
            <a:endParaRPr b="0" i="0" sz="1100" u="none" cap="none" strike="noStrike">
              <a:solidFill>
                <a:srgbClr val="375FA9"/>
              </a:solidFill>
              <a:latin typeface="Arial"/>
              <a:ea typeface="Arial"/>
              <a:cs typeface="Arial"/>
              <a:sym typeface="Arial"/>
            </a:endParaRPr>
          </a:p>
          <a:p>
            <a:pPr indent="0" lvl="0" marL="139700" marR="0" rtl="0" algn="l">
              <a:lnSpc>
                <a:spcPct val="90000"/>
              </a:lnSpc>
              <a:spcBef>
                <a:spcPts val="900"/>
              </a:spcBef>
              <a:spcAft>
                <a:spcPts val="0"/>
              </a:spcAft>
              <a:buClr>
                <a:srgbClr val="233A44"/>
              </a:buClr>
              <a:buSzPts val="1400"/>
              <a:buFont typeface="Calibri"/>
              <a:buNone/>
            </a:pPr>
            <a:r>
              <a:t/>
            </a:r>
            <a:endParaRPr b="0" i="0" sz="1100" u="none" cap="none" strike="noStrike">
              <a:solidFill>
                <a:srgbClr val="375FA9"/>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25"/>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205" name="Google Shape;205;p25"/>
          <p:cNvSpPr txBox="1"/>
          <p:nvPr/>
        </p:nvSpPr>
        <p:spPr>
          <a:xfrm>
            <a:off x="2936838" y="1765300"/>
            <a:ext cx="5430000" cy="3017400"/>
          </a:xfrm>
          <a:prstGeom prst="rect">
            <a:avLst/>
          </a:prstGeom>
          <a:noFill/>
          <a:ln>
            <a:noFill/>
          </a:ln>
        </p:spPr>
        <p:txBody>
          <a:bodyPr anchorCtr="0" anchor="t" bIns="34275" lIns="0" spcFirstLastPara="1" rIns="0" wrap="square" tIns="34275">
            <a:noAutofit/>
          </a:bodyPr>
          <a:lstStyle/>
          <a:p>
            <a:pPr indent="0" lvl="1" marL="596900" rtl="0" algn="l">
              <a:lnSpc>
                <a:spcPct val="90000"/>
              </a:lnSpc>
              <a:spcBef>
                <a:spcPts val="0"/>
              </a:spcBef>
              <a:spcAft>
                <a:spcPts val="0"/>
              </a:spcAft>
              <a:buNone/>
            </a:pPr>
            <a:r>
              <a:rPr lang="es" sz="1300">
                <a:solidFill>
                  <a:srgbClr val="375FA9"/>
                </a:solidFill>
              </a:rPr>
              <a:t>&lt;html&gt;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&lt;head&gt;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 if titulo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&lt;title&gt;{{ titulo }} - ABC&lt;/title&gt;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 else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&lt;title&gt;ABC&lt;/title&gt;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 endif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&lt;/head&gt;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&lt;body&gt;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&lt;div&gt;ABC: </a:t>
            </a:r>
            <a:endParaRPr sz="1300">
              <a:solidFill>
                <a:srgbClr val="375FA9"/>
              </a:solidFill>
            </a:endParaRPr>
          </a:p>
          <a:p>
            <a:pPr indent="0" lvl="1" marL="596900" rtl="0" algn="l">
              <a:lnSpc>
                <a:spcPct val="90000"/>
              </a:lnSpc>
              <a:spcBef>
                <a:spcPts val="0"/>
              </a:spcBef>
              <a:spcAft>
                <a:spcPts val="0"/>
              </a:spcAft>
              <a:buNone/>
            </a:pPr>
            <a:r>
              <a:rPr lang="es" sz="1300">
                <a:solidFill>
                  <a:srgbClr val="375FA9"/>
                </a:solidFill>
              </a:rPr>
              <a:t>            &lt;a href="/index"&gt;Inicio&lt;/a&gt;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&lt;a href="/login"&gt;Iniciar Sesión&lt;/a&gt;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&lt;/div&gt;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&lt;hr&gt;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 block contenido %}{% endblock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&lt;/body&gt;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&lt;/html&gt;</a:t>
            </a:r>
            <a:endParaRPr sz="1100">
              <a:solidFill>
                <a:srgbClr val="233A44"/>
              </a:solidFill>
              <a:latin typeface="Calibri"/>
              <a:ea typeface="Calibri"/>
              <a:cs typeface="Calibri"/>
              <a:sym typeface="Calibri"/>
            </a:endParaRPr>
          </a:p>
        </p:txBody>
      </p:sp>
      <p:sp>
        <p:nvSpPr>
          <p:cNvPr id="206" name="Google Shape;206;p25"/>
          <p:cNvSpPr txBox="1"/>
          <p:nvPr/>
        </p:nvSpPr>
        <p:spPr>
          <a:xfrm>
            <a:off x="614980" y="2618472"/>
            <a:ext cx="2429400" cy="13110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900"/>
              </a:spcBef>
              <a:spcAft>
                <a:spcPts val="0"/>
              </a:spcAft>
              <a:buClr>
                <a:srgbClr val="233A44"/>
              </a:buClr>
              <a:buSzPts val="1400"/>
              <a:buFont typeface="Calibri"/>
              <a:buNone/>
            </a:pPr>
            <a:r>
              <a:rPr b="0" i="0" lang="es" sz="1400" u="none" cap="none" strike="noStrike">
                <a:solidFill>
                  <a:srgbClr val="375FA9"/>
                </a:solidFill>
                <a:latin typeface="Arial"/>
                <a:ea typeface="Arial"/>
                <a:cs typeface="Arial"/>
                <a:sym typeface="Arial"/>
              </a:rPr>
              <a:t>Para que sea más fácil, se agrega un enlace de inicio de sesión a base.html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26"/>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212" name="Google Shape;212;p26"/>
          <p:cNvSpPr txBox="1"/>
          <p:nvPr/>
        </p:nvSpPr>
        <p:spPr>
          <a:xfrm>
            <a:off x="822960" y="1765300"/>
            <a:ext cx="7543800" cy="7221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lang="es" sz="1500">
                <a:solidFill>
                  <a:srgbClr val="375FA9"/>
                </a:solidFill>
              </a:rPr>
              <a:t>Al iniciar el servidor, se debería poder ver el formulario en la página de la aplicación de la siguiente forma:</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1500">
              <a:solidFill>
                <a:srgbClr val="375FA9"/>
              </a:solidFill>
            </a:endParaRPr>
          </a:p>
          <a:p>
            <a:pPr indent="0" lvl="0" marL="139700" rtl="0" algn="l">
              <a:lnSpc>
                <a:spcPct val="90000"/>
              </a:lnSpc>
              <a:spcBef>
                <a:spcPts val="900"/>
              </a:spcBef>
              <a:spcAft>
                <a:spcPts val="0"/>
              </a:spcAft>
              <a:buNone/>
            </a:pPr>
            <a:r>
              <a:t/>
            </a:r>
            <a:endParaRPr sz="1500">
              <a:solidFill>
                <a:srgbClr val="375FA9"/>
              </a:solidFill>
            </a:endParaRPr>
          </a:p>
        </p:txBody>
      </p:sp>
      <p:pic>
        <p:nvPicPr>
          <p:cNvPr id="213" name="Google Shape;213;p26"/>
          <p:cNvPicPr preferRelativeResize="0"/>
          <p:nvPr/>
        </p:nvPicPr>
        <p:blipFill rotWithShape="1">
          <a:blip r:embed="rId4">
            <a:alphaModFix/>
          </a:blip>
          <a:srcRect b="0" l="0" r="0" t="0"/>
          <a:stretch/>
        </p:blipFill>
        <p:spPr>
          <a:xfrm>
            <a:off x="3107747" y="2487307"/>
            <a:ext cx="2524126" cy="26111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p27"/>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219" name="Google Shape;219;p27"/>
          <p:cNvSpPr txBox="1"/>
          <p:nvPr/>
        </p:nvSpPr>
        <p:spPr>
          <a:xfrm>
            <a:off x="822960" y="1765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Recibir Datos de un Formulario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Al presionar el botón “Iniciar Sesión”, el explorador mostrará el mensaje: “Method Not Allowed” (“Método no permitido”). Debido a que la función de inicio de sesión no está completa. Solo puede mostrar el formulario en la página, más no tiene la parte lógica que permite procesar los datos enviados por los usuarios.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Flask-WTF permite que este proceso sea sencillo. </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A continuación, se muestra la versión actualizada de la función vista que acepta y valida datos enviados por usuarios desde el archivo rutas.py</a:t>
            </a:r>
            <a:endParaRPr sz="1300">
              <a:solidFill>
                <a:srgbClr val="233A44"/>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28"/>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225" name="Google Shape;225;p28"/>
          <p:cNvSpPr txBox="1"/>
          <p:nvPr/>
        </p:nvSpPr>
        <p:spPr>
          <a:xfrm>
            <a:off x="822960" y="1765300"/>
            <a:ext cx="7543800" cy="3322800"/>
          </a:xfrm>
          <a:prstGeom prst="rect">
            <a:avLst/>
          </a:prstGeom>
          <a:noFill/>
          <a:ln>
            <a:noFill/>
          </a:ln>
        </p:spPr>
        <p:txBody>
          <a:bodyPr anchorCtr="0" anchor="t" bIns="34275" lIns="0" spcFirstLastPara="1" rIns="0" wrap="square" tIns="34275">
            <a:noAutofit/>
          </a:bodyPr>
          <a:lstStyle/>
          <a:p>
            <a:pPr indent="0" lvl="1" marL="596900" rtl="0" algn="l">
              <a:lnSpc>
                <a:spcPct val="90000"/>
              </a:lnSpc>
              <a:spcBef>
                <a:spcPts val="0"/>
              </a:spcBef>
              <a:spcAft>
                <a:spcPts val="0"/>
              </a:spcAft>
              <a:buNone/>
            </a:pPr>
            <a:r>
              <a:rPr lang="es" sz="1100">
                <a:solidFill>
                  <a:srgbClr val="375FA9"/>
                </a:solidFill>
              </a:rPr>
              <a:t>from wtforms import StringField</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from flask_wtf import FlaskForm</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from app import app</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from flask import Flask, render_template, request, redirect, url_for, flash</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from app.forms import FormInicio</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@app.route(‘/’)</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@app.route(‘/index’)</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def index():</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usuario = {‘usuario’:’... ’}</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  comentarios =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‘autor’:{‘...’:’...’},</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      ‘comentario’:’...’</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‘autor’:{‘usuario’:‘...’},</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      ‘comentario’:’...’</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return render_template('index.html', titulo="Inicio", usuario=usuario, comentarios=comentarios)   </a:t>
            </a:r>
            <a:endParaRPr sz="1100">
              <a:solidFill>
                <a:srgbClr val="233A44"/>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29"/>
          <p:cNvSpPr txBox="1"/>
          <p:nvPr/>
        </p:nvSpPr>
        <p:spPr>
          <a:xfrm>
            <a:off x="822960" y="672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231" name="Google Shape;231;p29"/>
          <p:cNvSpPr txBox="1"/>
          <p:nvPr/>
        </p:nvSpPr>
        <p:spPr>
          <a:xfrm>
            <a:off x="822960" y="1839192"/>
            <a:ext cx="7543800" cy="3019800"/>
          </a:xfrm>
          <a:prstGeom prst="rect">
            <a:avLst/>
          </a:prstGeom>
          <a:noFill/>
          <a:ln>
            <a:noFill/>
          </a:ln>
        </p:spPr>
        <p:txBody>
          <a:bodyPr anchorCtr="0" anchor="t" bIns="34275" lIns="0" spcFirstLastPara="1" rIns="0" wrap="square" tIns="34275">
            <a:noAutofit/>
          </a:bodyPr>
          <a:lstStyle/>
          <a:p>
            <a:pPr indent="0" lvl="1" marL="596900" rtl="0" algn="l">
              <a:lnSpc>
                <a:spcPct val="90000"/>
              </a:lnSpc>
              <a:spcBef>
                <a:spcPts val="0"/>
              </a:spcBef>
              <a:spcAft>
                <a:spcPts val="0"/>
              </a:spcAft>
              <a:buNone/>
            </a:pPr>
            <a:r>
              <a:rPr lang="es" sz="1100">
                <a:solidFill>
                  <a:srgbClr val="375FA9"/>
                </a:solidFill>
              </a:rPr>
              <a:t>   </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@app.route(‘/login’,methods=[‘GET’, ‘POST’])</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def login():</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form = FormInicio()</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if(form.validate_on_submit()):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flash(‘Inicio de sesión solicitado por el usuario {}, recordar={}’.format(form.usuario.data, form.recordar.data))</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return redirect(url_for(‘gracias’))</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  return render_template(‘iniciar_sesion.html’, form=form)</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@app.route(‘/gracias’)</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def gracias():</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return render_template(‘gracias.html’)</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t/>
            </a:r>
            <a:endParaRPr sz="1100">
              <a:solidFill>
                <a:srgbClr val="375FA9"/>
              </a:solidFill>
            </a:endParaRPr>
          </a:p>
          <a:p>
            <a:pPr indent="0" lvl="0" marL="139700" rtl="0" algn="just">
              <a:lnSpc>
                <a:spcPct val="90000"/>
              </a:lnSpc>
              <a:spcBef>
                <a:spcPts val="0"/>
              </a:spcBef>
              <a:spcAft>
                <a:spcPts val="0"/>
              </a:spcAft>
              <a:buNone/>
            </a:pPr>
            <a:r>
              <a:t/>
            </a:r>
            <a:endParaRPr sz="1300">
              <a:solidFill>
                <a:srgbClr val="375FA9"/>
              </a:solidFill>
            </a:endParaRPr>
          </a:p>
          <a:p>
            <a:pPr indent="0" lvl="0" marL="139700" rtl="0" algn="just">
              <a:lnSpc>
                <a:spcPct val="90000"/>
              </a:lnSpc>
              <a:spcBef>
                <a:spcPts val="0"/>
              </a:spcBef>
              <a:spcAft>
                <a:spcPts val="0"/>
              </a:spcAft>
              <a:buNone/>
            </a:pPr>
            <a:r>
              <a:rPr lang="es" sz="1300">
                <a:solidFill>
                  <a:srgbClr val="375FA9"/>
                </a:solidFill>
              </a:rPr>
              <a:t>El método form.validate_on_submit() hace todo el trabajo de procesamiento del formulario. Cuando el explorador envía la solicitud GET para recibir la página web con el formulario, este método devolverá False, para que en ese caso la función vaya directamente al final y renderice la plantilla.</a:t>
            </a:r>
            <a:endParaRPr sz="1300">
              <a:solidFill>
                <a:srgbClr val="233A44"/>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p30"/>
          <p:cNvSpPr txBox="1"/>
          <p:nvPr/>
        </p:nvSpPr>
        <p:spPr>
          <a:xfrm>
            <a:off x="5943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237" name="Google Shape;237;p30"/>
          <p:cNvSpPr txBox="1"/>
          <p:nvPr/>
        </p:nvSpPr>
        <p:spPr>
          <a:xfrm>
            <a:off x="594360" y="1765299"/>
            <a:ext cx="7543800" cy="3364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El archivo gracias.html es muy simple y coloca dentro de la carpeta templates.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300">
              <a:solidFill>
                <a:srgbClr val="375FA9"/>
              </a:solidFill>
            </a:endParaRPr>
          </a:p>
          <a:p>
            <a:pPr indent="0" lvl="1" marL="596900" rtl="0" algn="just">
              <a:lnSpc>
                <a:spcPct val="90000"/>
              </a:lnSpc>
              <a:spcBef>
                <a:spcPts val="200"/>
              </a:spcBef>
              <a:spcAft>
                <a:spcPts val="0"/>
              </a:spcAft>
              <a:buNone/>
            </a:pPr>
            <a:r>
              <a:rPr lang="es" sz="1300">
                <a:solidFill>
                  <a:srgbClr val="375FA9"/>
                </a:solidFill>
              </a:rPr>
              <a:t>{% extends "base.html" %}</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300">
                <a:solidFill>
                  <a:srgbClr val="375FA9"/>
                </a:solidFill>
              </a:rPr>
              <a:t>{% block contenido %}</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300">
                <a:solidFill>
                  <a:srgbClr val="375FA9"/>
                </a:solidFill>
              </a:rPr>
              <a:t>  &lt;h1&gt;Gracias por iniciar&lt;/h1&gt;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300">
                <a:solidFill>
                  <a:srgbClr val="375FA9"/>
                </a:solidFill>
              </a:rPr>
              <a:t> </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300">
                <a:solidFill>
                  <a:srgbClr val="375FA9"/>
                </a:solidFill>
              </a:rPr>
              <a:t>{% endblock %}</a:t>
            </a:r>
            <a:endParaRPr sz="11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Al ejecutar la función flash(), Flask guarda el mensaje, estos mensajes no aparecen mágicamente en las páginas web. Las plantillas de la aplicación deben renderizar estos mensajes “flasheados” de forma tal, que funcione con la interfaz del sitio. Para que esto suceda se deben agregar estos mensaje en la plantilla base, para asegurar que todas las plantillas hereden esta funcionalidad.</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1" name="Shape 241"/>
        <p:cNvGrpSpPr/>
        <p:nvPr/>
      </p:nvGrpSpPr>
      <p:grpSpPr>
        <a:xfrm>
          <a:off x="0" y="0"/>
          <a:ext cx="0" cy="0"/>
          <a:chOff x="0" y="0"/>
          <a:chExt cx="0" cy="0"/>
        </a:xfrm>
      </p:grpSpPr>
      <p:sp>
        <p:nvSpPr>
          <p:cNvPr id="242" name="Google Shape;242;p31"/>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243" name="Google Shape;243;p31"/>
          <p:cNvSpPr txBox="1"/>
          <p:nvPr/>
        </p:nvSpPr>
        <p:spPr>
          <a:xfrm>
            <a:off x="448888" y="1765300"/>
            <a:ext cx="46011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0"/>
              </a:spcBef>
              <a:spcAft>
                <a:spcPts val="0"/>
              </a:spcAft>
              <a:buNone/>
            </a:pPr>
            <a:r>
              <a:rPr lang="es" sz="1100">
                <a:solidFill>
                  <a:srgbClr val="375FA9"/>
                </a:solidFill>
              </a:rPr>
              <a:t>&lt;html&gt;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&lt;head&gt;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&lt;meta charset="UTF-8"&gt;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 if titulo %}</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&lt;title&gt;{{ titulo }} - Blog&lt;/title&gt;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 else %}</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&lt;title&gt;Blog&lt;/title&gt;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 endif %}</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&lt;/head&gt;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&lt;body&gt;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&lt;div&gt;Blog: </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&lt;a href="/index"&gt;Inicio&lt;/a&gt;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&lt;a href="/login"&gt;Iniciar Sesion&lt;/a&gt;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&lt;/div&gt;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&lt;hr&gt;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 with mensajes = get_flashed_messages() %}</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 if mensajes %}</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&lt;ul&gt;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 for mensaje in mensajes %}</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&lt;li&gt;{{ mensaje }}&lt;/li&gt;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 endfor %}</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&lt;/ul&gt;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a:t>
            </a:r>
            <a:endParaRPr sz="1300">
              <a:solidFill>
                <a:srgbClr val="233A44"/>
              </a:solidFill>
              <a:latin typeface="Calibri"/>
              <a:ea typeface="Calibri"/>
              <a:cs typeface="Calibri"/>
              <a:sym typeface="Calibri"/>
            </a:endParaRPr>
          </a:p>
        </p:txBody>
      </p:sp>
      <p:sp>
        <p:nvSpPr>
          <p:cNvPr id="244" name="Google Shape;244;p31"/>
          <p:cNvSpPr txBox="1"/>
          <p:nvPr/>
        </p:nvSpPr>
        <p:spPr>
          <a:xfrm>
            <a:off x="4996645" y="1933434"/>
            <a:ext cx="4012200" cy="30174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 endif %}</a:t>
            </a:r>
            <a:endParaRPr/>
          </a:p>
          <a:p>
            <a:pPr indent="0" lvl="0" marL="1397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 endwith %}</a:t>
            </a:r>
            <a:endParaRPr/>
          </a:p>
          <a:p>
            <a:pPr indent="0" lvl="0" marL="1397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 block contenido %}{% endblock %}</a:t>
            </a:r>
            <a:endParaRPr/>
          </a:p>
          <a:p>
            <a:pPr indent="0" lvl="0" marL="1397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&lt;/body&gt;</a:t>
            </a:r>
            <a:endParaRPr/>
          </a:p>
          <a:p>
            <a:pPr indent="0" lvl="0" marL="1397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&lt;/html&gt;</a:t>
            </a:r>
            <a:endParaRPr b="0" i="0" sz="1100" u="none" cap="none" strike="noStrike">
              <a:solidFill>
                <a:srgbClr val="375FA9"/>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32"/>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250" name="Google Shape;250;p32"/>
          <p:cNvSpPr txBox="1"/>
          <p:nvPr/>
        </p:nvSpPr>
        <p:spPr>
          <a:xfrm>
            <a:off x="822960" y="1765300"/>
            <a:ext cx="7543800" cy="7665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lang="es" sz="1500">
                <a:solidFill>
                  <a:srgbClr val="375FA9"/>
                </a:solidFill>
              </a:rPr>
              <a:t>Este debería ser el resultado final al ejecutar la aplicación, loguearse y luego presionar enviar:</a:t>
            </a:r>
            <a:endParaRPr sz="1500">
              <a:solidFill>
                <a:srgbClr val="375FA9"/>
              </a:solidFill>
            </a:endParaRPr>
          </a:p>
        </p:txBody>
      </p:sp>
      <p:pic>
        <p:nvPicPr>
          <p:cNvPr id="251" name="Google Shape;251;p32"/>
          <p:cNvPicPr preferRelativeResize="0"/>
          <p:nvPr/>
        </p:nvPicPr>
        <p:blipFill rotWithShape="1">
          <a:blip r:embed="rId4">
            <a:alphaModFix/>
          </a:blip>
          <a:srcRect b="0" l="0" r="0" t="3993"/>
          <a:stretch/>
        </p:blipFill>
        <p:spPr>
          <a:xfrm>
            <a:off x="2074718" y="2677391"/>
            <a:ext cx="4724400" cy="1545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5" name="Shape 255"/>
        <p:cNvGrpSpPr/>
        <p:nvPr/>
      </p:nvGrpSpPr>
      <p:grpSpPr>
        <a:xfrm>
          <a:off x="0" y="0"/>
          <a:ext cx="0" cy="0"/>
          <a:chOff x="0" y="0"/>
          <a:chExt cx="0" cy="0"/>
        </a:xfrm>
      </p:grpSpPr>
      <p:sp>
        <p:nvSpPr>
          <p:cNvPr id="256" name="Google Shape;256;p33"/>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257" name="Google Shape;257;p33"/>
          <p:cNvSpPr txBox="1"/>
          <p:nvPr/>
        </p:nvSpPr>
        <p:spPr>
          <a:xfrm>
            <a:off x="822960" y="1628949"/>
            <a:ext cx="7543800" cy="34059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lang="es" sz="1500">
                <a:solidFill>
                  <a:srgbClr val="375FA9"/>
                </a:solidFill>
              </a:rPr>
              <a:t>La estructura del proyecto es: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100">
              <a:solidFill>
                <a:srgbClr val="375FA9"/>
              </a:solidFill>
            </a:endParaRPr>
          </a:p>
          <a:p>
            <a:pPr indent="0" lvl="1" marL="596900" rtl="0" algn="l">
              <a:lnSpc>
                <a:spcPct val="90000"/>
              </a:lnSpc>
              <a:spcBef>
                <a:spcPts val="0"/>
              </a:spcBef>
              <a:spcAft>
                <a:spcPts val="0"/>
              </a:spcAft>
              <a:buNone/>
            </a:pPr>
            <a:r>
              <a:rPr lang="es" sz="1100">
                <a:solidFill>
                  <a:srgbClr val="375FA9"/>
                </a:solidFill>
              </a:rPr>
              <a:t>flask1</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.flaskenv</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   ABC.py</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├───app</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   forms.py</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   │   rutas.py</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   __init__.py</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├───settings</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   │   │   config.py</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   │   __init__.py</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├───templates</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   │       base.html</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       gracias.html</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       index.html</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       iniciar_sesion.html</a:t>
            </a:r>
            <a:endParaRPr sz="1100">
              <a:solidFill>
                <a:srgbClr val="375FA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11: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Comunicación entre Front-end y Back-end</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4"/>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Manejo de formularios (continuación).</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Intercambio de datos entre el servidor y el cliente.</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52667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162" name="Google Shape;162;p18"/>
          <p:cNvSpPr txBox="1"/>
          <p:nvPr/>
        </p:nvSpPr>
        <p:spPr>
          <a:xfrm>
            <a:off x="822960" y="1737591"/>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Los formularios al permitir la interacción de los usuarios con la aplicación, se han convertido en uno de los elementos más básicos de las aplicaciones web. Para poder manejar formularios en Flask, se  utiliza la extensión Flask-WTF la cual permite  implementar el paquete WTForms en la aplicación junto con tokens CSRF, carga de archivos y ReCaptchas. Este paquete hace más sencilla la definición de formularios y el manejo de sus envíos.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Las extensiones de Flask son paquetes de Python regulares que pueden ser instalados con pip. Con el entorno virtual activo, se  ejecuta el siguiente comando para instalar Flask-WTF:</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	(nombre_entorno) $ pip install flask-wtf</a:t>
            </a:r>
            <a:endParaRPr sz="1500">
              <a:solidFill>
                <a:srgbClr val="375FA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672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168" name="Google Shape;168;p19"/>
          <p:cNvSpPr txBox="1"/>
          <p:nvPr/>
        </p:nvSpPr>
        <p:spPr>
          <a:xfrm>
            <a:off x="822960" y="18415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La extensión de Flask-WTF utiliza las clases de Python para representar los formularios. Una clase de formulario define los campos del formulario como variables de la clase.</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Crear un archivo con nombre forms.py en de la carpeta app, donde se guardaran los formularios.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Formulario de inicio de sesión, el cual le solicitará al usuario su nombre de usuario y su contraseña. </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El formulario tendrá un botón para recordar las credenciales y un botón de inicio de sesión:</a:t>
            </a:r>
            <a:endParaRPr sz="1300">
              <a:solidFill>
                <a:srgbClr val="233A44"/>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22960" y="5197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174" name="Google Shape;174;p20"/>
          <p:cNvSpPr txBox="1"/>
          <p:nvPr/>
        </p:nvSpPr>
        <p:spPr>
          <a:xfrm>
            <a:off x="822960" y="16891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600"/>
              </a:spcBef>
              <a:spcAft>
                <a:spcPts val="0"/>
              </a:spcAft>
              <a:buNone/>
            </a:pPr>
            <a:r>
              <a:rPr b="1" lang="es" sz="1200">
                <a:solidFill>
                  <a:srgbClr val="375FA9"/>
                </a:solidFill>
              </a:rPr>
              <a:t>Formulario de Inicio de Sesión</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t/>
            </a:r>
            <a:endParaRPr sz="600">
              <a:solidFill>
                <a:srgbClr val="375FA9"/>
              </a:solidFill>
            </a:endParaRPr>
          </a:p>
          <a:p>
            <a:pPr indent="0" lvl="0" marL="139700" rtl="0" algn="l">
              <a:lnSpc>
                <a:spcPct val="90000"/>
              </a:lnSpc>
              <a:spcBef>
                <a:spcPts val="600"/>
              </a:spcBef>
              <a:spcAft>
                <a:spcPts val="0"/>
              </a:spcAft>
              <a:buNone/>
            </a:pPr>
            <a:r>
              <a:rPr lang="es" sz="1200">
                <a:solidFill>
                  <a:srgbClr val="375FA9"/>
                </a:solidFill>
              </a:rPr>
              <a:t>from flask_wtf import FlaskForm</a:t>
            </a:r>
            <a:endParaRPr sz="1200">
              <a:solidFill>
                <a:srgbClr val="375FA9"/>
              </a:solidFill>
            </a:endParaRPr>
          </a:p>
          <a:p>
            <a:pPr indent="0" lvl="0" marL="139700" rtl="0" algn="l">
              <a:lnSpc>
                <a:spcPct val="90000"/>
              </a:lnSpc>
              <a:spcBef>
                <a:spcPts val="600"/>
              </a:spcBef>
              <a:spcAft>
                <a:spcPts val="0"/>
              </a:spcAft>
              <a:buNone/>
            </a:pPr>
            <a:r>
              <a:rPr lang="es" sz="1200">
                <a:solidFill>
                  <a:srgbClr val="375FA9"/>
                </a:solidFill>
              </a:rPr>
              <a:t>from wtforms import StringField, PasswordField, BooleanField, SubmitField</a:t>
            </a:r>
            <a:endParaRPr sz="1200">
              <a:solidFill>
                <a:srgbClr val="375FA9"/>
              </a:solidFill>
            </a:endParaRPr>
          </a:p>
          <a:p>
            <a:pPr indent="0" lvl="0" marL="139700" rtl="0" algn="l">
              <a:lnSpc>
                <a:spcPct val="90000"/>
              </a:lnSpc>
              <a:spcBef>
                <a:spcPts val="600"/>
              </a:spcBef>
              <a:spcAft>
                <a:spcPts val="0"/>
              </a:spcAft>
              <a:buNone/>
            </a:pPr>
            <a:r>
              <a:rPr lang="es" sz="1200">
                <a:solidFill>
                  <a:srgbClr val="375FA9"/>
                </a:solidFill>
              </a:rPr>
              <a:t>from wtforms.validators import DataRequired</a:t>
            </a:r>
            <a:endParaRPr sz="1200">
              <a:solidFill>
                <a:srgbClr val="375FA9"/>
              </a:solidFill>
            </a:endParaRPr>
          </a:p>
          <a:p>
            <a:pPr indent="0" lvl="0" marL="139700" rtl="0" algn="l">
              <a:lnSpc>
                <a:spcPct val="90000"/>
              </a:lnSpc>
              <a:spcBef>
                <a:spcPts val="600"/>
              </a:spcBef>
              <a:spcAft>
                <a:spcPts val="0"/>
              </a:spcAft>
              <a:buNone/>
            </a:pPr>
            <a:r>
              <a:t/>
            </a:r>
            <a:endParaRPr sz="1200">
              <a:solidFill>
                <a:srgbClr val="375FA9"/>
              </a:solidFill>
            </a:endParaRPr>
          </a:p>
          <a:p>
            <a:pPr indent="0" lvl="0" marL="139700" rtl="0" algn="l">
              <a:lnSpc>
                <a:spcPct val="90000"/>
              </a:lnSpc>
              <a:spcBef>
                <a:spcPts val="600"/>
              </a:spcBef>
              <a:spcAft>
                <a:spcPts val="0"/>
              </a:spcAft>
              <a:buNone/>
            </a:pPr>
            <a:r>
              <a:rPr lang="es" sz="1200">
                <a:solidFill>
                  <a:srgbClr val="375FA9"/>
                </a:solidFill>
              </a:rPr>
              <a:t>class FormInicio(FlaskForm):</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200">
                <a:solidFill>
                  <a:srgbClr val="375FA9"/>
                </a:solidFill>
              </a:rPr>
              <a:t>    usuario = StringField('Usuario', validators=[DataRequired(message=‘No dejar vacío, completar')])</a:t>
            </a:r>
            <a:endParaRPr sz="1200">
              <a:solidFill>
                <a:srgbClr val="375FA9"/>
              </a:solidFill>
            </a:endParaRPr>
          </a:p>
          <a:p>
            <a:pPr indent="0" lvl="0" marL="139700" rtl="0" algn="l">
              <a:lnSpc>
                <a:spcPct val="90000"/>
              </a:lnSpc>
              <a:spcBef>
                <a:spcPts val="600"/>
              </a:spcBef>
              <a:spcAft>
                <a:spcPts val="0"/>
              </a:spcAft>
              <a:buNone/>
            </a:pPr>
            <a:r>
              <a:rPr lang="es" sz="1200">
                <a:solidFill>
                  <a:srgbClr val="375FA9"/>
                </a:solidFill>
              </a:rPr>
              <a:t>    contraseña = PasswordField('Contraseña', validators=[DataRequired(message=‘No dejar vacío, completar')])</a:t>
            </a:r>
            <a:endParaRPr sz="1200">
              <a:solidFill>
                <a:srgbClr val="375FA9"/>
              </a:solidFill>
            </a:endParaRPr>
          </a:p>
          <a:p>
            <a:pPr indent="0" lvl="0" marL="139700" rtl="0" algn="l">
              <a:lnSpc>
                <a:spcPct val="90000"/>
              </a:lnSpc>
              <a:spcBef>
                <a:spcPts val="600"/>
              </a:spcBef>
              <a:spcAft>
                <a:spcPts val="0"/>
              </a:spcAft>
              <a:buNone/>
            </a:pPr>
            <a:r>
              <a:rPr lang="es" sz="1200">
                <a:solidFill>
                  <a:srgbClr val="375FA9"/>
                </a:solidFill>
              </a:rPr>
              <a:t>    recordar = BooleanField('Recordar Usuario')</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200">
                <a:solidFill>
                  <a:srgbClr val="375FA9"/>
                </a:solidFill>
              </a:rPr>
              <a:t>    enviar = SubmitField('Iniciar Sesión')</a:t>
            </a:r>
            <a:endParaRPr sz="1300">
              <a:solidFill>
                <a:srgbClr val="233A44"/>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180" name="Google Shape;180;p21"/>
          <p:cNvSpPr txBox="1"/>
          <p:nvPr/>
        </p:nvSpPr>
        <p:spPr>
          <a:xfrm>
            <a:off x="822960" y="1765300"/>
            <a:ext cx="7543800" cy="32085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Las cuatro clases (StringField, PasswordField, BooleanField, SubmitField) que representan los campos implementados en este formulario, son directamente importados desde WTForms, Flask-WTF no incluye versiones personalizadas.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Se crea un objeto como una variable de clase en la clase FormInicio para cada campo.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Cada campo hereda una descripción o etiqueta como primer argumento.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El argumento validators es opcional. Se utiliza para incluir validaciones en los campos.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DataRequired verifica que el campo no esté vacío al momento de enviarlo. </a:t>
            </a:r>
            <a:endParaRPr sz="1300">
              <a:solidFill>
                <a:srgbClr val="233A4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2"/>
          <p:cNvSpPr txBox="1"/>
          <p:nvPr/>
        </p:nvSpPr>
        <p:spPr>
          <a:xfrm>
            <a:off x="822960" y="5197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186" name="Google Shape;186;p22"/>
          <p:cNvSpPr txBox="1"/>
          <p:nvPr/>
        </p:nvSpPr>
        <p:spPr>
          <a:xfrm>
            <a:off x="822960" y="1924774"/>
            <a:ext cx="3271200" cy="2972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00">
                <a:solidFill>
                  <a:srgbClr val="375FA9"/>
                </a:solidFill>
              </a:rPr>
              <a:t>Plantillas de los Formularios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300">
                <a:solidFill>
                  <a:srgbClr val="375FA9"/>
                </a:solidFill>
              </a:rPr>
              <a:t>Para poder utilizar los formularios, se necesita que estén en su plantilla HTML específica, de forma que el explorador pueda renderizarla. En la carpeta de las plantillas, templates, se crea un archivo llamado iniciar_sesion.html y a continuación se escribe el código de la derecha:</a:t>
            </a:r>
            <a:endParaRPr sz="1300">
              <a:solidFill>
                <a:srgbClr val="375FA9"/>
              </a:solidFill>
            </a:endParaRPr>
          </a:p>
          <a:p>
            <a:pPr indent="0" lvl="0" marL="139700" rtl="0" algn="just">
              <a:lnSpc>
                <a:spcPct val="90000"/>
              </a:lnSpc>
              <a:spcBef>
                <a:spcPts val="0"/>
              </a:spcBef>
              <a:spcAft>
                <a:spcPts val="0"/>
              </a:spcAft>
              <a:buNone/>
            </a:pPr>
            <a:r>
              <a:t/>
            </a:r>
            <a:endParaRPr sz="1100">
              <a:solidFill>
                <a:srgbClr val="375FA9"/>
              </a:solidFill>
            </a:endParaRPr>
          </a:p>
          <a:p>
            <a:pPr indent="0" lvl="0" marL="139700" rtl="0" algn="just">
              <a:lnSpc>
                <a:spcPct val="90000"/>
              </a:lnSpc>
              <a:spcBef>
                <a:spcPts val="0"/>
              </a:spcBef>
              <a:spcAft>
                <a:spcPts val="0"/>
              </a:spcAft>
              <a:buNone/>
            </a:pPr>
            <a:r>
              <a:rPr lang="es" sz="1100">
                <a:solidFill>
                  <a:srgbClr val="375FA9"/>
                </a:solidFill>
              </a:rPr>
              <a:t>   </a:t>
            </a:r>
            <a:endParaRPr sz="1300">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3"/>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192" name="Google Shape;192;p23"/>
          <p:cNvSpPr txBox="1"/>
          <p:nvPr/>
        </p:nvSpPr>
        <p:spPr>
          <a:xfrm>
            <a:off x="822960" y="1723736"/>
            <a:ext cx="75438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Esta plantilla, espera recibir un formulario como argumento de la función view (FormInicio), el cual es referido como form.</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La etiqueta HTML &lt;form&gt; es utilizada de contenedor para el formulario.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base.html es la plantilla base donde se indican las partes comunes de todas las páginas y los bloques que las otras plantillas pueden reescribir.</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El atributo action se usa para informar al explorador que dirección URL debe utilizar al momento de enviar el formulario lleno. </a:t>
            </a:r>
            <a:endParaRPr sz="13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El atributo method especifica </a:t>
            </a:r>
            <a:r>
              <a:rPr lang="es" sz="1300">
                <a:solidFill>
                  <a:srgbClr val="375FA9"/>
                </a:solidFill>
              </a:rPr>
              <a:t>qué</a:t>
            </a:r>
            <a:r>
              <a:rPr lang="es" sz="1300">
                <a:solidFill>
                  <a:srgbClr val="375FA9"/>
                </a:solidFill>
              </a:rPr>
              <a:t> método de solicitud HTTP debe ser utilizado al enviar el formulario al servidor.</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La expresión form.hidden_tag() de la plantilla, genera un campo oculto que incluye un token que se usa para proteger el formulario de ataques a través de CSRF.</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300">
              <a:solidFill>
                <a:srgbClr val="375FA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