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Nuni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regular.fntdata"/><Relationship Id="rId47" Type="http://schemas.openxmlformats.org/officeDocument/2006/relationships/slide" Target="slides/slide42.xml"/><Relationship Id="rId49"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Italic.fntdata"/><Relationship Id="rId5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2f4db119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e2f4db1192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2f4db119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e2f4db119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2f4db119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e2f4db1192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2f4db119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e2f4db119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2f4db1192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e2f4db1192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2f4db1192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e2f4db1192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2f4db1192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e2f4db1192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2f4db1192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e2f4db1192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2f4db1192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ge2f4db1192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2f4db1192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ge2f4db1192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2f4db1192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e2f4db1192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2f4db1192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e2f4db1192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2f4db1192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e2f4db1192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2f4db1192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ge2f4db1192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2f4db1192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ge2f4db1192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2f4db1192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ge2f4db1192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2f4db1192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ge2f4db1192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jp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jpg"/><Relationship Id="rId4" Type="http://schemas.openxmlformats.org/officeDocument/2006/relationships/hyperlink" Target="http://localhost:5000/edit?id=1&amp;nombre=Secadora&amp;cantidad=7&amp;codigo=002"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jpg"/><Relationship Id="rId4" Type="http://schemas.openxmlformats.org/officeDocument/2006/relationships/hyperlink" Target="http://localhost:5000/delete?id=1"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822960" y="67561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98" name="Google Shape;198;p24"/>
          <p:cNvSpPr txBox="1"/>
          <p:nvPr/>
        </p:nvSpPr>
        <p:spPr>
          <a:xfrm>
            <a:off x="822960" y="1689100"/>
            <a:ext cx="7543800" cy="392400"/>
          </a:xfrm>
          <a:prstGeom prst="rect">
            <a:avLst/>
          </a:prstGeom>
          <a:noFill/>
          <a:ln>
            <a:noFill/>
          </a:ln>
        </p:spPr>
        <p:txBody>
          <a:bodyPr anchorCtr="0" anchor="t" bIns="34275" lIns="0" spcFirstLastPara="1" rIns="0" wrap="square" tIns="34275">
            <a:noAutofit/>
          </a:bodyPr>
          <a:lstStyle/>
          <a:p>
            <a:pPr indent="0" lvl="0" marL="139700" rtl="0" algn="ctr">
              <a:lnSpc>
                <a:spcPct val="90000"/>
              </a:lnSpc>
              <a:spcBef>
                <a:spcPts val="900"/>
              </a:spcBef>
              <a:spcAft>
                <a:spcPts val="0"/>
              </a:spcAft>
              <a:buNone/>
            </a:pPr>
            <a:r>
              <a:rPr b="1" lang="es" sz="1500">
                <a:solidFill>
                  <a:srgbClr val="375FA9"/>
                </a:solidFill>
              </a:rPr>
              <a:t>Cuando utilizar SQL o NOSQL</a:t>
            </a:r>
            <a:endParaRPr b="1" sz="1500">
              <a:solidFill>
                <a:srgbClr val="375FA9"/>
              </a:solidFill>
            </a:endParaRPr>
          </a:p>
        </p:txBody>
      </p:sp>
      <p:sp>
        <p:nvSpPr>
          <p:cNvPr id="199" name="Google Shape;199;p24"/>
          <p:cNvSpPr txBox="1"/>
          <p:nvPr/>
        </p:nvSpPr>
        <p:spPr>
          <a:xfrm>
            <a:off x="822960" y="2081645"/>
            <a:ext cx="3492600" cy="3003000"/>
          </a:xfrm>
          <a:prstGeom prst="rect">
            <a:avLst/>
          </a:prstGeom>
          <a:noFill/>
          <a:ln>
            <a:noFill/>
          </a:ln>
        </p:spPr>
        <p:txBody>
          <a:bodyPr anchorCtr="0" anchor="t" bIns="34275" lIns="0" spcFirstLastPara="1" rIns="0" wrap="square" tIns="34275">
            <a:noAutofit/>
          </a:bodyPr>
          <a:lstStyle/>
          <a:p>
            <a:pPr indent="0" lvl="0" marL="139700" marR="0" rtl="0" algn="ctr">
              <a:lnSpc>
                <a:spcPct val="90000"/>
              </a:lnSpc>
              <a:spcBef>
                <a:spcPts val="900"/>
              </a:spcBef>
              <a:spcAft>
                <a:spcPts val="0"/>
              </a:spcAft>
              <a:buClr>
                <a:srgbClr val="233A44"/>
              </a:buClr>
              <a:buSzPts val="1400"/>
              <a:buFont typeface="Calibri"/>
              <a:buNone/>
            </a:pPr>
            <a:r>
              <a:rPr b="1" i="0" lang="es" sz="1300" u="none" cap="none" strike="noStrike">
                <a:solidFill>
                  <a:srgbClr val="375FA9"/>
                </a:solidFill>
                <a:latin typeface="Arial"/>
                <a:ea typeface="Arial"/>
                <a:cs typeface="Arial"/>
                <a:sym typeface="Arial"/>
              </a:rPr>
              <a:t>SQL</a:t>
            </a:r>
            <a:endParaRPr/>
          </a:p>
          <a:p>
            <a:pPr indent="-317500" lvl="0" marL="457200" marR="0" rtl="0" algn="just">
              <a:lnSpc>
                <a:spcPct val="90000"/>
              </a:lnSpc>
              <a:spcBef>
                <a:spcPts val="900"/>
              </a:spcBef>
              <a:spcAft>
                <a:spcPts val="0"/>
              </a:spcAft>
              <a:buClr>
                <a:srgbClr val="233A44"/>
              </a:buClr>
              <a:buSzPts val="1400"/>
              <a:buFont typeface="Calibri"/>
              <a:buChar char="●"/>
            </a:pPr>
            <a:r>
              <a:rPr b="0" i="0" lang="es" sz="1300" u="none" cap="none" strike="noStrike">
                <a:solidFill>
                  <a:srgbClr val="375FA9"/>
                </a:solidFill>
                <a:latin typeface="Arial"/>
                <a:ea typeface="Arial"/>
                <a:cs typeface="Arial"/>
                <a:sym typeface="Arial"/>
              </a:rPr>
              <a:t>Cuando el crecimiento del volumen de los datos es mínimo o se evidencia crecimiento alguno.</a:t>
            </a:r>
            <a:endParaRPr/>
          </a:p>
          <a:p>
            <a:pPr indent="-317500" lvl="0" marL="457200" marR="0" rtl="0" algn="just">
              <a:lnSpc>
                <a:spcPct val="90000"/>
              </a:lnSpc>
              <a:spcBef>
                <a:spcPts val="900"/>
              </a:spcBef>
              <a:spcAft>
                <a:spcPts val="0"/>
              </a:spcAft>
              <a:buClr>
                <a:srgbClr val="233A44"/>
              </a:buClr>
              <a:buSzPts val="1400"/>
              <a:buFont typeface="Calibri"/>
              <a:buChar char="●"/>
            </a:pPr>
            <a:r>
              <a:rPr b="0" i="0" lang="es" sz="1300" u="none" cap="none" strike="noStrike">
                <a:solidFill>
                  <a:srgbClr val="375FA9"/>
                </a:solidFill>
                <a:latin typeface="Arial"/>
                <a:ea typeface="Arial"/>
                <a:cs typeface="Arial"/>
                <a:sym typeface="Arial"/>
              </a:rPr>
              <a:t>Cuando solo es necesario un solo servidor para asumir las necesidades del proceso.</a:t>
            </a:r>
            <a:endParaRPr/>
          </a:p>
          <a:p>
            <a:pPr indent="-317500" lvl="0" marL="457200" marR="0" rtl="0" algn="just">
              <a:lnSpc>
                <a:spcPct val="90000"/>
              </a:lnSpc>
              <a:spcBef>
                <a:spcPts val="900"/>
              </a:spcBef>
              <a:spcAft>
                <a:spcPts val="0"/>
              </a:spcAft>
              <a:buClr>
                <a:srgbClr val="233A44"/>
              </a:buClr>
              <a:buSzPts val="1400"/>
              <a:buFont typeface="Calibri"/>
              <a:buChar char="●"/>
            </a:pPr>
            <a:r>
              <a:rPr b="0" i="0" lang="es" sz="1300" u="none" cap="none" strike="noStrike">
                <a:solidFill>
                  <a:srgbClr val="375FA9"/>
                </a:solidFill>
                <a:latin typeface="Arial"/>
                <a:ea typeface="Arial"/>
                <a:cs typeface="Arial"/>
                <a:sym typeface="Arial"/>
              </a:rPr>
              <a:t>Cuando los usuarios solo utilizan el sistemas lo estrictamente necesario.</a:t>
            </a:r>
            <a:endParaRPr b="0" i="0" sz="1300" u="none" cap="none" strike="noStrike">
              <a:solidFill>
                <a:srgbClr val="375FA9"/>
              </a:solidFill>
              <a:latin typeface="Arial"/>
              <a:ea typeface="Arial"/>
              <a:cs typeface="Arial"/>
              <a:sym typeface="Arial"/>
            </a:endParaRPr>
          </a:p>
        </p:txBody>
      </p:sp>
      <p:sp>
        <p:nvSpPr>
          <p:cNvPr id="200" name="Google Shape;200;p24"/>
          <p:cNvSpPr txBox="1"/>
          <p:nvPr/>
        </p:nvSpPr>
        <p:spPr>
          <a:xfrm>
            <a:off x="4594860" y="2081644"/>
            <a:ext cx="3492600" cy="3003000"/>
          </a:xfrm>
          <a:prstGeom prst="rect">
            <a:avLst/>
          </a:prstGeom>
          <a:noFill/>
          <a:ln>
            <a:noFill/>
          </a:ln>
        </p:spPr>
        <p:txBody>
          <a:bodyPr anchorCtr="0" anchor="t" bIns="34275" lIns="0" spcFirstLastPara="1" rIns="0" wrap="square" tIns="34275">
            <a:noAutofit/>
          </a:bodyPr>
          <a:lstStyle/>
          <a:p>
            <a:pPr indent="0" lvl="0" marL="139700" marR="0" rtl="0" algn="ctr">
              <a:lnSpc>
                <a:spcPct val="90000"/>
              </a:lnSpc>
              <a:spcBef>
                <a:spcPts val="900"/>
              </a:spcBef>
              <a:spcAft>
                <a:spcPts val="0"/>
              </a:spcAft>
              <a:buClr>
                <a:srgbClr val="233A44"/>
              </a:buClr>
              <a:buSzPts val="1400"/>
              <a:buFont typeface="Calibri"/>
              <a:buNone/>
            </a:pPr>
            <a:r>
              <a:rPr b="1" i="0" lang="es" sz="1300" u="none" cap="none" strike="noStrike">
                <a:solidFill>
                  <a:srgbClr val="375FA9"/>
                </a:solidFill>
                <a:latin typeface="Arial"/>
                <a:ea typeface="Arial"/>
                <a:cs typeface="Arial"/>
                <a:sym typeface="Arial"/>
              </a:rPr>
              <a:t>NOSQL</a:t>
            </a:r>
            <a:endParaRPr/>
          </a:p>
          <a:p>
            <a:pPr indent="-317500" lvl="0" marL="457200" marR="0" rtl="0" algn="just">
              <a:lnSpc>
                <a:spcPct val="90000"/>
              </a:lnSpc>
              <a:spcBef>
                <a:spcPts val="900"/>
              </a:spcBef>
              <a:spcAft>
                <a:spcPts val="0"/>
              </a:spcAft>
              <a:buClr>
                <a:srgbClr val="233A44"/>
              </a:buClr>
              <a:buSzPts val="1400"/>
              <a:buFont typeface="Calibri"/>
              <a:buChar char="●"/>
            </a:pPr>
            <a:r>
              <a:rPr b="0" i="0" lang="es" sz="1300" u="none" cap="none" strike="noStrike">
                <a:solidFill>
                  <a:srgbClr val="375FA9"/>
                </a:solidFill>
                <a:latin typeface="Arial"/>
                <a:ea typeface="Arial"/>
                <a:cs typeface="Arial"/>
                <a:sym typeface="Arial"/>
              </a:rPr>
              <a:t>Cuando hay crecimiento rápido en algunos momentos específicos.</a:t>
            </a:r>
            <a:endParaRPr/>
          </a:p>
          <a:p>
            <a:pPr indent="0" lvl="0" marL="139700" marR="0" rtl="0" algn="just">
              <a:lnSpc>
                <a:spcPct val="90000"/>
              </a:lnSpc>
              <a:spcBef>
                <a:spcPts val="900"/>
              </a:spcBef>
              <a:spcAft>
                <a:spcPts val="0"/>
              </a:spcAft>
              <a:buClr>
                <a:srgbClr val="233A44"/>
              </a:buClr>
              <a:buSzPts val="1400"/>
              <a:buFont typeface="Calibri"/>
              <a:buNone/>
            </a:pPr>
            <a:r>
              <a:t/>
            </a:r>
            <a:endParaRPr b="0" i="0" sz="200" u="none" cap="none" strike="noStrike">
              <a:solidFill>
                <a:srgbClr val="375FA9"/>
              </a:solidFill>
              <a:latin typeface="Arial"/>
              <a:ea typeface="Arial"/>
              <a:cs typeface="Arial"/>
              <a:sym typeface="Arial"/>
            </a:endParaRPr>
          </a:p>
          <a:p>
            <a:pPr indent="-317500" lvl="0" marL="457200" marR="0" rtl="0" algn="just">
              <a:lnSpc>
                <a:spcPct val="90000"/>
              </a:lnSpc>
              <a:spcBef>
                <a:spcPts val="900"/>
              </a:spcBef>
              <a:spcAft>
                <a:spcPts val="0"/>
              </a:spcAft>
              <a:buClr>
                <a:srgbClr val="233A44"/>
              </a:buClr>
              <a:buSzPts val="1400"/>
              <a:buFont typeface="Calibri"/>
              <a:buChar char="●"/>
            </a:pPr>
            <a:r>
              <a:rPr b="0" i="0" lang="es" sz="1300" u="none" cap="none" strike="noStrike">
                <a:solidFill>
                  <a:srgbClr val="375FA9"/>
                </a:solidFill>
                <a:latin typeface="Arial"/>
                <a:ea typeface="Arial"/>
                <a:cs typeface="Arial"/>
                <a:sym typeface="Arial"/>
              </a:rPr>
              <a:t>Cuando no se pueden prever las necesidades del proceso.</a:t>
            </a:r>
            <a:endParaRPr/>
          </a:p>
          <a:p>
            <a:pPr indent="-228600" lvl="0" marL="457200" marR="0" rtl="0" algn="just">
              <a:lnSpc>
                <a:spcPct val="90000"/>
              </a:lnSpc>
              <a:spcBef>
                <a:spcPts val="900"/>
              </a:spcBef>
              <a:spcAft>
                <a:spcPts val="0"/>
              </a:spcAft>
              <a:buClr>
                <a:srgbClr val="233A44"/>
              </a:buClr>
              <a:buSzPts val="1400"/>
              <a:buFont typeface="Calibri"/>
              <a:buNone/>
            </a:pPr>
            <a:r>
              <a:t/>
            </a:r>
            <a:endParaRPr b="0" i="0" sz="400" u="none" cap="none" strike="noStrike">
              <a:solidFill>
                <a:srgbClr val="375FA9"/>
              </a:solidFill>
              <a:latin typeface="Arial"/>
              <a:ea typeface="Arial"/>
              <a:cs typeface="Arial"/>
              <a:sym typeface="Arial"/>
            </a:endParaRPr>
          </a:p>
          <a:p>
            <a:pPr indent="-317500" lvl="0" marL="457200" marR="0" rtl="0" algn="just">
              <a:lnSpc>
                <a:spcPct val="90000"/>
              </a:lnSpc>
              <a:spcBef>
                <a:spcPts val="900"/>
              </a:spcBef>
              <a:spcAft>
                <a:spcPts val="0"/>
              </a:spcAft>
              <a:buClr>
                <a:srgbClr val="233A44"/>
              </a:buClr>
              <a:buSzPts val="1400"/>
              <a:buFont typeface="Calibri"/>
              <a:buChar char="●"/>
            </a:pPr>
            <a:r>
              <a:rPr b="0" i="0" lang="es" sz="1300" u="none" cap="none" strike="noStrike">
                <a:solidFill>
                  <a:srgbClr val="375FA9"/>
                </a:solidFill>
                <a:latin typeface="Arial"/>
                <a:ea typeface="Arial"/>
                <a:cs typeface="Arial"/>
                <a:sym typeface="Arial"/>
              </a:rPr>
              <a:t>Cuando hay picos de uso del sistema por parte del cliente en muchas </a:t>
            </a:r>
            <a:r>
              <a:rPr lang="es" sz="1300">
                <a:solidFill>
                  <a:srgbClr val="375FA9"/>
                </a:solidFill>
              </a:rPr>
              <a:t>ocasiones</a:t>
            </a:r>
            <a:r>
              <a:rPr b="0" i="0" lang="es" sz="1300" u="none" cap="none" strike="noStrike">
                <a:solidFill>
                  <a:srgbClr val="375FA9"/>
                </a:solidFill>
                <a:latin typeface="Arial"/>
                <a:ea typeface="Arial"/>
                <a:cs typeface="Arial"/>
                <a:sym typeface="Arial"/>
              </a:rPr>
              <a:t>.</a:t>
            </a:r>
            <a:endParaRPr b="0" i="0" sz="1300" u="none" cap="none" strike="noStrike">
              <a:solidFill>
                <a:srgbClr val="375FA9"/>
              </a:solidFill>
              <a:latin typeface="Arial"/>
              <a:ea typeface="Arial"/>
              <a:cs typeface="Arial"/>
              <a:sym typeface="Arial"/>
            </a:endParaRPr>
          </a:p>
          <a:p>
            <a:pPr indent="-228600" lvl="0" marL="457200" marR="0" rtl="0" algn="just">
              <a:lnSpc>
                <a:spcPct val="90000"/>
              </a:lnSpc>
              <a:spcBef>
                <a:spcPts val="900"/>
              </a:spcBef>
              <a:spcAft>
                <a:spcPts val="0"/>
              </a:spcAft>
              <a:buClr>
                <a:srgbClr val="233A44"/>
              </a:buClr>
              <a:buSzPts val="1400"/>
              <a:buFont typeface="Calibri"/>
              <a:buNone/>
            </a:pPr>
            <a:r>
              <a:t/>
            </a:r>
            <a:endParaRPr b="0" i="0" sz="1300" u="none" cap="none" strike="noStrike">
              <a:solidFill>
                <a:srgbClr val="375FA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4" name="Shape 204"/>
        <p:cNvGrpSpPr/>
        <p:nvPr/>
      </p:nvGrpSpPr>
      <p:grpSpPr>
        <a:xfrm>
          <a:off x="0" y="0"/>
          <a:ext cx="0" cy="0"/>
          <a:chOff x="0" y="0"/>
          <a:chExt cx="0" cy="0"/>
        </a:xfrm>
      </p:grpSpPr>
      <p:pic>
        <p:nvPicPr>
          <p:cNvPr id="205" name="Google Shape;205;p25"/>
          <p:cNvPicPr preferRelativeResize="0"/>
          <p:nvPr/>
        </p:nvPicPr>
        <p:blipFill rotWithShape="1">
          <a:blip r:embed="rId4">
            <a:alphaModFix/>
          </a:blip>
          <a:srcRect b="0" l="0" r="0" t="0"/>
          <a:stretch/>
        </p:blipFill>
        <p:spPr>
          <a:xfrm>
            <a:off x="562410" y="1052512"/>
            <a:ext cx="5172075" cy="3952875"/>
          </a:xfrm>
          <a:prstGeom prst="rect">
            <a:avLst/>
          </a:prstGeom>
          <a:noFill/>
          <a:ln>
            <a:noFill/>
          </a:ln>
        </p:spPr>
      </p:pic>
      <p:sp>
        <p:nvSpPr>
          <p:cNvPr id="206" name="Google Shape;206;p25"/>
          <p:cNvSpPr txBox="1"/>
          <p:nvPr/>
        </p:nvSpPr>
        <p:spPr>
          <a:xfrm>
            <a:off x="6016336" y="1589809"/>
            <a:ext cx="3015300" cy="256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07" name="Google Shape;207;p25"/>
          <p:cNvSpPr txBox="1"/>
          <p:nvPr/>
        </p:nvSpPr>
        <p:spPr>
          <a:xfrm>
            <a:off x="2078182" y="1371600"/>
            <a:ext cx="3200400" cy="4758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Base De Datos Pedidos</a:t>
            </a:r>
            <a:endParaRPr b="1" sz="1500">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6"/>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13" name="Google Shape;213;p26"/>
          <p:cNvSpPr txBox="1"/>
          <p:nvPr/>
        </p:nvSpPr>
        <p:spPr>
          <a:xfrm>
            <a:off x="2304703" y="1742935"/>
            <a:ext cx="4580400" cy="3416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Creación de tablas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400">
              <a:solidFill>
                <a:srgbClr val="375FA9"/>
              </a:solidFill>
            </a:endParaRPr>
          </a:p>
          <a:p>
            <a:pPr indent="0" lvl="0" marL="139700" rtl="0" algn="l">
              <a:lnSpc>
                <a:spcPct val="90000"/>
              </a:lnSpc>
              <a:spcBef>
                <a:spcPts val="600"/>
              </a:spcBef>
              <a:spcAft>
                <a:spcPts val="0"/>
              </a:spcAft>
              <a:buNone/>
            </a:pPr>
            <a:r>
              <a:rPr lang="es" sz="1300">
                <a:solidFill>
                  <a:srgbClr val="375FA9"/>
                </a:solidFill>
              </a:rPr>
              <a:t>create table Cliente(</a:t>
            </a:r>
            <a:endParaRPr sz="1300">
              <a:solidFill>
                <a:srgbClr val="375FA9"/>
              </a:solidFill>
            </a:endParaRPr>
          </a:p>
          <a:p>
            <a:pPr indent="0" lvl="0" marL="139700" rtl="0" algn="l">
              <a:lnSpc>
                <a:spcPct val="90000"/>
              </a:lnSpc>
              <a:spcBef>
                <a:spcPts val="600"/>
              </a:spcBef>
              <a:spcAft>
                <a:spcPts val="0"/>
              </a:spcAft>
              <a:buNone/>
            </a:pPr>
            <a:r>
              <a:rPr lang="es" sz="1300">
                <a:solidFill>
                  <a:srgbClr val="375FA9"/>
                </a:solidFill>
              </a:rPr>
              <a:t>	id integer primary key,</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nombre text,</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apellidos text,</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teléfono text</a:t>
            </a:r>
            <a:endParaRPr sz="1300">
              <a:solidFill>
                <a:srgbClr val="375FA9"/>
              </a:solidFill>
            </a:endParaRPr>
          </a:p>
          <a:p>
            <a:pPr indent="0" lvl="0" marL="139700" rtl="0" algn="l">
              <a:lnSpc>
                <a:spcPct val="90000"/>
              </a:lnSpc>
              <a:spcBef>
                <a:spcPts val="600"/>
              </a:spcBef>
              <a:spcAft>
                <a:spcPts val="0"/>
              </a:spcAft>
              <a:buNone/>
            </a:pPr>
            <a:r>
              <a:rPr lang="es" sz="1300">
                <a:solidFill>
                  <a:srgbClr val="375FA9"/>
                </a:solidFill>
              </a:rPr>
              <a:t>);</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t/>
            </a:r>
            <a:endParaRPr sz="1100">
              <a:solidFill>
                <a:srgbClr val="375FA9"/>
              </a:solidFill>
            </a:endParaRPr>
          </a:p>
          <a:p>
            <a:pPr indent="0" lvl="0" marL="139700" rtl="0" algn="l">
              <a:lnSpc>
                <a:spcPct val="90000"/>
              </a:lnSpc>
              <a:spcBef>
                <a:spcPts val="600"/>
              </a:spcBef>
              <a:spcAft>
                <a:spcPts val="0"/>
              </a:spcAft>
              <a:buNone/>
            </a:pPr>
            <a:r>
              <a:rPr lang="es" sz="1300">
                <a:solidFill>
                  <a:srgbClr val="375FA9"/>
                </a:solidFill>
              </a:rPr>
              <a:t>create table FormaDePago(</a:t>
            </a:r>
            <a:endParaRPr sz="1300">
              <a:solidFill>
                <a:srgbClr val="375FA9"/>
              </a:solidFill>
            </a:endParaRPr>
          </a:p>
          <a:p>
            <a:pPr indent="0" lvl="0" marL="139700" rtl="0" algn="l">
              <a:lnSpc>
                <a:spcPct val="90000"/>
              </a:lnSpc>
              <a:spcBef>
                <a:spcPts val="600"/>
              </a:spcBef>
              <a:spcAft>
                <a:spcPts val="0"/>
              </a:spcAft>
              <a:buNone/>
            </a:pPr>
            <a:r>
              <a:rPr lang="es" sz="1300">
                <a:solidFill>
                  <a:srgbClr val="375FA9"/>
                </a:solidFill>
              </a:rPr>
              <a:t>	id integer primary key,</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nombre text</a:t>
            </a:r>
            <a:endParaRPr sz="1300">
              <a:solidFill>
                <a:srgbClr val="375FA9"/>
              </a:solidFill>
            </a:endParaRPr>
          </a:p>
          <a:p>
            <a:pPr indent="0" lvl="0" marL="139700" rtl="0" algn="l">
              <a:lnSpc>
                <a:spcPct val="90000"/>
              </a:lnSpc>
              <a:spcBef>
                <a:spcPts val="600"/>
              </a:spcBef>
              <a:spcAft>
                <a:spcPts val="0"/>
              </a:spcAft>
              <a:buNone/>
            </a:pPr>
            <a:r>
              <a:rPr lang="es" sz="1300">
                <a:solidFill>
                  <a:srgbClr val="375FA9"/>
                </a:solidFill>
              </a:rPr>
              <a:t>);</a:t>
            </a:r>
            <a:endParaRPr sz="1300">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27"/>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19" name="Google Shape;219;p27"/>
          <p:cNvSpPr txBox="1"/>
          <p:nvPr/>
        </p:nvSpPr>
        <p:spPr>
          <a:xfrm>
            <a:off x="2142605" y="1742935"/>
            <a:ext cx="5952000" cy="3416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Creación de tablas</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create table Pedido(</a:t>
            </a:r>
            <a:endParaRPr sz="1300">
              <a:solidFill>
                <a:srgbClr val="375FA9"/>
              </a:solidFill>
            </a:endParaRPr>
          </a:p>
          <a:p>
            <a:pPr indent="0" lvl="0" marL="139700" rtl="0" algn="l">
              <a:spcBef>
                <a:spcPts val="200"/>
              </a:spcBef>
              <a:spcAft>
                <a:spcPts val="0"/>
              </a:spcAft>
              <a:buNone/>
            </a:pPr>
            <a:r>
              <a:rPr lang="es" sz="1300">
                <a:solidFill>
                  <a:srgbClr val="375FA9"/>
                </a:solidFill>
              </a:rPr>
              <a:t>	id integer primary key,</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	fecha text,</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        id_cliente integer references Cliente(id),</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        id_forma_pago integer references FormaDePago(id)</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create table Producto(</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id integer primary key,</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nombre text,</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precio real,</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existencia integer </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a:t>
            </a:r>
            <a:endParaRPr sz="130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28"/>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25" name="Google Shape;225;p28"/>
          <p:cNvSpPr txBox="1"/>
          <p:nvPr/>
        </p:nvSpPr>
        <p:spPr>
          <a:xfrm>
            <a:off x="947651" y="1742935"/>
            <a:ext cx="5266200" cy="322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Creación de tablas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1500">
              <a:solidFill>
                <a:srgbClr val="375FA9"/>
              </a:solidFill>
            </a:endParaRPr>
          </a:p>
          <a:p>
            <a:pPr indent="0" lvl="0" marL="139700" rtl="0" algn="l">
              <a:spcBef>
                <a:spcPts val="200"/>
              </a:spcBef>
              <a:spcAft>
                <a:spcPts val="0"/>
              </a:spcAft>
              <a:buNone/>
            </a:pPr>
            <a:r>
              <a:rPr lang="es" sz="1300">
                <a:solidFill>
                  <a:srgbClr val="375FA9"/>
                </a:solidFill>
              </a:rPr>
              <a:t>create table DetallePedido(</a:t>
            </a:r>
            <a:endParaRPr sz="1300">
              <a:solidFill>
                <a:srgbClr val="375FA9"/>
              </a:solidFill>
            </a:endParaRPr>
          </a:p>
          <a:p>
            <a:pPr indent="0" lvl="0" marL="139700" rtl="0" algn="l">
              <a:spcBef>
                <a:spcPts val="200"/>
              </a:spcBef>
              <a:spcAft>
                <a:spcPts val="0"/>
              </a:spcAft>
              <a:buNone/>
            </a:pPr>
            <a:r>
              <a:rPr lang="es" sz="1300">
                <a:solidFill>
                  <a:srgbClr val="375FA9"/>
                </a:solidFill>
              </a:rPr>
              <a:t>	sec integer primary key,</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cantidad integer,</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precio real,</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        id_pedido integer references Pedido(id),</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        id_producto integer references Producto(id)</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a:t>
            </a:r>
            <a:endParaRPr sz="1300">
              <a:solidFill>
                <a:srgbClr val="233A44"/>
              </a:solidFill>
              <a:latin typeface="Calibri"/>
              <a:ea typeface="Calibri"/>
              <a:cs typeface="Calibri"/>
              <a:sym typeface="Calibri"/>
            </a:endParaRPr>
          </a:p>
        </p:txBody>
      </p:sp>
      <p:sp>
        <p:nvSpPr>
          <p:cNvPr id="226" name="Google Shape;226;p28"/>
          <p:cNvSpPr txBox="1"/>
          <p:nvPr/>
        </p:nvSpPr>
        <p:spPr>
          <a:xfrm>
            <a:off x="6141027" y="3162299"/>
            <a:ext cx="2525100" cy="127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100" u="none" cap="none" strike="noStrike">
                <a:solidFill>
                  <a:srgbClr val="E62F61"/>
                </a:solidFill>
                <a:latin typeface="Arial"/>
                <a:ea typeface="Arial"/>
                <a:cs typeface="Arial"/>
                <a:sym typeface="Arial"/>
              </a:rPr>
              <a:t>Restricción "foreign key" para establecer los campos “id_pedido" e “id_producto” como claves externas que hagan referencia a los campos “id" de “Pedido” y  “Producto“ respectivamente.</a:t>
            </a:r>
            <a:endParaRPr b="0" i="0" sz="1100" u="none" cap="none" strike="noStrike">
              <a:solidFill>
                <a:srgbClr val="E62F6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29"/>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32" name="Google Shape;232;p29"/>
          <p:cNvSpPr txBox="1"/>
          <p:nvPr/>
        </p:nvSpPr>
        <p:spPr>
          <a:xfrm>
            <a:off x="822960" y="16891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Inserción de datos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600">
              <a:solidFill>
                <a:srgbClr val="375FA9"/>
              </a:solidFill>
            </a:endParaRPr>
          </a:p>
          <a:p>
            <a:pPr indent="0" lvl="0" marL="139700" rtl="0" algn="l">
              <a:lnSpc>
                <a:spcPct val="90000"/>
              </a:lnSpc>
              <a:spcBef>
                <a:spcPts val="200"/>
              </a:spcBef>
              <a:spcAft>
                <a:spcPts val="0"/>
              </a:spcAft>
              <a:buNone/>
            </a:pPr>
            <a:r>
              <a:rPr lang="es">
                <a:solidFill>
                  <a:srgbClr val="375FA9"/>
                </a:solidFill>
              </a:rPr>
              <a:t>insert into Clientes (id, nombre, apellidos, telefono)</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  values(‘109899’, ‘Juan’, ‘Pérez Gómez’, 3023345664);</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Clientes (id, nombre, apellidos, telefono)</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values(‘104695’, ‘José’, ‘López Ariza’, 3123675774);</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insert into FormaDePago (id, nombre) </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values(1, ‘Tarjeta de crédito’);</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FormaDePago (id, nombre) </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values(2, ‘Tarjeta dédito’);</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FormaDePago (id, nombre) </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values(3, ‘Efectivo’);</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0"/>
          <p:cNvSpPr txBox="1"/>
          <p:nvPr/>
        </p:nvSpPr>
        <p:spPr>
          <a:xfrm>
            <a:off x="822960" y="5786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38" name="Google Shape;238;p30"/>
          <p:cNvSpPr txBox="1"/>
          <p:nvPr/>
        </p:nvSpPr>
        <p:spPr>
          <a:xfrm>
            <a:off x="822960" y="1612899"/>
            <a:ext cx="7543800" cy="34683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Inserción de datos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600">
              <a:solidFill>
                <a:srgbClr val="375FA9"/>
              </a:solidFill>
            </a:endParaRPr>
          </a:p>
          <a:p>
            <a:pPr indent="0" lvl="0" marL="139700" rtl="0" algn="l">
              <a:lnSpc>
                <a:spcPct val="90000"/>
              </a:lnSpc>
              <a:spcBef>
                <a:spcPts val="200"/>
              </a:spcBef>
              <a:spcAft>
                <a:spcPts val="0"/>
              </a:spcAft>
              <a:buNone/>
            </a:pPr>
            <a:r>
              <a:rPr lang="es">
                <a:solidFill>
                  <a:srgbClr val="375FA9"/>
                </a:solidFill>
              </a:rPr>
              <a:t>insert into Producto (id, nombre, precio, existencia)</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  values(‘99’, ‘Mouse’, 25000, 64);</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Clientes (id, nombre, precio, existencia)</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  values(‘104’, ‘Teclado’, ‘48000’, 77);</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Clientes (id, nombre, precio, existencia)</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values(‘47’, ‘Monitor’, ‘368000’, 23);</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insert into Pedido (id, id_cliente, fecha, id_forma_pago) </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values(1008, 109899, ‘6/12/20’, 2);</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Pedido (id, id_cliente, fecha, id_forma_pago) </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values(1009, 109899, ‘23/11/20’, 3);</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insert into Pedido (id, id_cliente, fecha, id_forma_pago) </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values(1018, 104695, ‘1/12/20’, 2);</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1"/>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44" name="Google Shape;244;p31"/>
          <p:cNvSpPr txBox="1"/>
          <p:nvPr/>
        </p:nvSpPr>
        <p:spPr>
          <a:xfrm>
            <a:off x="559030" y="1699490"/>
            <a:ext cx="8429100" cy="33228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Inserción de datos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600">
              <a:solidFill>
                <a:srgbClr val="375FA9"/>
              </a:solidFill>
            </a:endParaRPr>
          </a:p>
          <a:p>
            <a:pPr indent="0" lvl="0" marL="139700" rtl="0" algn="l">
              <a:lnSpc>
                <a:spcPct val="90000"/>
              </a:lnSpc>
              <a:spcBef>
                <a:spcPts val="200"/>
              </a:spcBef>
              <a:spcAft>
                <a:spcPts val="0"/>
              </a:spcAft>
              <a:buNone/>
            </a:pPr>
            <a:r>
              <a:rPr lang="es">
                <a:solidFill>
                  <a:srgbClr val="375FA9"/>
                </a:solidFill>
              </a:rPr>
              <a:t>insert into DetallePedido (sec, id_pedido, id_producto, precio, cantidad)</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  values(1, 1008, 104, 48000, 2);</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DetallePedido (sec, id_pedido, id_producto, precio, cantidad)</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values(2, 1018, 104, 48000, 4);</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insert into DetallePedido (sec, id_pedido, id_producto, precio, cantidad)</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values(3, 1009, 47, 368000, 1);</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rPr b="1" lang="es">
                <a:solidFill>
                  <a:srgbClr val="375FA9"/>
                </a:solidFill>
              </a:rPr>
              <a:t>Que pasaría si se realizan las siguientes operaciones?</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sz="600">
              <a:solidFill>
                <a:srgbClr val="375FA9"/>
              </a:solidFill>
            </a:endParaRPr>
          </a:p>
          <a:p>
            <a:pPr indent="0" lvl="0" marL="139700" rtl="0" algn="l">
              <a:lnSpc>
                <a:spcPct val="90000"/>
              </a:lnSpc>
              <a:spcBef>
                <a:spcPts val="200"/>
              </a:spcBef>
              <a:spcAft>
                <a:spcPts val="0"/>
              </a:spcAft>
              <a:buNone/>
            </a:pPr>
            <a:r>
              <a:rPr lang="es">
                <a:solidFill>
                  <a:srgbClr val="375FA9"/>
                </a:solidFill>
              </a:rPr>
              <a:t>1. insert into DetallePedido (sec, id_pedido, id_producto, precio, cantidad)</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values(3, 1019, 47, 368000, 1);</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2. delete from Pedido where id=1008;</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3. update Pedido set id=1000 where codigo=1008;</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32"/>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50" name="Google Shape;250;p32"/>
          <p:cNvSpPr txBox="1"/>
          <p:nvPr/>
        </p:nvSpPr>
        <p:spPr>
          <a:xfrm>
            <a:off x="822960" y="2071254"/>
            <a:ext cx="7543800" cy="2635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Al Intentar ingresar una fila en la tabla DetallePedido con “id_pedido" que no existe en la tabla “Pedido“, se produce un error ya que no se encuentra el código.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La restricción "foreign key" actúa en eliminaciones y actualizaciones. Si se intenta eliminar un registro o modificar un valor de clave primaria de una tabla donde una clave foránea hace referencia a dicho registro, SQLite no lo permite. </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33"/>
          <p:cNvSpPr txBox="1"/>
          <p:nvPr/>
        </p:nvSpPr>
        <p:spPr>
          <a:xfrm>
            <a:off x="822960" y="6236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56" name="Google Shape;256;p33"/>
          <p:cNvSpPr txBox="1"/>
          <p:nvPr/>
        </p:nvSpPr>
        <p:spPr>
          <a:xfrm>
            <a:off x="822960" y="1855355"/>
            <a:ext cx="7543800" cy="27408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El cambio más importante en la introducción de la web 2.0 es la interacción del usuario con el aplicativo web, realizando consultas y/o manipulando datos. Permitiendo así que la web sea el medio para un trabajo colaborativo entre los usuarios, dejando atrás la web 1.0 en donde las páginas web eran solo contenedores de información.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Los datos manipulados por el usuario son almacenados en una base de datos centralizada, en donde a través de un aplicativo web (front) los datos son capturados y enviados al servidor (back) para su procesamiento y almacenamiento.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13: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Diseño de bases de datos</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Integración de bases de datos</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4"/>
          <p:cNvSpPr txBox="1"/>
          <p:nvPr/>
        </p:nvSpPr>
        <p:spPr>
          <a:xfrm>
            <a:off x="822960" y="623662"/>
            <a:ext cx="7728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sz="2800">
              <a:solidFill>
                <a:srgbClr val="AF7B51"/>
              </a:solidFill>
              <a:latin typeface="Nunito"/>
              <a:ea typeface="Nunito"/>
              <a:cs typeface="Nunito"/>
              <a:sym typeface="Nunito"/>
            </a:endParaRPr>
          </a:p>
        </p:txBody>
      </p:sp>
      <p:sp>
        <p:nvSpPr>
          <p:cNvPr id="262" name="Google Shape;262;p34"/>
          <p:cNvSpPr txBox="1"/>
          <p:nvPr/>
        </p:nvSpPr>
        <p:spPr>
          <a:xfrm>
            <a:off x="822960" y="1925782"/>
            <a:ext cx="7543800" cy="27807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500">
                <a:solidFill>
                  <a:srgbClr val="375FA9"/>
                </a:solidFill>
              </a:rPr>
              <a:t>Actores principales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5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Archivo principal de la aplicación de Python.</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3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Archivo donde se establecen los diferentes formularios mediante Flask a nivel de servidor.</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4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Vistas html necesarias para visualizar e ingresar los datos.</a:t>
            </a:r>
            <a:endParaRPr sz="1500">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5"/>
          <p:cNvSpPr txBox="1"/>
          <p:nvPr/>
        </p:nvSpPr>
        <p:spPr>
          <a:xfrm>
            <a:off x="800110" y="6228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68" name="Google Shape;268;p35"/>
          <p:cNvSpPr txBox="1"/>
          <p:nvPr/>
        </p:nvSpPr>
        <p:spPr>
          <a:xfrm>
            <a:off x="698269" y="1710943"/>
            <a:ext cx="4040100" cy="344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Antes de utilizar SQLite3 en Python, se debe importar el módulo sqlite3, el cual permitirá la conexión y la manipulación con la base de datos a través de las sentencias sql.</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Para importar el módulo sqlite3 en el archivo principal del  aplicativo web de extensión .py se deben incluir las líneas de la derecha.</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módulo de error permite procesar los errores que pueda generar cualquier sentencia que utilice sqlite3</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a:solidFill>
                <a:srgbClr val="375FA9"/>
              </a:solidFill>
            </a:endParaRPr>
          </a:p>
        </p:txBody>
      </p:sp>
      <p:sp>
        <p:nvSpPr>
          <p:cNvPr id="269" name="Google Shape;269;p35"/>
          <p:cNvSpPr txBox="1"/>
          <p:nvPr/>
        </p:nvSpPr>
        <p:spPr>
          <a:xfrm>
            <a:off x="5104015" y="2230488"/>
            <a:ext cx="31839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1" i="0" lang="es" sz="1400" u="none" cap="none" strike="noStrike">
                <a:solidFill>
                  <a:srgbClr val="375FA9"/>
                </a:solidFill>
                <a:latin typeface="Arial"/>
                <a:ea typeface="Arial"/>
                <a:cs typeface="Arial"/>
                <a:sym typeface="Arial"/>
              </a:rPr>
              <a:t>Archivo principal aplicativo web</a:t>
            </a:r>
            <a:endParaRPr/>
          </a:p>
          <a:p>
            <a:pPr indent="0" lvl="0" marL="139700" marR="0" rtl="0" algn="l">
              <a:lnSpc>
                <a:spcPct val="90000"/>
              </a:lnSpc>
              <a:spcBef>
                <a:spcPts val="900"/>
              </a:spcBef>
              <a:spcAft>
                <a:spcPts val="0"/>
              </a:spcAft>
              <a:buClr>
                <a:srgbClr val="233A44"/>
              </a:buClr>
              <a:buSzPts val="1400"/>
              <a:buFont typeface="Calibri"/>
              <a:buNone/>
            </a:pPr>
            <a:r>
              <a:rPr b="0" i="0" lang="es" sz="1400" u="none" cap="none" strike="noStrike">
                <a:solidFill>
                  <a:srgbClr val="375FA9"/>
                </a:solidFill>
                <a:latin typeface="Arial"/>
                <a:ea typeface="Arial"/>
                <a:cs typeface="Arial"/>
                <a:sym typeface="Arial"/>
              </a:rPr>
              <a:t>#importer el modulo sqlite3</a:t>
            </a:r>
            <a:endParaRPr/>
          </a:p>
          <a:p>
            <a:pPr indent="0" lvl="0" marL="139700" marR="0" rtl="0" algn="l">
              <a:lnSpc>
                <a:spcPct val="90000"/>
              </a:lnSpc>
              <a:spcBef>
                <a:spcPts val="900"/>
              </a:spcBef>
              <a:spcAft>
                <a:spcPts val="0"/>
              </a:spcAft>
              <a:buClr>
                <a:srgbClr val="233A44"/>
              </a:buClr>
              <a:buSzPts val="1400"/>
              <a:buFont typeface="Calibri"/>
              <a:buNone/>
            </a:pPr>
            <a:r>
              <a:rPr b="0" i="0" lang="es" sz="1400" u="none" cap="none" strike="noStrike">
                <a:solidFill>
                  <a:srgbClr val="375FA9"/>
                </a:solidFill>
                <a:latin typeface="Arial"/>
                <a:ea typeface="Arial"/>
                <a:cs typeface="Arial"/>
                <a:sym typeface="Arial"/>
              </a:rPr>
              <a:t>import sqlite3</a:t>
            </a:r>
            <a:endParaRPr/>
          </a:p>
          <a:p>
            <a:pPr indent="0" lvl="0" marL="139700" marR="0" rtl="0" algn="l">
              <a:lnSpc>
                <a:spcPct val="90000"/>
              </a:lnSpc>
              <a:spcBef>
                <a:spcPts val="900"/>
              </a:spcBef>
              <a:spcAft>
                <a:spcPts val="0"/>
              </a:spcAft>
              <a:buClr>
                <a:srgbClr val="233A44"/>
              </a:buClr>
              <a:buSzPts val="1400"/>
              <a:buFont typeface="Calibri"/>
              <a:buNone/>
            </a:pPr>
            <a:r>
              <a:rPr b="0" i="0" lang="es" sz="1400" u="none" cap="none" strike="noStrike">
                <a:solidFill>
                  <a:srgbClr val="375FA9"/>
                </a:solidFill>
                <a:latin typeface="Arial"/>
                <a:ea typeface="Arial"/>
                <a:cs typeface="Arial"/>
                <a:sym typeface="Arial"/>
              </a:rPr>
              <a:t>#importer modulo de error de sqlite3</a:t>
            </a:r>
            <a:endParaRPr/>
          </a:p>
          <a:p>
            <a:pPr indent="0" lvl="0" marL="139700" marR="0" rtl="0" algn="l">
              <a:lnSpc>
                <a:spcPct val="90000"/>
              </a:lnSpc>
              <a:spcBef>
                <a:spcPts val="900"/>
              </a:spcBef>
              <a:spcAft>
                <a:spcPts val="0"/>
              </a:spcAft>
              <a:buClr>
                <a:srgbClr val="233A44"/>
              </a:buClr>
              <a:buSzPts val="1400"/>
              <a:buFont typeface="Calibri"/>
              <a:buNone/>
            </a:pPr>
            <a:r>
              <a:rPr b="0" i="0" lang="es" sz="1400" u="none" cap="none" strike="noStrike">
                <a:solidFill>
                  <a:srgbClr val="375FA9"/>
                </a:solidFill>
                <a:latin typeface="Arial"/>
                <a:ea typeface="Arial"/>
                <a:cs typeface="Arial"/>
                <a:sym typeface="Arial"/>
              </a:rPr>
              <a:t>from sqlite3 import Error</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Google Shape;274;p36"/>
          <p:cNvSpPr txBox="1"/>
          <p:nvPr/>
        </p:nvSpPr>
        <p:spPr>
          <a:xfrm>
            <a:off x="822960" y="6505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75" name="Google Shape;275;p36"/>
          <p:cNvSpPr txBox="1"/>
          <p:nvPr/>
        </p:nvSpPr>
        <p:spPr>
          <a:xfrm>
            <a:off x="822960" y="1863343"/>
            <a:ext cx="39570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función detallada a la derecha, realiza la conexión con la base de datos llamada </a:t>
            </a:r>
            <a:r>
              <a:rPr i="1" lang="es">
                <a:solidFill>
                  <a:srgbClr val="375FA9"/>
                </a:solidFill>
              </a:rPr>
              <a:t>mydatabase.db.</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i="1" lang="es">
                <a:solidFill>
                  <a:srgbClr val="375FA9"/>
                </a:solidFill>
              </a:rPr>
              <a:t>def sql_connection </a:t>
            </a:r>
            <a:r>
              <a:rPr lang="es">
                <a:solidFill>
                  <a:srgbClr val="375FA9"/>
                </a:solidFill>
              </a:rPr>
              <a:t>devuelve un objeto de tipo conexión que permite la conexión con la base de datos sqlite3.</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sentencia </a:t>
            </a:r>
            <a:r>
              <a:rPr i="1" lang="es">
                <a:solidFill>
                  <a:srgbClr val="375FA9"/>
                </a:solidFill>
              </a:rPr>
              <a:t>con =  sqlite3.connect('mydatabase.db') </a:t>
            </a:r>
            <a:r>
              <a:rPr lang="es">
                <a:solidFill>
                  <a:srgbClr val="375FA9"/>
                </a:solidFill>
              </a:rPr>
              <a:t>está contenida en un bloque try con el fin de capturar los posibles errores que se puedan generar.</a:t>
            </a:r>
            <a:endParaRPr i="1">
              <a:solidFill>
                <a:srgbClr val="375FA9"/>
              </a:solidFill>
            </a:endParaRPr>
          </a:p>
        </p:txBody>
      </p:sp>
      <p:sp>
        <p:nvSpPr>
          <p:cNvPr id="276" name="Google Shape;276;p36"/>
          <p:cNvSpPr txBox="1"/>
          <p:nvPr/>
        </p:nvSpPr>
        <p:spPr>
          <a:xfrm>
            <a:off x="5182799" y="2039989"/>
            <a:ext cx="31839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1" i="0" lang="es" sz="1400" u="none" cap="none" strike="noStrike">
                <a:solidFill>
                  <a:srgbClr val="375FA9"/>
                </a:solidFill>
                <a:latin typeface="Arial"/>
                <a:ea typeface="Arial"/>
                <a:cs typeface="Arial"/>
                <a:sym typeface="Arial"/>
              </a:rPr>
              <a:t>Archivo principal aplicativo web</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def sql_connection():</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try:</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con =  sqlite3.connect('mydatabase.db')</a:t>
            </a:r>
            <a:endParaRPr b="0" i="0" sz="12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return con;</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except Error:</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print(Error)</a:t>
            </a:r>
            <a:endParaRPr b="0" i="0" sz="1200" u="none" cap="none" strike="noStrike">
              <a:solidFill>
                <a:srgbClr val="375FA9"/>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37"/>
          <p:cNvSpPr txBox="1"/>
          <p:nvPr/>
        </p:nvSpPr>
        <p:spPr>
          <a:xfrm>
            <a:off x="822960" y="5916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82" name="Google Shape;282;p37"/>
          <p:cNvSpPr txBox="1"/>
          <p:nvPr/>
        </p:nvSpPr>
        <p:spPr>
          <a:xfrm>
            <a:off x="822961" y="167977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el archivo principal se definirán también 4 funciones las cuales realizarán las operaciones en la base de datos (inserción, consulta, edición, y eliminación, CRUD por sus siglas en inglés).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siguiente imagen muestra la función de inserción, llamada sql_insert_productos.</a:t>
            </a:r>
            <a:endParaRPr>
              <a:solidFill>
                <a:srgbClr val="375FA9"/>
              </a:solidFill>
            </a:endParaRPr>
          </a:p>
        </p:txBody>
      </p:sp>
      <p:pic>
        <p:nvPicPr>
          <p:cNvPr id="283" name="Google Shape;283;p37"/>
          <p:cNvPicPr preferRelativeResize="0"/>
          <p:nvPr/>
        </p:nvPicPr>
        <p:blipFill rotWithShape="1">
          <a:blip r:embed="rId4">
            <a:alphaModFix/>
          </a:blip>
          <a:srcRect b="0" l="0" r="0" t="0"/>
          <a:stretch/>
        </p:blipFill>
        <p:spPr>
          <a:xfrm>
            <a:off x="962945" y="3188470"/>
            <a:ext cx="7263829" cy="124124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38"/>
          <p:cNvSpPr txBox="1"/>
          <p:nvPr/>
        </p:nvSpPr>
        <p:spPr>
          <a:xfrm>
            <a:off x="822960" y="58902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89" name="Google Shape;289;p38"/>
          <p:cNvSpPr txBox="1"/>
          <p:nvPr/>
        </p:nvSpPr>
        <p:spPr>
          <a:xfrm>
            <a:off x="822960" y="1832170"/>
            <a:ext cx="7745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200"/>
              </a:spcBef>
              <a:spcAft>
                <a:spcPts val="0"/>
              </a:spcAft>
              <a:buNone/>
            </a:pPr>
            <a:r>
              <a:rPr lang="es" sz="1200">
                <a:solidFill>
                  <a:srgbClr val="375FA9"/>
                </a:solidFill>
              </a:rPr>
              <a:t>#crear una variable que contenga la cadena sql que inserta los datos recibidos por parámetro</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strsql = "insert into productos (codigo, nombre, cantidad) values('"+codigo+"', '"+nombre+"', "+cantidad+");“</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#el objeto </a:t>
            </a:r>
            <a:r>
              <a:rPr i="1" lang="es" sz="1200">
                <a:solidFill>
                  <a:srgbClr val="375FA9"/>
                </a:solidFill>
              </a:rPr>
              <a:t>con </a:t>
            </a:r>
            <a:r>
              <a:rPr lang="es" sz="1200">
                <a:solidFill>
                  <a:srgbClr val="375FA9"/>
                </a:solidFill>
              </a:rPr>
              <a:t>obtiene la conexión con la base de datos llamando al método creado anteriormente</a:t>
            </a:r>
            <a:endParaRPr i="1"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con = sql_connection()</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#es necesario un objeto cursor, el cual se obtiene de la variable de conexión, para ejecutar las sentencias sql</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cursorObj = con.cursor()</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#ejecutar la sentencia sql enviada por parámetro</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cursorObj.execute(strsql)</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#actualizar los cambios realizados a la base de datos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con.commit()</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#cerrar la conexión</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con.close()</a:t>
            </a:r>
            <a:endParaRPr sz="1300">
              <a:solidFill>
                <a:srgbClr val="233A44"/>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3" name="Shape 293"/>
        <p:cNvGrpSpPr/>
        <p:nvPr/>
      </p:nvGrpSpPr>
      <p:grpSpPr>
        <a:xfrm>
          <a:off x="0" y="0"/>
          <a:ext cx="0" cy="0"/>
          <a:chOff x="0" y="0"/>
          <a:chExt cx="0" cy="0"/>
        </a:xfrm>
      </p:grpSpPr>
      <p:sp>
        <p:nvSpPr>
          <p:cNvPr id="294" name="Google Shape;294;p39"/>
          <p:cNvSpPr txBox="1"/>
          <p:nvPr/>
        </p:nvSpPr>
        <p:spPr>
          <a:xfrm>
            <a:off x="822960" y="58118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95" name="Google Shape;295;p39"/>
          <p:cNvSpPr txBox="1"/>
          <p:nvPr/>
        </p:nvSpPr>
        <p:spPr>
          <a:xfrm>
            <a:off x="571500" y="1870030"/>
            <a:ext cx="38136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función sql_select_productos indicada a la derecha, ejecuta el query que selecciona todas las filas de la tabla productos y las devuelve con la variable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método </a:t>
            </a:r>
            <a:r>
              <a:rPr i="1" lang="es">
                <a:solidFill>
                  <a:srgbClr val="375FA9"/>
                </a:solidFill>
              </a:rPr>
              <a:t>fetchall, </a:t>
            </a:r>
            <a:r>
              <a:rPr lang="es">
                <a:solidFill>
                  <a:srgbClr val="375FA9"/>
                </a:solidFill>
              </a:rPr>
              <a:t>ejecutado a través del objeto cursor, devuelve una lista con todas las filas de la tabla, cada elemento de la lista tiene el número de ítems correspondiente a la cantidad de columnas consultadas.  </a:t>
            </a:r>
            <a:endParaRPr i="1">
              <a:solidFill>
                <a:srgbClr val="375FA9"/>
              </a:solidFill>
            </a:endParaRPr>
          </a:p>
        </p:txBody>
      </p:sp>
      <p:sp>
        <p:nvSpPr>
          <p:cNvPr id="296" name="Google Shape;296;p39"/>
          <p:cNvSpPr txBox="1"/>
          <p:nvPr/>
        </p:nvSpPr>
        <p:spPr>
          <a:xfrm>
            <a:off x="4540827" y="2029597"/>
            <a:ext cx="4364100" cy="26982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def sql_select_productos():</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strsql = "select * from productos;"</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con = sql_connection()</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cursorObj = con.cursor()</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cursorObj.execute(strsql)</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productos = cursorObj.fetchall()</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return productos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40"/>
          <p:cNvSpPr txBox="1"/>
          <p:nvPr/>
        </p:nvSpPr>
        <p:spPr>
          <a:xfrm>
            <a:off x="750744" y="5966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02" name="Google Shape;302;p40"/>
          <p:cNvSpPr txBox="1"/>
          <p:nvPr/>
        </p:nvSpPr>
        <p:spPr>
          <a:xfrm>
            <a:off x="678526" y="1891143"/>
            <a:ext cx="7832700" cy="675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función sql_edit_producto ejecuta el query que edita un registro en la tabla productos dado un identificador.</a:t>
            </a:r>
            <a:endParaRPr sz="1300">
              <a:solidFill>
                <a:srgbClr val="233A44"/>
              </a:solidFill>
              <a:latin typeface="Calibri"/>
              <a:ea typeface="Calibri"/>
              <a:cs typeface="Calibri"/>
              <a:sym typeface="Calibri"/>
            </a:endParaRPr>
          </a:p>
        </p:txBody>
      </p:sp>
      <p:sp>
        <p:nvSpPr>
          <p:cNvPr id="303" name="Google Shape;303;p40"/>
          <p:cNvSpPr txBox="1"/>
          <p:nvPr/>
        </p:nvSpPr>
        <p:spPr>
          <a:xfrm>
            <a:off x="678527" y="2566553"/>
            <a:ext cx="7998000" cy="23172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def sql_edit_producto(id, codigo, nombre, cantidad):</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strsql = "update productos set codigo = '"+codigo+"', nombre = '"+nombre+"',  	cantidad = "+cantidad+" where id = "+id+";"</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con = sql_connection()</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cursorObj = con.cursor()</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cursorObj.execute(strsql)</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con.commit()</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con.close()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41"/>
          <p:cNvSpPr txBox="1"/>
          <p:nvPr/>
        </p:nvSpPr>
        <p:spPr>
          <a:xfrm>
            <a:off x="822960" y="55001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09" name="Google Shape;309;p41"/>
          <p:cNvSpPr txBox="1"/>
          <p:nvPr/>
        </p:nvSpPr>
        <p:spPr>
          <a:xfrm>
            <a:off x="822960" y="1821780"/>
            <a:ext cx="7437900" cy="682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función sql_delete_producto, ejecuta el query que elimina un registro en la tabla productos dado un identificador.</a:t>
            </a:r>
            <a:endParaRPr sz="1300">
              <a:solidFill>
                <a:srgbClr val="233A44"/>
              </a:solidFill>
              <a:latin typeface="Calibri"/>
              <a:ea typeface="Calibri"/>
              <a:cs typeface="Calibri"/>
              <a:sym typeface="Calibri"/>
            </a:endParaRPr>
          </a:p>
        </p:txBody>
      </p:sp>
      <p:sp>
        <p:nvSpPr>
          <p:cNvPr id="310" name="Google Shape;310;p41"/>
          <p:cNvSpPr txBox="1"/>
          <p:nvPr/>
        </p:nvSpPr>
        <p:spPr>
          <a:xfrm>
            <a:off x="1589810" y="2597727"/>
            <a:ext cx="6587700" cy="22548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def sql_delete_producto(id):</a:t>
            </a:r>
            <a:endParaRPr/>
          </a:p>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	strsql = "delete from productos where id = "+id+";"</a:t>
            </a:r>
            <a:endParaRPr/>
          </a:p>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	con = sql_connection()</a:t>
            </a:r>
            <a:endParaRPr/>
          </a:p>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	cursorObj = con.cursor()</a:t>
            </a:r>
            <a:endParaRPr/>
          </a:p>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	cursorObj.execute(strsql)</a:t>
            </a:r>
            <a:endParaRPr/>
          </a:p>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	con.commit()</a:t>
            </a:r>
            <a:endParaRPr/>
          </a:p>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	con.close()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p42"/>
          <p:cNvSpPr txBox="1"/>
          <p:nvPr/>
        </p:nvSpPr>
        <p:spPr>
          <a:xfrm>
            <a:off x="822960" y="56040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16" name="Google Shape;316;p42"/>
          <p:cNvSpPr txBox="1"/>
          <p:nvPr/>
        </p:nvSpPr>
        <p:spPr>
          <a:xfrm>
            <a:off x="822960" y="1811389"/>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Es necesario de igual forma, crear las rutas que serán accedidas a través de las vistas html.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Ruta para visualizar la lista de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Ruta para agregar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Ruta para editar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Ruta para eliminar productos</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En los métodos creados a continuación se utiliza el objeto request, este permite acceder a los valores de las variables enviadas por las vistas html. Antes de utilizarlo se debe importar la clase.</a:t>
            </a:r>
            <a:endParaRPr>
              <a:solidFill>
                <a:srgbClr val="375FA9"/>
              </a:solidFill>
            </a:endParaRPr>
          </a:p>
          <a:p>
            <a:pPr indent="0" lvl="0" marL="139700" rtl="0" algn="just">
              <a:lnSpc>
                <a:spcPct val="90000"/>
              </a:lnSpc>
              <a:spcBef>
                <a:spcPts val="900"/>
              </a:spcBef>
              <a:spcAft>
                <a:spcPts val="0"/>
              </a:spcAft>
              <a:buNone/>
            </a:pPr>
            <a:r>
              <a:rPr i="1" lang="es">
                <a:solidFill>
                  <a:srgbClr val="375FA9"/>
                </a:solidFill>
              </a:rPr>
              <a:t>	from flask import request</a:t>
            </a:r>
            <a:endParaRPr i="1">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43"/>
          <p:cNvSpPr txBox="1"/>
          <p:nvPr/>
        </p:nvSpPr>
        <p:spPr>
          <a:xfrm>
            <a:off x="822960" y="65738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22" name="Google Shape;322;p43"/>
          <p:cNvSpPr txBox="1"/>
          <p:nvPr/>
        </p:nvSpPr>
        <p:spPr>
          <a:xfrm>
            <a:off x="822960" y="1925782"/>
            <a:ext cx="7543800" cy="2896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ruta ‘/productos’ mediante la función </a:t>
            </a:r>
            <a:r>
              <a:rPr i="1" lang="es">
                <a:solidFill>
                  <a:srgbClr val="375FA9"/>
                </a:solidFill>
              </a:rPr>
              <a:t>productos, </a:t>
            </a:r>
            <a:r>
              <a:rPr lang="es">
                <a:solidFill>
                  <a:srgbClr val="375FA9"/>
                </a:solidFill>
              </a:rPr>
              <a:t>realiza un llamado a la función </a:t>
            </a:r>
            <a:r>
              <a:rPr i="1" lang="es">
                <a:solidFill>
                  <a:srgbClr val="375FA9"/>
                </a:solidFill>
              </a:rPr>
              <a:t>sql_select_productos </a:t>
            </a:r>
            <a:r>
              <a:rPr lang="es">
                <a:solidFill>
                  <a:srgbClr val="375FA9"/>
                </a:solidFill>
              </a:rPr>
              <a:t>y envía el resultado a la vista productos.html para su visualización.</a:t>
            </a:r>
            <a:endParaRPr i="1">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app.route('/productos')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def productos():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productos = sql_select_productos()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return render_template('productos.html', productos = productos)</a:t>
            </a:r>
            <a:endParaRPr>
              <a:solidFill>
                <a:srgbClr val="375FA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Definir y diseñar una base de datos relacional</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Construir una base de datos en SQLite con varias tablas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Manipular la gestión de  información en la base de datos construida.</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y aplicar el concepto de conexión a una base de datos relacional.</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Construir una conexión entre la aplicación web y la base de datos.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44"/>
          <p:cNvSpPr txBox="1"/>
          <p:nvPr/>
        </p:nvSpPr>
        <p:spPr>
          <a:xfrm>
            <a:off x="822960" y="5916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28" name="Google Shape;328;p44"/>
          <p:cNvSpPr txBox="1"/>
          <p:nvPr/>
        </p:nvSpPr>
        <p:spPr>
          <a:xfrm>
            <a:off x="526819" y="1856414"/>
            <a:ext cx="8136000" cy="2781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A continuación se define la ruta ‘/nuevo’, la cual se configura para ser accedida mediante los métodos get y post. </a:t>
            </a:r>
            <a:endParaRPr sz="1200">
              <a:solidFill>
                <a:srgbClr val="375FA9"/>
              </a:solidFill>
            </a:endParaRPr>
          </a:p>
          <a:p>
            <a:pPr indent="0" lvl="0" marL="139700" rtl="0" algn="just">
              <a:lnSpc>
                <a:spcPct val="90000"/>
              </a:lnSpc>
              <a:spcBef>
                <a:spcPts val="400"/>
              </a:spcBef>
              <a:spcAft>
                <a:spcPts val="0"/>
              </a:spcAft>
              <a:buNone/>
            </a:pPr>
            <a:r>
              <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@app.route('/nuevo', methods=['GET', 'POST'])</a:t>
            </a:r>
            <a:endParaRPr sz="1300">
              <a:solidFill>
                <a:srgbClr val="233A44"/>
              </a:solidFill>
              <a:latin typeface="Calibri"/>
              <a:ea typeface="Calibri"/>
              <a:cs typeface="Calibri"/>
              <a:sym typeface="Calibri"/>
            </a:endParaRPr>
          </a:p>
          <a:p>
            <a:pPr indent="0" lvl="0" marL="139700" rtl="0" algn="just">
              <a:lnSpc>
                <a:spcPct val="90000"/>
              </a:lnSpc>
              <a:spcBef>
                <a:spcPts val="400"/>
              </a:spcBef>
              <a:spcAft>
                <a:spcPts val="0"/>
              </a:spcAft>
              <a:buNone/>
            </a:pPr>
            <a:r>
              <a:rPr lang="es" sz="900">
                <a:solidFill>
                  <a:srgbClr val="375FA9"/>
                </a:solidFill>
              </a:rPr>
              <a:t>def nuevo():</a:t>
            </a:r>
            <a:endParaRPr sz="1300">
              <a:solidFill>
                <a:srgbClr val="233A44"/>
              </a:solidFill>
              <a:latin typeface="Calibri"/>
              <a:ea typeface="Calibri"/>
              <a:cs typeface="Calibri"/>
              <a:sym typeface="Calibri"/>
            </a:endParaRPr>
          </a:p>
          <a:p>
            <a:pPr indent="0" lvl="0" marL="139700" rtl="0" algn="just">
              <a:lnSpc>
                <a:spcPct val="90000"/>
              </a:lnSpc>
              <a:spcBef>
                <a:spcPts val="400"/>
              </a:spcBef>
              <a:spcAft>
                <a:spcPts val="0"/>
              </a:spcAft>
              <a:buNone/>
            </a:pPr>
            <a:r>
              <a:rPr lang="es" sz="900">
                <a:solidFill>
                  <a:srgbClr val="375FA9"/>
                </a:solidFill>
              </a:rPr>
              <a:t>   if  request.method == "GET": #Si la ruta es accedida a través del método GET entonces</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form = Producto() #Crea un nuevo formulario de tipo producto</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return render_template('nuevo.html', form=form) #redirecciona vista nuevo.html enviando la variable form</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if  request.method == "POST": #Si la ruta es accedida a través del método POST entonces</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cod = request.form["codigo"] #asigna variable cod con valor enviado desde formulario  en la vista html</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nom = request.form["nombre"] #asigna variable nom con valor enviado desde formulario en la vista html</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cant = request.form["cantidad"] #asigna vble cant con valor enviado desde formulario en la vista html</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sql_insert_producto(cod, nom, cant) #llamado de la función para insertar el nuevo producto</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return "OK“</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900">
              <a:solidFill>
                <a:srgbClr val="375FA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45"/>
          <p:cNvSpPr txBox="1"/>
          <p:nvPr/>
        </p:nvSpPr>
        <p:spPr>
          <a:xfrm>
            <a:off x="822960" y="6678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34" name="Google Shape;334;p45"/>
          <p:cNvSpPr txBox="1"/>
          <p:nvPr/>
        </p:nvSpPr>
        <p:spPr>
          <a:xfrm>
            <a:off x="485256" y="1929245"/>
            <a:ext cx="8219100" cy="2896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Se define la ruta ‘/edit’, la cual se configura para ser accedida mediante el método get.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rPr lang="es" sz="1000">
                <a:solidFill>
                  <a:srgbClr val="375FA9"/>
                </a:solidFill>
              </a:rPr>
              <a:t>@app.route('/edit', methods=['GET'])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00">
                <a:solidFill>
                  <a:srgbClr val="375FA9"/>
                </a:solidFill>
              </a:rPr>
              <a:t>def editar_producto():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00">
                <a:solidFill>
                  <a:srgbClr val="375FA9"/>
                </a:solidFill>
              </a:rPr>
              <a:t>    id = request.args.get('id') #captura de la variable id enviada a través de la URL</a:t>
            </a:r>
            <a:endParaRPr sz="1000">
              <a:solidFill>
                <a:srgbClr val="375FA9"/>
              </a:solidFill>
            </a:endParaRPr>
          </a:p>
          <a:p>
            <a:pPr indent="0" lvl="0" marL="139700" rtl="0" algn="just">
              <a:lnSpc>
                <a:spcPct val="90000"/>
              </a:lnSpc>
              <a:spcBef>
                <a:spcPts val="900"/>
              </a:spcBef>
              <a:spcAft>
                <a:spcPts val="0"/>
              </a:spcAft>
              <a:buNone/>
            </a:pPr>
            <a:r>
              <a:rPr lang="es" sz="1000">
                <a:solidFill>
                  <a:srgbClr val="375FA9"/>
                </a:solidFill>
              </a:rPr>
              <a:t>    codigo = request.args.get('codigo') #captura de la vble código enviada a través de la URL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00">
                <a:solidFill>
                  <a:srgbClr val="375FA9"/>
                </a:solidFill>
              </a:rPr>
              <a:t>    nombre = request.args.get('nombre') #captura de la vble nombre enviada a través de la URL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00">
                <a:solidFill>
                  <a:srgbClr val="375FA9"/>
                </a:solidFill>
              </a:rPr>
              <a:t>    cantidad = request.args.get('cantidad') #captura de la vble cantidad enviada a través de la URL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00">
                <a:solidFill>
                  <a:srgbClr val="375FA9"/>
                </a:solidFill>
              </a:rPr>
              <a:t>    sql_edit_producto(id, codigo, nombre, cantidad) #llamado de la función de edición de la base de datos</a:t>
            </a:r>
            <a:endParaRPr sz="1000">
              <a:solidFill>
                <a:srgbClr val="375FA9"/>
              </a:solidFill>
            </a:endParaRPr>
          </a:p>
          <a:p>
            <a:pPr indent="0" lvl="0" marL="139700" rtl="0" algn="just">
              <a:lnSpc>
                <a:spcPct val="90000"/>
              </a:lnSpc>
              <a:spcBef>
                <a:spcPts val="900"/>
              </a:spcBef>
              <a:spcAft>
                <a:spcPts val="0"/>
              </a:spcAft>
              <a:buNone/>
            </a:pPr>
            <a:r>
              <a:rPr lang="es" sz="1000">
                <a:solidFill>
                  <a:srgbClr val="375FA9"/>
                </a:solidFill>
              </a:rPr>
              <a:t>    return "OK"</a:t>
            </a:r>
            <a:endParaRPr sz="1000">
              <a:solidFill>
                <a:srgbClr val="375FA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6"/>
          <p:cNvSpPr txBox="1"/>
          <p:nvPr/>
        </p:nvSpPr>
        <p:spPr>
          <a:xfrm>
            <a:off x="822960" y="6998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40" name="Google Shape;340;p46"/>
          <p:cNvSpPr txBox="1"/>
          <p:nvPr/>
        </p:nvSpPr>
        <p:spPr>
          <a:xfrm>
            <a:off x="822960" y="175597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Luego, se define la ruta ‘/delete’, la cual se configura para ser accedida mediante el método get.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rPr lang="es" sz="1050">
                <a:solidFill>
                  <a:srgbClr val="375FA9"/>
                </a:solidFill>
              </a:rPr>
              <a:t>@app.route('/delete', methods=['GET'])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50">
                <a:solidFill>
                  <a:srgbClr val="375FA9"/>
                </a:solidFill>
              </a:rPr>
              <a:t>def borrar_producto():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50">
                <a:solidFill>
                  <a:srgbClr val="375FA9"/>
                </a:solidFill>
              </a:rPr>
              <a:t>	id = request.args.get('id') #captura de la variable id enviada a través de la URL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50">
                <a:solidFill>
                  <a:srgbClr val="375FA9"/>
                </a:solidFill>
              </a:rPr>
              <a:t>	sql_delete_producto(id) #llamado a la función de borrado de la base de datos</a:t>
            </a:r>
            <a:endParaRPr sz="1050">
              <a:solidFill>
                <a:srgbClr val="375FA9"/>
              </a:solidFill>
            </a:endParaRPr>
          </a:p>
          <a:p>
            <a:pPr indent="0" lvl="0" marL="139700" rtl="0" algn="just">
              <a:lnSpc>
                <a:spcPct val="90000"/>
              </a:lnSpc>
              <a:spcBef>
                <a:spcPts val="900"/>
              </a:spcBef>
              <a:spcAft>
                <a:spcPts val="0"/>
              </a:spcAft>
              <a:buNone/>
            </a:pPr>
            <a:r>
              <a:rPr lang="es" sz="1050">
                <a:solidFill>
                  <a:srgbClr val="375FA9"/>
                </a:solidFill>
              </a:rPr>
              <a:t>	return "OK“</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900">
              <a:solidFill>
                <a:srgbClr val="375FA9"/>
              </a:solidFill>
            </a:endParaRPr>
          </a:p>
          <a:p>
            <a:pPr indent="0" lvl="0" marL="139700" rtl="0" algn="just">
              <a:lnSpc>
                <a:spcPct val="90000"/>
              </a:lnSpc>
              <a:spcBef>
                <a:spcPts val="900"/>
              </a:spcBef>
              <a:spcAft>
                <a:spcPts val="0"/>
              </a:spcAft>
              <a:buNone/>
            </a:pPr>
            <a:r>
              <a:rPr lang="es" sz="1200">
                <a:solidFill>
                  <a:srgbClr val="375FA9"/>
                </a:solidFill>
              </a:rPr>
              <a:t>Una vez creadas las funciones y rutas necesarias en el archivo  principal del aplicativo web, se procede a crear el formulario en el que se digita los datos para su ingreso en la base de datos.</a:t>
            </a:r>
            <a:endParaRPr sz="1200">
              <a:solidFill>
                <a:srgbClr val="375FA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p47"/>
          <p:cNvSpPr txBox="1"/>
          <p:nvPr/>
        </p:nvSpPr>
        <p:spPr>
          <a:xfrm>
            <a:off x="805296" y="5154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46" name="Google Shape;346;p47"/>
          <p:cNvSpPr txBox="1"/>
          <p:nvPr/>
        </p:nvSpPr>
        <p:spPr>
          <a:xfrm>
            <a:off x="644236" y="1531652"/>
            <a:ext cx="3813600" cy="3560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300">
                <a:solidFill>
                  <a:srgbClr val="375FA9"/>
                </a:solidFill>
              </a:rPr>
              <a:t>El segmento de código indicado a la derecha define un formulario mediante una clase llamada </a:t>
            </a:r>
            <a:r>
              <a:rPr i="1" lang="es" sz="1300">
                <a:solidFill>
                  <a:srgbClr val="375FA9"/>
                </a:solidFill>
              </a:rPr>
              <a:t>Producto</a:t>
            </a:r>
            <a:r>
              <a:rPr lang="es" sz="1300">
                <a:solidFill>
                  <a:srgbClr val="375FA9"/>
                </a:solidFill>
              </a:rPr>
              <a:t> en el archivo forms.py. Cada clase definirá un formulario en la aplicación web.</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Es necesario importar las clases StringField, IntegerField, SubmitField de wtforms ya que estos serán los objetos  necesarios en la vista html.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StringField: campo de texto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IntegerField: campo de tipo entero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SubmitField: botón de tipo submit</a:t>
            </a:r>
            <a:endParaRPr sz="1300">
              <a:solidFill>
                <a:srgbClr val="375FA9"/>
              </a:solidFill>
            </a:endParaRPr>
          </a:p>
          <a:p>
            <a:pPr indent="0" lvl="0" marL="139700" rtl="0" algn="just">
              <a:lnSpc>
                <a:spcPct val="90000"/>
              </a:lnSpc>
              <a:spcBef>
                <a:spcPts val="900"/>
              </a:spcBef>
              <a:spcAft>
                <a:spcPts val="0"/>
              </a:spcAft>
              <a:buNone/>
            </a:pPr>
            <a:r>
              <a:t/>
            </a:r>
            <a:endParaRPr sz="1300">
              <a:solidFill>
                <a:srgbClr val="375FA9"/>
              </a:solidFill>
            </a:endParaRPr>
          </a:p>
        </p:txBody>
      </p:sp>
      <p:sp>
        <p:nvSpPr>
          <p:cNvPr id="347" name="Google Shape;347;p47"/>
          <p:cNvSpPr txBox="1"/>
          <p:nvPr/>
        </p:nvSpPr>
        <p:spPr>
          <a:xfrm>
            <a:off x="4779819" y="1603570"/>
            <a:ext cx="40317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from flask_wtf import FlaskForm</a:t>
            </a:r>
            <a:endParaRPr b="0" i="0" sz="10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from wtforms import StringField, IntegerField, SubmitField</a:t>
            </a:r>
            <a:endParaRPr b="0" i="0" sz="10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from wtforms.validators import DataRequired</a:t>
            </a:r>
            <a:endParaRPr b="0" i="0" sz="10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t/>
            </a:r>
            <a:endParaRPr b="0" i="0" sz="10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class Producto(FlaskForm):</a:t>
            </a:r>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    codigo = StringField('Codigo',           validators=[DataRequired()])</a:t>
            </a:r>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    nombre = StringField('Nombre', validators=[DataRequired()])</a:t>
            </a:r>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    cantidad = IntegerField('Cantidad', validators=[DataRequired()])</a:t>
            </a:r>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    enviar = SubmitField('Agregar Producto')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48"/>
          <p:cNvSpPr txBox="1"/>
          <p:nvPr/>
        </p:nvSpPr>
        <p:spPr>
          <a:xfrm>
            <a:off x="822960" y="56131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53" name="Google Shape;353;p48"/>
          <p:cNvSpPr txBox="1"/>
          <p:nvPr/>
        </p:nvSpPr>
        <p:spPr>
          <a:xfrm>
            <a:off x="822960" y="1605972"/>
            <a:ext cx="7543800" cy="3260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300">
                <a:solidFill>
                  <a:srgbClr val="375FA9"/>
                </a:solidFill>
              </a:rPr>
              <a:t>Cada clase representa un formulario (a nivel de backend). En la clase Producto se crean los campos requeridos para este formulario. Si se desea otro formulario con otras características, se deberá crear otra clase en el mismo archivo forms.py</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Con la sentencia </a:t>
            </a:r>
            <a:r>
              <a:rPr i="1" lang="es" sz="1300">
                <a:solidFill>
                  <a:srgbClr val="375FA9"/>
                </a:solidFill>
              </a:rPr>
              <a:t>from wtforms.validators import DataRequired, </a:t>
            </a:r>
            <a:r>
              <a:rPr lang="es" sz="1300">
                <a:solidFill>
                  <a:srgbClr val="375FA9"/>
                </a:solidFill>
              </a:rPr>
              <a:t>se importan las clases necesarias para validar que los campos sean requeridos, es decir que no se encuentren vacíos.</a:t>
            </a:r>
            <a:endParaRPr sz="1300">
              <a:solidFill>
                <a:srgbClr val="375FA9"/>
              </a:solidFill>
            </a:endParaRPr>
          </a:p>
          <a:p>
            <a:pPr indent="0" lvl="0" marL="139700" rtl="0" algn="just">
              <a:lnSpc>
                <a:spcPct val="90000"/>
              </a:lnSpc>
              <a:spcBef>
                <a:spcPts val="900"/>
              </a:spcBef>
              <a:spcAft>
                <a:spcPts val="0"/>
              </a:spcAft>
              <a:buNone/>
            </a:pPr>
            <a:r>
              <a:rPr i="1" lang="es" sz="1300">
                <a:solidFill>
                  <a:srgbClr val="375FA9"/>
                </a:solidFill>
              </a:rPr>
              <a:t>codigo = StringField('Codigo', validators=[DataRequired()])</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300">
                <a:solidFill>
                  <a:srgbClr val="375FA9"/>
                </a:solidFill>
              </a:rPr>
              <a:t>codigo: nombre de la variable</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300">
                <a:solidFill>
                  <a:srgbClr val="375FA9"/>
                </a:solidFill>
              </a:rPr>
              <a:t>StringField: tipo de campo que se mostrará en la vista</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300">
                <a:solidFill>
                  <a:srgbClr val="375FA9"/>
                </a:solidFill>
              </a:rPr>
              <a:t>Codigo: nombre del campo</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300">
                <a:solidFill>
                  <a:srgbClr val="375FA9"/>
                </a:solidFill>
              </a:rPr>
              <a:t>validators: vector que indica las validaciones que se realizarán en este campo, para el caso solo se realiza la validación DataRequired()</a:t>
            </a:r>
            <a:endParaRPr sz="1300">
              <a:solidFill>
                <a:srgbClr val="375FA9"/>
              </a:solidFill>
            </a:endParaRPr>
          </a:p>
          <a:p>
            <a:pPr indent="-228600" lvl="0" marL="457200" rtl="0" algn="l">
              <a:lnSpc>
                <a:spcPct val="90000"/>
              </a:lnSpc>
              <a:spcBef>
                <a:spcPts val="600"/>
              </a:spcBef>
              <a:spcAft>
                <a:spcPts val="0"/>
              </a:spcAft>
              <a:buNone/>
            </a:pPr>
            <a:r>
              <a:t/>
            </a:r>
            <a:endParaRPr i="1" sz="1300">
              <a:solidFill>
                <a:srgbClr val="375FA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49"/>
          <p:cNvSpPr txBox="1"/>
          <p:nvPr/>
        </p:nvSpPr>
        <p:spPr>
          <a:xfrm>
            <a:off x="822960" y="5786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59" name="Google Shape;359;p49"/>
          <p:cNvSpPr txBox="1"/>
          <p:nvPr/>
        </p:nvSpPr>
        <p:spPr>
          <a:xfrm>
            <a:off x="633846" y="1953876"/>
            <a:ext cx="3543300" cy="26670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la vista, es decir, el archivo de extensión html, es donde se capturan o leen los datos que serán almacenados posteriormente en la base de datos.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la sección de la derecha se tiene el ejemplo de la implementación del formulario correspondiente a la clase </a:t>
            </a:r>
            <a:r>
              <a:rPr i="1" lang="es">
                <a:solidFill>
                  <a:srgbClr val="375FA9"/>
                </a:solidFill>
              </a:rPr>
              <a:t>Producto</a:t>
            </a:r>
            <a:r>
              <a:rPr lang="es">
                <a:solidFill>
                  <a:srgbClr val="375FA9"/>
                </a:solidFill>
              </a:rPr>
              <a:t>.</a:t>
            </a:r>
            <a:endParaRPr>
              <a:solidFill>
                <a:srgbClr val="375FA9"/>
              </a:solidFill>
            </a:endParaRPr>
          </a:p>
        </p:txBody>
      </p:sp>
      <p:sp>
        <p:nvSpPr>
          <p:cNvPr id="360" name="Google Shape;360;p49"/>
          <p:cNvSpPr txBox="1"/>
          <p:nvPr/>
        </p:nvSpPr>
        <p:spPr>
          <a:xfrm>
            <a:off x="4395357" y="1778723"/>
            <a:ext cx="44058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&lt;form action="/nuevo" method="post"&gt;</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{{form.codigo.label}} {{form.codigo}}	</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&lt;br&gt;</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{{form.nombre.label}} {{form.nombre}}</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&lt;br&gt;</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{{form.cantidad.label}} {{form.cantidad}}</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&lt;br&gt;</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{{form.enviar}}</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{{form.hidden_tag()}}</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&lt;/form&gt;</a:t>
            </a:r>
            <a:endParaRPr b="0" i="0" sz="1000" u="none" cap="none" strike="noStrike">
              <a:solidFill>
                <a:srgbClr val="375FA9"/>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Google Shape;365;p50"/>
          <p:cNvSpPr txBox="1"/>
          <p:nvPr/>
        </p:nvSpPr>
        <p:spPr>
          <a:xfrm>
            <a:off x="822960" y="59941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66" name="Google Shape;366;p50"/>
          <p:cNvSpPr txBox="1"/>
          <p:nvPr/>
        </p:nvSpPr>
        <p:spPr>
          <a:xfrm>
            <a:off x="822960" y="1894514"/>
            <a:ext cx="7807200" cy="24177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a:solidFill>
                  <a:srgbClr val="375FA9"/>
                </a:solidFill>
              </a:rPr>
              <a:t>En el formulario html se establecen los parámetros action y method:</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5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action: indica la acción que ejecutará el formulario cuando se presione el botón enviar, el cual debe ser de tipo submit.</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method: establece el método por el cual se enviaran los datos al servidor, para el caso es </a:t>
            </a:r>
            <a:r>
              <a:rPr i="1" lang="es">
                <a:solidFill>
                  <a:srgbClr val="375FA9"/>
                </a:solidFill>
              </a:rPr>
              <a:t>post</a:t>
            </a:r>
            <a:r>
              <a:rPr lang="es">
                <a:solidFill>
                  <a:srgbClr val="375FA9"/>
                </a:solidFill>
              </a:rPr>
              <a:t>.</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000">
              <a:solidFill>
                <a:srgbClr val="375FA9"/>
              </a:solidFill>
            </a:endParaRPr>
          </a:p>
          <a:p>
            <a:pPr indent="0" lvl="0" marL="139700" rtl="0" algn="l">
              <a:lnSpc>
                <a:spcPct val="90000"/>
              </a:lnSpc>
              <a:spcBef>
                <a:spcPts val="900"/>
              </a:spcBef>
              <a:spcAft>
                <a:spcPts val="0"/>
              </a:spcAft>
              <a:buNone/>
            </a:pPr>
            <a:r>
              <a:rPr lang="es">
                <a:solidFill>
                  <a:srgbClr val="375FA9"/>
                </a:solidFill>
              </a:rPr>
              <a:t>De igual manera se crean los labels e inputs para los campos definidos en el backend del formulario (archivo de extensión .py).</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51"/>
          <p:cNvSpPr txBox="1"/>
          <p:nvPr/>
        </p:nvSpPr>
        <p:spPr>
          <a:xfrm>
            <a:off x="834190" y="66026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72" name="Google Shape;372;p51"/>
          <p:cNvSpPr txBox="1"/>
          <p:nvPr/>
        </p:nvSpPr>
        <p:spPr>
          <a:xfrm>
            <a:off x="834190" y="1825050"/>
            <a:ext cx="7302600" cy="3062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El siguiente es el resultado de acceder a la ruta /nuevo en la barra de direcciones:</a:t>
            </a:r>
            <a:endParaRPr>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rPr lang="es">
                <a:solidFill>
                  <a:srgbClr val="375FA9"/>
                </a:solidFill>
              </a:rPr>
              <a:t>Al presionar Agregar Producto, se envían los datos a través del método POST y es recibido por la ruta /nuevo, ruta definida en el campo action del formulario. Recordar que el código y nombre son campos de texto y la cantidad un campo numérico.</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p:txBody>
      </p:sp>
      <p:pic>
        <p:nvPicPr>
          <p:cNvPr id="373" name="Google Shape;373;p51"/>
          <p:cNvPicPr preferRelativeResize="0"/>
          <p:nvPr/>
        </p:nvPicPr>
        <p:blipFill rotWithShape="1">
          <a:blip r:embed="rId4">
            <a:alphaModFix/>
          </a:blip>
          <a:srcRect b="0" l="0" r="0" t="0"/>
          <a:stretch/>
        </p:blipFill>
        <p:spPr>
          <a:xfrm>
            <a:off x="3439440" y="2295229"/>
            <a:ext cx="2969225" cy="121053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52"/>
          <p:cNvSpPr txBox="1"/>
          <p:nvPr/>
        </p:nvSpPr>
        <p:spPr>
          <a:xfrm>
            <a:off x="822960" y="519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79" name="Google Shape;379;p52"/>
          <p:cNvSpPr txBox="1"/>
          <p:nvPr/>
        </p:nvSpPr>
        <p:spPr>
          <a:xfrm>
            <a:off x="488373" y="1544686"/>
            <a:ext cx="4031700" cy="3602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La página en la cual se visualizarán los datos de la tabla se llama productos.html. En esta vista se crea una tabla de 4 columnas, id, código, nombre, cantidad. En cuanto a las filas estas dependen de la cantidad de elementos que tenga el objeto </a:t>
            </a:r>
            <a:r>
              <a:rPr i="1" lang="es" sz="1200">
                <a:solidFill>
                  <a:srgbClr val="375FA9"/>
                </a:solidFill>
              </a:rPr>
              <a:t>productos </a:t>
            </a:r>
            <a:r>
              <a:rPr lang="es" sz="1200">
                <a:solidFill>
                  <a:srgbClr val="375FA9"/>
                </a:solidFill>
              </a:rPr>
              <a:t>recibido desde el back end luego de acceder a la ruta '/productos‘.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200">
                <a:solidFill>
                  <a:srgbClr val="375FA9"/>
                </a:solidFill>
              </a:rPr>
              <a:t>Todo aquello que se encuentre dentro de los símbolos {% %} corresponderá a código Python.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200">
                <a:solidFill>
                  <a:srgbClr val="375FA9"/>
                </a:solidFill>
              </a:rPr>
              <a:t>{% for pro in productos %}: ciclo para recorrer la lista de productos, cada producto se accede mediante la variable pro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200">
                <a:solidFill>
                  <a:srgbClr val="375FA9"/>
                </a:solidFill>
              </a:rPr>
              <a:t>{% endfor %}: fin del ciclo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200">
                <a:solidFill>
                  <a:srgbClr val="375FA9"/>
                </a:solidFill>
              </a:rPr>
              <a:t>pro[0]: primer ítem del objeto pro (corresponde al id)</a:t>
            </a:r>
            <a:endParaRPr sz="1200">
              <a:solidFill>
                <a:srgbClr val="375FA9"/>
              </a:solidFill>
            </a:endParaRPr>
          </a:p>
        </p:txBody>
      </p:sp>
      <p:sp>
        <p:nvSpPr>
          <p:cNvPr id="380" name="Google Shape;380;p52"/>
          <p:cNvSpPr/>
          <p:nvPr/>
        </p:nvSpPr>
        <p:spPr>
          <a:xfrm>
            <a:off x="4434700" y="1747977"/>
            <a:ext cx="4572000" cy="3293100"/>
          </a:xfrm>
          <a:prstGeom prst="rect">
            <a:avLst/>
          </a:prstGeom>
          <a:noFill/>
          <a:ln>
            <a:noFill/>
          </a:ln>
        </p:spPr>
        <p:txBody>
          <a:bodyPr anchorCtr="0" anchor="t" bIns="45700" lIns="91425" spcFirstLastPara="1" rIns="91425" wrap="square" tIns="45700">
            <a:noAutofit/>
          </a:bodyPr>
          <a:lstStyle/>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&lt;table id="tabel" border="1"&gt;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&lt;tbody&gt;</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&lt;tr&gt;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width="2"&gt;Id&lt;/td&gt;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width="2"&gt;Codigo&lt;/td&gt;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width="2"&gt;Nombre&lt;/td&gt;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width="2"&gt;Cantidad&lt;/td&gt;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&lt;/tr&gt;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 for pro in productos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&lt;tr&gt;</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 print(pro[0]) %}&lt;/td&gt;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 print(pro[1]) %}&lt;/td&gt;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 print(pro[2]) %}&lt;/td&gt;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 print(pro[3]) %}&lt;/td&gt;</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&lt;/tr&gt;</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 endfor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&lt;/tbody&gt;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p53"/>
          <p:cNvSpPr txBox="1"/>
          <p:nvPr/>
        </p:nvSpPr>
        <p:spPr>
          <a:xfrm>
            <a:off x="822960" y="47472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86" name="Google Shape;386;p53"/>
          <p:cNvSpPr txBox="1"/>
          <p:nvPr/>
        </p:nvSpPr>
        <p:spPr>
          <a:xfrm>
            <a:off x="822960" y="1745673"/>
            <a:ext cx="7271700" cy="2990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Resultado de acceder a la ruta /productos en la barra de direcciones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p:txBody>
      </p:sp>
      <p:pic>
        <p:nvPicPr>
          <p:cNvPr id="387" name="Google Shape;387;p53"/>
          <p:cNvPicPr preferRelativeResize="0"/>
          <p:nvPr/>
        </p:nvPicPr>
        <p:blipFill rotWithShape="1">
          <a:blip r:embed="rId4">
            <a:alphaModFix/>
          </a:blip>
          <a:srcRect b="0" l="0" r="0" t="0"/>
          <a:stretch/>
        </p:blipFill>
        <p:spPr>
          <a:xfrm>
            <a:off x="2363986" y="2477117"/>
            <a:ext cx="4135758" cy="18126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2511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endParaRPr b="1" sz="3200">
              <a:solidFill>
                <a:srgbClr val="E73263"/>
              </a:solidFill>
            </a:endParaRPr>
          </a:p>
        </p:txBody>
      </p:sp>
      <p:sp>
        <p:nvSpPr>
          <p:cNvPr id="162" name="Google Shape;162;p18"/>
          <p:cNvSpPr txBox="1"/>
          <p:nvPr/>
        </p:nvSpPr>
        <p:spPr>
          <a:xfrm>
            <a:off x="822960" y="1339270"/>
            <a:ext cx="7543800" cy="3333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Para recordar</a:t>
            </a:r>
            <a:r>
              <a:rPr lang="es">
                <a:solidFill>
                  <a:srgbClr val="375FA9"/>
                </a:solidFill>
              </a:rPr>
              <a:t>: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“Una base de datos es una colección de información organizada de forma que un software pueda seleccionar rápidamente los fragmentos de datos que necesite”.</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“Una base de datos es un sistema de archivos electrónico”.</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bases de datos tradicionales se organizan por campos, registros y archivos”.</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“Una base de datos es un conjunto de datos almacenados y organizados con el fin  de facilitar su acceso y recuperación mediante el uso de un ordenador”.</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“Una base de datos es una serie de datos organizados y relacionados entre sí los cuales son recolectados y explotados por un software o sistema de información”.</a:t>
            </a:r>
            <a:endParaRPr>
              <a:solidFill>
                <a:srgbClr val="375FA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1" name="Shape 391"/>
        <p:cNvGrpSpPr/>
        <p:nvPr/>
      </p:nvGrpSpPr>
      <p:grpSpPr>
        <a:xfrm>
          <a:off x="0" y="0"/>
          <a:ext cx="0" cy="0"/>
          <a:chOff x="0" y="0"/>
          <a:chExt cx="0" cy="0"/>
        </a:xfrm>
      </p:grpSpPr>
      <p:sp>
        <p:nvSpPr>
          <p:cNvPr id="392" name="Google Shape;392;p54"/>
          <p:cNvSpPr txBox="1"/>
          <p:nvPr/>
        </p:nvSpPr>
        <p:spPr>
          <a:xfrm>
            <a:off x="822960" y="52668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93" name="Google Shape;393;p54"/>
          <p:cNvSpPr txBox="1"/>
          <p:nvPr/>
        </p:nvSpPr>
        <p:spPr>
          <a:xfrm>
            <a:off x="822960" y="1728260"/>
            <a:ext cx="7386000" cy="3197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Para editar un producto, es necesario enviar los valores de las variables a través de la barra de direcciones, las variables necesarias son las establecidas en la ruta ‘/edit’ establecida anteriormente.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Ejemplo de la ruta en la barra de direcciones: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u="sng">
                <a:solidFill>
                  <a:srgbClr val="375FA9"/>
                </a:solidFill>
                <a:hlinkClick r:id="rId4">
                  <a:extLst>
                    <a:ext uri="{A12FA001-AC4F-418D-AE19-62706E023703}">
                      <ahyp:hlinkClr val="tx"/>
                    </a:ext>
                  </a:extLst>
                </a:hlinkClick>
              </a:rPr>
              <a:t>http://localhost:5000/edit?id=1&amp;nombre=Secadora&amp;cantidad=7&amp;codigo=002</a:t>
            </a:r>
            <a:endParaRPr sz="1300">
              <a:solidFill>
                <a:srgbClr val="375FA9"/>
              </a:solidFill>
            </a:endParaRPr>
          </a:p>
          <a:p>
            <a:pPr indent="0" lvl="0" marL="139700" rtl="0" algn="just">
              <a:lnSpc>
                <a:spcPct val="90000"/>
              </a:lnSpc>
              <a:spcBef>
                <a:spcPts val="900"/>
              </a:spcBef>
              <a:spcAft>
                <a:spcPts val="0"/>
              </a:spcAft>
              <a:buNone/>
            </a:pPr>
            <a:r>
              <a:rPr lang="es">
                <a:solidFill>
                  <a:srgbClr val="375FA9"/>
                </a:solidFill>
              </a:rPr>
              <a:t>Al colocar el símbolo ‘?’ en la dirección, se está indicando que a continuación se enviarán variables con sus respectivos valores, el símbolo &amp; separa las variables enviadas.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Para el ejemplo se envían 4 variables, id con valor de 1, nombre con valor de Secadora, cantidad con valor de 7, y código con valor de 002.</a:t>
            </a:r>
            <a:endParaRPr>
              <a:solidFill>
                <a:srgbClr val="375FA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p55"/>
          <p:cNvSpPr txBox="1"/>
          <p:nvPr/>
        </p:nvSpPr>
        <p:spPr>
          <a:xfrm>
            <a:off x="899160" y="64098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99" name="Google Shape;399;p55"/>
          <p:cNvSpPr txBox="1"/>
          <p:nvPr/>
        </p:nvSpPr>
        <p:spPr>
          <a:xfrm>
            <a:off x="899160" y="2050378"/>
            <a:ext cx="7725000" cy="2417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Para eliminar un producto, es necesario enviar el valor del id a través de la barra de direcciones, la ruta ‘/delete’ establecida anteriormente es la encargada de eliminar un producto dado un id.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Ejemplo de la ruta en la barra de direcciones: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u="sng">
                <a:solidFill>
                  <a:srgbClr val="375FA9"/>
                </a:solidFill>
                <a:hlinkClick r:id="rId4">
                  <a:extLst>
                    <a:ext uri="{A12FA001-AC4F-418D-AE19-62706E023703}">
                      <ahyp:hlinkClr val="tx"/>
                    </a:ext>
                  </a:extLst>
                </a:hlinkClick>
              </a:rPr>
              <a:t>http://localhost:5000/delete?id=1</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Para el ejemplo se eliminará el producto de código 1.</a:t>
            </a:r>
            <a:endParaRPr>
              <a:solidFill>
                <a:srgbClr val="375FA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6998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68" name="Google Shape;168;p19"/>
          <p:cNvSpPr txBox="1"/>
          <p:nvPr/>
        </p:nvSpPr>
        <p:spPr>
          <a:xfrm>
            <a:off x="822960" y="1671781"/>
            <a:ext cx="7543800" cy="3260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Bases de Datos relacionales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Colección de datos organizados en un conjunto de tablas formalmente definidas, desde las cuales se puede acceder a los datos o ingresarlos de muchas formas diferentes sin necesidad de reorganizar las tablas de la BD. El Lenguaje de Consultas Estructuradas (SQL) fue diseñado para administrar, y recuperar información de sistemas de gestión de bases de datos relacionales.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bases de datos relacionales se fundamentan  en la organización de la información en pequeñas secciones unidas o integradas mediante unos identificadores.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Como características principales se encuentra que: </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300">
                <a:solidFill>
                  <a:srgbClr val="375FA9"/>
                </a:solidFill>
              </a:rPr>
              <a:t>Son robustas, debido a la gran capacidad de almacenamiento.</a:t>
            </a:r>
            <a:endParaRPr sz="1300">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300">
                <a:solidFill>
                  <a:srgbClr val="375FA9"/>
                </a:solidFill>
              </a:rPr>
              <a:t>Son menos vulnerables ante fallas.</a:t>
            </a:r>
            <a:endParaRPr sz="130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70679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74" name="Google Shape;174;p20"/>
          <p:cNvSpPr txBox="1"/>
          <p:nvPr/>
        </p:nvSpPr>
        <p:spPr>
          <a:xfrm>
            <a:off x="822960" y="1855356"/>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Elementos de Bases de Datos relacionales (SQL)</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7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Relaciones base y derivadas </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Restricciones Dominios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Clave única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Clave primaria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Clave foránea</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70679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80" name="Google Shape;180;p21"/>
          <p:cNvSpPr txBox="1"/>
          <p:nvPr/>
        </p:nvSpPr>
        <p:spPr>
          <a:xfrm>
            <a:off x="822960" y="1876138"/>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Bases de datos no relacionales (NoSQL)</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Diseñadas especialmente para modelos de datos específicos, poseen esquemas flexibles para crear aplicaciones modernas.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Son fáciles de desarrollar, por lo que son altamente reconocidas, tanto en funcionalidad  como en rendimiento a escala.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bases de datos no relacionales (NoSQL), no tienen un identificador que se pueda usar para relacionar un conjunto de datos y otros. La información se organiza normalmente mediante documentos y es muy útil cuando no se necesita de un esquema exacto de lo que se va a almacenar.</a:t>
            </a:r>
            <a:endParaRPr>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66176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86" name="Google Shape;186;p22"/>
          <p:cNvSpPr txBox="1"/>
          <p:nvPr/>
        </p:nvSpPr>
        <p:spPr>
          <a:xfrm>
            <a:off x="822960" y="19558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Características de Bases de datos no relacionales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3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Consistencia Eventual. </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Estructura distribuida. </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Ausencia de esquema en los registros de datos. </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Escalabilidad horizontal sencilla. </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Alta velocidad de respuesta a peticiones.</a:t>
            </a:r>
            <a:endParaRPr>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66522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92" name="Google Shape;192;p23"/>
          <p:cNvSpPr txBox="1"/>
          <p:nvPr/>
        </p:nvSpPr>
        <p:spPr>
          <a:xfrm>
            <a:off x="822960" y="16891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Tipos de Bases de datos Relacionales</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Clave-valor: Modelo de base de datos no relacional muy similar a los diccionarios. Utiliza el método de clave-valor para almacenar datos como un conjunto de pares donde la clave representa un valor único.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Documentos: Consiste en archivos donde se puede almacenar de forma eficiente e intuitiva los datos facilitando el almacenamiento y consulta de estos.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Gráficos: También son bases de datos que permiten expresar las relaciones y diferencias entre diferentes datos y tipos de datos.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Existen otros tipos como en-memoria y búsqueda que son no son tan comunes. </a:t>
            </a:r>
            <a:endParaRPr>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