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Nuni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bold.fntdata"/><Relationship Id="rId10" Type="http://schemas.openxmlformats.org/officeDocument/2006/relationships/slide" Target="slides/slide5.xml"/><Relationship Id="rId32" Type="http://schemas.openxmlformats.org/officeDocument/2006/relationships/font" Target="fonts/Nunito-regular.fntdata"/><Relationship Id="rId13" Type="http://schemas.openxmlformats.org/officeDocument/2006/relationships/slide" Target="slides/slide8.xml"/><Relationship Id="rId35" Type="http://schemas.openxmlformats.org/officeDocument/2006/relationships/font" Target="fonts/Nunito-boldItalic.fntdata"/><Relationship Id="rId12" Type="http://schemas.openxmlformats.org/officeDocument/2006/relationships/slide" Target="slides/slide7.xml"/><Relationship Id="rId34" Type="http://schemas.openxmlformats.org/officeDocument/2006/relationships/font" Target="fonts/Nuni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3cf71f4e1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ge3cf71f4e1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e3cf71f4e1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ge3cf71f4e1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e3cf71f4e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ge3cf71f4e1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3cf71f4e1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ge3cf71f4e1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3cf71f4e1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5" name="Google Shape;245;ge3cf71f4e1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2f4db1192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ge2f4db1192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e2f4db1192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9" name="Google Shape;259;ge2f4db1192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3cf71f4e1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5" name="Google Shape;265;ge3cf71f4e1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e2f46cac3f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1" name="Google Shape;271;ge2f46cac3f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e2f46cac3f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7" name="Google Shape;277;ge2f46cac3f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e2f4db119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3" name="Google Shape;283;ge2f4db1192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e2f4db1192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ge2f4db1192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e2f4db1192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5" name="Google Shape;295;ge2f4db1192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e2f4db1192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1" name="Google Shape;301;ge2f4db1192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e2f4db1192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7" name="Google Shape;307;ge2f4db1192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8e25fdc7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3" name="Google Shape;313;ge8e25fdc7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d400e85af4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gd400e85af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3cf71f4e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e3cf71f4e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3cf71f4e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ge3cf71f4e1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3cf71f4e1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ge3cf71f4e1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3cf71f4e1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ge3cf71f4e1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3cf71f4e1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ge3cf71f4e1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3cf71f4e1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ge3cf71f4e1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jpg"/><Relationship Id="rId4"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jp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jpg"/><Relationship Id="rId4" Type="http://schemas.openxmlformats.org/officeDocument/2006/relationships/image" Target="../media/image11.png"/><Relationship Id="rId5" Type="http://schemas.openxmlformats.org/officeDocument/2006/relationships/hyperlink" Target="https://www.questionpro.com/t/ALw8TZlxOJ"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5"/>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Calibri"/>
              <a:buNone/>
            </a:pPr>
            <a:r>
              <a:rPr b="1" i="0" lang="es" sz="3200" u="none" cap="none" strike="noStrike">
                <a:solidFill>
                  <a:srgbClr val="E83464"/>
                </a:solidFill>
                <a:latin typeface="Arial"/>
                <a:ea typeface="Arial"/>
                <a:cs typeface="Arial"/>
                <a:sym typeface="Arial"/>
              </a:rPr>
              <a:t>CICLO III:</a:t>
            </a:r>
            <a:br>
              <a:rPr b="1" i="0" lang="es" sz="3200" u="none" cap="none" strike="noStrike">
                <a:solidFill>
                  <a:srgbClr val="E83464"/>
                </a:solidFill>
                <a:latin typeface="Arial"/>
                <a:ea typeface="Arial"/>
                <a:cs typeface="Arial"/>
                <a:sym typeface="Arial"/>
              </a:rPr>
            </a:br>
            <a:r>
              <a:rPr lang="es" sz="2400">
                <a:solidFill>
                  <a:srgbClr val="3D63AB"/>
                </a:solidFill>
                <a:latin typeface="Arial"/>
                <a:ea typeface="Arial"/>
                <a:cs typeface="Arial"/>
                <a:sym typeface="Arial"/>
              </a:rPr>
              <a:t>Desarrollo de software </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2" name="Shape 222"/>
        <p:cNvGrpSpPr/>
        <p:nvPr/>
      </p:nvGrpSpPr>
      <p:grpSpPr>
        <a:xfrm>
          <a:off x="0" y="0"/>
          <a:ext cx="0" cy="0"/>
          <a:chOff x="0" y="0"/>
          <a:chExt cx="0" cy="0"/>
        </a:xfrm>
      </p:grpSpPr>
      <p:sp>
        <p:nvSpPr>
          <p:cNvPr id="223" name="Google Shape;223;p24"/>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Autenticación - Tipos</a:t>
            </a:r>
            <a:endParaRPr sz="2800">
              <a:solidFill>
                <a:srgbClr val="AF7B51"/>
              </a:solidFill>
              <a:latin typeface="Nunito"/>
              <a:ea typeface="Nunito"/>
              <a:cs typeface="Nunito"/>
              <a:sym typeface="Nunito"/>
            </a:endParaRPr>
          </a:p>
        </p:txBody>
      </p:sp>
      <p:sp>
        <p:nvSpPr>
          <p:cNvPr id="224" name="Google Shape;224;p24"/>
          <p:cNvSpPr txBox="1"/>
          <p:nvPr/>
        </p:nvSpPr>
        <p:spPr>
          <a:xfrm>
            <a:off x="822960" y="1581727"/>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Autenticación mediante aplicaciones OATH TOTP</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Este tipo de autenticación utiliza aplicaciones de terceros para autenticar al usuario. </a:t>
            </a:r>
            <a:endParaRPr sz="1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La tecnología se conoce como OATH TOTP, y su funcionamiento es muy similar a la técnica de envío de códigos a través de SMS.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En este caso el usuario utilizará una aplicación como Google Authenticator, LastPass Authenticator, o Latch para crear un código temporal de autenticación.</a:t>
            </a:r>
            <a:endParaRPr sz="1300">
              <a:solidFill>
                <a:srgbClr val="233A44"/>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8" name="Shape 228"/>
        <p:cNvGrpSpPr/>
        <p:nvPr/>
      </p:nvGrpSpPr>
      <p:grpSpPr>
        <a:xfrm>
          <a:off x="0" y="0"/>
          <a:ext cx="0" cy="0"/>
          <a:chOff x="0" y="0"/>
          <a:chExt cx="0" cy="0"/>
        </a:xfrm>
      </p:grpSpPr>
      <p:sp>
        <p:nvSpPr>
          <p:cNvPr id="229" name="Google Shape;229;p25"/>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Autenticación - Tipos</a:t>
            </a:r>
            <a:endParaRPr sz="2800">
              <a:solidFill>
                <a:srgbClr val="AF7B51"/>
              </a:solidFill>
              <a:latin typeface="Nunito"/>
              <a:ea typeface="Nunito"/>
              <a:cs typeface="Nunito"/>
              <a:sym typeface="Nunito"/>
            </a:endParaRPr>
          </a:p>
        </p:txBody>
      </p:sp>
      <p:sp>
        <p:nvSpPr>
          <p:cNvPr id="230" name="Google Shape;230;p25"/>
          <p:cNvSpPr txBox="1"/>
          <p:nvPr/>
        </p:nvSpPr>
        <p:spPr>
          <a:xfrm>
            <a:off x="822960" y="1384300"/>
            <a:ext cx="7543800" cy="3322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Autenticación basada en factores biométricos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Este tipo de autenticación se ha convertido uno de los favoritos por parte de los usuarios, debido a que es uno de los más seguros y cómodos en cuanto a usabilidad.</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Existen varios tipos de autenticaciones biométricas, entre las más utilizadas están el reconocimiento facial y dactilar, aunque también se encuentran soluciones que utilizan el iris o fisionomía.</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Su popularidad ha crecido en los últimos años. Esto se debe al fácil acceso del usuario a este tipo de tecnología y lo sencillo que es de usar. Por ejemplo, en el caso de reconocimiento dactilar en un móvil se reduce a que el usuario coloque su dedo en este.</a:t>
            </a:r>
            <a:endParaRPr>
              <a:solidFill>
                <a:srgbClr val="375FA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4" name="Shape 234"/>
        <p:cNvGrpSpPr/>
        <p:nvPr/>
      </p:nvGrpSpPr>
      <p:grpSpPr>
        <a:xfrm>
          <a:off x="0" y="0"/>
          <a:ext cx="0" cy="0"/>
          <a:chOff x="0" y="0"/>
          <a:chExt cx="0" cy="0"/>
        </a:xfrm>
      </p:grpSpPr>
      <p:sp>
        <p:nvSpPr>
          <p:cNvPr id="235" name="Google Shape;235;p26"/>
          <p:cNvSpPr txBox="1"/>
          <p:nvPr/>
        </p:nvSpPr>
        <p:spPr>
          <a:xfrm>
            <a:off x="822960" y="443552"/>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100000"/>
              </a:lnSpc>
              <a:spcBef>
                <a:spcPts val="0"/>
              </a:spcBef>
              <a:spcAft>
                <a:spcPts val="0"/>
              </a:spcAft>
              <a:buNone/>
            </a:pPr>
            <a:r>
              <a:rPr b="1" i="0" lang="es" sz="3200" u="none" cap="none" strike="noStrike">
                <a:solidFill>
                  <a:srgbClr val="E73263"/>
                </a:solidFill>
                <a:latin typeface="Arial"/>
                <a:ea typeface="Arial"/>
                <a:cs typeface="Arial"/>
                <a:sym typeface="Arial"/>
              </a:rPr>
              <a:t>Autenticación basada en contraseña </a:t>
            </a:r>
            <a:endParaRPr b="1" i="0" sz="3200" u="none" cap="none" strike="noStrike">
              <a:solidFill>
                <a:srgbClr val="E73263"/>
              </a:solidFill>
              <a:latin typeface="Arial"/>
              <a:ea typeface="Arial"/>
              <a:cs typeface="Arial"/>
              <a:sym typeface="Arial"/>
            </a:endParaRPr>
          </a:p>
        </p:txBody>
      </p:sp>
      <p:pic>
        <p:nvPicPr>
          <p:cNvPr descr="Cómo bloquear el cambio de contraseña de un usuario en Windows 10" id="236" name="Google Shape;236;p26"/>
          <p:cNvPicPr preferRelativeResize="0"/>
          <p:nvPr/>
        </p:nvPicPr>
        <p:blipFill rotWithShape="1">
          <a:blip r:embed="rId4">
            <a:alphaModFix/>
          </a:blip>
          <a:srcRect b="0" l="0" r="0" t="0"/>
          <a:stretch/>
        </p:blipFill>
        <p:spPr>
          <a:xfrm>
            <a:off x="1423555" y="1651720"/>
            <a:ext cx="5860472" cy="306257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0" name="Shape 240"/>
        <p:cNvGrpSpPr/>
        <p:nvPr/>
      </p:nvGrpSpPr>
      <p:grpSpPr>
        <a:xfrm>
          <a:off x="0" y="0"/>
          <a:ext cx="0" cy="0"/>
          <a:chOff x="0" y="0"/>
          <a:chExt cx="0" cy="0"/>
        </a:xfrm>
      </p:grpSpPr>
      <p:sp>
        <p:nvSpPr>
          <p:cNvPr id="241" name="Google Shape;241;p27"/>
          <p:cNvSpPr txBox="1"/>
          <p:nvPr/>
        </p:nvSpPr>
        <p:spPr>
          <a:xfrm>
            <a:off x="822960" y="4435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Autenticación basada en contraseña </a:t>
            </a:r>
            <a:endParaRPr b="1" sz="3200">
              <a:solidFill>
                <a:srgbClr val="E73263"/>
              </a:solidFill>
            </a:endParaRPr>
          </a:p>
        </p:txBody>
      </p:sp>
      <p:sp>
        <p:nvSpPr>
          <p:cNvPr id="242" name="Google Shape;242;p27"/>
          <p:cNvSpPr txBox="1"/>
          <p:nvPr/>
        </p:nvSpPr>
        <p:spPr>
          <a:xfrm>
            <a:off x="822960" y="1506680"/>
            <a:ext cx="7543800" cy="33771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El uso de contraseñas sigue siendo el método más utilizado para autenticación en la red. Esto se debe a que lo único que cada usuario debe recordar  es su nombre de usuario y contraseña, en contraste con la molestia de tener que llevar consigo un certificado digital, token USB, tarjeta inteligente, disponer de hardware o software especializado, etc.</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Existen diferentes alternativas, cada una con distintas implicaciones en la seguridad del servicio y en la privacidad proporcionada a sus usuarios:</a:t>
            </a:r>
            <a:endParaRPr>
              <a:solidFill>
                <a:srgbClr val="375FA9"/>
              </a:solidFill>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75FA9"/>
                </a:solidFill>
              </a:rPr>
              <a:t>Transmisión simple de la contraseña: Autenticación básica.</a:t>
            </a:r>
            <a:endParaRPr sz="1100">
              <a:solidFill>
                <a:srgbClr val="233A44"/>
              </a:solidFill>
              <a:latin typeface="Calibri"/>
              <a:ea typeface="Calibri"/>
              <a:cs typeface="Calibri"/>
              <a:sym typeface="Calibri"/>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75FA9"/>
                </a:solidFill>
              </a:rPr>
              <a:t>Transmisión a través de canales cifrados: La contraseña se transmite por un canal cifrado: </a:t>
            </a:r>
            <a:endParaRPr sz="1200">
              <a:solidFill>
                <a:srgbClr val="375FA9"/>
              </a:solidFill>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75FA9"/>
                </a:solidFill>
              </a:rPr>
              <a:t>Métodos desafío-respuesta basados en hashes: Protocolos de desafío-respuesta </a:t>
            </a:r>
            <a:endParaRPr sz="1200">
              <a:solidFill>
                <a:srgbClr val="375FA9"/>
              </a:solidFill>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75FA9"/>
                </a:solidFill>
              </a:rPr>
              <a:t>Métodos de conocimiento cero: El valor enviado al servidor para autenticarse no revela ninguna información sobre la contraseña. </a:t>
            </a:r>
            <a:endParaRPr sz="1100">
              <a:solidFill>
                <a:srgbClr val="233A44"/>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6" name="Shape 246"/>
        <p:cNvGrpSpPr/>
        <p:nvPr/>
      </p:nvGrpSpPr>
      <p:grpSpPr>
        <a:xfrm>
          <a:off x="0" y="0"/>
          <a:ext cx="0" cy="0"/>
          <a:chOff x="0" y="0"/>
          <a:chExt cx="0" cy="0"/>
        </a:xfrm>
      </p:grpSpPr>
      <p:sp>
        <p:nvSpPr>
          <p:cNvPr id="247" name="Google Shape;247;p28"/>
          <p:cNvSpPr txBox="1"/>
          <p:nvPr/>
        </p:nvSpPr>
        <p:spPr>
          <a:xfrm>
            <a:off x="822960" y="533606"/>
            <a:ext cx="73962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Autenticación basada en contraseña – Autenticación básica</a:t>
            </a:r>
            <a:endParaRPr b="1" sz="2800">
              <a:solidFill>
                <a:srgbClr val="E73263"/>
              </a:solidFill>
            </a:endParaRPr>
          </a:p>
        </p:txBody>
      </p:sp>
      <p:sp>
        <p:nvSpPr>
          <p:cNvPr id="248" name="Google Shape;248;p28"/>
          <p:cNvSpPr txBox="1"/>
          <p:nvPr/>
        </p:nvSpPr>
        <p:spPr>
          <a:xfrm>
            <a:off x="886344" y="2012372"/>
            <a:ext cx="3634800" cy="28119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Se supone que tanto cliente como servidor conocen la contraseña (generalmente, el usuario la envía al servidor durante el registro inicial).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En este método el cliente envía la contraseña y el servidor simplemente responde si la autenticación fue exitosa o no.</a:t>
            </a:r>
            <a:endParaRPr sz="1300">
              <a:solidFill>
                <a:srgbClr val="233A44"/>
              </a:solidFill>
              <a:latin typeface="Calibri"/>
              <a:ea typeface="Calibri"/>
              <a:cs typeface="Calibri"/>
              <a:sym typeface="Calibri"/>
            </a:endParaRPr>
          </a:p>
        </p:txBody>
      </p:sp>
      <p:pic>
        <p:nvPicPr>
          <p:cNvPr id="249" name="Google Shape;249;p28"/>
          <p:cNvPicPr preferRelativeResize="0"/>
          <p:nvPr/>
        </p:nvPicPr>
        <p:blipFill rotWithShape="1">
          <a:blip r:embed="rId4">
            <a:alphaModFix/>
          </a:blip>
          <a:srcRect b="0" l="0" r="0" t="0"/>
          <a:stretch/>
        </p:blipFill>
        <p:spPr>
          <a:xfrm>
            <a:off x="4925291" y="1908463"/>
            <a:ext cx="3990109" cy="2409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3" name="Shape 253"/>
        <p:cNvGrpSpPr/>
        <p:nvPr/>
      </p:nvGrpSpPr>
      <p:grpSpPr>
        <a:xfrm>
          <a:off x="0" y="0"/>
          <a:ext cx="0" cy="0"/>
          <a:chOff x="0" y="0"/>
          <a:chExt cx="0" cy="0"/>
        </a:xfrm>
      </p:grpSpPr>
      <p:sp>
        <p:nvSpPr>
          <p:cNvPr id="254" name="Google Shape;254;p29"/>
          <p:cNvSpPr txBox="1"/>
          <p:nvPr/>
        </p:nvSpPr>
        <p:spPr>
          <a:xfrm>
            <a:off x="822960" y="686006"/>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Autenticación basada en contraseña – Desafío/Respuesta </a:t>
            </a:r>
            <a:endParaRPr b="1" sz="3200">
              <a:solidFill>
                <a:srgbClr val="E73263"/>
              </a:solidFill>
            </a:endParaRPr>
          </a:p>
        </p:txBody>
      </p:sp>
      <p:sp>
        <p:nvSpPr>
          <p:cNvPr id="255" name="Google Shape;255;p29"/>
          <p:cNvSpPr txBox="1"/>
          <p:nvPr/>
        </p:nvSpPr>
        <p:spPr>
          <a:xfrm>
            <a:off x="409523" y="1774099"/>
            <a:ext cx="5050200" cy="32982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Una vez establecida la conexión, el servidor envía al cliente un desafío que cambia en cada autenticación, de tal forma que sólo un cliente legítimo (que sepa la contraseña) pueda contestar de forma correcta.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Este método, podría decirse, es una mejora para la seguridad, ya que la contraseña no se transmite durante la autenticación. Se supone que tanto cliente como servidor conocen la contraseña (compartida durante el registro). </a:t>
            </a:r>
            <a:endParaRPr>
              <a:solidFill>
                <a:srgbClr val="375FA9"/>
              </a:solidFill>
            </a:endParaRPr>
          </a:p>
          <a:p>
            <a:pPr indent="-317500" lvl="0" marL="457200" rtl="0" algn="just">
              <a:lnSpc>
                <a:spcPct val="90000"/>
              </a:lnSpc>
              <a:spcBef>
                <a:spcPts val="900"/>
              </a:spcBef>
              <a:spcAft>
                <a:spcPts val="0"/>
              </a:spcAft>
              <a:buClr>
                <a:srgbClr val="375FA9"/>
              </a:buClr>
              <a:buSzPts val="1400"/>
              <a:buFont typeface="Arial"/>
              <a:buChar char="●"/>
            </a:pPr>
            <a:r>
              <a:rPr lang="es">
                <a:solidFill>
                  <a:srgbClr val="375FA9"/>
                </a:solidFill>
              </a:rPr>
              <a:t>Adicionalmente, la función hash refiere a una función para derivar llaves criptográficas basada en contraseñas, PBKDF2 por ejemplo.</a:t>
            </a:r>
            <a:endParaRPr>
              <a:solidFill>
                <a:srgbClr val="375FA9"/>
              </a:solidFill>
            </a:endParaRPr>
          </a:p>
        </p:txBody>
      </p:sp>
      <p:pic>
        <p:nvPicPr>
          <p:cNvPr id="256" name="Google Shape;256;p29"/>
          <p:cNvPicPr preferRelativeResize="0"/>
          <p:nvPr/>
        </p:nvPicPr>
        <p:blipFill rotWithShape="1">
          <a:blip r:embed="rId4">
            <a:alphaModFix/>
          </a:blip>
          <a:srcRect b="0" l="0" r="0" t="0"/>
          <a:stretch/>
        </p:blipFill>
        <p:spPr>
          <a:xfrm>
            <a:off x="5297979" y="1894608"/>
            <a:ext cx="3276600" cy="2562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0" name="Shape 260"/>
        <p:cNvGrpSpPr/>
        <p:nvPr/>
      </p:nvGrpSpPr>
      <p:grpSpPr>
        <a:xfrm>
          <a:off x="0" y="0"/>
          <a:ext cx="0" cy="0"/>
          <a:chOff x="0" y="0"/>
          <a:chExt cx="0" cy="0"/>
        </a:xfrm>
      </p:grpSpPr>
      <p:sp>
        <p:nvSpPr>
          <p:cNvPr id="261" name="Google Shape;261;p30"/>
          <p:cNvSpPr txBox="1"/>
          <p:nvPr/>
        </p:nvSpPr>
        <p:spPr>
          <a:xfrm>
            <a:off x="822960" y="661761"/>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Autenticación </a:t>
            </a:r>
            <a:br>
              <a:rPr b="1" lang="es" sz="3200">
                <a:solidFill>
                  <a:srgbClr val="E73263"/>
                </a:solidFill>
              </a:rPr>
            </a:br>
            <a:r>
              <a:rPr b="1" lang="es" sz="3200">
                <a:solidFill>
                  <a:srgbClr val="E73263"/>
                </a:solidFill>
              </a:rPr>
              <a:t>Prepared Statements</a:t>
            </a:r>
            <a:endParaRPr b="1" sz="3200">
              <a:solidFill>
                <a:srgbClr val="E73263"/>
              </a:solidFill>
            </a:endParaRPr>
          </a:p>
        </p:txBody>
      </p:sp>
      <p:sp>
        <p:nvSpPr>
          <p:cNvPr id="262" name="Google Shape;262;p30"/>
          <p:cNvSpPr txBox="1"/>
          <p:nvPr/>
        </p:nvSpPr>
        <p:spPr>
          <a:xfrm>
            <a:off x="822960" y="1911926"/>
            <a:ext cx="7543800" cy="27183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Prepared statements (sentencias preparadas) son plantillas utilizadas en consultas a sistemas de bases de datos en lenguaje SQL cuyos parámetros no tienen valores. Dichos valores, son reemplazados con variables o marcadores de posición, que no son sustituidos por los valores reales hasta estar dentro del sistema. Cuando las consultas son introducidas manualmente, los valores se asignan en el mismo momento de su ejecución.</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Las sentencias preparadas son utilizadas principalmente por seguridad cuando se trabaja con sistemas de gestión de bases de datos. El mayor problema de los métodos convencionales para acceder a las bases de datos en lenguaje SQL radica en la facilidad con la que pueden ser manipuladas. </a:t>
            </a:r>
            <a:endParaRPr>
              <a:solidFill>
                <a:srgbClr val="375FA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6" name="Shape 266"/>
        <p:cNvGrpSpPr/>
        <p:nvPr/>
      </p:nvGrpSpPr>
      <p:grpSpPr>
        <a:xfrm>
          <a:off x="0" y="0"/>
          <a:ext cx="0" cy="0"/>
          <a:chOff x="0" y="0"/>
          <a:chExt cx="0" cy="0"/>
        </a:xfrm>
      </p:grpSpPr>
      <p:sp>
        <p:nvSpPr>
          <p:cNvPr id="267" name="Google Shape;267;p31"/>
          <p:cNvSpPr txBox="1"/>
          <p:nvPr/>
        </p:nvSpPr>
        <p:spPr>
          <a:xfrm>
            <a:off x="822960" y="68643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Autenticación</a:t>
            </a:r>
            <a:br>
              <a:rPr b="1" lang="es" sz="3200">
                <a:solidFill>
                  <a:srgbClr val="E73263"/>
                </a:solidFill>
              </a:rPr>
            </a:br>
            <a:r>
              <a:rPr b="1" lang="es" sz="3200">
                <a:solidFill>
                  <a:srgbClr val="E73263"/>
                </a:solidFill>
              </a:rPr>
              <a:t>Prepared Statements</a:t>
            </a:r>
            <a:endParaRPr b="1" sz="3200">
              <a:solidFill>
                <a:srgbClr val="E73263"/>
              </a:solidFill>
            </a:endParaRPr>
          </a:p>
        </p:txBody>
      </p:sp>
      <p:sp>
        <p:nvSpPr>
          <p:cNvPr id="268" name="Google Shape;268;p31"/>
          <p:cNvSpPr txBox="1"/>
          <p:nvPr/>
        </p:nvSpPr>
        <p:spPr>
          <a:xfrm>
            <a:off x="822960" y="2112818"/>
            <a:ext cx="7543800" cy="26145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Estas plantillas no solo son utilizadas para la protección contra las inyecciones SQL: una vez analizada y compilada, una prepared statement puede ser reutilizada en el sistema de la base de datos tantas veces se desee, claro está, cambiando los respectivos datos.</a:t>
            </a:r>
            <a:endParaRPr sz="1300">
              <a:solidFill>
                <a:srgbClr val="233A44"/>
              </a:solidFill>
              <a:latin typeface="Calibri"/>
              <a:ea typeface="Calibri"/>
              <a:cs typeface="Calibri"/>
              <a:sym typeface="Calibri"/>
            </a:endParaRPr>
          </a:p>
          <a:p>
            <a:pPr indent="-228600" lvl="0" marL="457200" rtl="0" algn="just">
              <a:lnSpc>
                <a:spcPct val="90000"/>
              </a:lnSpc>
              <a:spcBef>
                <a:spcPts val="900"/>
              </a:spcBef>
              <a:spcAft>
                <a:spcPts val="0"/>
              </a:spcAft>
              <a:buNone/>
            </a:pPr>
            <a:r>
              <a:t/>
            </a:r>
            <a:endParaRPr sz="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Por ende, cuando una tarea de repetirse en SQL, una y otra vez, las sentencias preparadas requieren muchos menos recursos y son más rápidas que las solicitudes manuales.</a:t>
            </a:r>
            <a:endParaRPr>
              <a:solidFill>
                <a:srgbClr val="375FA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2" name="Shape 272"/>
        <p:cNvGrpSpPr/>
        <p:nvPr/>
      </p:nvGrpSpPr>
      <p:grpSpPr>
        <a:xfrm>
          <a:off x="0" y="0"/>
          <a:ext cx="0" cy="0"/>
          <a:chOff x="0" y="0"/>
          <a:chExt cx="0" cy="0"/>
        </a:xfrm>
      </p:grpSpPr>
      <p:sp>
        <p:nvSpPr>
          <p:cNvPr id="273" name="Google Shape;273;p32"/>
          <p:cNvSpPr txBox="1"/>
          <p:nvPr/>
        </p:nvSpPr>
        <p:spPr>
          <a:xfrm>
            <a:off x="822960" y="61023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Autenticación</a:t>
            </a:r>
            <a:br>
              <a:rPr b="1" lang="es" sz="3200">
                <a:solidFill>
                  <a:srgbClr val="E73263"/>
                </a:solidFill>
              </a:rPr>
            </a:br>
            <a:r>
              <a:rPr b="1" lang="es" sz="3200">
                <a:solidFill>
                  <a:srgbClr val="E73263"/>
                </a:solidFill>
              </a:rPr>
              <a:t>Prepared Statements - Fases</a:t>
            </a:r>
            <a:endParaRPr b="1" sz="3200">
              <a:solidFill>
                <a:srgbClr val="E73263"/>
              </a:solidFill>
            </a:endParaRPr>
          </a:p>
        </p:txBody>
      </p:sp>
      <p:sp>
        <p:nvSpPr>
          <p:cNvPr id="274" name="Google Shape;274;p32"/>
          <p:cNvSpPr txBox="1"/>
          <p:nvPr/>
        </p:nvSpPr>
        <p:spPr>
          <a:xfrm>
            <a:off x="822960" y="1901536"/>
            <a:ext cx="7543800" cy="3044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Fase 1: Preparación</a:t>
            </a:r>
            <a:endParaRPr b="1">
              <a:solidFill>
                <a:srgbClr val="375FA9"/>
              </a:solidFill>
            </a:endParaRPr>
          </a:p>
          <a:p>
            <a:pPr indent="0" lvl="0" marL="139700" rtl="0" algn="just">
              <a:lnSpc>
                <a:spcPct val="90000"/>
              </a:lnSpc>
              <a:spcBef>
                <a:spcPts val="900"/>
              </a:spcBef>
              <a:spcAft>
                <a:spcPts val="0"/>
              </a:spcAft>
              <a:buNone/>
            </a:pPr>
            <a:r>
              <a:rPr lang="es">
                <a:solidFill>
                  <a:srgbClr val="375FA9"/>
                </a:solidFill>
              </a:rPr>
              <a:t>Lo primero es crear una plantilla de sentencia. En lugar de los valores, a los parámetros principales se les asignan los marcadores de posición o parámetros de sustitución posicionales o variables bind. En general, estos marcadores se caracterizan por un signo de interrogación (?), ejemplo:</a:t>
            </a:r>
            <a:endParaRPr>
              <a:solidFill>
                <a:srgbClr val="375FA9"/>
              </a:solidFill>
            </a:endParaRPr>
          </a:p>
          <a:p>
            <a:pPr indent="0" lvl="0" marL="139700" rtl="0" algn="just">
              <a:lnSpc>
                <a:spcPct val="90000"/>
              </a:lnSpc>
              <a:spcBef>
                <a:spcPts val="900"/>
              </a:spcBef>
              <a:spcAft>
                <a:spcPts val="0"/>
              </a:spcAft>
              <a:buNone/>
            </a:pPr>
            <a:r>
              <a:t/>
            </a:r>
            <a:endParaRPr sz="100">
              <a:solidFill>
                <a:srgbClr val="375FA9"/>
              </a:solidFill>
            </a:endParaRPr>
          </a:p>
          <a:p>
            <a:pPr indent="0" lvl="0" marL="139700" rtl="0" algn="just">
              <a:lnSpc>
                <a:spcPct val="90000"/>
              </a:lnSpc>
              <a:spcBef>
                <a:spcPts val="900"/>
              </a:spcBef>
              <a:spcAft>
                <a:spcPts val="0"/>
              </a:spcAft>
              <a:buNone/>
            </a:pPr>
            <a:r>
              <a:rPr lang="es">
                <a:solidFill>
                  <a:srgbClr val="375FA9"/>
                </a:solidFill>
              </a:rPr>
              <a:t>	INSERT INTO Producto (Nombre, Precio) VALUES (?, ?);</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100">
              <a:solidFill>
                <a:srgbClr val="375FA9"/>
              </a:solidFill>
            </a:endParaRPr>
          </a:p>
          <a:p>
            <a:pPr indent="0" lvl="0" marL="139700" rtl="0" algn="just">
              <a:lnSpc>
                <a:spcPct val="90000"/>
              </a:lnSpc>
              <a:spcBef>
                <a:spcPts val="900"/>
              </a:spcBef>
              <a:spcAft>
                <a:spcPts val="0"/>
              </a:spcAft>
              <a:buNone/>
            </a:pPr>
            <a:r>
              <a:rPr lang="es">
                <a:solidFill>
                  <a:srgbClr val="375FA9"/>
                </a:solidFill>
              </a:rPr>
              <a:t>Las sentencias preparadas ya completas se envían al sistema de gestión de bases de datos correspondiente.</a:t>
            </a:r>
            <a:endParaRPr>
              <a:solidFill>
                <a:srgbClr val="375FA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8" name="Shape 278"/>
        <p:cNvGrpSpPr/>
        <p:nvPr/>
      </p:nvGrpSpPr>
      <p:grpSpPr>
        <a:xfrm>
          <a:off x="0" y="0"/>
          <a:ext cx="0" cy="0"/>
          <a:chOff x="0" y="0"/>
          <a:chExt cx="0" cy="0"/>
        </a:xfrm>
      </p:grpSpPr>
      <p:sp>
        <p:nvSpPr>
          <p:cNvPr id="279" name="Google Shape;279;p33"/>
          <p:cNvSpPr txBox="1"/>
          <p:nvPr/>
        </p:nvSpPr>
        <p:spPr>
          <a:xfrm>
            <a:off x="822960" y="61023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Autenticación</a:t>
            </a:r>
            <a:br>
              <a:rPr b="1" lang="es" sz="3200">
                <a:solidFill>
                  <a:srgbClr val="E73263"/>
                </a:solidFill>
              </a:rPr>
            </a:br>
            <a:r>
              <a:rPr b="1" lang="es" sz="3200">
                <a:solidFill>
                  <a:srgbClr val="E73263"/>
                </a:solidFill>
              </a:rPr>
              <a:t>Prepared Statements</a:t>
            </a:r>
            <a:endParaRPr b="1" sz="3200">
              <a:solidFill>
                <a:srgbClr val="E73263"/>
              </a:solidFill>
            </a:endParaRPr>
          </a:p>
        </p:txBody>
      </p:sp>
      <p:sp>
        <p:nvSpPr>
          <p:cNvPr id="280" name="Google Shape;280;p33"/>
          <p:cNvSpPr txBox="1"/>
          <p:nvPr/>
        </p:nvSpPr>
        <p:spPr>
          <a:xfrm>
            <a:off x="822960" y="1787236"/>
            <a:ext cx="7543800" cy="3262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Fase 2: procesamiento de la plantilla en el DBMS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El sistema de gestión de bases de datos (DBMS) analiza sintácticamente la plantilla de sentencia, </a:t>
            </a:r>
            <a:r>
              <a:rPr lang="es">
                <a:solidFill>
                  <a:srgbClr val="375FA9"/>
                </a:solidFill>
              </a:rPr>
              <a:t>preparándose</a:t>
            </a:r>
            <a:r>
              <a:rPr lang="es">
                <a:solidFill>
                  <a:srgbClr val="375FA9"/>
                </a:solidFill>
              </a:rPr>
              <a:t> para su compilación como siguiente paso, y luego convirtiéndola en  ejecutable. Además, durante este proceso, se optimiza la prepared statement.</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b="1" lang="es">
                <a:solidFill>
                  <a:srgbClr val="375FA9"/>
                </a:solidFill>
              </a:rPr>
              <a:t>Fase 3: ejecución</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La plantilla procesada puede volver a utilizarse en el sistema de base de datos cada vez que se requiera o desee, con la única condición de que fuente de datos conectada proporcione correctamente los datos que reemplazarán a los marcadores de posición. Volviendo al código del ejemplo de la fase 1, al marcador Nombre se le asigna el valor Libro y, al marcador Precio, el valor 10.</a:t>
            </a:r>
            <a:endParaRPr>
              <a:solidFill>
                <a:srgbClr val="375FA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15: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Desarrollo Software</a:t>
            </a:r>
            <a:endParaRPr b="1" sz="5600">
              <a:solidFill>
                <a:srgbClr val="E72F61"/>
              </a:solidFill>
              <a:latin typeface="Arial"/>
              <a:ea typeface="Arial"/>
              <a:cs typeface="Arial"/>
              <a:sym typeface="Arial"/>
            </a:endParaRPr>
          </a:p>
        </p:txBody>
      </p:sp>
      <p:sp>
        <p:nvSpPr>
          <p:cNvPr id="150" name="Google Shape;150;p16"/>
          <p:cNvSpPr txBox="1"/>
          <p:nvPr>
            <p:ph idx="1" type="subTitle"/>
          </p:nvPr>
        </p:nvSpPr>
        <p:spPr>
          <a:xfrm>
            <a:off x="1101471" y="3053117"/>
            <a:ext cx="6983400"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Método de autenticación basado en usuario y contraseña</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SzPts val="1600"/>
              <a:buNone/>
            </a:pPr>
            <a:r>
              <a:t/>
            </a:r>
            <a:endParaRPr sz="1800">
              <a:solidFill>
                <a:srgbClr val="3C63AA"/>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4" name="Shape 284"/>
        <p:cNvGrpSpPr/>
        <p:nvPr/>
      </p:nvGrpSpPr>
      <p:grpSpPr>
        <a:xfrm>
          <a:off x="0" y="0"/>
          <a:ext cx="0" cy="0"/>
          <a:chOff x="0" y="0"/>
          <a:chExt cx="0" cy="0"/>
        </a:xfrm>
      </p:grpSpPr>
      <p:sp>
        <p:nvSpPr>
          <p:cNvPr id="285" name="Google Shape;285;p34"/>
          <p:cNvSpPr txBox="1"/>
          <p:nvPr/>
        </p:nvSpPr>
        <p:spPr>
          <a:xfrm>
            <a:off x="822960" y="38163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Autenticación - Cookies</a:t>
            </a:r>
            <a:endParaRPr b="1" sz="3200">
              <a:solidFill>
                <a:srgbClr val="E73263"/>
              </a:solidFill>
            </a:endParaRPr>
          </a:p>
        </p:txBody>
      </p:sp>
      <p:pic>
        <p:nvPicPr>
          <p:cNvPr descr="Bloquear las cookies de terceros en los principales navegadores" id="286" name="Google Shape;286;p34"/>
          <p:cNvPicPr preferRelativeResize="0"/>
          <p:nvPr/>
        </p:nvPicPr>
        <p:blipFill rotWithShape="1">
          <a:blip r:embed="rId4">
            <a:alphaModFix/>
          </a:blip>
          <a:srcRect b="0" l="0" r="0" t="0"/>
          <a:stretch/>
        </p:blipFill>
        <p:spPr>
          <a:xfrm>
            <a:off x="822960" y="1528645"/>
            <a:ext cx="6544195" cy="280465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0" name="Shape 290"/>
        <p:cNvGrpSpPr/>
        <p:nvPr/>
      </p:nvGrpSpPr>
      <p:grpSpPr>
        <a:xfrm>
          <a:off x="0" y="0"/>
          <a:ext cx="0" cy="0"/>
          <a:chOff x="0" y="0"/>
          <a:chExt cx="0" cy="0"/>
        </a:xfrm>
      </p:grpSpPr>
      <p:sp>
        <p:nvSpPr>
          <p:cNvPr id="291" name="Google Shape;291;p35"/>
          <p:cNvSpPr txBox="1"/>
          <p:nvPr/>
        </p:nvSpPr>
        <p:spPr>
          <a:xfrm>
            <a:off x="822960" y="27426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Autenticación - Cookies</a:t>
            </a:r>
            <a:endParaRPr b="1" sz="3200">
              <a:solidFill>
                <a:srgbClr val="E73263"/>
              </a:solidFill>
            </a:endParaRPr>
          </a:p>
        </p:txBody>
      </p:sp>
      <p:sp>
        <p:nvSpPr>
          <p:cNvPr id="292" name="Google Shape;292;p35"/>
          <p:cNvSpPr txBox="1"/>
          <p:nvPr/>
        </p:nvSpPr>
        <p:spPr>
          <a:xfrm>
            <a:off x="822960" y="1391226"/>
            <a:ext cx="7543800" cy="33333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Las Cookies son archivos que permiten guardar datos acerca de las preferencias del lado del cliente (usuario).</a:t>
            </a:r>
            <a:endParaRPr sz="13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Inicialmente almacenaban solamente información muy puntual. Por ejemplo, el lenguaje para ver una página web determinada (suponiendo que esté disponible en varios idiomas). Sin embargo, con el paso del tiempo, los datos almacenados en Cookies fueron creciendo para brindar una mejor experiencia de usuario</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Para que la página pueda recordar la información de las preferencias, guarda las Cookies en la computadora (proceso gestionado por el navegador web; por ejemplo Chrome, Firefox, Edge, Opera, etc).</a:t>
            </a:r>
            <a:endParaRPr sz="13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Cuando se visita una página, ésta puede leer las Cookies registradas. Las Cookies guardarán cualquier dato que el servidor considere importante de recordar. Por ejemplo: la última fecha de visita una página, los productos cargados a un carrito de compras, los enlaces a visitados, etc.</a:t>
            </a:r>
            <a:endParaRPr sz="1300">
              <a:solidFill>
                <a:srgbClr val="375FA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6" name="Shape 296"/>
        <p:cNvGrpSpPr/>
        <p:nvPr/>
      </p:nvGrpSpPr>
      <p:grpSpPr>
        <a:xfrm>
          <a:off x="0" y="0"/>
          <a:ext cx="0" cy="0"/>
          <a:chOff x="0" y="0"/>
          <a:chExt cx="0" cy="0"/>
        </a:xfrm>
      </p:grpSpPr>
      <p:sp>
        <p:nvSpPr>
          <p:cNvPr id="297" name="Google Shape;297;p36"/>
          <p:cNvSpPr txBox="1"/>
          <p:nvPr/>
        </p:nvSpPr>
        <p:spPr>
          <a:xfrm>
            <a:off x="822960" y="27426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Autenticación - Cookies</a:t>
            </a:r>
            <a:endParaRPr b="1" sz="3200">
              <a:solidFill>
                <a:srgbClr val="E73263"/>
              </a:solidFill>
            </a:endParaRPr>
          </a:p>
        </p:txBody>
      </p:sp>
      <p:sp>
        <p:nvSpPr>
          <p:cNvPr id="298" name="Google Shape;298;p36"/>
          <p:cNvSpPr txBox="1"/>
          <p:nvPr/>
        </p:nvSpPr>
        <p:spPr>
          <a:xfrm>
            <a:off x="822960" y="1557482"/>
            <a:ext cx="7543800" cy="27201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Si una página solicita la creación de una Cookie, la Cookie se registra asociada a dicha página, y no puede ser consultada por otra página diferente.</a:t>
            </a:r>
            <a:endParaRPr sz="13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Las Cookies tienen un límite de tamaño, por lo tanto, cuando hay mucha información asociada a cada usuario, esta se guarda en el servidor, y en la Cookie se guarda solo un identificador (que le permita al servidor poder identificarla).</a:t>
            </a:r>
            <a:endParaRPr sz="13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Las Cookies no son malas. Su uso depende de los creadores de la página: la información que almacenan en Cookies y el uso que se le da a esta información.</a:t>
            </a:r>
            <a:endParaRPr sz="1300">
              <a:solidFill>
                <a:srgbClr val="375FA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2" name="Shape 302"/>
        <p:cNvGrpSpPr/>
        <p:nvPr/>
      </p:nvGrpSpPr>
      <p:grpSpPr>
        <a:xfrm>
          <a:off x="0" y="0"/>
          <a:ext cx="0" cy="0"/>
          <a:chOff x="0" y="0"/>
          <a:chExt cx="0" cy="0"/>
        </a:xfrm>
      </p:grpSpPr>
      <p:sp>
        <p:nvSpPr>
          <p:cNvPr id="303" name="Google Shape;303;p37"/>
          <p:cNvSpPr txBox="1"/>
          <p:nvPr/>
        </p:nvSpPr>
        <p:spPr>
          <a:xfrm>
            <a:off x="822960" y="132253"/>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100000"/>
              </a:lnSpc>
              <a:spcBef>
                <a:spcPts val="0"/>
              </a:spcBef>
              <a:spcAft>
                <a:spcPts val="0"/>
              </a:spcAft>
              <a:buNone/>
            </a:pPr>
            <a:r>
              <a:rPr b="1" i="0" lang="es" sz="3200" u="none" cap="none" strike="noStrike">
                <a:solidFill>
                  <a:srgbClr val="E73263"/>
                </a:solidFill>
                <a:latin typeface="Arial"/>
                <a:ea typeface="Arial"/>
                <a:cs typeface="Arial"/>
                <a:sym typeface="Arial"/>
              </a:rPr>
              <a:t>Autenticación - Sesiones</a:t>
            </a:r>
            <a:endParaRPr b="1" i="0" sz="3200" u="none" cap="none" strike="noStrike">
              <a:solidFill>
                <a:srgbClr val="E73263"/>
              </a:solidFill>
              <a:latin typeface="Arial"/>
              <a:ea typeface="Arial"/>
              <a:cs typeface="Arial"/>
              <a:sym typeface="Arial"/>
            </a:endParaRPr>
          </a:p>
        </p:txBody>
      </p:sp>
      <p:pic>
        <p:nvPicPr>
          <p:cNvPr id="304" name="Google Shape;304;p37"/>
          <p:cNvPicPr preferRelativeResize="0"/>
          <p:nvPr/>
        </p:nvPicPr>
        <p:blipFill rotWithShape="1">
          <a:blip r:embed="rId4">
            <a:alphaModFix/>
          </a:blip>
          <a:srcRect b="0" l="0" r="0" t="0"/>
          <a:stretch/>
        </p:blipFill>
        <p:spPr>
          <a:xfrm>
            <a:off x="1320359" y="1488931"/>
            <a:ext cx="6549000" cy="292720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8" name="Shape 308"/>
        <p:cNvGrpSpPr/>
        <p:nvPr/>
      </p:nvGrpSpPr>
      <p:grpSpPr>
        <a:xfrm>
          <a:off x="0" y="0"/>
          <a:ext cx="0" cy="0"/>
          <a:chOff x="0" y="0"/>
          <a:chExt cx="0" cy="0"/>
        </a:xfrm>
      </p:grpSpPr>
      <p:sp>
        <p:nvSpPr>
          <p:cNvPr id="309" name="Google Shape;309;p38"/>
          <p:cNvSpPr txBox="1"/>
          <p:nvPr/>
        </p:nvSpPr>
        <p:spPr>
          <a:xfrm>
            <a:off x="863910" y="361578"/>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Autenticación - Sesiones</a:t>
            </a:r>
            <a:endParaRPr b="1" sz="3200">
              <a:solidFill>
                <a:srgbClr val="E73263"/>
              </a:solidFill>
            </a:endParaRPr>
          </a:p>
        </p:txBody>
      </p:sp>
      <p:sp>
        <p:nvSpPr>
          <p:cNvPr id="310" name="Google Shape;310;p38"/>
          <p:cNvSpPr txBox="1"/>
          <p:nvPr/>
        </p:nvSpPr>
        <p:spPr>
          <a:xfrm>
            <a:off x="800110" y="1484177"/>
            <a:ext cx="7543800" cy="31773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Una sesión es un mecanismo que permite que una aplicación asocie información con un cliente y que ésta se pueda recuperar con cada petición que hace el cliente.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Normalmente esta información se almacena en archivos dentro de una carpeta del servidor (donde se guardan las variables de sesión y sus respectivos valores).</a:t>
            </a:r>
            <a:endParaRPr sz="1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Las sesiones sólo las puede crear y modificar el servidor. Toda la información de la sesión, se almacena en el servidor.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Si no se finaliza, la sesión se mantiene hasta que el usuario cierra el navegador.</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Una sesión (al igual que una cookie) crea un archivo (donde se guardarán los datos).</a:t>
            </a:r>
            <a:endParaRPr sz="1500">
              <a:solidFill>
                <a:srgbClr val="375FA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4" name="Shape 314"/>
        <p:cNvGrpSpPr/>
        <p:nvPr/>
      </p:nvGrpSpPr>
      <p:grpSpPr>
        <a:xfrm>
          <a:off x="0" y="0"/>
          <a:ext cx="0" cy="0"/>
          <a:chOff x="0" y="0"/>
          <a:chExt cx="0" cy="0"/>
        </a:xfrm>
      </p:grpSpPr>
      <p:sp>
        <p:nvSpPr>
          <p:cNvPr id="315" name="Google Shape;315;p39"/>
          <p:cNvSpPr txBox="1"/>
          <p:nvPr>
            <p:ph type="title"/>
          </p:nvPr>
        </p:nvSpPr>
        <p:spPr>
          <a:xfrm>
            <a:off x="1724025" y="1363565"/>
            <a:ext cx="8325000" cy="515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None/>
            </a:pPr>
            <a:r>
              <a:rPr b="1" lang="es">
                <a:solidFill>
                  <a:srgbClr val="E72E5F"/>
                </a:solidFill>
                <a:latin typeface="Arial"/>
                <a:ea typeface="Arial"/>
                <a:cs typeface="Arial"/>
                <a:sym typeface="Arial"/>
              </a:rPr>
              <a:t>Seguimiento</a:t>
            </a:r>
            <a:r>
              <a:rPr b="1" lang="es">
                <a:solidFill>
                  <a:srgbClr val="375FA9"/>
                </a:solidFill>
                <a:latin typeface="Arial"/>
                <a:ea typeface="Arial"/>
                <a:cs typeface="Arial"/>
                <a:sym typeface="Arial"/>
              </a:rPr>
              <a:t> Habilidades </a:t>
            </a:r>
            <a:br>
              <a:rPr b="1" lang="es">
                <a:solidFill>
                  <a:srgbClr val="375FA9"/>
                </a:solidFill>
                <a:latin typeface="Arial"/>
                <a:ea typeface="Arial"/>
                <a:cs typeface="Arial"/>
                <a:sym typeface="Arial"/>
              </a:rPr>
            </a:br>
            <a:r>
              <a:rPr b="1" lang="es">
                <a:solidFill>
                  <a:srgbClr val="375FA9"/>
                </a:solidFill>
                <a:latin typeface="Arial"/>
                <a:ea typeface="Arial"/>
                <a:cs typeface="Arial"/>
                <a:sym typeface="Arial"/>
              </a:rPr>
              <a:t>Digitales en Programación</a:t>
            </a:r>
            <a:endParaRPr>
              <a:latin typeface="Arial"/>
              <a:ea typeface="Arial"/>
              <a:cs typeface="Arial"/>
              <a:sym typeface="Arial"/>
            </a:endParaRPr>
          </a:p>
        </p:txBody>
      </p:sp>
      <p:pic>
        <p:nvPicPr>
          <p:cNvPr id="316" name="Google Shape;316;p39"/>
          <p:cNvPicPr preferRelativeResize="0"/>
          <p:nvPr/>
        </p:nvPicPr>
        <p:blipFill rotWithShape="1">
          <a:blip r:embed="rId4">
            <a:alphaModFix/>
          </a:blip>
          <a:srcRect b="36534" l="12040" r="15944" t="22894"/>
          <a:stretch/>
        </p:blipFill>
        <p:spPr>
          <a:xfrm>
            <a:off x="1783550" y="2009660"/>
            <a:ext cx="4487918" cy="1421562"/>
          </a:xfrm>
          <a:prstGeom prst="rect">
            <a:avLst/>
          </a:prstGeom>
          <a:noFill/>
          <a:ln>
            <a:noFill/>
          </a:ln>
        </p:spPr>
      </p:pic>
      <p:sp>
        <p:nvSpPr>
          <p:cNvPr id="317" name="Google Shape;317;p39"/>
          <p:cNvSpPr txBox="1"/>
          <p:nvPr/>
        </p:nvSpPr>
        <p:spPr>
          <a:xfrm>
            <a:off x="2650200" y="3936531"/>
            <a:ext cx="8325000" cy="515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3F3F3F"/>
              </a:buClr>
              <a:buSzPts val="3600"/>
              <a:buFont typeface="Nunito"/>
              <a:buNone/>
            </a:pPr>
            <a:r>
              <a:rPr b="1" i="0" lang="es" sz="1500" u="sng" cap="none" strike="noStrike">
                <a:solidFill>
                  <a:srgbClr val="E63464"/>
                </a:solidFill>
                <a:latin typeface="Arial"/>
                <a:ea typeface="Arial"/>
                <a:cs typeface="Arial"/>
                <a:sym typeface="Arial"/>
                <a:hlinkClick r:id="rId5">
                  <a:extLst>
                    <a:ext uri="{A12FA001-AC4F-418D-AE19-62706E023703}">
                      <ahyp:hlinkClr val="tx"/>
                    </a:ext>
                  </a:extLst>
                </a:hlinkClick>
              </a:rPr>
              <a:t>https://www.questionpro.com/t/ALw8TZlxOJ</a:t>
            </a:r>
            <a:endParaRPr b="0" i="0" sz="1500" u="sng" cap="none" strike="noStrike">
              <a:solidFill>
                <a:srgbClr val="E63464"/>
              </a:solidFill>
              <a:latin typeface="Arial"/>
              <a:ea typeface="Arial"/>
              <a:cs typeface="Arial"/>
              <a:sym typeface="Arial"/>
            </a:endParaRPr>
          </a:p>
        </p:txBody>
      </p:sp>
      <p:sp>
        <p:nvSpPr>
          <p:cNvPr id="318" name="Google Shape;318;p39"/>
          <p:cNvSpPr txBox="1"/>
          <p:nvPr/>
        </p:nvSpPr>
        <p:spPr>
          <a:xfrm>
            <a:off x="1783550" y="3531462"/>
            <a:ext cx="4373100" cy="5724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3F3F3F"/>
              </a:buClr>
              <a:buSzPts val="3600"/>
              <a:buFont typeface="Nunito"/>
              <a:buNone/>
            </a:pPr>
            <a:r>
              <a:rPr b="1" i="0" lang="es" sz="1400" u="none" cap="none" strike="noStrike">
                <a:solidFill>
                  <a:srgbClr val="375FA9"/>
                </a:solidFill>
                <a:latin typeface="Arial"/>
                <a:ea typeface="Arial"/>
                <a:cs typeface="Arial"/>
                <a:sym typeface="Arial"/>
              </a:rPr>
              <a:t>Completa la siguiente encuesta para darnos retroalimentación sobre esta semana </a:t>
            </a:r>
            <a:r>
              <a:rPr b="1" i="0" lang="es" sz="1400" u="none" cap="none" strike="noStrike">
                <a:solidFill>
                  <a:srgbClr val="375FA9"/>
                </a:solidFill>
                <a:latin typeface="Times New Roman"/>
                <a:ea typeface="Times New Roman"/>
                <a:cs typeface="Times New Roman"/>
                <a:sym typeface="Times New Roman"/>
              </a:rPr>
              <a:t>▼▼▼</a:t>
            </a:r>
            <a:endParaRPr b="0" i="0" sz="1400" u="none" cap="none" strike="noStrike">
              <a:solidFill>
                <a:srgbClr val="375FA9"/>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id="323" name="Google Shape;323;p40"/>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lang="es">
                <a:solidFill>
                  <a:srgbClr val="E83464"/>
                </a:solidFill>
                <a:latin typeface="Arial"/>
                <a:ea typeface="Arial"/>
                <a:cs typeface="Arial"/>
                <a:sym typeface="Arial"/>
              </a:rPr>
              <a:t>Objetivos de la sesión</a:t>
            </a:r>
            <a:endParaRPr>
              <a:solidFill>
                <a:srgbClr val="E83464"/>
              </a:solidFill>
              <a:latin typeface="Arial"/>
              <a:ea typeface="Arial"/>
              <a:cs typeface="Arial"/>
              <a:sym typeface="Arial"/>
            </a:endParaRPr>
          </a:p>
        </p:txBody>
      </p:sp>
      <p:sp>
        <p:nvSpPr>
          <p:cNvPr id="156" name="Google Shape;156;p17"/>
          <p:cNvSpPr txBox="1"/>
          <p:nvPr>
            <p:ph idx="4294967295" type="body"/>
          </p:nvPr>
        </p:nvSpPr>
        <p:spPr>
          <a:xfrm>
            <a:off x="889600" y="1562576"/>
            <a:ext cx="75438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500"/>
              <a:buNone/>
            </a:pPr>
            <a:r>
              <a:rPr lang="es" sz="1600">
                <a:solidFill>
                  <a:srgbClr val="3C63AB"/>
                </a:solidFill>
                <a:latin typeface="Arial"/>
                <a:ea typeface="Arial"/>
                <a:cs typeface="Arial"/>
                <a:sym typeface="Arial"/>
              </a:rPr>
              <a:t>Al finalizar esta sesión estarás en capacidad de:</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0"/>
              </a:spcBef>
              <a:spcAft>
                <a:spcPts val="0"/>
              </a:spcAft>
              <a:buSzPts val="1500"/>
              <a:buNone/>
            </a:pPr>
            <a:r>
              <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Aplicar los conceptos básicos sobre autenticación</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Aplicar el método básico de autenticación basado en usuario y contraseña</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Usar prepared statements para ejecutar queries.</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Explicar las ventajas del uso de prepared statements</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Aplicar el concepto de cookies y sesiones</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nvSpPr>
        <p:spPr>
          <a:xfrm>
            <a:off x="778341" y="764830"/>
            <a:ext cx="7232100" cy="5727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Autenticación</a:t>
            </a:r>
            <a:endParaRPr b="1" sz="3200">
              <a:solidFill>
                <a:srgbClr val="E73263"/>
              </a:solidFill>
            </a:endParaRPr>
          </a:p>
        </p:txBody>
      </p:sp>
      <p:pic>
        <p:nvPicPr>
          <p:cNvPr id="162" name="Google Shape;162;p18"/>
          <p:cNvPicPr preferRelativeResize="0"/>
          <p:nvPr/>
        </p:nvPicPr>
        <p:blipFill rotWithShape="1">
          <a:blip r:embed="rId4">
            <a:alphaModFix/>
          </a:blip>
          <a:srcRect b="0" l="0" r="0" t="0"/>
          <a:stretch/>
        </p:blipFill>
        <p:spPr>
          <a:xfrm>
            <a:off x="2101102" y="2416365"/>
            <a:ext cx="641747" cy="590550"/>
          </a:xfrm>
          <a:prstGeom prst="rect">
            <a:avLst/>
          </a:prstGeom>
          <a:noFill/>
          <a:ln>
            <a:noFill/>
          </a:ln>
        </p:spPr>
      </p:pic>
      <p:sp>
        <p:nvSpPr>
          <p:cNvPr id="163" name="Google Shape;163;p18"/>
          <p:cNvSpPr txBox="1"/>
          <p:nvPr/>
        </p:nvSpPr>
        <p:spPr>
          <a:xfrm>
            <a:off x="1842853" y="2828047"/>
            <a:ext cx="1191900" cy="43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 sz="1050" u="none" cap="none" strike="noStrike">
                <a:solidFill>
                  <a:srgbClr val="375FA9"/>
                </a:solidFill>
                <a:latin typeface="Arial"/>
                <a:ea typeface="Arial"/>
                <a:cs typeface="Arial"/>
                <a:sym typeface="Arial"/>
              </a:rPr>
              <a:t>Certificado digital</a:t>
            </a:r>
            <a:endParaRPr b="0" i="0" sz="1050" u="none" cap="none" strike="noStrike">
              <a:solidFill>
                <a:srgbClr val="375FA9"/>
              </a:solidFill>
              <a:latin typeface="Arial"/>
              <a:ea typeface="Arial"/>
              <a:cs typeface="Arial"/>
              <a:sym typeface="Arial"/>
            </a:endParaRPr>
          </a:p>
        </p:txBody>
      </p:sp>
      <p:sp>
        <p:nvSpPr>
          <p:cNvPr id="164" name="Google Shape;164;p18"/>
          <p:cNvSpPr txBox="1"/>
          <p:nvPr/>
        </p:nvSpPr>
        <p:spPr>
          <a:xfrm>
            <a:off x="3613867" y="1485640"/>
            <a:ext cx="1413300" cy="210900"/>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None/>
            </a:pPr>
            <a:r>
              <a:rPr b="1" i="0" lang="es" sz="1100" u="none" cap="none" strike="noStrike">
                <a:solidFill>
                  <a:srgbClr val="375FA9"/>
                </a:solidFill>
                <a:latin typeface="Arial"/>
                <a:ea typeface="Arial"/>
                <a:cs typeface="Arial"/>
                <a:sym typeface="Arial"/>
              </a:rPr>
              <a:t>Contraseña</a:t>
            </a:r>
            <a:endParaRPr/>
          </a:p>
        </p:txBody>
      </p:sp>
      <p:sp>
        <p:nvSpPr>
          <p:cNvPr id="165" name="Google Shape;165;p18"/>
          <p:cNvSpPr txBox="1"/>
          <p:nvPr/>
        </p:nvSpPr>
        <p:spPr>
          <a:xfrm>
            <a:off x="3650610" y="1651855"/>
            <a:ext cx="1413300" cy="210900"/>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None/>
            </a:pPr>
            <a:r>
              <a:rPr b="0" i="1" lang="es" sz="1100" u="none" cap="none" strike="noStrike">
                <a:solidFill>
                  <a:srgbClr val="375FA9"/>
                </a:solidFill>
                <a:latin typeface="Arial"/>
                <a:ea typeface="Arial"/>
                <a:cs typeface="Arial"/>
                <a:sym typeface="Arial"/>
              </a:rPr>
              <a:t>*********</a:t>
            </a:r>
            <a:endParaRPr/>
          </a:p>
        </p:txBody>
      </p:sp>
      <p:sp>
        <p:nvSpPr>
          <p:cNvPr id="166" name="Google Shape;166;p18"/>
          <p:cNvSpPr txBox="1"/>
          <p:nvPr/>
        </p:nvSpPr>
        <p:spPr>
          <a:xfrm>
            <a:off x="2751085" y="1922630"/>
            <a:ext cx="685800" cy="210900"/>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None/>
            </a:pPr>
            <a:r>
              <a:rPr b="1" i="0" lang="es" sz="1100" u="none" cap="none" strike="noStrike">
                <a:solidFill>
                  <a:srgbClr val="375FA9"/>
                </a:solidFill>
                <a:latin typeface="Arial"/>
                <a:ea typeface="Arial"/>
                <a:cs typeface="Arial"/>
                <a:sym typeface="Arial"/>
              </a:rPr>
              <a:t>PIN</a:t>
            </a:r>
            <a:endParaRPr/>
          </a:p>
        </p:txBody>
      </p:sp>
      <p:sp>
        <p:nvSpPr>
          <p:cNvPr id="167" name="Google Shape;167;p18"/>
          <p:cNvSpPr txBox="1"/>
          <p:nvPr/>
        </p:nvSpPr>
        <p:spPr>
          <a:xfrm>
            <a:off x="2742849" y="2084520"/>
            <a:ext cx="685800" cy="210900"/>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None/>
            </a:pPr>
            <a:r>
              <a:rPr b="0" i="1" lang="es" sz="1100" u="none" cap="none" strike="noStrike">
                <a:solidFill>
                  <a:srgbClr val="375FA9"/>
                </a:solidFill>
                <a:latin typeface="Arial"/>
                <a:ea typeface="Arial"/>
                <a:cs typeface="Arial"/>
                <a:sym typeface="Arial"/>
              </a:rPr>
              <a:t>E5B4</a:t>
            </a:r>
            <a:endParaRPr/>
          </a:p>
        </p:txBody>
      </p:sp>
      <p:pic>
        <p:nvPicPr>
          <p:cNvPr descr="C:\Archivos de programa\Microsoft Office\Clipart\standard\stddir1\BD00001_.WMF" id="168" name="Google Shape;168;p18"/>
          <p:cNvPicPr preferRelativeResize="0"/>
          <p:nvPr/>
        </p:nvPicPr>
        <p:blipFill rotWithShape="1">
          <a:blip r:embed="rId5">
            <a:alphaModFix/>
          </a:blip>
          <a:srcRect b="0" l="0" r="0" t="0"/>
          <a:stretch/>
        </p:blipFill>
        <p:spPr>
          <a:xfrm>
            <a:off x="2579622" y="3246152"/>
            <a:ext cx="460772" cy="913211"/>
          </a:xfrm>
          <a:prstGeom prst="rect">
            <a:avLst/>
          </a:prstGeom>
          <a:noFill/>
          <a:ln>
            <a:noFill/>
          </a:ln>
        </p:spPr>
      </p:pic>
      <p:sp>
        <p:nvSpPr>
          <p:cNvPr id="169" name="Google Shape;169;p18"/>
          <p:cNvSpPr txBox="1"/>
          <p:nvPr/>
        </p:nvSpPr>
        <p:spPr>
          <a:xfrm>
            <a:off x="2200419" y="4108792"/>
            <a:ext cx="1384800" cy="43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 sz="1100" u="none" cap="none" strike="noStrike">
                <a:solidFill>
                  <a:srgbClr val="375FA9"/>
                </a:solidFill>
                <a:latin typeface="Arial"/>
                <a:ea typeface="Arial"/>
                <a:cs typeface="Arial"/>
                <a:sym typeface="Arial"/>
              </a:rPr>
              <a:t>Característica biométrica</a:t>
            </a:r>
            <a:endParaRPr/>
          </a:p>
        </p:txBody>
      </p:sp>
      <p:pic>
        <p:nvPicPr>
          <p:cNvPr descr="C:\Archivos de programa\Microsoft Office\Clipart\standard\stddir4\PE01923_.wmf" id="170" name="Google Shape;170;p18"/>
          <p:cNvPicPr preferRelativeResize="0"/>
          <p:nvPr/>
        </p:nvPicPr>
        <p:blipFill rotWithShape="1">
          <a:blip r:embed="rId6">
            <a:alphaModFix/>
          </a:blip>
          <a:srcRect b="0" l="0" r="0" t="0"/>
          <a:stretch/>
        </p:blipFill>
        <p:spPr>
          <a:xfrm>
            <a:off x="3816061" y="4139427"/>
            <a:ext cx="971551" cy="617935"/>
          </a:xfrm>
          <a:prstGeom prst="rect">
            <a:avLst/>
          </a:prstGeom>
          <a:noFill/>
          <a:ln>
            <a:noFill/>
          </a:ln>
        </p:spPr>
      </p:pic>
      <p:sp>
        <p:nvSpPr>
          <p:cNvPr id="171" name="Google Shape;171;p18"/>
          <p:cNvSpPr txBox="1"/>
          <p:nvPr/>
        </p:nvSpPr>
        <p:spPr>
          <a:xfrm>
            <a:off x="3431584" y="4508486"/>
            <a:ext cx="1542900" cy="43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 sz="1100" u="none" cap="none" strike="noStrike">
                <a:solidFill>
                  <a:srgbClr val="375FA9"/>
                </a:solidFill>
                <a:latin typeface="Arial"/>
                <a:ea typeface="Arial"/>
                <a:cs typeface="Arial"/>
                <a:sym typeface="Arial"/>
              </a:rPr>
              <a:t>Tarjeta inteligente</a:t>
            </a:r>
            <a:endParaRPr/>
          </a:p>
        </p:txBody>
      </p:sp>
      <p:sp>
        <p:nvSpPr>
          <p:cNvPr id="172" name="Google Shape;172;p18"/>
          <p:cNvSpPr/>
          <p:nvPr/>
        </p:nvSpPr>
        <p:spPr>
          <a:xfrm>
            <a:off x="3831516" y="2766953"/>
            <a:ext cx="1200150" cy="628650"/>
          </a:xfrm>
          <a:prstGeom prst="flowChartDecision">
            <a:avLst/>
          </a:prstGeom>
          <a:noFill/>
          <a:ln cap="flat" cmpd="sng" w="9525">
            <a:solidFill>
              <a:srgbClr val="051B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 sz="1050" u="none" cap="none" strike="noStrike">
                <a:solidFill>
                  <a:srgbClr val="375FA9"/>
                </a:solidFill>
                <a:latin typeface="Arial"/>
                <a:ea typeface="Arial"/>
                <a:cs typeface="Arial"/>
                <a:sym typeface="Arial"/>
              </a:rPr>
              <a:t>¿ Iguales ?</a:t>
            </a:r>
            <a:endParaRPr b="0" i="0" sz="1050" u="none" cap="none" strike="noStrike">
              <a:solidFill>
                <a:srgbClr val="375FA9"/>
              </a:solidFill>
              <a:latin typeface="Arial"/>
              <a:ea typeface="Arial"/>
              <a:cs typeface="Arial"/>
              <a:sym typeface="Arial"/>
            </a:endParaRPr>
          </a:p>
        </p:txBody>
      </p:sp>
      <p:sp>
        <p:nvSpPr>
          <p:cNvPr id="173" name="Google Shape;173;p18"/>
          <p:cNvSpPr txBox="1"/>
          <p:nvPr/>
        </p:nvSpPr>
        <p:spPr>
          <a:xfrm>
            <a:off x="5422169" y="4454583"/>
            <a:ext cx="7836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 sz="1100" u="none" cap="none" strike="noStrike">
                <a:solidFill>
                  <a:srgbClr val="375FA9"/>
                </a:solidFill>
                <a:latin typeface="Arial"/>
                <a:ea typeface="Arial"/>
                <a:cs typeface="Arial"/>
                <a:sym typeface="Arial"/>
              </a:rPr>
              <a:t>Etc...</a:t>
            </a:r>
            <a:endParaRPr b="0" i="0" sz="1100" u="none" cap="none" strike="noStrike">
              <a:solidFill>
                <a:srgbClr val="375FA9"/>
              </a:solidFill>
              <a:latin typeface="Arial"/>
              <a:ea typeface="Arial"/>
              <a:cs typeface="Arial"/>
              <a:sym typeface="Arial"/>
            </a:endParaRPr>
          </a:p>
        </p:txBody>
      </p:sp>
      <p:sp>
        <p:nvSpPr>
          <p:cNvPr id="174" name="Google Shape;174;p18"/>
          <p:cNvSpPr/>
          <p:nvPr/>
        </p:nvSpPr>
        <p:spPr>
          <a:xfrm>
            <a:off x="6057900" y="1066800"/>
            <a:ext cx="1028700" cy="810816"/>
          </a:xfrm>
          <a:prstGeom prst="flowChartMagneticDisk">
            <a:avLst/>
          </a:prstGeom>
          <a:solidFill>
            <a:srgbClr val="1E224A"/>
          </a:solidFill>
          <a:ln cap="flat" cmpd="sng" w="9525">
            <a:solidFill>
              <a:srgbClr val="A0B0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rPr b="0" i="0" lang="es" sz="1000" u="none" cap="none" strike="noStrike">
                <a:solidFill>
                  <a:srgbClr val="FFFFFF"/>
                </a:solidFill>
                <a:latin typeface="Arial"/>
                <a:ea typeface="Arial"/>
                <a:cs typeface="Arial"/>
                <a:sym typeface="Arial"/>
              </a:rPr>
              <a:t>Datos </a:t>
            </a:r>
            <a:endParaRPr/>
          </a:p>
          <a:p>
            <a:pPr indent="0" lvl="0" marL="0" marR="0" rtl="0" algn="ctr">
              <a:lnSpc>
                <a:spcPct val="80000"/>
              </a:lnSpc>
              <a:spcBef>
                <a:spcPts val="0"/>
              </a:spcBef>
              <a:spcAft>
                <a:spcPts val="0"/>
              </a:spcAft>
              <a:buNone/>
            </a:pPr>
            <a:r>
              <a:rPr b="0" i="0" lang="es" sz="1000" u="none" cap="none" strike="noStrike">
                <a:solidFill>
                  <a:srgbClr val="FFFFFF"/>
                </a:solidFill>
                <a:latin typeface="Arial"/>
                <a:ea typeface="Arial"/>
                <a:cs typeface="Arial"/>
                <a:sym typeface="Arial"/>
              </a:rPr>
              <a:t>almacenados</a:t>
            </a:r>
            <a:endParaRPr b="0" i="0" sz="1000" u="none" cap="none" strike="noStrike">
              <a:solidFill>
                <a:srgbClr val="FFFFFF"/>
              </a:solidFill>
              <a:latin typeface="Arial"/>
              <a:ea typeface="Arial"/>
              <a:cs typeface="Arial"/>
              <a:sym typeface="Arial"/>
            </a:endParaRPr>
          </a:p>
        </p:txBody>
      </p:sp>
      <p:sp>
        <p:nvSpPr>
          <p:cNvPr id="175" name="Google Shape;175;p18"/>
          <p:cNvSpPr txBox="1"/>
          <p:nvPr/>
        </p:nvSpPr>
        <p:spPr>
          <a:xfrm>
            <a:off x="6800850" y="2552702"/>
            <a:ext cx="10287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 sz="900" u="none" cap="none" strike="noStrike">
                <a:solidFill>
                  <a:srgbClr val="375FA9"/>
                </a:solidFill>
                <a:latin typeface="Arial"/>
                <a:ea typeface="Arial"/>
                <a:cs typeface="Arial"/>
                <a:sym typeface="Arial"/>
              </a:rPr>
              <a:t>Acceso permitido</a:t>
            </a:r>
            <a:endParaRPr b="1" i="0" sz="900" u="none" cap="none" strike="noStrike">
              <a:solidFill>
                <a:srgbClr val="375FA9"/>
              </a:solidFill>
              <a:latin typeface="Arial"/>
              <a:ea typeface="Arial"/>
              <a:cs typeface="Arial"/>
              <a:sym typeface="Arial"/>
            </a:endParaRPr>
          </a:p>
        </p:txBody>
      </p:sp>
      <p:sp>
        <p:nvSpPr>
          <p:cNvPr id="176" name="Google Shape;176;p18"/>
          <p:cNvSpPr txBox="1"/>
          <p:nvPr/>
        </p:nvSpPr>
        <p:spPr>
          <a:xfrm>
            <a:off x="5573358" y="2651318"/>
            <a:ext cx="342900" cy="23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 sz="900" u="none" cap="none" strike="noStrike">
                <a:solidFill>
                  <a:srgbClr val="375FA9"/>
                </a:solidFill>
                <a:latin typeface="Arial"/>
                <a:ea typeface="Arial"/>
                <a:cs typeface="Arial"/>
                <a:sym typeface="Arial"/>
              </a:rPr>
              <a:t>Si</a:t>
            </a:r>
            <a:endParaRPr b="1" i="0" sz="900" u="none" cap="none" strike="noStrike">
              <a:solidFill>
                <a:srgbClr val="375FA9"/>
              </a:solidFill>
              <a:latin typeface="Arial"/>
              <a:ea typeface="Arial"/>
              <a:cs typeface="Arial"/>
              <a:sym typeface="Arial"/>
            </a:endParaRPr>
          </a:p>
        </p:txBody>
      </p:sp>
      <p:sp>
        <p:nvSpPr>
          <p:cNvPr id="177" name="Google Shape;177;p18">
            <a:hlinkClick action="ppaction://hlinkshowjump?jump=firstslide"/>
          </p:cNvPr>
          <p:cNvSpPr txBox="1"/>
          <p:nvPr/>
        </p:nvSpPr>
        <p:spPr>
          <a:xfrm>
            <a:off x="6286500" y="3910879"/>
            <a:ext cx="1600200" cy="23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 sz="900" u="none" cap="none" strike="noStrike">
                <a:solidFill>
                  <a:srgbClr val="375FA9"/>
                </a:solidFill>
                <a:latin typeface="Arial"/>
                <a:ea typeface="Arial"/>
                <a:cs typeface="Arial"/>
                <a:sym typeface="Arial"/>
              </a:rPr>
              <a:t>Acceso denegado</a:t>
            </a:r>
            <a:endParaRPr b="1" i="0" sz="900" u="none" cap="none" strike="noStrike">
              <a:solidFill>
                <a:srgbClr val="375FA9"/>
              </a:solidFill>
              <a:latin typeface="Arial"/>
              <a:ea typeface="Arial"/>
              <a:cs typeface="Arial"/>
              <a:sym typeface="Arial"/>
            </a:endParaRPr>
          </a:p>
        </p:txBody>
      </p:sp>
      <p:sp>
        <p:nvSpPr>
          <p:cNvPr id="178" name="Google Shape;178;p18"/>
          <p:cNvSpPr txBox="1"/>
          <p:nvPr/>
        </p:nvSpPr>
        <p:spPr>
          <a:xfrm>
            <a:off x="5554014" y="3194356"/>
            <a:ext cx="399900" cy="23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 sz="900" u="none" cap="none" strike="noStrike">
                <a:solidFill>
                  <a:srgbClr val="375FA9"/>
                </a:solidFill>
                <a:latin typeface="Arial"/>
                <a:ea typeface="Arial"/>
                <a:cs typeface="Arial"/>
                <a:sym typeface="Arial"/>
              </a:rPr>
              <a:t>No</a:t>
            </a:r>
            <a:endParaRPr b="1" i="0" sz="900" u="none" cap="none" strike="noStrike">
              <a:solidFill>
                <a:srgbClr val="375FA9"/>
              </a:solidFill>
              <a:latin typeface="Arial"/>
              <a:ea typeface="Arial"/>
              <a:cs typeface="Arial"/>
              <a:sym typeface="Arial"/>
            </a:endParaRPr>
          </a:p>
        </p:txBody>
      </p:sp>
      <p:sp>
        <p:nvSpPr>
          <p:cNvPr id="179" name="Google Shape;179;p18">
            <a:hlinkClick action="ppaction://hlinkshowjump?jump=firstslide"/>
          </p:cNvPr>
          <p:cNvSpPr/>
          <p:nvPr/>
        </p:nvSpPr>
        <p:spPr>
          <a:xfrm>
            <a:off x="7543800" y="4895850"/>
            <a:ext cx="285900" cy="228600"/>
          </a:xfrm>
          <a:prstGeom prst="curvedUpArrow">
            <a:avLst>
              <a:gd fmla="val 25000" name="adj1"/>
              <a:gd fmla="val 50000" name="adj2"/>
              <a:gd fmla="val 33333" name="adj3"/>
            </a:avLst>
          </a:prstGeom>
          <a:solidFill>
            <a:srgbClr val="00796B"/>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900" u="none" cap="none" strike="noStrike">
              <a:solidFill>
                <a:srgbClr val="375FA9"/>
              </a:solidFill>
              <a:latin typeface="Arial"/>
              <a:ea typeface="Arial"/>
              <a:cs typeface="Arial"/>
              <a:sym typeface="Arial"/>
            </a:endParaRPr>
          </a:p>
        </p:txBody>
      </p:sp>
      <p:cxnSp>
        <p:nvCxnSpPr>
          <p:cNvPr id="180" name="Google Shape;180;p18"/>
          <p:cNvCxnSpPr>
            <a:stCxn id="172" idx="0"/>
            <a:endCxn id="165" idx="2"/>
          </p:cNvCxnSpPr>
          <p:nvPr/>
        </p:nvCxnSpPr>
        <p:spPr>
          <a:xfrm rot="10800000">
            <a:off x="4357191" y="1862753"/>
            <a:ext cx="74400" cy="904200"/>
          </a:xfrm>
          <a:prstGeom prst="straightConnector1">
            <a:avLst/>
          </a:prstGeom>
          <a:noFill/>
          <a:ln cap="flat" cmpd="sng" w="38100">
            <a:solidFill>
              <a:srgbClr val="7189F9"/>
            </a:solidFill>
            <a:prstDash val="solid"/>
            <a:round/>
            <a:headEnd len="sm" w="sm" type="none"/>
            <a:tailEnd len="med" w="med" type="triangle"/>
          </a:ln>
        </p:spPr>
      </p:cxnSp>
      <p:cxnSp>
        <p:nvCxnSpPr>
          <p:cNvPr id="181" name="Google Shape;181;p18"/>
          <p:cNvCxnSpPr/>
          <p:nvPr/>
        </p:nvCxnSpPr>
        <p:spPr>
          <a:xfrm rot="10800000">
            <a:off x="3231816" y="2274070"/>
            <a:ext cx="942600" cy="647700"/>
          </a:xfrm>
          <a:prstGeom prst="straightConnector1">
            <a:avLst/>
          </a:prstGeom>
          <a:noFill/>
          <a:ln cap="flat" cmpd="sng" w="38100">
            <a:solidFill>
              <a:srgbClr val="7189F9"/>
            </a:solidFill>
            <a:prstDash val="solid"/>
            <a:round/>
            <a:headEnd len="sm" w="sm" type="none"/>
            <a:tailEnd len="med" w="med" type="triangle"/>
          </a:ln>
        </p:spPr>
      </p:cxnSp>
      <p:cxnSp>
        <p:nvCxnSpPr>
          <p:cNvPr id="182" name="Google Shape;182;p18"/>
          <p:cNvCxnSpPr/>
          <p:nvPr/>
        </p:nvCxnSpPr>
        <p:spPr>
          <a:xfrm flipH="1">
            <a:off x="3098209" y="3269325"/>
            <a:ext cx="1104900" cy="584400"/>
          </a:xfrm>
          <a:prstGeom prst="straightConnector1">
            <a:avLst/>
          </a:prstGeom>
          <a:noFill/>
          <a:ln cap="flat" cmpd="sng" w="38100">
            <a:solidFill>
              <a:srgbClr val="7189F9"/>
            </a:solidFill>
            <a:prstDash val="solid"/>
            <a:round/>
            <a:headEnd len="sm" w="sm" type="none"/>
            <a:tailEnd len="med" w="med" type="triangle"/>
          </a:ln>
        </p:spPr>
      </p:cxnSp>
      <p:cxnSp>
        <p:nvCxnSpPr>
          <p:cNvPr id="183" name="Google Shape;183;p18"/>
          <p:cNvCxnSpPr>
            <a:stCxn id="172" idx="2"/>
          </p:cNvCxnSpPr>
          <p:nvPr/>
        </p:nvCxnSpPr>
        <p:spPr>
          <a:xfrm>
            <a:off x="4431591" y="3395603"/>
            <a:ext cx="0" cy="743700"/>
          </a:xfrm>
          <a:prstGeom prst="straightConnector1">
            <a:avLst/>
          </a:prstGeom>
          <a:noFill/>
          <a:ln cap="flat" cmpd="sng" w="38100">
            <a:solidFill>
              <a:srgbClr val="7189F9"/>
            </a:solidFill>
            <a:prstDash val="solid"/>
            <a:round/>
            <a:headEnd len="sm" w="sm" type="none"/>
            <a:tailEnd len="med" w="med" type="triangle"/>
          </a:ln>
        </p:spPr>
      </p:cxnSp>
      <p:cxnSp>
        <p:nvCxnSpPr>
          <p:cNvPr id="184" name="Google Shape;184;p18"/>
          <p:cNvCxnSpPr>
            <a:endCxn id="173" idx="0"/>
          </p:cNvCxnSpPr>
          <p:nvPr/>
        </p:nvCxnSpPr>
        <p:spPr>
          <a:xfrm>
            <a:off x="4698869" y="3264183"/>
            <a:ext cx="1115100" cy="1190400"/>
          </a:xfrm>
          <a:prstGeom prst="straightConnector1">
            <a:avLst/>
          </a:prstGeom>
          <a:noFill/>
          <a:ln cap="flat" cmpd="sng" w="38100">
            <a:solidFill>
              <a:srgbClr val="7189F9"/>
            </a:solidFill>
            <a:prstDash val="solid"/>
            <a:round/>
            <a:headEnd len="sm" w="sm" type="none"/>
            <a:tailEnd len="med" w="med" type="triangle"/>
          </a:ln>
        </p:spPr>
      </p:cxnSp>
      <p:cxnSp>
        <p:nvCxnSpPr>
          <p:cNvPr id="185" name="Google Shape;185;p18"/>
          <p:cNvCxnSpPr>
            <a:stCxn id="172" idx="1"/>
          </p:cNvCxnSpPr>
          <p:nvPr/>
        </p:nvCxnSpPr>
        <p:spPr>
          <a:xfrm rot="10800000">
            <a:off x="2742816" y="2726978"/>
            <a:ext cx="1088700" cy="354300"/>
          </a:xfrm>
          <a:prstGeom prst="straightConnector1">
            <a:avLst/>
          </a:prstGeom>
          <a:noFill/>
          <a:ln cap="flat" cmpd="sng" w="38100">
            <a:solidFill>
              <a:srgbClr val="7189F9"/>
            </a:solidFill>
            <a:prstDash val="solid"/>
            <a:round/>
            <a:headEnd len="sm" w="sm" type="none"/>
            <a:tailEnd len="med" w="med" type="triangle"/>
          </a:ln>
        </p:spPr>
      </p:cxnSp>
      <p:cxnSp>
        <p:nvCxnSpPr>
          <p:cNvPr id="186" name="Google Shape;186;p18"/>
          <p:cNvCxnSpPr>
            <a:stCxn id="172" idx="3"/>
          </p:cNvCxnSpPr>
          <p:nvPr/>
        </p:nvCxnSpPr>
        <p:spPr>
          <a:xfrm>
            <a:off x="5031666" y="3081278"/>
            <a:ext cx="1391100" cy="829500"/>
          </a:xfrm>
          <a:prstGeom prst="straightConnector1">
            <a:avLst/>
          </a:prstGeom>
          <a:noFill/>
          <a:ln cap="flat" cmpd="sng" w="57150">
            <a:solidFill>
              <a:srgbClr val="375FA9"/>
            </a:solidFill>
            <a:prstDash val="solid"/>
            <a:round/>
            <a:headEnd len="sm" w="sm" type="none"/>
            <a:tailEnd len="med" w="med" type="triangle"/>
          </a:ln>
        </p:spPr>
      </p:cxnSp>
      <p:cxnSp>
        <p:nvCxnSpPr>
          <p:cNvPr id="187" name="Google Shape;187;p18"/>
          <p:cNvCxnSpPr>
            <a:stCxn id="172" idx="3"/>
            <a:endCxn id="175" idx="1"/>
          </p:cNvCxnSpPr>
          <p:nvPr/>
        </p:nvCxnSpPr>
        <p:spPr>
          <a:xfrm flipH="1" rot="10800000">
            <a:off x="5031666" y="2737478"/>
            <a:ext cx="1769100" cy="343800"/>
          </a:xfrm>
          <a:prstGeom prst="straightConnector1">
            <a:avLst/>
          </a:prstGeom>
          <a:noFill/>
          <a:ln cap="flat" cmpd="sng" w="57150">
            <a:solidFill>
              <a:srgbClr val="375FA9"/>
            </a:solidFill>
            <a:prstDash val="solid"/>
            <a:round/>
            <a:headEnd len="sm" w="sm" type="none"/>
            <a:tailEnd len="med" w="med" type="triangle"/>
          </a:ln>
        </p:spPr>
      </p:cxnSp>
      <p:cxnSp>
        <p:nvCxnSpPr>
          <p:cNvPr id="188" name="Google Shape;188;p18"/>
          <p:cNvCxnSpPr/>
          <p:nvPr/>
        </p:nvCxnSpPr>
        <p:spPr>
          <a:xfrm flipH="1" rot="10800000">
            <a:off x="4774491" y="1877546"/>
            <a:ext cx="1333500" cy="972900"/>
          </a:xfrm>
          <a:prstGeom prst="straightConnector1">
            <a:avLst/>
          </a:prstGeom>
          <a:noFill/>
          <a:ln cap="flat" cmpd="sng" w="76200">
            <a:solidFill>
              <a:srgbClr val="E73263"/>
            </a:solidFill>
            <a:prstDash val="solid"/>
            <a:round/>
            <a:headEnd len="med" w="med" type="triangl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2" name="Shape 192"/>
        <p:cNvGrpSpPr/>
        <p:nvPr/>
      </p:nvGrpSpPr>
      <p:grpSpPr>
        <a:xfrm>
          <a:off x="0" y="0"/>
          <a:ext cx="0" cy="0"/>
          <a:chOff x="0" y="0"/>
          <a:chExt cx="0" cy="0"/>
        </a:xfrm>
      </p:grpSpPr>
      <p:sp>
        <p:nvSpPr>
          <p:cNvPr id="193" name="Google Shape;193;p19"/>
          <p:cNvSpPr txBox="1"/>
          <p:nvPr/>
        </p:nvSpPr>
        <p:spPr>
          <a:xfrm>
            <a:off x="822960" y="2911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Autenticación</a:t>
            </a:r>
            <a:endParaRPr b="1" sz="3200">
              <a:solidFill>
                <a:srgbClr val="E73263"/>
              </a:solidFill>
            </a:endParaRPr>
          </a:p>
        </p:txBody>
      </p:sp>
      <p:sp>
        <p:nvSpPr>
          <p:cNvPr id="194" name="Google Shape;194;p19"/>
          <p:cNvSpPr txBox="1"/>
          <p:nvPr/>
        </p:nvSpPr>
        <p:spPr>
          <a:xfrm>
            <a:off x="822960" y="1450109"/>
            <a:ext cx="7543800" cy="3187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Definición</a:t>
            </a:r>
            <a:r>
              <a:rPr lang="es">
                <a:solidFill>
                  <a:srgbClr val="375FA9"/>
                </a:solidFill>
              </a:rPr>
              <a:t>: La autentificación es la primera etapa del proceso de conexión de un usuario. Se puede definir como el acto que permite verificar que la persona que está ingresando al sistema es realmente quien dice ser. A la parte que se identifica se le llama probador. A la parte que verifica la identidad se la llama verificador.</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a:solidFill>
                <a:srgbClr val="375FA9"/>
              </a:solidFill>
            </a:endParaRPr>
          </a:p>
          <a:p>
            <a:pPr indent="0" lvl="0" marL="139700" rtl="0" algn="just">
              <a:lnSpc>
                <a:spcPct val="90000"/>
              </a:lnSpc>
              <a:spcBef>
                <a:spcPts val="900"/>
              </a:spcBef>
              <a:spcAft>
                <a:spcPts val="0"/>
              </a:spcAft>
              <a:buNone/>
            </a:pPr>
            <a:r>
              <a:rPr b="1" lang="es">
                <a:solidFill>
                  <a:srgbClr val="375FA9"/>
                </a:solidFill>
              </a:rPr>
              <a:t>Funcionamiento</a:t>
            </a:r>
            <a:r>
              <a:rPr lang="es">
                <a:solidFill>
                  <a:srgbClr val="375FA9"/>
                </a:solidFill>
              </a:rPr>
              <a:t>: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Se aceptan las credenciales ingresadas por el usuario (usuario – contraseña).</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Se validan contra una base de datos, el sistema operativo, un servicio web, u otro mecanismo definido según el tipo de autenticación.</a:t>
            </a:r>
            <a:endParaRPr sz="1300">
              <a:solidFill>
                <a:srgbClr val="233A44"/>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8" name="Shape 198"/>
        <p:cNvGrpSpPr/>
        <p:nvPr/>
      </p:nvGrpSpPr>
      <p:grpSpPr>
        <a:xfrm>
          <a:off x="0" y="0"/>
          <a:ext cx="0" cy="0"/>
          <a:chOff x="0" y="0"/>
          <a:chExt cx="0" cy="0"/>
        </a:xfrm>
      </p:grpSpPr>
      <p:sp>
        <p:nvSpPr>
          <p:cNvPr id="199" name="Google Shape;199;p20"/>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Autenticación</a:t>
            </a:r>
            <a:endParaRPr b="1" sz="3200">
              <a:solidFill>
                <a:srgbClr val="E73263"/>
              </a:solidFill>
            </a:endParaRPr>
          </a:p>
        </p:txBody>
      </p:sp>
      <p:sp>
        <p:nvSpPr>
          <p:cNvPr id="200" name="Google Shape;200;p20"/>
          <p:cNvSpPr txBox="1"/>
          <p:nvPr/>
        </p:nvSpPr>
        <p:spPr>
          <a:xfrm>
            <a:off x="822960" y="1477819"/>
            <a:ext cx="7543800" cy="33642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300">
                <a:solidFill>
                  <a:srgbClr val="375FA9"/>
                </a:solidFill>
              </a:rPr>
              <a:t>Métodos</a:t>
            </a:r>
            <a:r>
              <a:rPr lang="es" sz="1300">
                <a:solidFill>
                  <a:srgbClr val="375FA9"/>
                </a:solidFill>
              </a:rPr>
              <a:t>: dependiendo de lo que se use para la verificación de identidad, se dividen en tres categorías: </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sz="1300">
                <a:solidFill>
                  <a:srgbClr val="375FA9"/>
                </a:solidFill>
              </a:rPr>
              <a:t>Sistemas basados en algo que el usuario sabe.</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sz="1300">
                <a:solidFill>
                  <a:srgbClr val="375FA9"/>
                </a:solidFill>
              </a:rPr>
              <a:t>Sistemas basados en algo que el usuario posee.</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sz="1300">
                <a:solidFill>
                  <a:srgbClr val="375FA9"/>
                </a:solidFill>
              </a:rPr>
              <a:t>Sistemas basados en una característica física del usuario o en un acto involuntario de este.</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t/>
            </a:r>
            <a:endParaRPr sz="1300">
              <a:solidFill>
                <a:srgbClr val="375FA9"/>
              </a:solidFill>
            </a:endParaRPr>
          </a:p>
          <a:p>
            <a:pPr indent="0" lvl="0" marL="139700" rtl="0" algn="just">
              <a:lnSpc>
                <a:spcPct val="90000"/>
              </a:lnSpc>
              <a:spcBef>
                <a:spcPts val="200"/>
              </a:spcBef>
              <a:spcAft>
                <a:spcPts val="0"/>
              </a:spcAft>
              <a:buNone/>
            </a:pPr>
            <a:r>
              <a:rPr b="1" lang="es" sz="1300">
                <a:solidFill>
                  <a:srgbClr val="375FA9"/>
                </a:solidFill>
              </a:rPr>
              <a:t>Características</a:t>
            </a:r>
            <a:r>
              <a:rPr lang="es" sz="1300">
                <a:solidFill>
                  <a:srgbClr val="375FA9"/>
                </a:solidFill>
              </a:rPr>
              <a:t>:</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sz="1300">
                <a:solidFill>
                  <a:srgbClr val="375FA9"/>
                </a:solidFill>
              </a:rPr>
              <a:t>Ser altamente confiable.</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sz="1300">
                <a:solidFill>
                  <a:srgbClr val="375FA9"/>
                </a:solidFill>
              </a:rPr>
              <a:t>Debe ser económicamente factible para la organización.</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sz="1300">
                <a:solidFill>
                  <a:srgbClr val="375FA9"/>
                </a:solidFill>
              </a:rPr>
              <a:t>Soportar con éxito algunos tipos de ataques.</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sz="1300">
                <a:solidFill>
                  <a:srgbClr val="375FA9"/>
                </a:solidFill>
              </a:rPr>
              <a:t>Ser aceptable para los usuarios, quienes serán los que lo utilicen</a:t>
            </a:r>
            <a:endParaRPr sz="1300">
              <a:solidFill>
                <a:srgbClr val="375FA9"/>
              </a:solidFill>
            </a:endParaRPr>
          </a:p>
          <a:p>
            <a:pPr indent="-317500" lvl="0" marL="457200" rtl="0" algn="just">
              <a:lnSpc>
                <a:spcPct val="90000"/>
              </a:lnSpc>
              <a:spcBef>
                <a:spcPts val="200"/>
              </a:spcBef>
              <a:spcAft>
                <a:spcPts val="0"/>
              </a:spcAft>
              <a:buClr>
                <a:srgbClr val="233A44"/>
              </a:buClr>
              <a:buSzPts val="1400"/>
              <a:buFont typeface="Calibri"/>
              <a:buChar char="●"/>
            </a:pPr>
            <a:r>
              <a:rPr lang="es" sz="1300">
                <a:solidFill>
                  <a:srgbClr val="375FA9"/>
                </a:solidFill>
              </a:rPr>
              <a:t>Tener respuesta inmediata, directa, inteligente y sencilla ante cada situación.</a:t>
            </a:r>
            <a:endParaRPr sz="1300">
              <a:solidFill>
                <a:srgbClr val="233A44"/>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4" name="Shape 204"/>
        <p:cNvGrpSpPr/>
        <p:nvPr/>
      </p:nvGrpSpPr>
      <p:grpSpPr>
        <a:xfrm>
          <a:off x="0" y="0"/>
          <a:ext cx="0" cy="0"/>
          <a:chOff x="0" y="0"/>
          <a:chExt cx="0" cy="0"/>
        </a:xfrm>
      </p:grpSpPr>
      <p:sp>
        <p:nvSpPr>
          <p:cNvPr id="205" name="Google Shape;205;p21"/>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Autenticación - Tipos</a:t>
            </a:r>
            <a:endParaRPr b="1" sz="3200">
              <a:solidFill>
                <a:srgbClr val="E73263"/>
              </a:solidFill>
            </a:endParaRPr>
          </a:p>
        </p:txBody>
      </p:sp>
      <p:sp>
        <p:nvSpPr>
          <p:cNvPr id="206" name="Google Shape;206;p21"/>
          <p:cNvSpPr txBox="1"/>
          <p:nvPr/>
        </p:nvSpPr>
        <p:spPr>
          <a:xfrm>
            <a:off x="822960" y="1332345"/>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Autenticación básica HTTP</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Es el tipo más sencillo de autenticación web que existe. Solicita al usuario iniciar sesión con su nombre de usuario y contraseña. Sin embargo, la información se transmite usando codificación Base64. Esto quiere decir, que la información enviada no es cifrada y menos es segura. En teoría, la información podría ser interceptada por un tercero.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b="1" lang="es">
                <a:solidFill>
                  <a:srgbClr val="375FA9"/>
                </a:solidFill>
              </a:rPr>
              <a:t>Autenticación de cliente HTTPS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HTTPS es muy utilizado en sitios web de e-commerce o en cualquier sitio en el que se tiene acceso a información confidencial. Proporciona un alto estándar de seguridad, ya que cada operación de intercambio de información entre el servidor y el navegador está cifrada y se envía a través de un canal seguro.</a:t>
            </a:r>
            <a:endParaRPr sz="1300">
              <a:solidFill>
                <a:srgbClr val="233A44"/>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0" name="Shape 210"/>
        <p:cNvGrpSpPr/>
        <p:nvPr/>
      </p:nvGrpSpPr>
      <p:grpSpPr>
        <a:xfrm>
          <a:off x="0" y="0"/>
          <a:ext cx="0" cy="0"/>
          <a:chOff x="0" y="0"/>
          <a:chExt cx="0" cy="0"/>
        </a:xfrm>
      </p:grpSpPr>
      <p:sp>
        <p:nvSpPr>
          <p:cNvPr id="211" name="Google Shape;211;p22"/>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Autenticación - Tipos</a:t>
            </a:r>
            <a:endParaRPr sz="2800">
              <a:solidFill>
                <a:srgbClr val="AF7B51"/>
              </a:solidFill>
              <a:latin typeface="Nunito"/>
              <a:ea typeface="Nunito"/>
              <a:cs typeface="Nunito"/>
              <a:sym typeface="Nunito"/>
            </a:endParaRPr>
          </a:p>
        </p:txBody>
      </p:sp>
      <p:sp>
        <p:nvSpPr>
          <p:cNvPr id="212" name="Google Shape;212;p22"/>
          <p:cNvSpPr txBox="1"/>
          <p:nvPr/>
        </p:nvSpPr>
        <p:spPr>
          <a:xfrm>
            <a:off x="822960" y="1550556"/>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Autenticación basada en formularios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Este tipo de autenticación se usa para recoger información de los visitantes que no requieren una alta necesidad de seguridad.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Las encuestas, los formularios de contacto y las páginas de registro se hacen a menudo mediante la autenticación basada en formulario.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El propósito fundamental de este tipo de autenticación es determinar qué campos del formulario se identifican como requeridos, para luego, asegurarse de que esos elementos se han llenado correctamente antes de pasar el formulario completo al destinatario.</a:t>
            </a:r>
            <a:endParaRPr sz="1300">
              <a:solidFill>
                <a:srgbClr val="233A44"/>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6" name="Shape 216"/>
        <p:cNvGrpSpPr/>
        <p:nvPr/>
      </p:nvGrpSpPr>
      <p:grpSpPr>
        <a:xfrm>
          <a:off x="0" y="0"/>
          <a:ext cx="0" cy="0"/>
          <a:chOff x="0" y="0"/>
          <a:chExt cx="0" cy="0"/>
        </a:xfrm>
      </p:grpSpPr>
      <p:sp>
        <p:nvSpPr>
          <p:cNvPr id="217" name="Google Shape;217;p23"/>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Autenticación - Tipos</a:t>
            </a:r>
            <a:endParaRPr sz="2800">
              <a:solidFill>
                <a:srgbClr val="AF7B51"/>
              </a:solidFill>
              <a:latin typeface="Nunito"/>
              <a:ea typeface="Nunito"/>
              <a:cs typeface="Nunito"/>
              <a:sym typeface="Nunito"/>
            </a:endParaRPr>
          </a:p>
        </p:txBody>
      </p:sp>
      <p:sp>
        <p:nvSpPr>
          <p:cNvPr id="218" name="Google Shape;218;p23"/>
          <p:cNvSpPr txBox="1"/>
          <p:nvPr/>
        </p:nvSpPr>
        <p:spPr>
          <a:xfrm>
            <a:off x="822960" y="1436254"/>
            <a:ext cx="7543800" cy="32292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Autenticación mediante SMS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Es el tipo de autenticación en dos pasos más utilizado.</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Este tipo de autenticación consiste en el envío de un código alfanumérico de único uso por medio de un mensaje de texto que el usuario introduce en la aplicación durante el inicio de sesión.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A pesar de ser el tipo de autenticación más utilizado, no es el más seguro, ni el más fácil.</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Con respecto a seguridad, y teniendo en cuenta el auge del malware para dispositivos móviles, está entre los peores.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En cuanto a usabilidad, puede llegar a resultar muy molesto para los usuarios el proceso de ir introduciendo el código al mismo tiempo que observan el mensaje.</a:t>
            </a:r>
            <a:endParaRPr>
              <a:solidFill>
                <a:srgbClr val="375FA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