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66077e2f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e66077e2fa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66077e2f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e66077e2f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66077e2f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e66077e2fa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66077e2fa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e66077e2fa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85c37a4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e85c37a49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hyperlink" Target="https://www.questionpro.com/t/ALw8TZlxO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nvSpPr>
        <p:spPr>
          <a:xfrm>
            <a:off x="822960" y="367352"/>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endParaRPr b="1" sz="3200">
              <a:solidFill>
                <a:srgbClr val="E73263"/>
              </a:solidFill>
            </a:endParaRPr>
          </a:p>
        </p:txBody>
      </p:sp>
      <p:sp>
        <p:nvSpPr>
          <p:cNvPr id="201" name="Google Shape;201;p24"/>
          <p:cNvSpPr txBox="1"/>
          <p:nvPr/>
        </p:nvSpPr>
        <p:spPr>
          <a:xfrm>
            <a:off x="733063" y="1341151"/>
            <a:ext cx="7543800" cy="3304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PaaS es el acrónimo de </a:t>
            </a:r>
            <a:r>
              <a:rPr i="1" lang="es" sz="1350">
                <a:solidFill>
                  <a:srgbClr val="375FA9"/>
                </a:solidFill>
              </a:rPr>
              <a:t>plataformas como servicio </a:t>
            </a:r>
            <a:r>
              <a:rPr lang="es" sz="1350">
                <a:solidFill>
                  <a:srgbClr val="375FA9"/>
                </a:solidFill>
              </a:rPr>
              <a:t>(por sus siglas en inglés) y hace referencia a aquellas plataformas en la nube que prestan el servicio de almacenamiento de bases de datos, aplicaciones web, herramientas de desarrollo etc.</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Sin importar la lógica del negocio de un aplicativo, o el tipo de datos que esta maneje (texto, números, fotos, etc) es importante disponer de aplicaciones que sean capaces de administrar de manera eficiente tanto el aplicativo que se desee desplegar como los datos que este maneje.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En estas plataformas, quien desee puede comprar los recursos que necesita a un determinado proveedor, estos servicios son accedidos a través de una conexión segura a Internet.</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PaaS está diseñado para sustentar el ciclo de vida completo de las aplicaciones web: compilación, pruebas, implementación, administración y actualización.</a:t>
            </a:r>
            <a:endParaRPr sz="1300">
              <a:solidFill>
                <a:srgbClr val="233A4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endParaRPr b="1" sz="3200">
              <a:solidFill>
                <a:srgbClr val="E73263"/>
              </a:solidFill>
            </a:endParaRPr>
          </a:p>
        </p:txBody>
      </p:sp>
      <p:sp>
        <p:nvSpPr>
          <p:cNvPr id="207" name="Google Shape;207;p25"/>
          <p:cNvSpPr txBox="1"/>
          <p:nvPr/>
        </p:nvSpPr>
        <p:spPr>
          <a:xfrm>
            <a:off x="822960" y="1384300"/>
            <a:ext cx="36462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Desplegar nuevas aplicaciones puede ser incierto en un centro de datos tradicional, puesto que se puede invertir dinero en servidores que podrían no utilizarse, o puede ocurrir lo contrario, no obtener los servidores necesarios para el despliegue, esto último llevaría a un inconformismo de quienes utilizan dichas aplicaciones.</a:t>
            </a:r>
            <a:endParaRPr sz="1300">
              <a:solidFill>
                <a:srgbClr val="233A44"/>
              </a:solidFill>
            </a:endParaRPr>
          </a:p>
        </p:txBody>
      </p:sp>
      <p:sp>
        <p:nvSpPr>
          <p:cNvPr id="208" name="Google Shape;208;p25"/>
          <p:cNvSpPr txBox="1"/>
          <p:nvPr/>
        </p:nvSpPr>
        <p:spPr>
          <a:xfrm>
            <a:off x="4469258" y="1384300"/>
            <a:ext cx="3646200" cy="30174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9900" u="none" cap="none" strike="noStrike">
                <a:solidFill>
                  <a:srgbClr val="057F4C"/>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6"/>
          <p:cNvSpPr txBox="1"/>
          <p:nvPr/>
        </p:nvSpPr>
        <p:spPr>
          <a:xfrm>
            <a:off x="812569" y="841870"/>
            <a:ext cx="7543800" cy="9537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Funcionamiento</a:t>
            </a:r>
            <a:endParaRPr b="1" sz="3200">
              <a:solidFill>
                <a:srgbClr val="E73263"/>
              </a:solidFill>
            </a:endParaRPr>
          </a:p>
        </p:txBody>
      </p:sp>
      <p:sp>
        <p:nvSpPr>
          <p:cNvPr id="214" name="Google Shape;214;p26"/>
          <p:cNvSpPr txBox="1"/>
          <p:nvPr/>
        </p:nvSpPr>
        <p:spPr>
          <a:xfrm>
            <a:off x="764234" y="1686790"/>
            <a:ext cx="7195200" cy="2939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b="1" sz="1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desarrolla el producto de la misma manera como se realiza en un entorno de desarrollo propio. El código fuente se transfiere a la plataforma, es decir a la nube, y en ella se despliega y ejecuta en un contenedor. Dicho contenedor ofrece los recursos que necesarios para el despliegue.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diferentes plataformas de alojamiento web son un ejemplo de cómo funciona PaaS. Quien requiere el servicio de alojamiento no tiene que preocuparse por el espacio en disco, el mantenimiento o la configuración de la base de datos. Sin embargo, las ofertas de PaaS pueden ser más complejas e incluir más características.</a:t>
            </a:r>
            <a:endParaRPr sz="1300">
              <a:solidFill>
                <a:srgbClr val="233A44"/>
              </a:solidFill>
            </a:endParaRPr>
          </a:p>
          <a:p>
            <a:pPr indent="0" lvl="0" marL="139700" rtl="0" algn="just">
              <a:lnSpc>
                <a:spcPct val="90000"/>
              </a:lnSpc>
              <a:spcBef>
                <a:spcPts val="900"/>
              </a:spcBef>
              <a:spcAft>
                <a:spcPts val="0"/>
              </a:spcAft>
              <a:buNone/>
            </a:pPr>
            <a:r>
              <a:t/>
            </a:r>
            <a:endParaRPr b="1" sz="16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7"/>
          <p:cNvSpPr txBox="1"/>
          <p:nvPr/>
        </p:nvSpPr>
        <p:spPr>
          <a:xfrm>
            <a:off x="847781" y="1067056"/>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Tipos</a:t>
            </a:r>
            <a:endParaRPr b="1" sz="3200">
              <a:solidFill>
                <a:srgbClr val="E73263"/>
              </a:solidFill>
            </a:endParaRPr>
          </a:p>
        </p:txBody>
      </p:sp>
      <p:sp>
        <p:nvSpPr>
          <p:cNvPr id="220" name="Google Shape;220;p27"/>
          <p:cNvSpPr txBox="1"/>
          <p:nvPr/>
        </p:nvSpPr>
        <p:spPr>
          <a:xfrm>
            <a:off x="831273" y="1977736"/>
            <a:ext cx="7570200" cy="2909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Públicos, privados e híbridos</a:t>
            </a:r>
            <a:endParaRPr sz="1300">
              <a:solidFill>
                <a:srgbClr val="233A44"/>
              </a:solidFill>
            </a:endParaRPr>
          </a:p>
          <a:p>
            <a:pPr indent="0" lvl="0" marL="139700" rtl="0" algn="just">
              <a:lnSpc>
                <a:spcPct val="90000"/>
              </a:lnSpc>
              <a:spcBef>
                <a:spcPts val="900"/>
              </a:spcBef>
              <a:spcAft>
                <a:spcPts val="0"/>
              </a:spcAft>
              <a:buNone/>
            </a:pPr>
            <a:r>
              <a:t/>
            </a:r>
            <a:endParaRPr b="1" sz="4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Las PaaS públicas son derivadas de SaaS y está entre SaaS e IaaS</a:t>
            </a:r>
            <a:endParaRPr sz="135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Las PaaS privadas generalmente, son descargadas e instaladas desde un servidor local de una empresa, o desde una nube pública. Una vez instalado el software en una o  varias máquinas, el PaaS privado organiza la aplicación y los componentes de la base de datos en una sola plataforma para el alojamiento. </a:t>
            </a:r>
            <a:endParaRPr sz="135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PaaS híbrido consiste en una mezcla de despliegues públicos y privados.</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8"/>
          <p:cNvSpPr txBox="1"/>
          <p:nvPr/>
        </p:nvSpPr>
        <p:spPr>
          <a:xfrm>
            <a:off x="847781" y="990856"/>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Tipos</a:t>
            </a:r>
            <a:endParaRPr b="1" sz="3200">
              <a:solidFill>
                <a:srgbClr val="E73263"/>
              </a:solidFill>
            </a:endParaRPr>
          </a:p>
        </p:txBody>
      </p:sp>
      <p:sp>
        <p:nvSpPr>
          <p:cNvPr id="226" name="Google Shape;226;p28"/>
          <p:cNvSpPr txBox="1"/>
          <p:nvPr/>
        </p:nvSpPr>
        <p:spPr>
          <a:xfrm>
            <a:off x="831273" y="1756064"/>
            <a:ext cx="7570200" cy="330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Mobile PaaS</a:t>
            </a:r>
            <a:endParaRPr b="1" sz="1350">
              <a:solidFill>
                <a:srgbClr val="375FA9"/>
              </a:solidFill>
            </a:endParaRPr>
          </a:p>
          <a:p>
            <a:pPr indent="0" lvl="0" marL="139700" rtl="0" algn="just">
              <a:lnSpc>
                <a:spcPct val="90000"/>
              </a:lnSpc>
              <a:spcBef>
                <a:spcPts val="900"/>
              </a:spcBef>
              <a:spcAft>
                <a:spcPts val="0"/>
              </a:spcAft>
              <a:buNone/>
            </a:pPr>
            <a:r>
              <a:rPr lang="es" sz="1350">
                <a:solidFill>
                  <a:srgbClr val="375FA9"/>
                </a:solidFill>
              </a:rPr>
              <a:t>A inicio del 2012, mobile PaaS (mPaaS) provee de capacidades de desarrollo a diseñadores y desarrolladores de aplicaciones móviles. El Yankee Group identificó a mPaas como uno de sus temas para 2014, nombrando a varios proveedores incluyendo Kinvey, CloudMine, AnyPresence, FeedHenry, FatFractal y Point.io.</a:t>
            </a:r>
            <a:endParaRPr sz="1300">
              <a:solidFill>
                <a:srgbClr val="233A44"/>
              </a:solidFill>
            </a:endParaRPr>
          </a:p>
          <a:p>
            <a:pPr indent="0" lvl="0" marL="139700" rtl="0" algn="just">
              <a:lnSpc>
                <a:spcPct val="90000"/>
              </a:lnSpc>
              <a:spcBef>
                <a:spcPts val="900"/>
              </a:spcBef>
              <a:spcAft>
                <a:spcPts val="0"/>
              </a:spcAft>
              <a:buNone/>
            </a:pPr>
            <a:r>
              <a:rPr b="1" lang="es" sz="1350">
                <a:solidFill>
                  <a:srgbClr val="375FA9"/>
                </a:solidFill>
              </a:rPr>
              <a:t>PaaS Abierto</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PaaS abierto proporciona software de código abierto que permite que un proveedor PaaS pueda ejecutar aplicaciones en un entorno de código abierto, no incluye alojamiento. Algunas plataformas abiertas permiten que el desarrollador utilice cualquier lenguaje de programación, base de datos, sistema operativo o servidor para implementar sus aplicaciones.</a:t>
            </a:r>
            <a:endParaRPr sz="1300">
              <a:solidFill>
                <a:srgbClr val="233A4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nvSpPr>
        <p:spPr>
          <a:xfrm>
            <a:off x="729443" y="7102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sz="2800">
              <a:solidFill>
                <a:srgbClr val="AF7B51"/>
              </a:solidFill>
            </a:endParaRPr>
          </a:p>
        </p:txBody>
      </p:sp>
      <p:pic>
        <p:nvPicPr>
          <p:cNvPr descr="Amazon Web Services (AWS) offers highly secured on-demand cloud computing  platform that includes databa… | Cloud computing services, Cloud computing,  Cloud services" id="232" name="Google Shape;232;p29"/>
          <p:cNvPicPr preferRelativeResize="0"/>
          <p:nvPr/>
        </p:nvPicPr>
        <p:blipFill rotWithShape="1">
          <a:blip r:embed="rId4">
            <a:alphaModFix/>
          </a:blip>
          <a:srcRect b="0" l="0" r="0" t="0"/>
          <a:stretch/>
        </p:blipFill>
        <p:spPr>
          <a:xfrm>
            <a:off x="3732973" y="1075203"/>
            <a:ext cx="3590624" cy="359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729443" y="776063"/>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sz="2800">
              <a:solidFill>
                <a:srgbClr val="AF7B51"/>
              </a:solidFill>
            </a:endParaRPr>
          </a:p>
        </p:txBody>
      </p:sp>
      <p:sp>
        <p:nvSpPr>
          <p:cNvPr id="238" name="Google Shape;238;p30"/>
          <p:cNvSpPr txBox="1"/>
          <p:nvPr/>
        </p:nvSpPr>
        <p:spPr>
          <a:xfrm>
            <a:off x="729443" y="1880753"/>
            <a:ext cx="7367100" cy="2046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Amazon Web Services (AWS) es la plataforma en la nube más completa en el mundo y la más utilizada por los usuarios. AWS ofrece más de 175 servicios integrales de centros de datos a nivel mundial.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Empresas emergentes y un sin número de clientes crecen de manera rápida adoptando los servicios de AWS.</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Lo organismos gubernamentales líderes también utilizan esta plataforma en la nube, lo que les permite reducir los costos, aumentar su agilidad e innovar de forma más rápida.</a:t>
            </a:r>
            <a:endParaRPr sz="1300">
              <a:solidFill>
                <a:srgbClr val="233A4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44" name="Google Shape;244;p31"/>
          <p:cNvSpPr txBox="1"/>
          <p:nvPr/>
        </p:nvSpPr>
        <p:spPr>
          <a:xfrm>
            <a:off x="822960" y="1460500"/>
            <a:ext cx="74274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Amazon AWS ofrece servicios de informática, almacenamiento y bases de datos que proporcionan con rapidez los recursos tecnológicos necesarios sin una gran inversión de capital. En resumen todo lo que se puede hacer en un centro de datos tradicional, se puede hacer en la nube a través de Amazon AWS pero a un costo que dependerá del uso realizado.</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Ventajas:</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No invertir en un centro de costos</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Su costo depende del uso dado</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No existe el pago anticipado</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Facilidad al desplegar nueva aplicaciones</a:t>
            </a:r>
            <a:endParaRPr sz="1300">
              <a:solidFill>
                <a:srgbClr val="233A4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1018308" y="3959298"/>
            <a:ext cx="10599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E73364"/>
                </a:solidFill>
                <a:latin typeface="Arial"/>
                <a:ea typeface="Arial"/>
                <a:cs typeface="Arial"/>
                <a:sym typeface="Arial"/>
              </a:rPr>
              <a:t>Estándar X.509</a:t>
            </a:r>
            <a:endParaRPr b="0" i="0" sz="1400" u="none" cap="none" strike="noStrike">
              <a:solidFill>
                <a:srgbClr val="E73364"/>
              </a:solidFill>
              <a:latin typeface="Arial"/>
              <a:ea typeface="Arial"/>
              <a:cs typeface="Arial"/>
              <a:sym typeface="Arial"/>
            </a:endParaRPr>
          </a:p>
        </p:txBody>
      </p:sp>
      <p:sp>
        <p:nvSpPr>
          <p:cNvPr id="250" name="Google Shape;250;p3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51" name="Google Shape;251;p32"/>
          <p:cNvSpPr txBox="1"/>
          <p:nvPr/>
        </p:nvSpPr>
        <p:spPr>
          <a:xfrm>
            <a:off x="822960" y="13843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Productos de Amazon AWS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Amazon Web Services ofrece un conjunto significativo de productos basados en la nube, estos son: recursos computacionales, almacenamiento, bases de datos, análisis de datos, redes, dispositivos móviles, herramientas para desarrolladores, internet de las cosas y aplicaciones empresariales.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Este conjunto de productos ayuda a las empresa a escalar con facilidad, convirtiéndose en un aliado indiscutible al momento de avanzar, innovar, o reducir costos.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Amazon AWS es una plataforma estable, lo que le ha permitido ganarse la confianza de grandes compañías.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Airbnb, Siemens, Netflix, Zocdoc, y LG son algunos de los clientes más destacados de la plataforma, utilizando cada uno, de acuerdo a su lógica de negocio, algunos de los productos ofrecidos por Amazon AWS.</a:t>
            </a:r>
            <a:endParaRPr sz="1300">
              <a:solidFill>
                <a:srgbClr val="233A44"/>
              </a:solidFill>
            </a:endParaRPr>
          </a:p>
          <a:p>
            <a:pPr indent="0" lvl="0" marL="139700" rtl="0" algn="just">
              <a:lnSpc>
                <a:spcPct val="90000"/>
              </a:lnSpc>
              <a:spcBef>
                <a:spcPts val="900"/>
              </a:spcBef>
              <a:spcAft>
                <a:spcPts val="0"/>
              </a:spcAft>
              <a:buNone/>
            </a:pPr>
            <a:r>
              <a:t/>
            </a:r>
            <a:endParaRPr sz="12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3"/>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57" name="Google Shape;257;p33"/>
          <p:cNvSpPr txBox="1"/>
          <p:nvPr/>
        </p:nvSpPr>
        <p:spPr>
          <a:xfrm>
            <a:off x="822960" y="14605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Servicios destacados de AWS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Entre los diferentes servicios ofrecidos por Amazon AWS, se pueden encontrar un conjunto de servicio destacados, los cuales se detallan a continuación.</a:t>
            </a:r>
            <a:endParaRPr sz="12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EC2: Servicio para desplegar servidores virtuales en la nube</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RDS: Servicio de bases de datos relacionales administrado para MySQL, PostgreSQL, Oracle, SQL Server y MariaDB</a:t>
            </a:r>
            <a:endParaRPr sz="12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Simple Storage Service (S3): Servicio de almacenamiento escalable en la nube</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Aurora: Servicio de Base de datos relacional administrada de alto rendimiento</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DynamoDB: Servicio de base de datos NoSQL administrada</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AWS Lambda: Servicio para ejecutar código sin tener que pensar en los servidores</a:t>
            </a:r>
            <a:endParaRPr sz="1300">
              <a:solidFill>
                <a:srgbClr val="233A44"/>
              </a:solidFill>
            </a:endParaRPr>
          </a:p>
          <a:p>
            <a:pPr indent="0" lvl="0" marL="139700" rtl="0" algn="just">
              <a:lnSpc>
                <a:spcPct val="90000"/>
              </a:lnSpc>
              <a:spcBef>
                <a:spcPts val="900"/>
              </a:spcBef>
              <a:spcAft>
                <a:spcPts val="0"/>
              </a:spcAft>
              <a:buNone/>
            </a:pPr>
            <a:r>
              <a:t/>
            </a:r>
            <a:endParaRPr sz="12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18: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Servicio de Alojamiento de aplicaciones web en la nube.</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4"/>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63" name="Google Shape;263;p34"/>
          <p:cNvSpPr txBox="1"/>
          <p:nvPr/>
        </p:nvSpPr>
        <p:spPr>
          <a:xfrm>
            <a:off x="822960" y="14605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Servicios destacados de AWS</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Entre los diferentes servicios ofrecidos por Amazon AWS, se pueden encontrar un conjunto de servicio destacados, los cuales se detallan a continuación.</a:t>
            </a:r>
            <a:endParaRPr sz="12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VPC: Recursos aislados en la nube</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Lightsail: Lanza y administra servidores privados virtuales</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sz="1200">
                <a:solidFill>
                  <a:srgbClr val="375FA9"/>
                </a:solidFill>
              </a:rPr>
              <a:t>Amazon SageMaker: Crea, entrena e implementa modelos de machine learning a escala</a:t>
            </a:r>
            <a:endParaRPr sz="1300">
              <a:solidFill>
                <a:srgbClr val="233A44"/>
              </a:solidFill>
            </a:endParaRPr>
          </a:p>
          <a:p>
            <a:pPr indent="0" lvl="0" marL="139700" rtl="0" algn="just">
              <a:lnSpc>
                <a:spcPct val="90000"/>
              </a:lnSpc>
              <a:spcBef>
                <a:spcPts val="900"/>
              </a:spcBef>
              <a:spcAft>
                <a:spcPts val="0"/>
              </a:spcAft>
              <a:buNone/>
            </a:pPr>
            <a:r>
              <a:t/>
            </a:r>
            <a:endParaRPr sz="12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69" name="Google Shape;269;p35"/>
          <p:cNvSpPr txBox="1"/>
          <p:nvPr/>
        </p:nvSpPr>
        <p:spPr>
          <a:xfrm>
            <a:off x="822960" y="13843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b="1">
              <a:solidFill>
                <a:srgbClr val="375FA9"/>
              </a:solidFill>
            </a:endParaRPr>
          </a:p>
          <a:p>
            <a:pPr indent="0" lvl="0" marL="139700" rtl="0" algn="just">
              <a:lnSpc>
                <a:spcPct val="90000"/>
              </a:lnSpc>
              <a:spcBef>
                <a:spcPts val="900"/>
              </a:spcBef>
              <a:spcAft>
                <a:spcPts val="0"/>
              </a:spcAft>
              <a:buNone/>
            </a:pPr>
            <a:r>
              <a:rPr b="1" lang="es">
                <a:solidFill>
                  <a:srgbClr val="375FA9"/>
                </a:solidFill>
              </a:rPr>
              <a:t>Capa gratuita</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Amazon AWS tiene costos establecidos de acuerdo a su uso, sin embargo existe una capa gratuita que permite el acceso a cierto productos o servicios. </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La capa gratuita permite la exploración de más de 85 productos, de esta forma el usuario puede comenzar a crear en AWS sin costo alguno. Hay tres tipos diferentes de ofertas gratuitas que la plataforma tiene disponible de acuerdo al producto utilizado.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6"/>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a:t>
            </a:r>
            <a:endParaRPr b="1" sz="3200">
              <a:solidFill>
                <a:srgbClr val="E73263"/>
              </a:solidFill>
            </a:endParaRPr>
          </a:p>
        </p:txBody>
      </p:sp>
      <p:sp>
        <p:nvSpPr>
          <p:cNvPr id="275" name="Google Shape;275;p36"/>
          <p:cNvSpPr txBox="1"/>
          <p:nvPr/>
        </p:nvSpPr>
        <p:spPr>
          <a:xfrm>
            <a:off x="822960" y="1384300"/>
            <a:ext cx="7262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200">
                <a:solidFill>
                  <a:srgbClr val="375FA9"/>
                </a:solidFill>
              </a:rPr>
              <a:t>Capa gratuita</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A continuación se muestran los diferentes casos en los que Amazon AWS permite el acceso a la capa gratuita.</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200">
                <a:solidFill>
                  <a:srgbClr val="375FA9"/>
                </a:solidFill>
              </a:rPr>
              <a:t>La capa completa de servicios gratuitos se detalla en:</a:t>
            </a:r>
            <a:endParaRPr sz="1300">
              <a:solidFill>
                <a:srgbClr val="233A44"/>
              </a:solidFill>
            </a:endParaRPr>
          </a:p>
          <a:p>
            <a:pPr indent="0" lvl="0" marL="139700" rtl="0" algn="just">
              <a:lnSpc>
                <a:spcPct val="90000"/>
              </a:lnSpc>
              <a:spcBef>
                <a:spcPts val="900"/>
              </a:spcBef>
              <a:spcAft>
                <a:spcPts val="0"/>
              </a:spcAft>
              <a:buNone/>
            </a:pPr>
            <a:r>
              <a:rPr lang="es" sz="1200">
                <a:solidFill>
                  <a:srgbClr val="375FA9"/>
                </a:solidFill>
              </a:rPr>
              <a:t>https://aws.amazon.com/es/free/?nc2=h_ql_pr_ft&amp;all-free-tier.sort-by=item.additionalFields.SortRank&amp;all-free-tier.sort-order=asc</a:t>
            </a:r>
            <a:endParaRPr sz="1300">
              <a:solidFill>
                <a:srgbClr val="233A44"/>
              </a:solidFill>
            </a:endParaRPr>
          </a:p>
        </p:txBody>
      </p:sp>
      <p:pic>
        <p:nvPicPr>
          <p:cNvPr id="276" name="Google Shape;276;p36"/>
          <p:cNvPicPr preferRelativeResize="0"/>
          <p:nvPr/>
        </p:nvPicPr>
        <p:blipFill rotWithShape="1">
          <a:blip r:embed="rId4">
            <a:alphaModFix/>
          </a:blip>
          <a:srcRect b="0" l="0" r="0" t="0"/>
          <a:stretch/>
        </p:blipFill>
        <p:spPr>
          <a:xfrm>
            <a:off x="1086236" y="2231952"/>
            <a:ext cx="6407478" cy="1322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822960" y="443552"/>
            <a:ext cx="7543800" cy="980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 – EC2</a:t>
            </a:r>
            <a:endParaRPr b="1" sz="3200">
              <a:solidFill>
                <a:srgbClr val="E73263"/>
              </a:solidFill>
            </a:endParaRPr>
          </a:p>
        </p:txBody>
      </p:sp>
      <p:sp>
        <p:nvSpPr>
          <p:cNvPr id="282" name="Google Shape;282;p37"/>
          <p:cNvSpPr txBox="1"/>
          <p:nvPr/>
        </p:nvSpPr>
        <p:spPr>
          <a:xfrm>
            <a:off x="822960" y="1571336"/>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Amazon Elastic Compute Cloud (Amazon EC2) es un servicio web que brinda una capacidad informática en la nube, de manera segura y de tamaño modificable. Este producto o servicio está diseñado para hacer más simple el uso de la informática a nivel de la web para los desarrolladores. EC2 no es más que el alquiler de equipos de cómputo en la nube, a través de una sencilla interfaz de servicios web de Amazon EC2, la cual permite obtener y configurar los recursos deseados, de los cuales el usuario obtendrá completo control. </a:t>
            </a:r>
            <a:endParaRPr>
              <a:solidFill>
                <a:srgbClr val="375FA9"/>
              </a:solidFill>
            </a:endParaRPr>
          </a:p>
          <a:p>
            <a:pPr indent="-317500" lvl="0" marL="457200" rtl="0" algn="just">
              <a:lnSpc>
                <a:spcPct val="90000"/>
              </a:lnSpc>
              <a:spcBef>
                <a:spcPts val="0"/>
              </a:spcBef>
              <a:spcAft>
                <a:spcPts val="0"/>
              </a:spcAft>
              <a:buClr>
                <a:srgbClr val="375FA9"/>
              </a:buClr>
              <a:buSzPts val="1400"/>
              <a:buFont typeface="Arial"/>
              <a:buChar char="●"/>
            </a:pPr>
            <a:r>
              <a:rPr lang="es">
                <a:solidFill>
                  <a:srgbClr val="375FA9"/>
                </a:solidFill>
              </a:rPr>
              <a:t>A través de Amazon EC2 se puede seleccionar el procesador, almacenamiento, red, sistema operativo y modelo de compra. Amazon ofrece los procesadores más rápidos de la nube y es la única nube con 400 Gbps de red de Ethernet. En AWS se ejecutan más cargas de trabajo de SAP, HPC, machine learning y Windows que en cualquier otra nube. </a:t>
            </a:r>
            <a:endParaRPr sz="1300">
              <a:solidFill>
                <a:srgbClr val="233A4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38"/>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AWS-EC2</a:t>
            </a:r>
            <a:endParaRPr b="1" sz="3200">
              <a:solidFill>
                <a:srgbClr val="E73263"/>
              </a:solidFill>
            </a:endParaRPr>
          </a:p>
        </p:txBody>
      </p:sp>
      <p:sp>
        <p:nvSpPr>
          <p:cNvPr id="288" name="Google Shape;288;p38"/>
          <p:cNvSpPr txBox="1"/>
          <p:nvPr/>
        </p:nvSpPr>
        <p:spPr>
          <a:xfrm>
            <a:off x="822950" y="1384300"/>
            <a:ext cx="6983700" cy="30174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000000"/>
              </a:buClr>
              <a:buSzPts val="1400"/>
              <a:buFont typeface="Arial"/>
              <a:buNone/>
            </a:pPr>
            <a:r>
              <a:t/>
            </a:r>
            <a:endParaRPr b="0" i="0" sz="1400" u="none" cap="none" strike="noStrike">
              <a:solidFill>
                <a:srgbClr val="375FA9"/>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400"/>
              <a:buFont typeface="Arial"/>
              <a:buNone/>
            </a:pPr>
            <a:r>
              <a:rPr b="0" i="0" lang="es" sz="1400" u="none" cap="none" strike="noStrike">
                <a:solidFill>
                  <a:srgbClr val="375FA9"/>
                </a:solidFill>
                <a:latin typeface="Arial"/>
                <a:ea typeface="Arial"/>
                <a:cs typeface="Arial"/>
                <a:sym typeface="Arial"/>
              </a:rPr>
              <a:t>Algunas características de Amazon C2 son:</a:t>
            </a:r>
            <a:endParaRPr b="0" i="0" sz="1400" u="none" cap="none" strike="noStrike">
              <a:solidFill>
                <a:srgbClr val="375FA9"/>
              </a:solidFill>
              <a:latin typeface="Arial"/>
              <a:ea typeface="Arial"/>
              <a:cs typeface="Arial"/>
              <a:sym typeface="Arial"/>
            </a:endParaRPr>
          </a:p>
          <a:p>
            <a:pPr indent="0" lvl="0" marL="139700" marR="0" rtl="0" algn="just">
              <a:lnSpc>
                <a:spcPct val="90000"/>
              </a:lnSpc>
              <a:spcBef>
                <a:spcPts val="900"/>
              </a:spcBef>
              <a:spcAft>
                <a:spcPts val="0"/>
              </a:spcAft>
              <a:buClr>
                <a:srgbClr val="000000"/>
              </a:buClr>
              <a:buSzPts val="1400"/>
              <a:buFont typeface="Arial"/>
              <a:buNone/>
            </a:pPr>
            <a:r>
              <a:t/>
            </a:r>
            <a:endParaRPr b="0" i="0" sz="1400" u="none" cap="none" strike="noStrike">
              <a:solidFill>
                <a:srgbClr val="375FA9"/>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Entornos informáticos virtuales (instancias)</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Plantillas pre configurables para las instancias</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Información de inicio de sesión segura</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Volumen de almacenamiento</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Firewall</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Direcciones IPv4 estáticas</a:t>
            </a:r>
            <a:endParaRPr b="0" i="0" sz="1400" u="none" cap="none" strike="noStrike">
              <a:solidFill>
                <a:srgbClr val="000000"/>
              </a:solidFill>
              <a:latin typeface="Arial"/>
              <a:ea typeface="Arial"/>
              <a:cs typeface="Arial"/>
              <a:sym typeface="Arial"/>
            </a:endParaRPr>
          </a:p>
          <a:p>
            <a:pPr indent="-317500" lvl="1" marL="914400" marR="0" rtl="0" algn="just">
              <a:lnSpc>
                <a:spcPct val="90000"/>
              </a:lnSpc>
              <a:spcBef>
                <a:spcPts val="200"/>
              </a:spcBef>
              <a:spcAft>
                <a:spcPts val="0"/>
              </a:spcAft>
              <a:buClr>
                <a:srgbClr val="233A44"/>
              </a:buClr>
              <a:buSzPts val="1400"/>
              <a:buFont typeface="Calibri"/>
              <a:buChar char="○"/>
            </a:pPr>
            <a:r>
              <a:rPr b="0" i="0" lang="es" sz="1400" u="none" cap="none" strike="noStrike">
                <a:solidFill>
                  <a:srgbClr val="375FA9"/>
                </a:solidFill>
                <a:latin typeface="Arial"/>
                <a:ea typeface="Arial"/>
                <a:cs typeface="Arial"/>
                <a:sym typeface="Arial"/>
              </a:rPr>
              <a:t>Redes virtuales</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9"/>
          <p:cNvSpPr txBox="1"/>
          <p:nvPr/>
        </p:nvSpPr>
        <p:spPr>
          <a:xfrm>
            <a:off x="822960" y="367352"/>
            <a:ext cx="7543800" cy="980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 – Tipos EC2</a:t>
            </a:r>
            <a:endParaRPr b="1" sz="3200">
              <a:solidFill>
                <a:srgbClr val="E73263"/>
              </a:solidFill>
            </a:endParaRPr>
          </a:p>
        </p:txBody>
      </p:sp>
      <p:sp>
        <p:nvSpPr>
          <p:cNvPr id="294" name="Google Shape;294;p39"/>
          <p:cNvSpPr txBox="1"/>
          <p:nvPr/>
        </p:nvSpPr>
        <p:spPr>
          <a:xfrm>
            <a:off x="822960" y="1495136"/>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Los tipos de instancia EC2 abarcan varias combinaciones de capacidad de cómputo y almacenamiento. El usuario puede elegir la combinación de recursos que considere adecuada para el despliegue de sus aplicaciones. A su vez cada tipo de instancia posee uno o varios tamaños de instancia, lo que le permite escalar sus recursos según los requisitos de la carga de trabajo de destino.</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Uso general</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Optimizadas para informática</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Optimizadas para memoria</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Informática acelerada</a:t>
            </a:r>
            <a:endParaRPr sz="1300">
              <a:solidFill>
                <a:srgbClr val="233A44"/>
              </a:solidFill>
            </a:endParaRPr>
          </a:p>
          <a:p>
            <a:pPr indent="-317500" lvl="0" marL="457200" rtl="0" algn="just">
              <a:lnSpc>
                <a:spcPct val="90000"/>
              </a:lnSpc>
              <a:spcBef>
                <a:spcPts val="600"/>
              </a:spcBef>
              <a:spcAft>
                <a:spcPts val="0"/>
              </a:spcAft>
              <a:buClr>
                <a:srgbClr val="233A44"/>
              </a:buClr>
              <a:buSzPts val="1400"/>
              <a:buFont typeface="Calibri"/>
              <a:buChar char="●"/>
            </a:pPr>
            <a:r>
              <a:rPr lang="es">
                <a:solidFill>
                  <a:srgbClr val="375FA9"/>
                </a:solidFill>
              </a:rPr>
              <a:t>Optimizadas para almacenamiento</a:t>
            </a:r>
            <a:endParaRPr sz="1300">
              <a:solidFill>
                <a:srgbClr val="233A44"/>
              </a:solidFill>
            </a:endParaRPr>
          </a:p>
          <a:p>
            <a:pPr indent="0" lvl="0" marL="139700" rtl="0" algn="just">
              <a:lnSpc>
                <a:spcPct val="90000"/>
              </a:lnSpc>
              <a:spcBef>
                <a:spcPts val="900"/>
              </a:spcBef>
              <a:spcAft>
                <a:spcPts val="0"/>
              </a:spcAft>
              <a:buNone/>
            </a:pPr>
            <a:r>
              <a:t/>
            </a:r>
            <a:endParaRPr b="1" sz="100">
              <a:solidFill>
                <a:srgbClr val="375FA9"/>
              </a:solidFill>
            </a:endParaRPr>
          </a:p>
          <a:p>
            <a:pPr indent="0" lvl="0" marL="139700" rtl="0" algn="just">
              <a:lnSpc>
                <a:spcPct val="90000"/>
              </a:lnSpc>
              <a:spcBef>
                <a:spcPts val="900"/>
              </a:spcBef>
              <a:spcAft>
                <a:spcPts val="0"/>
              </a:spcAft>
              <a:buNone/>
            </a:pPr>
            <a:r>
              <a:rPr b="1" lang="es">
                <a:solidFill>
                  <a:srgbClr val="375FA9"/>
                </a:solidFill>
              </a:rPr>
              <a:t>Verificar combinaciones en: </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https://aws.amazon.com/es/ec2/instance-types/</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40"/>
          <p:cNvSpPr txBox="1"/>
          <p:nvPr/>
        </p:nvSpPr>
        <p:spPr>
          <a:xfrm>
            <a:off x="834111" y="454704"/>
            <a:ext cx="7543800" cy="84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AWS - RDS</a:t>
            </a:r>
            <a:endParaRPr b="1" sz="3200">
              <a:solidFill>
                <a:srgbClr val="E73263"/>
              </a:solidFill>
            </a:endParaRPr>
          </a:p>
        </p:txBody>
      </p:sp>
      <p:sp>
        <p:nvSpPr>
          <p:cNvPr id="300" name="Google Shape;300;p40"/>
          <p:cNvSpPr txBox="1"/>
          <p:nvPr/>
        </p:nvSpPr>
        <p:spPr>
          <a:xfrm>
            <a:off x="834110" y="1221061"/>
            <a:ext cx="7685400" cy="3780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Amazon Relational Database Service (Amazon RDS) es el servicio de Amazon que permite configurar, utilizar y escalar una base de datos relacional en la nube. Este servicio provee a su usuario una capacidad rentable y escalable que automatiza tareas administrativas, como el aprovisionamiento de hardware, la configuración de bases de datos, la implementación de parches y la creación de copias de seguridad.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Gracias a lo anterior, el usuario se libera estas tareas que pueden encontrarse tediosas, permitiéndole concentrarse en el desarrollo de las aplicaciones.</a:t>
            </a:r>
            <a:endParaRPr sz="1300">
              <a:solidFill>
                <a:srgbClr val="233A44"/>
              </a:solidFill>
            </a:endParaRPr>
          </a:p>
          <a:p>
            <a:pPr indent="0" lvl="0" marL="139700" rtl="0" algn="just">
              <a:lnSpc>
                <a:spcPct val="90000"/>
              </a:lnSpc>
              <a:spcBef>
                <a:spcPts val="900"/>
              </a:spcBef>
              <a:spcAft>
                <a:spcPts val="0"/>
              </a:spcAft>
              <a:buNone/>
            </a:pPr>
            <a:r>
              <a:rPr lang="es">
                <a:solidFill>
                  <a:srgbClr val="375FA9"/>
                </a:solidFill>
              </a:rPr>
              <a:t>Cuando se aprovisiona una instancia de base de datos Multi-AZ, Amazon RDS replica los datos de forma sincrónica a una instancia en espera de una zona de disponibilidad (AZ) diferente. Esta es solo una de las características que mejoran la fiabilidad de bases de datos en su fase de producción crítica, incluidas las copias de seguridad automatizadas y la sustitución automática del host.</a:t>
            </a:r>
            <a:endParaRPr sz="1300">
              <a:solidFill>
                <a:srgbClr val="233A4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41"/>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RDS</a:t>
            </a:r>
            <a:endParaRPr b="1" sz="3200">
              <a:solidFill>
                <a:srgbClr val="E73263"/>
              </a:solidFill>
            </a:endParaRPr>
          </a:p>
        </p:txBody>
      </p:sp>
      <p:sp>
        <p:nvSpPr>
          <p:cNvPr id="306" name="Google Shape;306;p41"/>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Amazon Relational Database Service (Amazon RDS) permite la configuración, utilización y escalación de una base de datos relacional en la nube. El servicio está disponible para varios tipos de instancias de bases de datos (optimizadas para memoria, rendimiento u operaciones de E/S).</a:t>
            </a:r>
            <a:endParaRPr sz="1300">
              <a:solidFill>
                <a:srgbClr val="233A44"/>
              </a:solidFill>
            </a:endParaRPr>
          </a:p>
          <a:p>
            <a:pPr indent="0" lvl="0" marL="139700" rtl="0" algn="l">
              <a:lnSpc>
                <a:spcPct val="90000"/>
              </a:lnSpc>
              <a:spcBef>
                <a:spcPts val="900"/>
              </a:spcBef>
              <a:spcAft>
                <a:spcPts val="0"/>
              </a:spcAft>
              <a:buNone/>
            </a:pPr>
            <a:r>
              <a:rPr lang="es">
                <a:solidFill>
                  <a:srgbClr val="375FA9"/>
                </a:solidFill>
              </a:rPr>
              <a:t>Motores de bases de datos soportados:</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Amazon Aurora</a:t>
            </a:r>
            <a:endParaRPr sz="1300">
              <a:solidFill>
                <a:srgbClr val="233A44"/>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PostgreSQL</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MySQL</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MariaDB</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Oracle Database</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SQL Server </a:t>
            </a:r>
            <a:endParaRPr sz="1300">
              <a:solidFill>
                <a:srgbClr val="233A4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2"/>
          <p:cNvSpPr txBox="1"/>
          <p:nvPr/>
        </p:nvSpPr>
        <p:spPr>
          <a:xfrm>
            <a:off x="822960" y="370816"/>
            <a:ext cx="7543800" cy="95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Amazon EC2 </a:t>
            </a:r>
            <a:endParaRPr b="1" sz="3200">
              <a:solidFill>
                <a:srgbClr val="E73263"/>
              </a:solidFill>
            </a:endParaRPr>
          </a:p>
        </p:txBody>
      </p:sp>
      <p:sp>
        <p:nvSpPr>
          <p:cNvPr id="312" name="Google Shape;312;p42"/>
          <p:cNvSpPr txBox="1"/>
          <p:nvPr/>
        </p:nvSpPr>
        <p:spPr>
          <a:xfrm>
            <a:off x="822960" y="1475509"/>
            <a:ext cx="7543800" cy="3231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350">
                <a:solidFill>
                  <a:srgbClr val="375FA9"/>
                </a:solidFill>
              </a:rPr>
              <a:t>¿Cómo crear una instancia AWS?</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AWS permite la creación de instancias tanto en Windows como en Linux. Para comenzar a utilizar Amazon EC2, es necesario realizar el registro de usuario en Amazon AWS.</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a:p>
            <a:pPr indent="0" lvl="0" marL="139700" rtl="0" algn="just">
              <a:lnSpc>
                <a:spcPct val="90000"/>
              </a:lnSpc>
              <a:spcBef>
                <a:spcPts val="900"/>
              </a:spcBef>
              <a:spcAft>
                <a:spcPts val="0"/>
              </a:spcAft>
              <a:buNone/>
            </a:pPr>
            <a:r>
              <a:rPr lang="es" sz="1350">
                <a:solidFill>
                  <a:srgbClr val="375FA9"/>
                </a:solidFill>
              </a:rPr>
              <a:t>Para crear una cuenta de AWS:</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u="sng">
                <a:solidFill>
                  <a:srgbClr val="375FA9"/>
                </a:solidFill>
              </a:rPr>
              <a:t>https://aws.amazon.com/es/education/awseducate/</a:t>
            </a:r>
            <a:endParaRPr sz="1300">
              <a:solidFill>
                <a:srgbClr val="233A44"/>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50">
                <a:solidFill>
                  <a:srgbClr val="375FA9"/>
                </a:solidFill>
              </a:rPr>
              <a:t>Seguir instructivo.</a:t>
            </a:r>
            <a:endParaRPr sz="1300">
              <a:solidFill>
                <a:srgbClr val="233A44"/>
              </a:solidFill>
            </a:endParaRPr>
          </a:p>
          <a:p>
            <a:pPr indent="0" lvl="0" marL="139700" rtl="0" algn="just">
              <a:lnSpc>
                <a:spcPct val="90000"/>
              </a:lnSpc>
              <a:spcBef>
                <a:spcPts val="900"/>
              </a:spcBef>
              <a:spcAft>
                <a:spcPts val="0"/>
              </a:spcAft>
              <a:buNone/>
            </a:pPr>
            <a:r>
              <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a:p>
            <a:pPr indent="0" lvl="0" marL="139700" rtl="0" algn="just">
              <a:lnSpc>
                <a:spcPct val="90000"/>
              </a:lnSpc>
              <a:spcBef>
                <a:spcPts val="900"/>
              </a:spcBef>
              <a:spcAft>
                <a:spcPts val="0"/>
              </a:spcAft>
              <a:buNone/>
            </a:pPr>
            <a:r>
              <a:t/>
            </a:r>
            <a:endParaRPr sz="1350">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43"/>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318" name="Google Shape;318;p43"/>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319" name="Google Shape;319;p43"/>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320" name="Google Shape;320;p43"/>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de PaaS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los conceptos básicos de AWS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98948"/>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a:t>
            </a:r>
            <a:endParaRPr b="1" sz="3200">
              <a:solidFill>
                <a:srgbClr val="E73263"/>
              </a:solidFill>
            </a:endParaRPr>
          </a:p>
        </p:txBody>
      </p:sp>
      <p:sp>
        <p:nvSpPr>
          <p:cNvPr id="162" name="Google Shape;162;p18"/>
          <p:cNvSpPr txBox="1"/>
          <p:nvPr/>
        </p:nvSpPr>
        <p:spPr>
          <a:xfrm>
            <a:off x="718482" y="1372747"/>
            <a:ext cx="7752900" cy="3570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Arial"/>
              <a:buChar char="●"/>
            </a:pPr>
            <a:r>
              <a:rPr lang="es" sz="1300">
                <a:solidFill>
                  <a:srgbClr val="375FA9"/>
                </a:solidFill>
              </a:rPr>
              <a:t>Se entiende por informática en la nube a la distribución de recursos de TI bajo demanda utilizando Internet mediante un esquema de pago por uso. El proveedor de la nube Amazon Web Services ofrece acceso a servicios tecnológicos, como capacidad informática, almacenamiento y bases de datos, en función de las necesidades del usuario (en vez de comprar, poseer y mantener servidores y centros de datos físicos propios).</a:t>
            </a:r>
            <a:endParaRPr sz="1300">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sz="1300">
                <a:solidFill>
                  <a:srgbClr val="375FA9"/>
                </a:solidFill>
              </a:rPr>
              <a:t>Actualmente, muchas organizaciones de todo tipo, tamaño y sector están utilizando la nube para muchos usos: respaldo de datos, recuperación de desastres, email, escritorios virtuales, desarrollo y prueba de software, análisis de big data y aplicaciones web con acceso para clientes. Algunos ejemplos, en el sector de la salud utilizan la nube para desarrollar tratamientos personalizados destinados a los pacientes. En el sector financiero usan la nube para implementar estrategias que permitan la detección y prevención de fraudes en tiempo real. Y no podían quedar atrás, los desarrolladores de videojuegos, quienes la usan para acercar sus creaciones online a millones de usuarios de todo el mundo.</a:t>
            </a:r>
            <a:endParaRPr sz="1300">
              <a:solidFill>
                <a:srgbClr val="233A44"/>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760616" y="495507"/>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Beneficios</a:t>
            </a:r>
            <a:endParaRPr b="1" sz="3200">
              <a:solidFill>
                <a:srgbClr val="E73263"/>
              </a:solidFill>
            </a:endParaRPr>
          </a:p>
        </p:txBody>
      </p:sp>
      <p:sp>
        <p:nvSpPr>
          <p:cNvPr id="168" name="Google Shape;168;p19"/>
          <p:cNvSpPr txBox="1"/>
          <p:nvPr/>
        </p:nvSpPr>
        <p:spPr>
          <a:xfrm>
            <a:off x="760616" y="1714499"/>
            <a:ext cx="7543800" cy="2421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Agilidad</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La nube ofrece fácil acceso a una gran variedad de tecnologías que permiten innovar con mayor rapidez. Se pueden activar recursos rápidamente según las necesidades, desde servicios de infraestructura, como cómputo, almacenamiento y bases de datos, hasta Internet de las cosas, aprendizaje automático, base de datos y análisis, entre otros.</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Se pueden implementar servicios tecnológicos en cuestión de minutos y pasar de la idea a la implementación mucho más rápidamente. </a:t>
            </a:r>
            <a:endParaRPr sz="135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760616" y="495507"/>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Beneficios</a:t>
            </a:r>
            <a:endParaRPr b="1" sz="3200">
              <a:solidFill>
                <a:srgbClr val="E73263"/>
              </a:solidFill>
            </a:endParaRPr>
          </a:p>
        </p:txBody>
      </p:sp>
      <p:sp>
        <p:nvSpPr>
          <p:cNvPr id="174" name="Google Shape;174;p20"/>
          <p:cNvSpPr txBox="1"/>
          <p:nvPr/>
        </p:nvSpPr>
        <p:spPr>
          <a:xfrm>
            <a:off x="733063" y="1365396"/>
            <a:ext cx="7543800" cy="3393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Elasticidad</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Con la informática en la nube, se suministran los recursos necesarios, sin tener que proveerlos en exceso y con anticipación, para gestionar niveles altos de actividad comercial a futuro. Se puede ajustar la escala de estos recursos con el fin de aumentar o disminuir la capacidad de forma inmediata a medida que cambian las necesidades del negocio.</a:t>
            </a:r>
            <a:endParaRPr sz="1300">
              <a:solidFill>
                <a:srgbClr val="233A44"/>
              </a:solidFill>
            </a:endParaRPr>
          </a:p>
          <a:p>
            <a:pPr indent="0" lvl="0" marL="139700" rtl="0" algn="just">
              <a:lnSpc>
                <a:spcPct val="90000"/>
              </a:lnSpc>
              <a:spcBef>
                <a:spcPts val="900"/>
              </a:spcBef>
              <a:spcAft>
                <a:spcPts val="0"/>
              </a:spcAft>
              <a:buNone/>
            </a:pPr>
            <a:r>
              <a:t/>
            </a:r>
            <a:endParaRPr sz="200">
              <a:solidFill>
                <a:srgbClr val="375FA9"/>
              </a:solidFill>
            </a:endParaRPr>
          </a:p>
          <a:p>
            <a:pPr indent="0" lvl="0" marL="139700" rtl="0" algn="just">
              <a:lnSpc>
                <a:spcPct val="90000"/>
              </a:lnSpc>
              <a:spcBef>
                <a:spcPts val="900"/>
              </a:spcBef>
              <a:spcAft>
                <a:spcPts val="0"/>
              </a:spcAft>
              <a:buNone/>
            </a:pPr>
            <a:r>
              <a:rPr b="1" lang="es" sz="1350">
                <a:solidFill>
                  <a:srgbClr val="375FA9"/>
                </a:solidFill>
              </a:rPr>
              <a:t>Ahorro de costos</a:t>
            </a:r>
            <a:endParaRPr sz="1300">
              <a:solidFill>
                <a:srgbClr val="233A44"/>
              </a:solidFill>
            </a:endParaRPr>
          </a:p>
          <a:p>
            <a:pPr indent="0" lvl="0" marL="139700" rtl="0" algn="just">
              <a:lnSpc>
                <a:spcPct val="90000"/>
              </a:lnSpc>
              <a:spcBef>
                <a:spcPts val="900"/>
              </a:spcBef>
              <a:spcAft>
                <a:spcPts val="0"/>
              </a:spcAft>
              <a:buNone/>
            </a:pPr>
            <a:r>
              <a:rPr lang="es" sz="1350">
                <a:solidFill>
                  <a:srgbClr val="375FA9"/>
                </a:solidFill>
              </a:rPr>
              <a:t>La nube permite reemplazar los gastos de capital (como los centros de datos y servidores físicos) por gastos variables, y pagar solo por los recursos de TI a medida que son utilizados. Por otro lado, debido a las economías de escala, los gastos variables son mucho menores del monto que pagaría el cliente por realizarlo por sí mismo. </a:t>
            </a:r>
            <a:endParaRPr sz="135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729443" y="7864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0" name="Google Shape;180;p21"/>
          <p:cNvSpPr txBox="1"/>
          <p:nvPr/>
        </p:nvSpPr>
        <p:spPr>
          <a:xfrm>
            <a:off x="3636818" y="2114117"/>
            <a:ext cx="4764600" cy="2119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Infraestructura como servicio (IaaS)</a:t>
            </a:r>
            <a:r>
              <a:rPr lang="es" sz="1350">
                <a:solidFill>
                  <a:srgbClr val="375FA9"/>
                </a:solidFill>
              </a:rPr>
              <a:t>: Este modelo contiene los bloques de creación fundamentales para la TI en la nube. Generalmente, permite acceder a las características de conexión en red, a los equipos (virtuales o en software dedicado) y al espacio de almacenamiento de datos. Esta infraestructura ofrece el mayor nivel de flexibilidad y control de la administración en torno a los recursos de TI.</a:t>
            </a:r>
            <a:endParaRPr sz="1350">
              <a:solidFill>
                <a:srgbClr val="375FA9"/>
              </a:solidFill>
            </a:endParaRPr>
          </a:p>
        </p:txBody>
      </p:sp>
      <p:pic>
        <p:nvPicPr>
          <p:cNvPr descr="Infraestructura y Plataforma como Servicio - Kennertech SAS" id="181" name="Google Shape;181;p21"/>
          <p:cNvPicPr preferRelativeResize="0"/>
          <p:nvPr/>
        </p:nvPicPr>
        <p:blipFill rotWithShape="1">
          <a:blip r:embed="rId4">
            <a:alphaModFix/>
          </a:blip>
          <a:srcRect b="0" l="0" r="0" t="0"/>
          <a:stretch/>
        </p:blipFill>
        <p:spPr>
          <a:xfrm>
            <a:off x="201179" y="2048637"/>
            <a:ext cx="3310948" cy="2185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729443" y="8626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7" name="Google Shape;187;p22"/>
          <p:cNvSpPr txBox="1"/>
          <p:nvPr/>
        </p:nvSpPr>
        <p:spPr>
          <a:xfrm>
            <a:off x="3719945" y="1836452"/>
            <a:ext cx="4764600" cy="2967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Plataforma como servicio (PaaS):  </a:t>
            </a:r>
            <a:r>
              <a:rPr lang="es" sz="1350">
                <a:solidFill>
                  <a:srgbClr val="375FA9"/>
                </a:solidFill>
              </a:rPr>
              <a:t>Este modelo elimina la necesidad de las empresas de administrar la infraestructura interna (normalmente hardware y sistemas operativos) y permite centrarse en la implementación y la administración de sus aplicaciones. Esto contribuye en el aumento de la eficacia, ya que no hay que preocuparse del aprovisionamiento de recursos, la planificación de la capacidad, el mantenimiento de software, los parches ni ninguna otra tarea compleja y engorrosa que conlleve la ejecución de la aplicación. </a:t>
            </a:r>
            <a:endParaRPr sz="1300">
              <a:solidFill>
                <a:srgbClr val="233A44"/>
              </a:solidFill>
            </a:endParaRPr>
          </a:p>
        </p:txBody>
      </p:sp>
      <p:pic>
        <p:nvPicPr>
          <p:cNvPr descr="opensys: Plataforma como servicio (PaaS)" id="188" name="Google Shape;188;p22"/>
          <p:cNvPicPr preferRelativeResize="0"/>
          <p:nvPr/>
        </p:nvPicPr>
        <p:blipFill rotWithShape="1">
          <a:blip r:embed="rId4">
            <a:alphaModFix/>
          </a:blip>
          <a:srcRect b="0" l="0" r="0" t="0"/>
          <a:stretch/>
        </p:blipFill>
        <p:spPr>
          <a:xfrm>
            <a:off x="332092" y="2190317"/>
            <a:ext cx="3304726" cy="21197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3"/>
          <p:cNvSpPr txBox="1"/>
          <p:nvPr/>
        </p:nvSpPr>
        <p:spPr>
          <a:xfrm>
            <a:off x="729443" y="7864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4" name="Google Shape;194;p23"/>
          <p:cNvSpPr txBox="1"/>
          <p:nvPr/>
        </p:nvSpPr>
        <p:spPr>
          <a:xfrm>
            <a:off x="3688773" y="1506682"/>
            <a:ext cx="4764600" cy="3480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50">
                <a:solidFill>
                  <a:srgbClr val="375FA9"/>
                </a:solidFill>
              </a:rPr>
              <a:t>Software como servicio (SaaS): </a:t>
            </a:r>
            <a:r>
              <a:rPr lang="es" sz="1350">
                <a:solidFill>
                  <a:srgbClr val="375FA9"/>
                </a:solidFill>
              </a:rPr>
              <a:t>Este modelo suministra un producto completo que el proveedor del servicio ejecuta y administra. Con SaaS, no hay que pensar en cómo se mantiene el servicio ni en cómo se administra la infraestructura interior. Solo hay que preocuparse por cómo utilizar ese sistema de software. Un aplicación de correo electrónico basado en la web, es un típico ejemplo de una aplicación SaaS, ya que permite enviar y recibir mensajes sin tener que administrar la incorporación de características ni mantener los servidores y los sistemas operativos en los que se ejecuta el programa de correo electrónico.</a:t>
            </a:r>
            <a:endParaRPr sz="1300">
              <a:solidFill>
                <a:srgbClr val="233A44"/>
              </a:solidFill>
            </a:endParaRPr>
          </a:p>
        </p:txBody>
      </p:sp>
      <p:pic>
        <p:nvPicPr>
          <p:cNvPr descr="Apa Itu layanan 'SaaS' (Software as a Service)? | TEKNOIOT" id="195" name="Google Shape;195;p23"/>
          <p:cNvPicPr preferRelativeResize="0"/>
          <p:nvPr/>
        </p:nvPicPr>
        <p:blipFill rotWithShape="1">
          <a:blip r:embed="rId4">
            <a:alphaModFix/>
          </a:blip>
          <a:srcRect b="0" l="0" r="0" t="0"/>
          <a:stretch/>
        </p:blipFill>
        <p:spPr>
          <a:xfrm>
            <a:off x="122009" y="1843392"/>
            <a:ext cx="3656726" cy="2194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