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66077ef3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e66077ef30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66077ef3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66077ef30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66077ef30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66077ef3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66077ef30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66077ef30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66077ef3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e66077ef30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8e33071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e8e33071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image" Target="../media/image13.png"/><Relationship Id="rId5" Type="http://schemas.openxmlformats.org/officeDocument/2006/relationships/hyperlink" Target="https://www.questionpro.com/t/ALw8TZlxOJ"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4"/>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05" name="Google Shape;205;p24"/>
          <p:cNvSpPr txBox="1"/>
          <p:nvPr/>
        </p:nvSpPr>
        <p:spPr>
          <a:xfrm>
            <a:off x="822960" y="14605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En la actualidad, los servidores web más comunes son: Apache, IIS, Lighttpd, y Jagsaw.</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a:p>
            <a:pPr indent="0" lvl="0" marL="139700" rtl="0" algn="just">
              <a:lnSpc>
                <a:spcPct val="90000"/>
              </a:lnSpc>
              <a:spcBef>
                <a:spcPts val="900"/>
              </a:spcBef>
              <a:spcAft>
                <a:spcPts val="0"/>
              </a:spcAft>
              <a:buNone/>
            </a:pPr>
            <a:r>
              <a:rPr b="1" lang="es" sz="1500">
                <a:solidFill>
                  <a:srgbClr val="375FA9"/>
                </a:solidFill>
              </a:rPr>
              <a:t>Servidor Apache</a:t>
            </a:r>
            <a:endParaRPr b="1"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Es el servidor web más popular del mundo, y fue desarrollado por Apache Software Foundation. Apache es un software de código abierto y puede instalarse en casi todos los sistemas operativos, incluyendo Linux, Unix, Windows, FreeBSD, Mac OS X entre otros. Alrededor del 60% de las máquinas de servidor web ejecutan Apache como servidor web para alojar las aplicaciones.</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11" name="Google Shape;211;p25"/>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Internet Information Server (IIS)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Internet Information Server (IIS) es un servidor Web de alto rendimiento que pertenece a la compañía Microsoft. Este servidor se ejecuta en plataformas Windows y debido a que está integrado con el sistema operativo es más sencilla su configuración.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900">
              <a:solidFill>
                <a:srgbClr val="375FA9"/>
              </a:solidFill>
            </a:endParaRPr>
          </a:p>
          <a:p>
            <a:pPr indent="0" lvl="0" marL="139700" rtl="0" algn="just">
              <a:lnSpc>
                <a:spcPct val="90000"/>
              </a:lnSpc>
              <a:spcBef>
                <a:spcPts val="900"/>
              </a:spcBef>
              <a:spcAft>
                <a:spcPts val="0"/>
              </a:spcAft>
              <a:buNone/>
            </a:pPr>
            <a:r>
              <a:rPr b="1" lang="es" sz="1500">
                <a:solidFill>
                  <a:srgbClr val="375FA9"/>
                </a:solidFill>
              </a:rPr>
              <a:t>Lighttpd</a:t>
            </a:r>
            <a:endParaRPr b="1"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Lighttpd es un servidor web gratuito y de código abierto que se distribuye con el sistema operativo FreeBSD. Este servidor se destaca porque su rapidez, es seguro y consume mucho menos energía de la CPU. Lighttpd puede ejecutarse también en sistemas operativos Windows, Mac OS X, Linux y Solaris.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6"/>
          <p:cNvSpPr txBox="1"/>
          <p:nvPr/>
        </p:nvSpPr>
        <p:spPr>
          <a:xfrm>
            <a:off x="7467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17" name="Google Shape;217;p26"/>
          <p:cNvSpPr txBox="1"/>
          <p:nvPr/>
        </p:nvSpPr>
        <p:spPr>
          <a:xfrm>
            <a:off x="746760" y="14605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Jigsaw Server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Jigsaw (W3C Server, World Wide Web Consortium). Es un servidor web gratuito, de código abierto que puede ejecutarse en diferentes sistemas operativos como: Linux, Unix, Windows, Mac OS X Free BSD, entre otros. Jigsaw esta desarrollado en Java y puede ejecutar secuencias de comandos CGI y programas PHP.</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100">
              <a:solidFill>
                <a:srgbClr val="375FA9"/>
              </a:solidFill>
            </a:endParaRPr>
          </a:p>
          <a:p>
            <a:pPr indent="0" lvl="0" marL="139700" rtl="0" algn="just">
              <a:lnSpc>
                <a:spcPct val="90000"/>
              </a:lnSpc>
              <a:spcBef>
                <a:spcPts val="900"/>
              </a:spcBef>
              <a:spcAft>
                <a:spcPts val="0"/>
              </a:spcAft>
              <a:buNone/>
            </a:pPr>
            <a:r>
              <a:rPr lang="es" sz="1500">
                <a:solidFill>
                  <a:srgbClr val="375FA9"/>
                </a:solidFill>
              </a:rPr>
              <a:t>Antes de elegir un servidor web, se debe tener en cuenta qué tan bien funciona con el sistema operativo, la compatibilidad con otros servidores, las características de seguridad, y las herramientas necesarias para la publicación de información.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7"/>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23" name="Google Shape;223;p27"/>
          <p:cNvSpPr txBox="1"/>
          <p:nvPr/>
        </p:nvSpPr>
        <p:spPr>
          <a:xfrm>
            <a:off x="822960" y="2045854"/>
            <a:ext cx="7543800" cy="1514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Es importante mencionar que el término de servidor web, puede referirse tanto al software que permite la publicación de páginas web como al equipo de cómputo dónde se instala dicha aplicación. De acuerdo al contexto de su uso el lector deberá ser capaz de interpretar su significado.</a:t>
            </a:r>
            <a:endParaRPr sz="15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8"/>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sp>
        <p:nvSpPr>
          <p:cNvPr id="229" name="Google Shape;229;p28"/>
          <p:cNvSpPr txBox="1"/>
          <p:nvPr/>
        </p:nvSpPr>
        <p:spPr>
          <a:xfrm>
            <a:off x="822960" y="1714500"/>
            <a:ext cx="7543800" cy="2687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Web Server Gateway Interface (WSGI) es un estándar creado por la comunidad web Python que permite escribir programas, los cuales puedan comunicarse a través internet. WSGI permite a través de un simple llamado que los servidores web envíen solicitudes a aplicaciones web o frameworks escritos en el lenguaje de programación Python.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versión actual de WSGI (1.0.1), se especifica en Python Enhancement Proposal (PEP) 3333: https://www.python.org/dev/peps/pep-0333/</a:t>
            </a:r>
            <a:endParaRPr sz="1300">
              <a:solidFill>
                <a:srgbClr val="233A4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9"/>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sp>
        <p:nvSpPr>
          <p:cNvPr id="235" name="Google Shape;235;p29"/>
          <p:cNvSpPr txBox="1"/>
          <p:nvPr/>
        </p:nvSpPr>
        <p:spPr>
          <a:xfrm>
            <a:off x="822960" y="1641764"/>
            <a:ext cx="7543800" cy="2760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WSGI se especificó primeramente en PEP-333 en el año 2003, la actualización de esta versión se publicó en el año 2010 con el nombre de PEP-3333.</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interfaz WSGI tiene dos lados, el lado del "servidor" o "puerta de enlace“ y el lado de la "aplicación" o “framework“. Del lado del servidor se invoca un objeto proporcionado por el lado de la aplicación. Del servidor dependerá cómo se proporciona ese objeto. </a:t>
            </a:r>
            <a:endParaRPr sz="1300">
              <a:solidFill>
                <a:srgbClr val="233A4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0"/>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41" name="Google Shape;241;p30"/>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Del lado de la aplicación o framework:</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El objeto </a:t>
            </a:r>
            <a:r>
              <a:rPr i="1" lang="es" sz="1500">
                <a:solidFill>
                  <a:srgbClr val="375FA9"/>
                </a:solidFill>
              </a:rPr>
              <a:t>aplicación</a:t>
            </a:r>
            <a:r>
              <a:rPr lang="es" sz="1500">
                <a:solidFill>
                  <a:srgbClr val="375FA9"/>
                </a:solidFill>
              </a:rPr>
              <a:t> es simplemente un objeto invocable que acepta dos argumentos. El término "objeto" no debe malinterpretarse en el sentido de que requiere una instancia de objeto real: una función, método, clase o instancia con un método __call__ son aceptables para su uso como objeto de aplicación.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Los objetos de la aplicación deben poder invocarse más de una vez, ya que prácticamente todos los servidores / puertas de enlace (excepto CGI) realizarán solicitudes repetidas.</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1"/>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47" name="Google Shape;247;p31"/>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Ejemplo de objeto de aplicación como función:</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id="248" name="Google Shape;248;p31"/>
          <p:cNvPicPr preferRelativeResize="0"/>
          <p:nvPr/>
        </p:nvPicPr>
        <p:blipFill rotWithShape="1">
          <a:blip r:embed="rId4">
            <a:alphaModFix/>
          </a:blip>
          <a:srcRect b="0" l="0" r="0" t="0"/>
          <a:stretch/>
        </p:blipFill>
        <p:spPr>
          <a:xfrm>
            <a:off x="1659287" y="2112164"/>
            <a:ext cx="4905375" cy="1771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54" name="Google Shape;254;p32"/>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Ejemplo de objeto de aplicación como clase:</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id="255" name="Google Shape;255;p32"/>
          <p:cNvPicPr preferRelativeResize="0"/>
          <p:nvPr/>
        </p:nvPicPr>
        <p:blipFill rotWithShape="1">
          <a:blip r:embed="rId4">
            <a:alphaModFix/>
          </a:blip>
          <a:srcRect b="0" l="0" r="0" t="0"/>
          <a:stretch/>
        </p:blipFill>
        <p:spPr>
          <a:xfrm>
            <a:off x="1857214" y="2063598"/>
            <a:ext cx="4772025" cy="2419350"/>
          </a:xfrm>
          <a:prstGeom prst="rect">
            <a:avLst/>
          </a:prstGeom>
          <a:noFill/>
          <a:ln>
            <a:noFill/>
          </a:ln>
        </p:spPr>
      </p:pic>
      <p:pic>
        <p:nvPicPr>
          <p:cNvPr id="256" name="Google Shape;256;p32"/>
          <p:cNvPicPr preferRelativeResize="0"/>
          <p:nvPr/>
        </p:nvPicPr>
        <p:blipFill rotWithShape="1">
          <a:blip r:embed="rId5">
            <a:alphaModFix/>
          </a:blip>
          <a:srcRect b="0" l="0" r="-14077" t="0"/>
          <a:stretch/>
        </p:blipFill>
        <p:spPr>
          <a:xfrm>
            <a:off x="1857214" y="1768323"/>
            <a:ext cx="5429250" cy="295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62" name="Google Shape;262;p33"/>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Del lado servidor: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El servidor o la puerta de enlace invoca la aplicación una vez por cada solicitud que recibe de un cliente HTTP, que se dirige al aplicativo web.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En el siguiente enlace se encuentra un ejemplo sobre puerta de enlace CGI simple, implementada como una función que toma un objeto de aplicación.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https://www.python.org/dev/peps/pep-0333/#preface </a:t>
            </a:r>
            <a:endParaRPr sz="15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20: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5" y="3053125"/>
            <a:ext cx="74877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Administrar un servidor en la nube para albergar una aplicación WEB</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4"/>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68" name="Google Shape;268;p34"/>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¿Por qué se necesitan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WSGI no es más que un intermediario entre el servidor web y la aplicación desarrollada en Python que es capaz de interpretar las peticiones que recibe el servidor web (que están dirigidas al aplicativo web) y enviárselas al aplicativo de una manera que este las entienda.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Es por lo anterior que WSGI tiene la especificación del lado del cliente y del servidor, como se mostró anteriormente.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Sin este “interprete” la aplicación podría no comprender todas las peticiones que recibe el servidor web por parte de los clientes.</a:t>
            </a:r>
            <a:endParaRPr sz="1500">
              <a:solidFill>
                <a:srgbClr val="375FA9"/>
              </a:solidFill>
            </a:endParaRPr>
          </a:p>
          <a:p>
            <a:pPr indent="0" lvl="0" marL="139700" rtl="0" algn="l">
              <a:lnSpc>
                <a:spcPct val="90000"/>
              </a:lnSpc>
              <a:spcBef>
                <a:spcPts val="900"/>
              </a:spcBef>
              <a:spcAft>
                <a:spcPts val="0"/>
              </a:spcAft>
              <a:buNone/>
            </a:pPr>
            <a:r>
              <a:t/>
            </a:r>
            <a:endParaRPr b="1" sz="15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sp>
        <p:nvSpPr>
          <p:cNvPr id="274" name="Google Shape;274;p35"/>
          <p:cNvSpPr txBox="1"/>
          <p:nvPr/>
        </p:nvSpPr>
        <p:spPr>
          <a:xfrm>
            <a:off x="822960" y="1250738"/>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pic>
        <p:nvPicPr>
          <p:cNvPr id="275" name="Google Shape;275;p35"/>
          <p:cNvPicPr preferRelativeResize="0"/>
          <p:nvPr/>
        </p:nvPicPr>
        <p:blipFill rotWithShape="1">
          <a:blip r:embed="rId4">
            <a:alphaModFix/>
          </a:blip>
          <a:srcRect b="0" l="0" r="0" t="0"/>
          <a:stretch/>
        </p:blipFill>
        <p:spPr>
          <a:xfrm>
            <a:off x="981075" y="2254560"/>
            <a:ext cx="1238250" cy="1295400"/>
          </a:xfrm>
          <a:prstGeom prst="rect">
            <a:avLst/>
          </a:prstGeom>
          <a:noFill/>
          <a:ln>
            <a:noFill/>
          </a:ln>
        </p:spPr>
      </p:pic>
      <p:pic>
        <p:nvPicPr>
          <p:cNvPr id="276" name="Google Shape;276;p35"/>
          <p:cNvPicPr preferRelativeResize="0"/>
          <p:nvPr/>
        </p:nvPicPr>
        <p:blipFill rotWithShape="1">
          <a:blip r:embed="rId5">
            <a:alphaModFix/>
          </a:blip>
          <a:srcRect b="0" l="0" r="0" t="0"/>
          <a:stretch/>
        </p:blipFill>
        <p:spPr>
          <a:xfrm>
            <a:off x="4975347" y="2305289"/>
            <a:ext cx="923925" cy="1266825"/>
          </a:xfrm>
          <a:prstGeom prst="rect">
            <a:avLst/>
          </a:prstGeom>
          <a:noFill/>
          <a:ln>
            <a:noFill/>
          </a:ln>
        </p:spPr>
      </p:pic>
      <p:sp>
        <p:nvSpPr>
          <p:cNvPr id="277" name="Google Shape;277;p35"/>
          <p:cNvSpPr txBox="1"/>
          <p:nvPr/>
        </p:nvSpPr>
        <p:spPr>
          <a:xfrm>
            <a:off x="1176124" y="1997512"/>
            <a:ext cx="78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Cliente</a:t>
            </a:r>
            <a:endParaRPr b="1" i="0" sz="1400" u="none" cap="none" strike="noStrike">
              <a:solidFill>
                <a:srgbClr val="000000"/>
              </a:solidFill>
              <a:latin typeface="Arial"/>
              <a:ea typeface="Arial"/>
              <a:cs typeface="Arial"/>
              <a:sym typeface="Arial"/>
            </a:endParaRPr>
          </a:p>
        </p:txBody>
      </p:sp>
      <p:sp>
        <p:nvSpPr>
          <p:cNvPr id="278" name="Google Shape;278;p35"/>
          <p:cNvSpPr txBox="1"/>
          <p:nvPr/>
        </p:nvSpPr>
        <p:spPr>
          <a:xfrm>
            <a:off x="4981096" y="2031061"/>
            <a:ext cx="91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Servidor</a:t>
            </a:r>
            <a:endParaRPr b="1" i="0" sz="1400" u="none" cap="none" strike="noStrike">
              <a:solidFill>
                <a:srgbClr val="000000"/>
              </a:solidFill>
              <a:latin typeface="Arial"/>
              <a:ea typeface="Arial"/>
              <a:cs typeface="Arial"/>
              <a:sym typeface="Arial"/>
            </a:endParaRPr>
          </a:p>
        </p:txBody>
      </p:sp>
      <p:sp>
        <p:nvSpPr>
          <p:cNvPr id="279" name="Google Shape;279;p35"/>
          <p:cNvSpPr/>
          <p:nvPr/>
        </p:nvSpPr>
        <p:spPr>
          <a:xfrm>
            <a:off x="2595321" y="2380505"/>
            <a:ext cx="2213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Petición</a:t>
            </a:r>
            <a:endParaRPr b="0" i="0" sz="1400" u="none" cap="none" strike="noStrike">
              <a:solidFill>
                <a:srgbClr val="233A44"/>
              </a:solidFill>
              <a:latin typeface="Arial"/>
              <a:ea typeface="Arial"/>
              <a:cs typeface="Arial"/>
              <a:sym typeface="Arial"/>
            </a:endParaRPr>
          </a:p>
        </p:txBody>
      </p:sp>
      <p:sp>
        <p:nvSpPr>
          <p:cNvPr id="280" name="Google Shape;280;p35"/>
          <p:cNvSpPr/>
          <p:nvPr/>
        </p:nvSpPr>
        <p:spPr>
          <a:xfrm>
            <a:off x="2530730" y="3182753"/>
            <a:ext cx="2277600" cy="413700"/>
          </a:xfrm>
          <a:prstGeom prst="lef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Respuesta</a:t>
            </a:r>
            <a:endParaRPr b="0" i="0" sz="1400" u="none" cap="none" strike="noStrike">
              <a:solidFill>
                <a:srgbClr val="233A44"/>
              </a:solidFill>
              <a:latin typeface="Arial"/>
              <a:ea typeface="Arial"/>
              <a:cs typeface="Arial"/>
              <a:sym typeface="Arial"/>
            </a:endParaRPr>
          </a:p>
        </p:txBody>
      </p:sp>
      <p:sp>
        <p:nvSpPr>
          <p:cNvPr id="281" name="Google Shape;281;p35"/>
          <p:cNvSpPr txBox="1"/>
          <p:nvPr/>
        </p:nvSpPr>
        <p:spPr>
          <a:xfrm>
            <a:off x="5857859" y="3150193"/>
            <a:ext cx="1420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Aplicación Web</a:t>
            </a:r>
            <a:endParaRPr b="0" i="0" sz="1400" u="none" cap="none" strike="noStrike">
              <a:solidFill>
                <a:srgbClr val="000000"/>
              </a:solidFill>
              <a:latin typeface="Arial"/>
              <a:ea typeface="Arial"/>
              <a:cs typeface="Arial"/>
              <a:sym typeface="Arial"/>
            </a:endParaRPr>
          </a:p>
        </p:txBody>
      </p:sp>
      <p:sp>
        <p:nvSpPr>
          <p:cNvPr id="282" name="Google Shape;282;p35"/>
          <p:cNvSpPr txBox="1"/>
          <p:nvPr/>
        </p:nvSpPr>
        <p:spPr>
          <a:xfrm>
            <a:off x="5863116" y="2340027"/>
            <a:ext cx="1269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Servidor Web</a:t>
            </a:r>
            <a:endParaRPr b="0" i="0" sz="1400" u="none" cap="none" strike="noStrike">
              <a:solidFill>
                <a:srgbClr val="000000"/>
              </a:solidFill>
              <a:latin typeface="Arial"/>
              <a:ea typeface="Arial"/>
              <a:cs typeface="Arial"/>
              <a:sym typeface="Arial"/>
            </a:endParaRPr>
          </a:p>
        </p:txBody>
      </p:sp>
      <p:sp>
        <p:nvSpPr>
          <p:cNvPr id="283" name="Google Shape;283;p35"/>
          <p:cNvSpPr/>
          <p:nvPr/>
        </p:nvSpPr>
        <p:spPr>
          <a:xfrm>
            <a:off x="6374474" y="2574121"/>
            <a:ext cx="254700" cy="656400"/>
          </a:xfrm>
          <a:prstGeom prst="upDown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284" name="Google Shape;284;p35"/>
          <p:cNvSpPr txBox="1"/>
          <p:nvPr/>
        </p:nvSpPr>
        <p:spPr>
          <a:xfrm>
            <a:off x="6772311" y="2714351"/>
            <a:ext cx="663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WSGI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6"/>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90" name="Google Shape;290;p36"/>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Existen muchísimas formas por medio de las cuales una aplicación web se puede comunicar con el servidor web, por lo tanto la aplicación debe “aprender” todas esas formas para entender lo que le llegue del servidor Web.</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Esto hace que las aplicaciones python, tengan que adaptar el código para adaptarse a los requerimientos del web server. Sin embargo, implementando el interprete WSGI esta tarea ya no es necesaria.</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rPr lang="es" sz="1500">
                <a:solidFill>
                  <a:srgbClr val="375FA9"/>
                </a:solidFill>
              </a:rPr>
              <a:t>Para mayor información puede dirigirse a la documentación de WSGI:</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rPr lang="es" sz="1500">
                <a:solidFill>
                  <a:srgbClr val="375FA9"/>
                </a:solidFill>
              </a:rPr>
              <a:t>https://wsgi.readthedocs.io/en/latest/learn.html</a:t>
            </a:r>
            <a:endParaRPr sz="15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37"/>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296" name="Google Shape;296;p37"/>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297" name="Google Shape;297;p37"/>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298" name="Google Shape;298;p37"/>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8"/>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5253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Configurar y administrar su aplicación en la nube.</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945573" y="39937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62" name="Google Shape;162;p18"/>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grpSp>
        <p:nvGrpSpPr>
          <p:cNvPr id="163" name="Google Shape;163;p18"/>
          <p:cNvGrpSpPr/>
          <p:nvPr/>
        </p:nvGrpSpPr>
        <p:grpSpPr>
          <a:xfrm>
            <a:off x="822989" y="1683288"/>
            <a:ext cx="7124707" cy="1960121"/>
            <a:chOff x="981075" y="1997512"/>
            <a:chExt cx="6611030" cy="1552448"/>
          </a:xfrm>
        </p:grpSpPr>
        <p:pic>
          <p:nvPicPr>
            <p:cNvPr id="164" name="Google Shape;164;p18"/>
            <p:cNvPicPr preferRelativeResize="0"/>
            <p:nvPr/>
          </p:nvPicPr>
          <p:blipFill rotWithShape="1">
            <a:blip r:embed="rId4">
              <a:alphaModFix/>
            </a:blip>
            <a:srcRect b="0" l="0" r="0" t="0"/>
            <a:stretch/>
          </p:blipFill>
          <p:spPr>
            <a:xfrm>
              <a:off x="981075" y="2254560"/>
              <a:ext cx="1238250" cy="1295400"/>
            </a:xfrm>
            <a:prstGeom prst="rect">
              <a:avLst/>
            </a:prstGeom>
            <a:noFill/>
            <a:ln>
              <a:noFill/>
            </a:ln>
          </p:spPr>
        </p:pic>
        <p:pic>
          <p:nvPicPr>
            <p:cNvPr id="165" name="Google Shape;165;p18"/>
            <p:cNvPicPr preferRelativeResize="0"/>
            <p:nvPr/>
          </p:nvPicPr>
          <p:blipFill rotWithShape="1">
            <a:blip r:embed="rId5">
              <a:alphaModFix/>
            </a:blip>
            <a:srcRect b="0" l="0" r="0" t="0"/>
            <a:stretch/>
          </p:blipFill>
          <p:spPr>
            <a:xfrm>
              <a:off x="6668180" y="2254560"/>
              <a:ext cx="923925" cy="1266825"/>
            </a:xfrm>
            <a:prstGeom prst="rect">
              <a:avLst/>
            </a:prstGeom>
            <a:noFill/>
            <a:ln>
              <a:noFill/>
            </a:ln>
          </p:spPr>
        </p:pic>
        <p:sp>
          <p:nvSpPr>
            <p:cNvPr id="166" name="Google Shape;166;p18"/>
            <p:cNvSpPr txBox="1"/>
            <p:nvPr/>
          </p:nvSpPr>
          <p:spPr>
            <a:xfrm>
              <a:off x="1176124" y="1997512"/>
              <a:ext cx="78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Cliente</a:t>
              </a:r>
              <a:endParaRPr b="1" i="0" sz="1400" u="none" cap="none" strike="noStrike">
                <a:solidFill>
                  <a:srgbClr val="000000"/>
                </a:solidFill>
                <a:latin typeface="Arial"/>
                <a:ea typeface="Arial"/>
                <a:cs typeface="Arial"/>
                <a:sym typeface="Arial"/>
              </a:endParaRPr>
            </a:p>
          </p:txBody>
        </p:sp>
        <p:sp>
          <p:nvSpPr>
            <p:cNvPr id="167" name="Google Shape;167;p18"/>
            <p:cNvSpPr txBox="1"/>
            <p:nvPr/>
          </p:nvSpPr>
          <p:spPr>
            <a:xfrm>
              <a:off x="6667779" y="1997512"/>
              <a:ext cx="91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Servidor</a:t>
              </a:r>
              <a:endParaRPr b="1" i="0" sz="1400" u="none" cap="none" strike="noStrike">
                <a:solidFill>
                  <a:srgbClr val="000000"/>
                </a:solidFill>
                <a:latin typeface="Arial"/>
                <a:ea typeface="Arial"/>
                <a:cs typeface="Arial"/>
                <a:sym typeface="Arial"/>
              </a:endParaRPr>
            </a:p>
          </p:txBody>
        </p:sp>
        <p:sp>
          <p:nvSpPr>
            <p:cNvPr id="168" name="Google Shape;168;p18"/>
            <p:cNvSpPr/>
            <p:nvPr/>
          </p:nvSpPr>
          <p:spPr>
            <a:xfrm>
              <a:off x="2595320" y="2380505"/>
              <a:ext cx="3761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Petición</a:t>
              </a:r>
              <a:endParaRPr b="0" i="0" sz="1400" u="none" cap="none" strike="noStrike">
                <a:solidFill>
                  <a:srgbClr val="233A44"/>
                </a:solidFill>
                <a:latin typeface="Arial"/>
                <a:ea typeface="Arial"/>
                <a:cs typeface="Arial"/>
                <a:sym typeface="Arial"/>
              </a:endParaRPr>
            </a:p>
          </p:txBody>
        </p:sp>
        <p:sp>
          <p:nvSpPr>
            <p:cNvPr id="169" name="Google Shape;169;p18"/>
            <p:cNvSpPr/>
            <p:nvPr/>
          </p:nvSpPr>
          <p:spPr>
            <a:xfrm>
              <a:off x="2530730" y="2884807"/>
              <a:ext cx="3761100" cy="413700"/>
            </a:xfrm>
            <a:prstGeom prst="lef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Respuesta</a:t>
              </a:r>
              <a:endParaRPr b="0" i="0" sz="1400" u="none" cap="none" strike="noStrike">
                <a:solidFill>
                  <a:srgbClr val="233A44"/>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19"/>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75" name="Google Shape;175;p19"/>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El término de servidor en tecnología, hace referencia a un equipo de cómputo en el cual se procesan solicitudes y entregan las respuestas a otros equipos, a los que se les llama clientes.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Más que un objeto, el servidor es un término que se le asocia al computador destinado a recibir y procesar solicitudes dentro de la arquitectura diseñada, por este motivo el servidor debe tener amplia memoria y capacidad de procesamiento para atender de manera oportuna las peticiones entrantes.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Las solicitudes a un servidor pueden realizarse a través de una red local o de internet</a:t>
            </a:r>
            <a:endParaRPr sz="1300">
              <a:solidFill>
                <a:srgbClr val="233A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0"/>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81" name="Google Shape;181;p20"/>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Existen diferentes tipos de servidores, estos se pueden agrupar de acuerdo a su uso, o al servicio que ofrecen.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De acuerdo a su uso se pueden clasificar en dos tipo: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Servidor dedicado:</a:t>
            </a:r>
            <a:r>
              <a:rPr lang="es" sz="1500">
                <a:solidFill>
                  <a:srgbClr val="375FA9"/>
                </a:solidFill>
              </a:rPr>
              <a:t> dedica todos sus recursos a atender solicitudes de los equipos cliente.</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Servidor compartido:</a:t>
            </a:r>
            <a:r>
              <a:rPr lang="es" sz="1500">
                <a:solidFill>
                  <a:srgbClr val="375FA9"/>
                </a:solidFill>
              </a:rPr>
              <a:t> además de utilizar sus recursos para servir las peticiones de los clientes, también es utilizado por un usuario para trabajar de forma local.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1"/>
          <p:cNvSpPr txBox="1"/>
          <p:nvPr/>
        </p:nvSpPr>
        <p:spPr>
          <a:xfrm>
            <a:off x="906087" y="29461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87" name="Google Shape;187;p21"/>
          <p:cNvSpPr txBox="1"/>
          <p:nvPr/>
        </p:nvSpPr>
        <p:spPr>
          <a:xfrm>
            <a:off x="812569" y="1382715"/>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Existen varios tipos servidores de acuerdo al servicio que ofrecen o la función que cumplen dentro de la arquitectura de la red, los más comunes son: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de archivos: es aquel que almacena y provee archivos.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de Directorio Activo/Dominio: guarda la información sobre los usuarios, equipos y grupos de una red.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de Correo: envía, recibe y almacena los correos de una organización.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Proxy: entre otras funciones, guarda en memoria caché las paginas web a las que acceden los usuarios de la red durante un cierto tiempo, haciendo más rápida la respuesta hacia el usuario las siguientes veces que este acceda. </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93" name="Google Shape;193;p22"/>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Web: almacena contenido web y lo pone al servicio de los usuarios.</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de Base de Datos: provee servicios de base de datos a otros programas o equipos.</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DNS: establece la relación entre los nombres de dominio y las direcciones IP de los equipos de una red.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DHCP: dispone de una rango de direcciones con el cual, asigna automáticamente los parámetros de configuración de red IP a los equipos cliente.</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FTP: permite el intercambio de ficheros entre equipos.</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99" name="Google Shape;199;p23"/>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Servidor Web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 servidor web es un software que se instala en el equipo de cómputo y cuyo objetivo es devolver información (páginas web) cuando los usuarios realizan las peticiones de acceso. La respuesta a estas peticiones se transmiten a los usuarios a través de los navegadores web mediante el protocolo HTTP (Hipertext Transfer Protocol).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Cuando un usuario escribe una dirección web, está solicitando información al servidor, es por esto que el servidor web siempre debe estar a la espera de una solicitud de información, de lo contrario no será posible para el usuario visitar la página web deseada.</a:t>
            </a:r>
            <a:endParaRPr sz="13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