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def6e6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ddef6e697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ef6e6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ddef6e69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def6e69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ddef6e69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def6e69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ddef6e697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8b563a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e18b563a1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8b563a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e18b563a12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8b563a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e18b563a12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8b563a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e18b563a1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8e24bc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e8e24bcb4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hyperlink" Target="https://www.questionpro.com/t/ALw8TZlxOJ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743851" y="799141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class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822960" y="1775691"/>
            <a:ext cx="75438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Caso 1</a:t>
            </a:r>
            <a:r>
              <a:rPr lang="es">
                <a:solidFill>
                  <a:srgbClr val="325BA7"/>
                </a:solidFill>
              </a:rPr>
              <a:t>: Definir diferentes estilos para el mismo elemento: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Definición</a:t>
            </a:r>
            <a:r>
              <a:rPr lang="es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p.right {text-align:right}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p.center {text-align:center} </a:t>
            </a:r>
            <a:endParaRPr sz="16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Ejemplo</a:t>
            </a:r>
            <a:r>
              <a:rPr lang="es">
                <a:solidFill>
                  <a:srgbClr val="325BA7"/>
                </a:solidFill>
              </a:rPr>
              <a:t>: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class="right"&gt;Este párrafo estará alineado a la derecha.&lt;/p&gt;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class="center"&gt;Este párrafo estará alineado al centro.&lt;/p&gt;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 bold"&gt;Este es un párrafo.&lt;/p&gt; 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800108" y="72775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class</a:t>
            </a:r>
            <a:endParaRPr i="1"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33351" y="1945409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Caso 2</a:t>
            </a:r>
            <a:r>
              <a:rPr lang="es">
                <a:solidFill>
                  <a:srgbClr val="325BA7"/>
                </a:solidFill>
              </a:rPr>
              <a:t>: Omitir el elemento para indicar que se aplicará para cualquier otro: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Definición</a:t>
            </a:r>
            <a:r>
              <a:rPr lang="es">
                <a:solidFill>
                  <a:srgbClr val="325BA7"/>
                </a:solidFill>
              </a:rPr>
              <a:t>: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.center {text-align:center} </a:t>
            </a:r>
            <a:endParaRPr>
              <a:solidFill>
                <a:srgbClr val="325BA7"/>
              </a:solidFill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Ejemplo</a:t>
            </a:r>
            <a:r>
              <a:rPr lang="es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&lt;h1 class="center"&gt;Este encabezado estará alineado al centro&lt;/h1&gt;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class="center"&gt;Este párrafo también estará alineado al centro.&lt;/p&gt; </a:t>
            </a:r>
            <a:endParaRPr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708660" y="63751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id </a:t>
            </a:r>
            <a:endParaRPr i="1"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22960" y="1814944"/>
            <a:ext cx="75438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25BA7"/>
                </a:solidFill>
              </a:rPr>
              <a:t>Para definir estilos con el selector </a:t>
            </a:r>
            <a:r>
              <a:rPr i="1" lang="es" sz="1500">
                <a:solidFill>
                  <a:srgbClr val="325BA7"/>
                </a:solidFill>
              </a:rPr>
              <a:t>id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25BA7"/>
              </a:solidFill>
            </a:endParaRPr>
          </a:p>
          <a:p>
            <a:pPr indent="-8890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25BA7"/>
                </a:solidFill>
              </a:rPr>
              <a:t> </a:t>
            </a:r>
            <a:r>
              <a:rPr b="1" lang="es" sz="1500">
                <a:solidFill>
                  <a:srgbClr val="325BA7"/>
                </a:solidFill>
              </a:rPr>
              <a:t>Definición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#green {color:green}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p #para1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{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text-align:center;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color:red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1500">
                <a:solidFill>
                  <a:srgbClr val="325BA7"/>
                </a:solidFill>
              </a:rPr>
              <a:t> Ejemplo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500">
              <a:solidFill>
                <a:srgbClr val="325BA7"/>
              </a:solidFill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&lt;p id="para1"&gt;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	Este párrafo está centrado y en color rojo.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&lt;/p&gt;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822960" y="68600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Modo de referencia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916478" y="1876137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externa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&lt;head&gt;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&lt;link rel="stylesheet" type="text/css" href="mystyle.css" /&gt;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&lt;/head&gt;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interna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&lt;head&gt;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&lt;style type="text/css"&gt;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hr {color:sienna}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p {margin-left:20px}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body {background-image:url("images/back40.gif")}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&lt;/style&gt;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&lt;/head&gt;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en línea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&lt;p style="color:sienna;margin-left:20px"&gt;This is a paragraph.&lt;/p&gt;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800110" y="92203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072342" y="2122054"/>
            <a:ext cx="65547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Propiedades usadas para el efecto background: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background-color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background-image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background-repeat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background-attachment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background-position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822960" y="6772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background-color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26869" y="1962728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{background-color:#b0c4de}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h1 {background-color:#6495ed}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p {background-color:#e0ffff}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div {background-color:#ffffff}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Modos de referencia para el color: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nombre - "red“, “white”, “blue”, etc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RGB - un valor como "rgb(255,0,0)"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Hex – un valor como "#ff0000"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822960" y="68600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background-image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822960" y="2073564"/>
            <a:ext cx="7543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{background-image:url(‘imagen.gif')}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{background-image:url('imagen.jpg')}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background-image:url(‘img/imagen.png');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822960" y="65137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background-repeat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822960" y="186228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background-image:url('gradient2.png');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background-repeat:repeat-x;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background-image:url('img_tree.png');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background-repeat:no-repeat;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602673" y="602880"/>
            <a:ext cx="81360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73263"/>
                </a:solidFill>
              </a:rPr>
              <a:t>Desarrollo Web – FrontEnd CSS: </a:t>
            </a:r>
            <a:br>
              <a:rPr b="1" lang="es" sz="2800">
                <a:solidFill>
                  <a:srgbClr val="E73263"/>
                </a:solidFill>
              </a:rPr>
            </a:br>
            <a:r>
              <a:rPr b="1" lang="es" sz="2800">
                <a:solidFill>
                  <a:srgbClr val="E73263"/>
                </a:solidFill>
              </a:rPr>
              <a:t>background-repeat background-position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898814" y="1689099"/>
            <a:ext cx="75438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350">
                <a:solidFill>
                  <a:srgbClr val="325BA7"/>
                </a:solidFill>
              </a:rPr>
              <a:t>body {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background-image:url('img_tree.png');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background-repeat:no-repeat;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background-position:top right;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i="1" lang="es" sz="1500">
                <a:solidFill>
                  <a:srgbClr val="325BA7"/>
                </a:solidFill>
              </a:rPr>
              <a:t>Versión resumida: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body {background:#ffffff url('img_tree.png') no-repeat top right}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Es necesario un orden: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background-color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background-image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background-repeat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background-attachment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background-position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737755" y="672152"/>
            <a:ext cx="8125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background-attachment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2687567" y="1906733"/>
            <a:ext cx="43887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body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background-image:url('smiley.gif');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background-repeat:no-repeat;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background-attachment:fixed</a:t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}</a:t>
            </a:r>
            <a:endParaRPr sz="1600"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6: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/>
        </p:nvSpPr>
        <p:spPr>
          <a:xfrm>
            <a:off x="822960" y="6721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Texto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1093124" y="1955800"/>
            <a:ext cx="59727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Color del texto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body {color:blue}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{color:#00ff00}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{color:rgb(255,0,0)}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Alineación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{text-align:center}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p.date {text-align:right}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p.main {text-align:justify}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822960" y="6391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Texto</a:t>
            </a:r>
            <a:endParaRPr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822960" y="1675245"/>
            <a:ext cx="75438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Decoración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{text-decoration:overline}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{text-decoration:line-through}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h3 {text-decoration:underline}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h4 {text-decoration:blink}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a {text-decoration:none}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Transformación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p.uppercase {text-transform:uppercase}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p.lowercase {text-transform:lowercase}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p.capitalize {text-transform:capitalize}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Indentación</a:t>
            </a:r>
            <a:endParaRPr sz="160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{text-indent:50px}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990963" y="1905718"/>
            <a:ext cx="4861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p{font-family:"Times New Roman",Georgia,Serif}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688" y="2932529"/>
            <a:ext cx="1940502" cy="73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3" y="2860675"/>
            <a:ext cx="5197225" cy="1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800100" y="950775"/>
            <a:ext cx="7543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73263"/>
                </a:solidFill>
              </a:rPr>
              <a:t>Desarrollo Web – FrontEnd </a:t>
            </a:r>
            <a:endParaRPr b="1" sz="2900">
              <a:solidFill>
                <a:srgbClr val="E73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73263"/>
                </a:solidFill>
              </a:rPr>
              <a:t>CSS:</a:t>
            </a:r>
            <a:r>
              <a:rPr lang="es" sz="29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2900">
                <a:solidFill>
                  <a:srgbClr val="E73263"/>
                </a:solidFill>
              </a:rPr>
              <a:t>Font</a:t>
            </a:r>
            <a:endParaRPr sz="29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822960" y="7741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73263"/>
                </a:solidFill>
              </a:rPr>
              <a:t>Desarrollo Web – FrontEnd </a:t>
            </a:r>
            <a:br>
              <a:rPr b="1" lang="es" sz="3000">
                <a:solidFill>
                  <a:srgbClr val="E73263"/>
                </a:solidFill>
              </a:rPr>
            </a:br>
            <a:r>
              <a:rPr b="1" lang="es" sz="3000">
                <a:solidFill>
                  <a:srgbClr val="E73263"/>
                </a:solidFill>
              </a:rPr>
              <a:t>CSS:</a:t>
            </a:r>
            <a:r>
              <a:rPr lang="es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000">
                <a:solidFill>
                  <a:srgbClr val="E73263"/>
                </a:solidFill>
              </a:rPr>
              <a:t>Font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822960" y="1862281"/>
            <a:ext cx="75438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font-style</a:t>
            </a:r>
            <a:endParaRPr sz="160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p.normal {font-style:normal}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p.italic {font-style:italic}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p.oblique {font-style:oblique}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Tres tipos: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normal – El texto se muestra de manera normal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italic – El texto se muestra en itálica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oblique – El texto está inclinado (similar a itálica, pero es soportado menos)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822960" y="8085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Font</a:t>
            </a:r>
            <a:endParaRPr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822960" y="176025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font-size -&gt; default = (16px=1em)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{font-size:40px}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{font-size:30px}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{font-size:14px}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{font-size:2.5em} /* 40px/16=2.5em */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{font-size:1.875em} /* 30px/16=1.875em */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{font-size:0.875em} /* 14px/16=0.875em */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body {font-size:100%}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{font-size:2.5em}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{font-size:1.875em}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{font-size:0.875em}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1724025" y="1363565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s">
                <a:solidFill>
                  <a:srgbClr val="E72E5F"/>
                </a:solidFill>
                <a:latin typeface="Arial"/>
                <a:ea typeface="Arial"/>
                <a:cs typeface="Arial"/>
                <a:sym typeface="Arial"/>
              </a:rPr>
              <a:t>Seguimiento</a:t>
            </a: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Habilidades </a:t>
            </a:r>
            <a:b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Digitales en Programación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4">
            <a:alphaModFix/>
          </a:blip>
          <a:srcRect b="36534" l="12040" r="15944" t="22894"/>
          <a:stretch/>
        </p:blipFill>
        <p:spPr>
          <a:xfrm>
            <a:off x="1783550" y="2009660"/>
            <a:ext cx="4487918" cy="14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2650200" y="3936531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500" u="sng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0" i="0" sz="1500" u="sng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1783550" y="3531462"/>
            <a:ext cx="43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Completa la siguiente encuesta para darnos retroalimentación sobre esta semana </a:t>
            </a:r>
            <a:r>
              <a:rPr b="1" i="0" lang="es" sz="1400" u="none" cap="none" strike="noStrike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Construcción básica de páginas web estáticas con CSS (Cascading Style Sheets)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794380" y="914400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CSS-Cascading Style Sheets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94380" y="2146249"/>
            <a:ext cx="66210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aplicarle forma a un documento, HTML está limitado 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HTML se creó inicialmente para uso científico y después fue acogido para el desarrollo web.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solucionar estos problemas se creó CSS.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definen cómo mostrar la información (elementos HTML)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archivos externos de estilo dividen presentación de información y permiten ahorrar mucho trabajo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utilizan archivos .css, sin embargo, se permite añadir pequeños retoques directamente sobre el HTML.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1012589" y="1720223"/>
            <a:ext cx="72795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Define el estilo de cada elemento HTML de forma exacta.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Escala tamaños en función del tamaño de la pantalla.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Permite crear plantillas de estilos que pueden importarse en otros HTML.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CSS deben darse de alta en un archivo creado para este fin, sin embargo:</a:t>
            </a:r>
            <a:endParaRPr/>
          </a:p>
          <a:p>
            <a:pPr indent="-242887" lvl="5" marL="8112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ourier New"/>
              <a:buChar char="o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ser declarados dentro de un HTML utilizando la etiqueta &lt;style&gt;</a:t>
            </a:r>
            <a:endParaRPr/>
          </a:p>
          <a:p>
            <a:pPr indent="-242887" lvl="5" marL="8112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ourier New"/>
              <a:buChar char="o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aplicarse directamente sobre un elemento concreto en la propiedad "style".</a:t>
            </a:r>
            <a:endParaRPr/>
          </a:p>
          <a:p>
            <a:pPr indent="-2286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012589" y="6442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76861" y="2766916"/>
            <a:ext cx="4443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Selector { propiedad: valor; ...}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272254" y="2166365"/>
            <a:ext cx="2450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s" sz="18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Declaración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332733" y="2582578"/>
            <a:ext cx="8291700" cy="0"/>
          </a:xfrm>
          <a:prstGeom prst="straightConnector1">
            <a:avLst/>
          </a:prstGeom>
          <a:noFill/>
          <a:ln cap="flat" cmpd="sng" w="38100">
            <a:solidFill>
              <a:srgbClr val="E73364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76" name="Google Shape;176;p20"/>
          <p:cNvSpPr txBox="1"/>
          <p:nvPr/>
        </p:nvSpPr>
        <p:spPr>
          <a:xfrm>
            <a:off x="5119352" y="2704098"/>
            <a:ext cx="40791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H1 {color:#CC9900;}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body {color:black}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 {font-family:"sans serif"}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 {text-align:center;color:red}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361828" y="2196501"/>
            <a:ext cx="4156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s" sz="18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 b="1" i="0" sz="18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012589" y="8728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 - Sintaxis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944523" y="1865696"/>
            <a:ext cx="70818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Un selector es un identificador que se usa para saber sobre qué elemento HTML se aplicará el estilo.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Hay varios tipos de selectores.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pueden crear jerarquías de estilos.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pueden definir estilos por defecto para los elementos HTML estándar.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se pueden sobreescribir, el orden de sobreescritura es el mismo en el que se cargan o se leen los archivos css.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44523" y="737755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998818" y="1844913"/>
            <a:ext cx="66210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Tipos de selectores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elemento HTML:</a:t>
            </a:r>
            <a:endParaRPr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	h1, table, div, etc 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identificador</a:t>
            </a:r>
            <a:endParaRPr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Todos los elementos HTML cuya propiedad "id" tenga un  	determinado valor, tendrán ese estilo.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clase</a:t>
            </a:r>
            <a:endParaRPr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	Todos los elementos HTML cuya propiedad "class" tenga un   	determinado valor tendrán ese estilo.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012589" y="6442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4759038" y="1735283"/>
            <a:ext cx="3034200" cy="1312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759038" y="3098980"/>
            <a:ext cx="3034200" cy="13488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46140" y="1844384"/>
            <a:ext cx="37008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Archivo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&lt;head&gt;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&lt;link rel="stylesheet" type="text/css" href="ejemplo1.css" /&gt;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&lt;/head&gt;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&lt;body&gt;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&lt;h1&gt;Este encabezado tiene 36 pt&lt;/h1&gt;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&lt;h2&gt;Este encabezado es azul&lt;/h2&gt;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&lt;p&gt;Este párrafo tiene un margen izquierdo de 50 píxeles&lt;/p&gt;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&lt;/body&gt;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759038" y="1844384"/>
            <a:ext cx="32979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Archivo CSS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body {background-color: yellow}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h1 {font-size: 36pt}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h2 {color: blue}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p {margin-left: 50px}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Archivo CSS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body {background-color: blue}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h1 {font-size: 12pt}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h2 {color: yellow}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p {margin-left: 5px}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11253" y="869712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 - Ejemplo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