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Nuni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unito-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Nunito-italic.fntdata"/><Relationship Id="rId23" Type="http://schemas.openxmlformats.org/officeDocument/2006/relationships/slide" Target="slides/slide18.xml"/><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Nuni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09e4c5cc0_0_5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f09e4c5cc0_0_5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b4edbad4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cb4edbad4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b4edbad4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cb4edbad4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cb4edbad4a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cb4edbad4a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b4edbad4a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gcb4edbad4a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b4edbad4a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gcb4edbad4a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b4edbad4a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gcb4edbad4a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b4edbad4a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gcb4edbad4a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b4edbad4a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gcb4edbad4a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b4edbad4a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gcb4edbad4a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b4edbad4a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gcb4edbad4a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cb4edbad4a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gcb4edbad4a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cb4edbad4a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gcb4edbad4a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b4edbad4a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0" name="Google Shape;360;gcb4edbad4a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cb4edbad4a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gcb4edbad4a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cb4edbad4a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gcb4edbad4a_0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09e4c5cc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gf09e4c5cc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09e4c5cc0_0_5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f09e4c5cc0_0_5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09e4c5cc0_0_5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f09e4c5cc0_0_5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09e4c5cc0_0_5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f09e4c5cc0_0_5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09e4c5cc0_0_5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f09e4c5cc0_0_5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09e4c5cc0_0_5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f09e4c5cc0_0_5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09e4c5cc0_0_5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f09e4c5cc0_0_5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7.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hyperlink" Target="https://www.pythonanywher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hyperlink" Target="https://www.pythonanywhere.com/pric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4"/>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99" name="Google Shape;199;p24"/>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pic>
        <p:nvPicPr>
          <p:cNvPr id="200" name="Google Shape;200;p24"/>
          <p:cNvPicPr preferRelativeResize="0"/>
          <p:nvPr/>
        </p:nvPicPr>
        <p:blipFill rotWithShape="1">
          <a:blip r:embed="rId4">
            <a:alphaModFix/>
          </a:blip>
          <a:srcRect b="0" l="0" r="0" t="0"/>
          <a:stretch/>
        </p:blipFill>
        <p:spPr>
          <a:xfrm>
            <a:off x="981075" y="2254560"/>
            <a:ext cx="1238250" cy="1295400"/>
          </a:xfrm>
          <a:prstGeom prst="rect">
            <a:avLst/>
          </a:prstGeom>
          <a:noFill/>
          <a:ln>
            <a:noFill/>
          </a:ln>
        </p:spPr>
      </p:pic>
      <p:pic>
        <p:nvPicPr>
          <p:cNvPr id="201" name="Google Shape;201;p24"/>
          <p:cNvPicPr preferRelativeResize="0"/>
          <p:nvPr/>
        </p:nvPicPr>
        <p:blipFill rotWithShape="1">
          <a:blip r:embed="rId5">
            <a:alphaModFix/>
          </a:blip>
          <a:srcRect b="0" l="0" r="0" t="0"/>
          <a:stretch/>
        </p:blipFill>
        <p:spPr>
          <a:xfrm>
            <a:off x="6668180" y="2254560"/>
            <a:ext cx="923925" cy="1266825"/>
          </a:xfrm>
          <a:prstGeom prst="rect">
            <a:avLst/>
          </a:prstGeom>
          <a:noFill/>
          <a:ln>
            <a:noFill/>
          </a:ln>
        </p:spPr>
      </p:pic>
      <p:sp>
        <p:nvSpPr>
          <p:cNvPr id="202" name="Google Shape;202;p24"/>
          <p:cNvSpPr txBox="1"/>
          <p:nvPr/>
        </p:nvSpPr>
        <p:spPr>
          <a:xfrm>
            <a:off x="981075" y="1985139"/>
            <a:ext cx="1200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SSH Cliente</a:t>
            </a:r>
            <a:endParaRPr b="1" i="0" sz="1400" u="none" cap="none" strike="noStrike">
              <a:solidFill>
                <a:srgbClr val="000000"/>
              </a:solidFill>
              <a:latin typeface="Arial"/>
              <a:ea typeface="Arial"/>
              <a:cs typeface="Arial"/>
              <a:sym typeface="Arial"/>
            </a:endParaRPr>
          </a:p>
        </p:txBody>
      </p:sp>
      <p:sp>
        <p:nvSpPr>
          <p:cNvPr id="203" name="Google Shape;203;p24"/>
          <p:cNvSpPr txBox="1"/>
          <p:nvPr/>
        </p:nvSpPr>
        <p:spPr>
          <a:xfrm>
            <a:off x="6516235" y="1997513"/>
            <a:ext cx="1332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SSH Servidor</a:t>
            </a:r>
            <a:endParaRPr b="1" i="0" sz="1400" u="none" cap="none" strike="noStrike">
              <a:solidFill>
                <a:srgbClr val="000000"/>
              </a:solidFill>
              <a:latin typeface="Arial"/>
              <a:ea typeface="Arial"/>
              <a:cs typeface="Arial"/>
              <a:sym typeface="Arial"/>
            </a:endParaRPr>
          </a:p>
        </p:txBody>
      </p:sp>
      <p:sp>
        <p:nvSpPr>
          <p:cNvPr id="204" name="Google Shape;204;p24"/>
          <p:cNvSpPr/>
          <p:nvPr/>
        </p:nvSpPr>
        <p:spPr>
          <a:xfrm>
            <a:off x="2563226" y="1846249"/>
            <a:ext cx="3761100" cy="423000"/>
          </a:xfrm>
          <a:prstGeom prst="righ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Cliente inicia la conexión con el servidor</a:t>
            </a:r>
            <a:endParaRPr b="0" i="0" sz="1400" u="none" cap="none" strike="noStrike">
              <a:solidFill>
                <a:srgbClr val="233A44"/>
              </a:solidFill>
              <a:latin typeface="Arial"/>
              <a:ea typeface="Arial"/>
              <a:cs typeface="Arial"/>
              <a:sym typeface="Arial"/>
            </a:endParaRPr>
          </a:p>
        </p:txBody>
      </p:sp>
      <p:sp>
        <p:nvSpPr>
          <p:cNvPr id="205" name="Google Shape;205;p24"/>
          <p:cNvSpPr/>
          <p:nvPr/>
        </p:nvSpPr>
        <p:spPr>
          <a:xfrm>
            <a:off x="2498636" y="2350551"/>
            <a:ext cx="3761100" cy="413700"/>
          </a:xfrm>
          <a:prstGeom prst="lef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El servidor envía una llave pública</a:t>
            </a:r>
            <a:endParaRPr b="0" i="0" sz="1400" u="none" cap="none" strike="noStrike">
              <a:solidFill>
                <a:srgbClr val="233A44"/>
              </a:solidFill>
              <a:latin typeface="Arial"/>
              <a:ea typeface="Arial"/>
              <a:cs typeface="Arial"/>
              <a:sym typeface="Arial"/>
            </a:endParaRPr>
          </a:p>
        </p:txBody>
      </p:sp>
      <p:sp>
        <p:nvSpPr>
          <p:cNvPr id="206" name="Google Shape;206;p24"/>
          <p:cNvSpPr/>
          <p:nvPr/>
        </p:nvSpPr>
        <p:spPr>
          <a:xfrm>
            <a:off x="2498635" y="2893000"/>
            <a:ext cx="3761100" cy="444600"/>
          </a:xfrm>
          <a:prstGeom prst="leftRigh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Negociación de parámetros del canal</a:t>
            </a:r>
            <a:endParaRPr b="0" i="0" sz="1400" u="none" cap="none" strike="noStrike">
              <a:solidFill>
                <a:srgbClr val="233A44"/>
              </a:solidFill>
              <a:latin typeface="Arial"/>
              <a:ea typeface="Arial"/>
              <a:cs typeface="Arial"/>
              <a:sym typeface="Arial"/>
            </a:endParaRPr>
          </a:p>
        </p:txBody>
      </p:sp>
      <p:sp>
        <p:nvSpPr>
          <p:cNvPr id="207" name="Google Shape;207;p24"/>
          <p:cNvSpPr/>
          <p:nvPr/>
        </p:nvSpPr>
        <p:spPr>
          <a:xfrm>
            <a:off x="2563226" y="3466319"/>
            <a:ext cx="3761100" cy="423000"/>
          </a:xfrm>
          <a:prstGeom prst="righ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Inicio de sesión en el servidor</a:t>
            </a:r>
            <a:endParaRPr b="0" i="0" sz="1400" u="none" cap="none" strike="noStrike">
              <a:solidFill>
                <a:srgbClr val="233A44"/>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25"/>
          <p:cNvSpPr txBox="1"/>
          <p:nvPr/>
        </p:nvSpPr>
        <p:spPr>
          <a:xfrm>
            <a:off x="822960" y="475148"/>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a:t>
            </a:r>
            <a:endParaRPr b="1" sz="3200">
              <a:solidFill>
                <a:srgbClr val="E73263"/>
              </a:solidFill>
            </a:endParaRPr>
          </a:p>
        </p:txBody>
      </p:sp>
      <p:sp>
        <p:nvSpPr>
          <p:cNvPr id="213" name="Google Shape;213;p25"/>
          <p:cNvSpPr txBox="1"/>
          <p:nvPr/>
        </p:nvSpPr>
        <p:spPr>
          <a:xfrm>
            <a:off x="718482" y="1448947"/>
            <a:ext cx="7752900" cy="3570300"/>
          </a:xfrm>
          <a:prstGeom prst="rect">
            <a:avLst/>
          </a:prstGeom>
          <a:noFill/>
          <a:ln>
            <a:noFill/>
          </a:ln>
        </p:spPr>
        <p:txBody>
          <a:bodyPr anchorCtr="0" anchor="t" bIns="34275" lIns="0" spcFirstLastPara="1" rIns="0" wrap="square" tIns="34275">
            <a:noAutofit/>
          </a:bodyPr>
          <a:lstStyle/>
          <a:p>
            <a:pPr indent="-317500" lvl="0" marL="457200" rtl="0" algn="just">
              <a:lnSpc>
                <a:spcPct val="100000"/>
              </a:lnSpc>
              <a:spcBef>
                <a:spcPts val="900"/>
              </a:spcBef>
              <a:spcAft>
                <a:spcPts val="0"/>
              </a:spcAft>
              <a:buClr>
                <a:schemeClr val="accent5"/>
              </a:buClr>
              <a:buSzPts val="1400"/>
              <a:buFont typeface="Arial"/>
              <a:buChar char="●"/>
            </a:pPr>
            <a:r>
              <a:rPr lang="es" sz="1300">
                <a:solidFill>
                  <a:srgbClr val="375FA9"/>
                </a:solidFill>
              </a:rPr>
              <a:t>Se entiende por informática en la nube a la distribución de recursos de TI bajo demanda utilizando Internet mediante un esquema de pago por uso. </a:t>
            </a:r>
            <a:endParaRPr sz="1300">
              <a:solidFill>
                <a:srgbClr val="375FA9"/>
              </a:solidFill>
            </a:endParaRPr>
          </a:p>
          <a:p>
            <a:pPr indent="-317500" lvl="0" marL="457200" rtl="0" algn="just">
              <a:lnSpc>
                <a:spcPct val="100000"/>
              </a:lnSpc>
              <a:spcBef>
                <a:spcPts val="900"/>
              </a:spcBef>
              <a:spcAft>
                <a:spcPts val="0"/>
              </a:spcAft>
              <a:buClr>
                <a:schemeClr val="accent5"/>
              </a:buClr>
              <a:buSzPts val="1400"/>
              <a:buFont typeface="Arial"/>
              <a:buChar char="●"/>
            </a:pPr>
            <a:r>
              <a:rPr lang="es" sz="1300">
                <a:solidFill>
                  <a:srgbClr val="375FA9"/>
                </a:solidFill>
              </a:rPr>
              <a:t>El proveedor de la nube Amazon Web Services ofrece acceso a servicios tecnológicos, como capacidad informática, almacenamiento y bases de datos, en función de las necesidades del usuario (en vez de comprar, poseer y mantener servidores y centros de datos físicos propios).</a:t>
            </a:r>
            <a:endParaRPr sz="1300">
              <a:solidFill>
                <a:srgbClr val="375FA9"/>
              </a:solidFill>
            </a:endParaRPr>
          </a:p>
          <a:p>
            <a:pPr indent="-317500" lvl="0" marL="457200" rtl="0" algn="just">
              <a:lnSpc>
                <a:spcPct val="100000"/>
              </a:lnSpc>
              <a:spcBef>
                <a:spcPts val="900"/>
              </a:spcBef>
              <a:spcAft>
                <a:spcPts val="0"/>
              </a:spcAft>
              <a:buClr>
                <a:schemeClr val="accent5"/>
              </a:buClr>
              <a:buSzPts val="1400"/>
              <a:buFont typeface="Arial"/>
              <a:buChar char="●"/>
            </a:pPr>
            <a:r>
              <a:rPr lang="es" sz="1300">
                <a:solidFill>
                  <a:srgbClr val="375FA9"/>
                </a:solidFill>
              </a:rPr>
              <a:t>Actualmente, muchas organizaciones de todo tipo, tamaño y sector están utilizando la nube para muchos usos: </a:t>
            </a:r>
            <a:endParaRPr sz="1300">
              <a:solidFill>
                <a:srgbClr val="375FA9"/>
              </a:solidFill>
            </a:endParaRPr>
          </a:p>
          <a:p>
            <a:pPr indent="-317500" lvl="1" marL="914400" rtl="0" algn="just">
              <a:lnSpc>
                <a:spcPct val="100000"/>
              </a:lnSpc>
              <a:spcBef>
                <a:spcPts val="1000"/>
              </a:spcBef>
              <a:spcAft>
                <a:spcPts val="0"/>
              </a:spcAft>
              <a:buClr>
                <a:srgbClr val="233A44"/>
              </a:buClr>
              <a:buSzPts val="1400"/>
              <a:buFont typeface="Arial"/>
              <a:buChar char="○"/>
            </a:pPr>
            <a:r>
              <a:rPr lang="es" sz="1300">
                <a:solidFill>
                  <a:srgbClr val="375FA9"/>
                </a:solidFill>
              </a:rPr>
              <a:t>Respaldo de datos.</a:t>
            </a:r>
            <a:endParaRPr sz="1300">
              <a:solidFill>
                <a:srgbClr val="375FA9"/>
              </a:solidFill>
            </a:endParaRPr>
          </a:p>
          <a:p>
            <a:pPr indent="-317500" lvl="1" marL="914400" rtl="0" algn="just">
              <a:lnSpc>
                <a:spcPct val="100000"/>
              </a:lnSpc>
              <a:spcBef>
                <a:spcPts val="0"/>
              </a:spcBef>
              <a:spcAft>
                <a:spcPts val="0"/>
              </a:spcAft>
              <a:buClr>
                <a:srgbClr val="233A44"/>
              </a:buClr>
              <a:buSzPts val="1400"/>
              <a:buFont typeface="Arial"/>
              <a:buChar char="○"/>
            </a:pPr>
            <a:r>
              <a:rPr lang="es" sz="1300">
                <a:solidFill>
                  <a:srgbClr val="375FA9"/>
                </a:solidFill>
              </a:rPr>
              <a:t>Recuperación de desastres.</a:t>
            </a:r>
            <a:endParaRPr sz="1300">
              <a:solidFill>
                <a:srgbClr val="375FA9"/>
              </a:solidFill>
            </a:endParaRPr>
          </a:p>
          <a:p>
            <a:pPr indent="-317500" lvl="1" marL="914400" rtl="0" algn="just">
              <a:lnSpc>
                <a:spcPct val="100000"/>
              </a:lnSpc>
              <a:spcBef>
                <a:spcPts val="0"/>
              </a:spcBef>
              <a:spcAft>
                <a:spcPts val="0"/>
              </a:spcAft>
              <a:buClr>
                <a:srgbClr val="233A44"/>
              </a:buClr>
              <a:buSzPts val="1400"/>
              <a:buFont typeface="Arial"/>
              <a:buChar char="○"/>
            </a:pPr>
            <a:r>
              <a:rPr lang="es" sz="1300">
                <a:solidFill>
                  <a:srgbClr val="375FA9"/>
                </a:solidFill>
              </a:rPr>
              <a:t>Email.</a:t>
            </a:r>
            <a:endParaRPr sz="1300">
              <a:solidFill>
                <a:srgbClr val="375FA9"/>
              </a:solidFill>
            </a:endParaRPr>
          </a:p>
          <a:p>
            <a:pPr indent="-317500" lvl="1" marL="914400" rtl="0" algn="just">
              <a:lnSpc>
                <a:spcPct val="100000"/>
              </a:lnSpc>
              <a:spcBef>
                <a:spcPts val="0"/>
              </a:spcBef>
              <a:spcAft>
                <a:spcPts val="0"/>
              </a:spcAft>
              <a:buClr>
                <a:srgbClr val="233A44"/>
              </a:buClr>
              <a:buSzPts val="1400"/>
              <a:buFont typeface="Arial"/>
              <a:buChar char="○"/>
            </a:pPr>
            <a:r>
              <a:rPr lang="es" sz="1300">
                <a:solidFill>
                  <a:srgbClr val="375FA9"/>
                </a:solidFill>
              </a:rPr>
              <a:t>Escritorios virtuales.</a:t>
            </a:r>
            <a:endParaRPr sz="1300">
              <a:solidFill>
                <a:srgbClr val="375FA9"/>
              </a:solidFill>
            </a:endParaRPr>
          </a:p>
          <a:p>
            <a:pPr indent="-317500" lvl="1" marL="914400" rtl="0" algn="just">
              <a:lnSpc>
                <a:spcPct val="100000"/>
              </a:lnSpc>
              <a:spcBef>
                <a:spcPts val="0"/>
              </a:spcBef>
              <a:spcAft>
                <a:spcPts val="0"/>
              </a:spcAft>
              <a:buClr>
                <a:srgbClr val="233A44"/>
              </a:buClr>
              <a:buSzPts val="1400"/>
              <a:buFont typeface="Arial"/>
              <a:buChar char="○"/>
            </a:pPr>
            <a:r>
              <a:rPr lang="es" sz="1300">
                <a:solidFill>
                  <a:srgbClr val="375FA9"/>
                </a:solidFill>
              </a:rPr>
              <a:t>Desarrollo y prueba de software.</a:t>
            </a:r>
            <a:endParaRPr sz="1300">
              <a:solidFill>
                <a:srgbClr val="375FA9"/>
              </a:solidFill>
            </a:endParaRPr>
          </a:p>
          <a:p>
            <a:pPr indent="-317500" lvl="1" marL="914400" rtl="0" algn="just">
              <a:lnSpc>
                <a:spcPct val="100000"/>
              </a:lnSpc>
              <a:spcBef>
                <a:spcPts val="0"/>
              </a:spcBef>
              <a:spcAft>
                <a:spcPts val="0"/>
              </a:spcAft>
              <a:buClr>
                <a:srgbClr val="233A44"/>
              </a:buClr>
              <a:buSzPts val="1400"/>
              <a:buFont typeface="Arial"/>
              <a:buChar char="○"/>
            </a:pPr>
            <a:r>
              <a:rPr lang="es" sz="1300">
                <a:solidFill>
                  <a:srgbClr val="375FA9"/>
                </a:solidFill>
              </a:rPr>
              <a:t>Análisis de big data.</a:t>
            </a:r>
            <a:endParaRPr sz="1300">
              <a:solidFill>
                <a:srgbClr val="375FA9"/>
              </a:solidFill>
            </a:endParaRPr>
          </a:p>
          <a:p>
            <a:pPr indent="-317500" lvl="1" marL="914400" rtl="0" algn="just">
              <a:lnSpc>
                <a:spcPct val="100000"/>
              </a:lnSpc>
              <a:spcBef>
                <a:spcPts val="0"/>
              </a:spcBef>
              <a:spcAft>
                <a:spcPts val="0"/>
              </a:spcAft>
              <a:buClr>
                <a:srgbClr val="233A44"/>
              </a:buClr>
              <a:buSzPts val="1400"/>
              <a:buFont typeface="Arial"/>
              <a:buChar char="○"/>
            </a:pPr>
            <a:r>
              <a:rPr lang="es" sz="1300">
                <a:solidFill>
                  <a:srgbClr val="375FA9"/>
                </a:solidFill>
              </a:rPr>
              <a:t>Aplicaciones web con acceso para clientes.</a:t>
            </a:r>
            <a:endParaRPr sz="1300">
              <a:solidFill>
                <a:srgbClr val="233A44"/>
              </a:solidFill>
            </a:endParaRPr>
          </a:p>
          <a:p>
            <a:pPr indent="0" lvl="0" marL="139700" rtl="0" algn="just">
              <a:lnSpc>
                <a:spcPct val="90000"/>
              </a:lnSpc>
              <a:spcBef>
                <a:spcPts val="900"/>
              </a:spcBef>
              <a:spcAft>
                <a:spcPts val="0"/>
              </a:spcAft>
              <a:buNone/>
            </a:pPr>
            <a:r>
              <a:t/>
            </a:r>
            <a:endParaRPr sz="1300">
              <a:solidFill>
                <a:srgbClr val="375FA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26"/>
          <p:cNvSpPr txBox="1"/>
          <p:nvPr/>
        </p:nvSpPr>
        <p:spPr>
          <a:xfrm>
            <a:off x="822960" y="475148"/>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a:t>
            </a:r>
            <a:endParaRPr b="1" sz="3200">
              <a:solidFill>
                <a:srgbClr val="E73263"/>
              </a:solidFill>
            </a:endParaRPr>
          </a:p>
        </p:txBody>
      </p:sp>
      <p:sp>
        <p:nvSpPr>
          <p:cNvPr id="219" name="Google Shape;219;p26"/>
          <p:cNvSpPr txBox="1"/>
          <p:nvPr/>
        </p:nvSpPr>
        <p:spPr>
          <a:xfrm>
            <a:off x="718482" y="1448947"/>
            <a:ext cx="7752900" cy="3570300"/>
          </a:xfrm>
          <a:prstGeom prst="rect">
            <a:avLst/>
          </a:prstGeom>
          <a:noFill/>
          <a:ln>
            <a:noFill/>
          </a:ln>
        </p:spPr>
        <p:txBody>
          <a:bodyPr anchorCtr="0" anchor="t" bIns="34275" lIns="0" spcFirstLastPara="1" rIns="0" wrap="square" tIns="34275">
            <a:noAutofit/>
          </a:bodyPr>
          <a:lstStyle/>
          <a:p>
            <a:pPr indent="0" lvl="0" marL="0" rtl="0" algn="just">
              <a:lnSpc>
                <a:spcPct val="115000"/>
              </a:lnSpc>
              <a:spcBef>
                <a:spcPts val="900"/>
              </a:spcBef>
              <a:spcAft>
                <a:spcPts val="0"/>
              </a:spcAft>
              <a:buNone/>
            </a:pPr>
            <a:r>
              <a:rPr b="1" lang="es">
                <a:solidFill>
                  <a:srgbClr val="375FA9"/>
                </a:solidFill>
              </a:rPr>
              <a:t>Ejemplos:</a:t>
            </a:r>
            <a:endParaRPr b="1">
              <a:solidFill>
                <a:srgbClr val="375FA9"/>
              </a:solidFill>
            </a:endParaRPr>
          </a:p>
          <a:p>
            <a:pPr indent="-323850" lvl="0" marL="457200" rtl="0" algn="just">
              <a:lnSpc>
                <a:spcPct val="115000"/>
              </a:lnSpc>
              <a:spcBef>
                <a:spcPts val="1000"/>
              </a:spcBef>
              <a:spcAft>
                <a:spcPts val="0"/>
              </a:spcAft>
              <a:buClr>
                <a:schemeClr val="accent5"/>
              </a:buClr>
              <a:buSzPts val="1500"/>
              <a:buFont typeface="Arial"/>
              <a:buChar char="●"/>
            </a:pPr>
            <a:r>
              <a:rPr lang="es">
                <a:solidFill>
                  <a:srgbClr val="375FA9"/>
                </a:solidFill>
              </a:rPr>
              <a:t>En el sector de la salud utilizan la nube para desarrollar tratamientos personalizados destinados a los pacientes. </a:t>
            </a:r>
            <a:endParaRPr>
              <a:solidFill>
                <a:srgbClr val="375FA9"/>
              </a:solidFill>
            </a:endParaRPr>
          </a:p>
          <a:p>
            <a:pPr indent="-323850" lvl="0" marL="457200" rtl="0" algn="just">
              <a:lnSpc>
                <a:spcPct val="115000"/>
              </a:lnSpc>
              <a:spcBef>
                <a:spcPts val="1000"/>
              </a:spcBef>
              <a:spcAft>
                <a:spcPts val="0"/>
              </a:spcAft>
              <a:buClr>
                <a:schemeClr val="accent5"/>
              </a:buClr>
              <a:buSzPts val="1500"/>
              <a:buFont typeface="Arial"/>
              <a:buChar char="●"/>
            </a:pPr>
            <a:r>
              <a:rPr lang="es">
                <a:solidFill>
                  <a:srgbClr val="375FA9"/>
                </a:solidFill>
              </a:rPr>
              <a:t>En el sector financiero usan la nube para implementar estrategias que permitan la detección y prevención de fraudes en tiempo real. </a:t>
            </a:r>
            <a:endParaRPr>
              <a:solidFill>
                <a:srgbClr val="375FA9"/>
              </a:solidFill>
            </a:endParaRPr>
          </a:p>
          <a:p>
            <a:pPr indent="-323850" lvl="0" marL="457200" rtl="0" algn="just">
              <a:lnSpc>
                <a:spcPct val="115000"/>
              </a:lnSpc>
              <a:spcBef>
                <a:spcPts val="1000"/>
              </a:spcBef>
              <a:spcAft>
                <a:spcPts val="1000"/>
              </a:spcAft>
              <a:buClr>
                <a:schemeClr val="accent5"/>
              </a:buClr>
              <a:buSzPts val="1500"/>
              <a:buFont typeface="Arial"/>
              <a:buChar char="●"/>
            </a:pPr>
            <a:r>
              <a:rPr lang="es">
                <a:solidFill>
                  <a:srgbClr val="375FA9"/>
                </a:solidFill>
              </a:rPr>
              <a:t>Los desarrolladores de videojuegos, quienes usan la nube para acercar sus creaciones online a millones de usuarios de todo el mundo.</a:t>
            </a:r>
            <a:endParaRPr>
              <a:solidFill>
                <a:srgbClr val="375FA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27"/>
          <p:cNvSpPr txBox="1"/>
          <p:nvPr/>
        </p:nvSpPr>
        <p:spPr>
          <a:xfrm>
            <a:off x="760616" y="495507"/>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 - Beneficios</a:t>
            </a:r>
            <a:endParaRPr b="1" sz="3200">
              <a:solidFill>
                <a:srgbClr val="E73263"/>
              </a:solidFill>
            </a:endParaRPr>
          </a:p>
        </p:txBody>
      </p:sp>
      <p:sp>
        <p:nvSpPr>
          <p:cNvPr id="225" name="Google Shape;225;p27"/>
          <p:cNvSpPr txBox="1"/>
          <p:nvPr/>
        </p:nvSpPr>
        <p:spPr>
          <a:xfrm>
            <a:off x="760616" y="1714499"/>
            <a:ext cx="7543800" cy="2421000"/>
          </a:xfrm>
          <a:prstGeom prst="rect">
            <a:avLst/>
          </a:prstGeom>
          <a:noFill/>
          <a:ln>
            <a:noFill/>
          </a:ln>
        </p:spPr>
        <p:txBody>
          <a:bodyPr anchorCtr="0" anchor="t" bIns="34275" lIns="0" spcFirstLastPara="1" rIns="0" wrap="square" tIns="34275">
            <a:noAutofit/>
          </a:bodyPr>
          <a:lstStyle/>
          <a:p>
            <a:pPr indent="0" lvl="0" marL="139700" rtl="0" algn="just">
              <a:lnSpc>
                <a:spcPct val="100000"/>
              </a:lnSpc>
              <a:spcBef>
                <a:spcPts val="900"/>
              </a:spcBef>
              <a:spcAft>
                <a:spcPts val="0"/>
              </a:spcAft>
              <a:buNone/>
            </a:pPr>
            <a:r>
              <a:rPr b="1" lang="es" sz="1350">
                <a:solidFill>
                  <a:srgbClr val="375FA9"/>
                </a:solidFill>
              </a:rPr>
              <a:t>Agilidad</a:t>
            </a:r>
            <a:endParaRPr sz="1300">
              <a:solidFill>
                <a:srgbClr val="233A44"/>
              </a:solidFill>
            </a:endParaRPr>
          </a:p>
          <a:p>
            <a:pPr indent="0" lvl="0" marL="139700" rtl="0" algn="just">
              <a:lnSpc>
                <a:spcPct val="100000"/>
              </a:lnSpc>
              <a:spcBef>
                <a:spcPts val="900"/>
              </a:spcBef>
              <a:spcAft>
                <a:spcPts val="0"/>
              </a:spcAft>
              <a:buNone/>
            </a:pPr>
            <a:r>
              <a:rPr lang="es" sz="1350">
                <a:solidFill>
                  <a:srgbClr val="375FA9"/>
                </a:solidFill>
              </a:rPr>
              <a:t>La nube ofrece fácil acceso a una gran variedad de tecnologías que permiten innovar con mayor rapidez. Se pueden activar recursos rápidamente según las necesidades, desde servicios de infraestructura, como cómputo, almacenamiento y bases de datos, hasta Internet de las cosas, aprendizaje automático, base de datos y análisis, entre otros.</a:t>
            </a:r>
            <a:endParaRPr sz="1300">
              <a:solidFill>
                <a:srgbClr val="233A44"/>
              </a:solidFill>
            </a:endParaRPr>
          </a:p>
          <a:p>
            <a:pPr indent="0" lvl="0" marL="139700" rtl="0" algn="just">
              <a:lnSpc>
                <a:spcPct val="100000"/>
              </a:lnSpc>
              <a:spcBef>
                <a:spcPts val="900"/>
              </a:spcBef>
              <a:spcAft>
                <a:spcPts val="0"/>
              </a:spcAft>
              <a:buNone/>
            </a:pPr>
            <a:r>
              <a:rPr lang="es" sz="1350">
                <a:solidFill>
                  <a:srgbClr val="375FA9"/>
                </a:solidFill>
              </a:rPr>
              <a:t>Se pueden implementar servicios tecnológicos en cuestión de minutos y pasar de la idea a la implementación mucho más rápidamente. </a:t>
            </a:r>
            <a:endParaRPr sz="1350">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28"/>
          <p:cNvSpPr txBox="1"/>
          <p:nvPr/>
        </p:nvSpPr>
        <p:spPr>
          <a:xfrm>
            <a:off x="760616" y="495507"/>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 - Beneficios</a:t>
            </a:r>
            <a:endParaRPr b="1" sz="3200">
              <a:solidFill>
                <a:srgbClr val="E73263"/>
              </a:solidFill>
            </a:endParaRPr>
          </a:p>
        </p:txBody>
      </p:sp>
      <p:sp>
        <p:nvSpPr>
          <p:cNvPr id="231" name="Google Shape;231;p28"/>
          <p:cNvSpPr txBox="1"/>
          <p:nvPr/>
        </p:nvSpPr>
        <p:spPr>
          <a:xfrm>
            <a:off x="733063" y="1517796"/>
            <a:ext cx="7543800" cy="3393600"/>
          </a:xfrm>
          <a:prstGeom prst="rect">
            <a:avLst/>
          </a:prstGeom>
          <a:noFill/>
          <a:ln>
            <a:noFill/>
          </a:ln>
        </p:spPr>
        <p:txBody>
          <a:bodyPr anchorCtr="0" anchor="t" bIns="34275" lIns="0" spcFirstLastPara="1" rIns="0" wrap="square" tIns="34275">
            <a:noAutofit/>
          </a:bodyPr>
          <a:lstStyle/>
          <a:p>
            <a:pPr indent="0" lvl="0" marL="139700" rtl="0" algn="just">
              <a:lnSpc>
                <a:spcPct val="100000"/>
              </a:lnSpc>
              <a:spcBef>
                <a:spcPts val="900"/>
              </a:spcBef>
              <a:spcAft>
                <a:spcPts val="0"/>
              </a:spcAft>
              <a:buNone/>
            </a:pPr>
            <a:r>
              <a:rPr b="1" lang="es" sz="1350">
                <a:solidFill>
                  <a:srgbClr val="375FA9"/>
                </a:solidFill>
              </a:rPr>
              <a:t>Elasticidad</a:t>
            </a:r>
            <a:endParaRPr sz="1300">
              <a:solidFill>
                <a:srgbClr val="233A44"/>
              </a:solidFill>
            </a:endParaRPr>
          </a:p>
          <a:p>
            <a:pPr indent="0" lvl="0" marL="139700" rtl="0" algn="just">
              <a:lnSpc>
                <a:spcPct val="100000"/>
              </a:lnSpc>
              <a:spcBef>
                <a:spcPts val="900"/>
              </a:spcBef>
              <a:spcAft>
                <a:spcPts val="0"/>
              </a:spcAft>
              <a:buNone/>
            </a:pPr>
            <a:r>
              <a:rPr lang="es" sz="1350">
                <a:solidFill>
                  <a:srgbClr val="375FA9"/>
                </a:solidFill>
              </a:rPr>
              <a:t>Con la informática en la nube, se suministran los recursos necesarios, sin tener que proveerlos en exceso y con anticipación, para gestionar niveles altos de actividad comercial a futuro. Se puede ajustar la escala de estos recursos con el fin de aumentar o disminuir la capacidad de forma inmediata a medida que cambian las necesidades del negocio.</a:t>
            </a:r>
            <a:endParaRPr sz="1300">
              <a:solidFill>
                <a:srgbClr val="233A44"/>
              </a:solidFill>
            </a:endParaRPr>
          </a:p>
          <a:p>
            <a:pPr indent="0" lvl="0" marL="139700" rtl="0" algn="just">
              <a:lnSpc>
                <a:spcPct val="100000"/>
              </a:lnSpc>
              <a:spcBef>
                <a:spcPts val="900"/>
              </a:spcBef>
              <a:spcAft>
                <a:spcPts val="0"/>
              </a:spcAft>
              <a:buNone/>
            </a:pPr>
            <a:r>
              <a:t/>
            </a:r>
            <a:endParaRPr sz="200">
              <a:solidFill>
                <a:srgbClr val="375FA9"/>
              </a:solidFill>
            </a:endParaRPr>
          </a:p>
          <a:p>
            <a:pPr indent="0" lvl="0" marL="139700" rtl="0" algn="just">
              <a:lnSpc>
                <a:spcPct val="100000"/>
              </a:lnSpc>
              <a:spcBef>
                <a:spcPts val="900"/>
              </a:spcBef>
              <a:spcAft>
                <a:spcPts val="0"/>
              </a:spcAft>
              <a:buNone/>
            </a:pPr>
            <a:r>
              <a:rPr b="1" lang="es" sz="1350">
                <a:solidFill>
                  <a:srgbClr val="375FA9"/>
                </a:solidFill>
              </a:rPr>
              <a:t>Ahorro de costos</a:t>
            </a:r>
            <a:endParaRPr sz="1300">
              <a:solidFill>
                <a:srgbClr val="233A44"/>
              </a:solidFill>
            </a:endParaRPr>
          </a:p>
          <a:p>
            <a:pPr indent="0" lvl="0" marL="139700" rtl="0" algn="just">
              <a:lnSpc>
                <a:spcPct val="100000"/>
              </a:lnSpc>
              <a:spcBef>
                <a:spcPts val="900"/>
              </a:spcBef>
              <a:spcAft>
                <a:spcPts val="0"/>
              </a:spcAft>
              <a:buNone/>
            </a:pPr>
            <a:r>
              <a:rPr lang="es" sz="1350">
                <a:solidFill>
                  <a:srgbClr val="375FA9"/>
                </a:solidFill>
              </a:rPr>
              <a:t>La nube permite reemplazar los gastos de capital (como los centros de datos y servidores físicos) por gastos variables, y pagar solo por los recursos de TI a medida que son utilizados. Por otro lado, debido a las economías de escala, los gastos variables son mucho menores del monto que pagaría el cliente por realizarlo por sí mismo. </a:t>
            </a:r>
            <a:endParaRPr sz="1350">
              <a:solidFill>
                <a:srgbClr val="375FA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29"/>
          <p:cNvSpPr txBox="1"/>
          <p:nvPr/>
        </p:nvSpPr>
        <p:spPr>
          <a:xfrm>
            <a:off x="729443" y="938853"/>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 </a:t>
            </a:r>
            <a:br>
              <a:rPr b="1" lang="es" sz="3200">
                <a:solidFill>
                  <a:srgbClr val="E73263"/>
                </a:solidFill>
              </a:rPr>
            </a:br>
            <a:r>
              <a:rPr b="1" lang="es" sz="3200">
                <a:solidFill>
                  <a:srgbClr val="E73263"/>
                </a:solidFill>
              </a:rPr>
              <a:t>Modelos</a:t>
            </a:r>
            <a:endParaRPr b="1" sz="3200">
              <a:solidFill>
                <a:srgbClr val="E73263"/>
              </a:solidFill>
            </a:endParaRPr>
          </a:p>
        </p:txBody>
      </p:sp>
      <p:sp>
        <p:nvSpPr>
          <p:cNvPr id="237" name="Google Shape;237;p29"/>
          <p:cNvSpPr txBox="1"/>
          <p:nvPr/>
        </p:nvSpPr>
        <p:spPr>
          <a:xfrm>
            <a:off x="3636818" y="2114117"/>
            <a:ext cx="4764600" cy="2119800"/>
          </a:xfrm>
          <a:prstGeom prst="rect">
            <a:avLst/>
          </a:prstGeom>
          <a:noFill/>
          <a:ln>
            <a:noFill/>
          </a:ln>
        </p:spPr>
        <p:txBody>
          <a:bodyPr anchorCtr="0" anchor="t" bIns="34275" lIns="0" spcFirstLastPara="1" rIns="0" wrap="square" tIns="34275">
            <a:noAutofit/>
          </a:bodyPr>
          <a:lstStyle/>
          <a:p>
            <a:pPr indent="0" lvl="0" marL="139700" rtl="0" algn="just">
              <a:lnSpc>
                <a:spcPct val="100000"/>
              </a:lnSpc>
              <a:spcBef>
                <a:spcPts val="900"/>
              </a:spcBef>
              <a:spcAft>
                <a:spcPts val="0"/>
              </a:spcAft>
              <a:buNone/>
            </a:pPr>
            <a:r>
              <a:rPr b="1" lang="es" sz="1350">
                <a:solidFill>
                  <a:srgbClr val="375FA9"/>
                </a:solidFill>
              </a:rPr>
              <a:t>Infraestructura como servicio (IaaS)</a:t>
            </a:r>
            <a:r>
              <a:rPr lang="es" sz="1350">
                <a:solidFill>
                  <a:srgbClr val="375FA9"/>
                </a:solidFill>
              </a:rPr>
              <a:t>: Este modelo contiene los bloques de creación fundamentales para la TI en la nube. Generalmente, permite acceder a las características de conexión en red, a los equipos (virtuales o en software dedicado) y al espacio de almacenamiento de datos. Esta infraestructura ofrece el mayor nivel de flexibilidad y control de la administración en torno a los recursos de TI.</a:t>
            </a:r>
            <a:endParaRPr sz="1350">
              <a:solidFill>
                <a:srgbClr val="375FA9"/>
              </a:solidFill>
            </a:endParaRPr>
          </a:p>
        </p:txBody>
      </p:sp>
      <p:pic>
        <p:nvPicPr>
          <p:cNvPr descr="Infraestructura y Plataforma como Servicio - Kennertech SAS" id="238" name="Google Shape;238;p29"/>
          <p:cNvPicPr preferRelativeResize="0"/>
          <p:nvPr/>
        </p:nvPicPr>
        <p:blipFill rotWithShape="1">
          <a:blip r:embed="rId4">
            <a:alphaModFix/>
          </a:blip>
          <a:srcRect b="0" l="0" r="0" t="0"/>
          <a:stretch/>
        </p:blipFill>
        <p:spPr>
          <a:xfrm>
            <a:off x="201179" y="2048637"/>
            <a:ext cx="3310948" cy="21852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0"/>
          <p:cNvSpPr txBox="1"/>
          <p:nvPr/>
        </p:nvSpPr>
        <p:spPr>
          <a:xfrm>
            <a:off x="729443" y="938853"/>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 </a:t>
            </a:r>
            <a:br>
              <a:rPr b="1" lang="es" sz="3200">
                <a:solidFill>
                  <a:srgbClr val="E73263"/>
                </a:solidFill>
              </a:rPr>
            </a:br>
            <a:r>
              <a:rPr b="1" lang="es" sz="3200">
                <a:solidFill>
                  <a:srgbClr val="E73263"/>
                </a:solidFill>
              </a:rPr>
              <a:t>Modelos</a:t>
            </a:r>
            <a:endParaRPr b="1" sz="3200">
              <a:solidFill>
                <a:srgbClr val="E73263"/>
              </a:solidFill>
            </a:endParaRPr>
          </a:p>
        </p:txBody>
      </p:sp>
      <p:sp>
        <p:nvSpPr>
          <p:cNvPr id="244" name="Google Shape;244;p30"/>
          <p:cNvSpPr txBox="1"/>
          <p:nvPr/>
        </p:nvSpPr>
        <p:spPr>
          <a:xfrm>
            <a:off x="3719945" y="1836452"/>
            <a:ext cx="4764600" cy="2967000"/>
          </a:xfrm>
          <a:prstGeom prst="rect">
            <a:avLst/>
          </a:prstGeom>
          <a:noFill/>
          <a:ln>
            <a:noFill/>
          </a:ln>
        </p:spPr>
        <p:txBody>
          <a:bodyPr anchorCtr="0" anchor="t" bIns="34275" lIns="0" spcFirstLastPara="1" rIns="0" wrap="square" tIns="34275">
            <a:noAutofit/>
          </a:bodyPr>
          <a:lstStyle/>
          <a:p>
            <a:pPr indent="0" lvl="0" marL="139700" rtl="0" algn="just">
              <a:lnSpc>
                <a:spcPct val="100000"/>
              </a:lnSpc>
              <a:spcBef>
                <a:spcPts val="900"/>
              </a:spcBef>
              <a:spcAft>
                <a:spcPts val="0"/>
              </a:spcAft>
              <a:buNone/>
            </a:pPr>
            <a:r>
              <a:rPr b="1" lang="es" sz="1350">
                <a:solidFill>
                  <a:srgbClr val="375FA9"/>
                </a:solidFill>
              </a:rPr>
              <a:t>Plataforma como servicio (PaaS):  </a:t>
            </a:r>
            <a:r>
              <a:rPr lang="es" sz="1350">
                <a:solidFill>
                  <a:srgbClr val="375FA9"/>
                </a:solidFill>
              </a:rPr>
              <a:t>Este modelo elimina la necesidad de las empresas de administrar la infraestructura interna (normalmente hardware y sistemas operativos) y permite centrarse en la implementación y la administración de sus aplicaciones. Esto contribuye en el aumento de la eficacia, ya que no hay que preocuparse del aprovisionamiento de recursos, la planificación de la capacidad, el mantenimiento de software, los parches ni ninguna otra tarea compleja y engorrosa que conlleve la ejecución de la aplicación. </a:t>
            </a:r>
            <a:endParaRPr sz="1300">
              <a:solidFill>
                <a:srgbClr val="233A44"/>
              </a:solidFill>
            </a:endParaRPr>
          </a:p>
        </p:txBody>
      </p:sp>
      <p:pic>
        <p:nvPicPr>
          <p:cNvPr descr="opensys: Plataforma como servicio (PaaS)" id="245" name="Google Shape;245;p30"/>
          <p:cNvPicPr preferRelativeResize="0"/>
          <p:nvPr/>
        </p:nvPicPr>
        <p:blipFill rotWithShape="1">
          <a:blip r:embed="rId4">
            <a:alphaModFix/>
          </a:blip>
          <a:srcRect b="0" l="0" r="0" t="0"/>
          <a:stretch/>
        </p:blipFill>
        <p:spPr>
          <a:xfrm>
            <a:off x="332092" y="2190317"/>
            <a:ext cx="3304726" cy="21197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p31"/>
          <p:cNvSpPr txBox="1"/>
          <p:nvPr/>
        </p:nvSpPr>
        <p:spPr>
          <a:xfrm>
            <a:off x="729443" y="938853"/>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Informática en la Nube </a:t>
            </a:r>
            <a:br>
              <a:rPr b="1" lang="es" sz="3200">
                <a:solidFill>
                  <a:srgbClr val="E73263"/>
                </a:solidFill>
              </a:rPr>
            </a:br>
            <a:r>
              <a:rPr b="1" lang="es" sz="3200">
                <a:solidFill>
                  <a:srgbClr val="E73263"/>
                </a:solidFill>
              </a:rPr>
              <a:t>Modelos</a:t>
            </a:r>
            <a:endParaRPr b="1" sz="3200">
              <a:solidFill>
                <a:srgbClr val="E73263"/>
              </a:solidFill>
            </a:endParaRPr>
          </a:p>
        </p:txBody>
      </p:sp>
      <p:sp>
        <p:nvSpPr>
          <p:cNvPr id="251" name="Google Shape;251;p31"/>
          <p:cNvSpPr txBox="1"/>
          <p:nvPr/>
        </p:nvSpPr>
        <p:spPr>
          <a:xfrm>
            <a:off x="3841175" y="1735277"/>
            <a:ext cx="4764600" cy="2300100"/>
          </a:xfrm>
          <a:prstGeom prst="rect">
            <a:avLst/>
          </a:prstGeom>
          <a:noFill/>
          <a:ln>
            <a:noFill/>
          </a:ln>
        </p:spPr>
        <p:txBody>
          <a:bodyPr anchorCtr="0" anchor="t" bIns="34275" lIns="0" spcFirstLastPara="1" rIns="0" wrap="square" tIns="34275">
            <a:noAutofit/>
          </a:bodyPr>
          <a:lstStyle/>
          <a:p>
            <a:pPr indent="0" lvl="0" marL="139700" rtl="0" algn="just">
              <a:lnSpc>
                <a:spcPct val="100000"/>
              </a:lnSpc>
              <a:spcBef>
                <a:spcPts val="900"/>
              </a:spcBef>
              <a:spcAft>
                <a:spcPts val="0"/>
              </a:spcAft>
              <a:buNone/>
            </a:pPr>
            <a:r>
              <a:rPr b="1" lang="es" sz="1350">
                <a:solidFill>
                  <a:srgbClr val="375FA9"/>
                </a:solidFill>
              </a:rPr>
              <a:t>Software como servicio (SaaS): </a:t>
            </a:r>
            <a:r>
              <a:rPr lang="es" sz="1350">
                <a:solidFill>
                  <a:srgbClr val="375FA9"/>
                </a:solidFill>
              </a:rPr>
              <a:t>Este modelo suministra un producto completo que el proveedor del servicio ejecuta y administra. Con SaaS, no hay que pensar en cómo se mantiene el servicio ni en cómo se administra la infraestructura interior. Solo hay que preocuparse por cómo utilizar ese sistema de software. Un aplicación de correo electrónico basado en la web, es un típico ejemplo de una aplicación SaaS, ya que permite enviar y recibir mensajes sin tener que administrar la incorporación de características ni mantener los servidores y los sistemas operativos en los que se ejecuta el programa de correo electrónico.</a:t>
            </a:r>
            <a:endParaRPr sz="1300">
              <a:solidFill>
                <a:srgbClr val="233A44"/>
              </a:solidFill>
            </a:endParaRPr>
          </a:p>
        </p:txBody>
      </p:sp>
      <p:pic>
        <p:nvPicPr>
          <p:cNvPr descr="Apa Itu layanan 'SaaS' (Software as a Service)? | TEKNOIOT" id="252" name="Google Shape;252;p31"/>
          <p:cNvPicPr preferRelativeResize="0"/>
          <p:nvPr/>
        </p:nvPicPr>
        <p:blipFill rotWithShape="1">
          <a:blip r:embed="rId4">
            <a:alphaModFix/>
          </a:blip>
          <a:srcRect b="0" l="0" r="0" t="0"/>
          <a:stretch/>
        </p:blipFill>
        <p:spPr>
          <a:xfrm>
            <a:off x="350601" y="2071999"/>
            <a:ext cx="3364025" cy="201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32"/>
          <p:cNvSpPr txBox="1"/>
          <p:nvPr/>
        </p:nvSpPr>
        <p:spPr>
          <a:xfrm>
            <a:off x="822960" y="443552"/>
            <a:ext cx="7543800" cy="9738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Plataformas como Servicio (PaaS)</a:t>
            </a:r>
            <a:endParaRPr b="1" sz="3200">
              <a:solidFill>
                <a:srgbClr val="E73263"/>
              </a:solidFill>
            </a:endParaRPr>
          </a:p>
        </p:txBody>
      </p:sp>
      <p:sp>
        <p:nvSpPr>
          <p:cNvPr id="258" name="Google Shape;258;p32"/>
          <p:cNvSpPr txBox="1"/>
          <p:nvPr/>
        </p:nvSpPr>
        <p:spPr>
          <a:xfrm>
            <a:off x="733063" y="1493551"/>
            <a:ext cx="7543800" cy="3304200"/>
          </a:xfrm>
          <a:prstGeom prst="rect">
            <a:avLst/>
          </a:prstGeom>
          <a:noFill/>
          <a:ln>
            <a:noFill/>
          </a:ln>
        </p:spPr>
        <p:txBody>
          <a:bodyPr anchorCtr="0" anchor="t" bIns="34275" lIns="0" spcFirstLastPara="1" rIns="0" wrap="square" tIns="34275">
            <a:noAutofit/>
          </a:bodyPr>
          <a:lstStyle/>
          <a:p>
            <a:pPr indent="-317500" lvl="0" marL="457200" rtl="0" algn="just">
              <a:lnSpc>
                <a:spcPct val="100000"/>
              </a:lnSpc>
              <a:spcBef>
                <a:spcPts val="900"/>
              </a:spcBef>
              <a:spcAft>
                <a:spcPts val="0"/>
              </a:spcAft>
              <a:buClr>
                <a:schemeClr val="accent5"/>
              </a:buClr>
              <a:buSzPts val="1400"/>
              <a:buFont typeface="Calibri"/>
              <a:buChar char="●"/>
            </a:pPr>
            <a:r>
              <a:rPr lang="es" sz="1350">
                <a:solidFill>
                  <a:srgbClr val="375FA9"/>
                </a:solidFill>
              </a:rPr>
              <a:t>PaaS es el acrónimo de </a:t>
            </a:r>
            <a:r>
              <a:rPr i="1" lang="es" sz="1350">
                <a:solidFill>
                  <a:srgbClr val="375FA9"/>
                </a:solidFill>
              </a:rPr>
              <a:t>plataformas como servicio </a:t>
            </a:r>
            <a:r>
              <a:rPr lang="es" sz="1350">
                <a:solidFill>
                  <a:srgbClr val="375FA9"/>
                </a:solidFill>
              </a:rPr>
              <a:t>(por sus siglas en inglés) y hace referencia a aquellas plataformas en la nube que prestan el servicio de almacenamiento de bases de datos, aplicaciones web, herramientas de desarrollo etc.</a:t>
            </a:r>
            <a:endParaRPr sz="1300">
              <a:solidFill>
                <a:srgbClr val="233A44"/>
              </a:solidFill>
            </a:endParaRPr>
          </a:p>
          <a:p>
            <a:pPr indent="-317500" lvl="0" marL="457200" rtl="0" algn="just">
              <a:lnSpc>
                <a:spcPct val="100000"/>
              </a:lnSpc>
              <a:spcBef>
                <a:spcPts val="900"/>
              </a:spcBef>
              <a:spcAft>
                <a:spcPts val="0"/>
              </a:spcAft>
              <a:buClr>
                <a:schemeClr val="accent5"/>
              </a:buClr>
              <a:buSzPts val="1400"/>
              <a:buFont typeface="Calibri"/>
              <a:buChar char="●"/>
            </a:pPr>
            <a:r>
              <a:rPr lang="es" sz="1350">
                <a:solidFill>
                  <a:srgbClr val="375FA9"/>
                </a:solidFill>
              </a:rPr>
              <a:t>Sin importar la lógica del negocio de un aplicativo, o el tipo de datos que esta maneje (texto, números, fotos, etc) es importante disponer de aplicaciones que sean capaces de administrar de manera eficiente tanto el aplicativo que se desee desplegar como los datos que este maneje.</a:t>
            </a:r>
            <a:endParaRPr sz="1300">
              <a:solidFill>
                <a:srgbClr val="233A44"/>
              </a:solidFill>
            </a:endParaRPr>
          </a:p>
          <a:p>
            <a:pPr indent="-317500" lvl="0" marL="457200" rtl="0" algn="just">
              <a:lnSpc>
                <a:spcPct val="100000"/>
              </a:lnSpc>
              <a:spcBef>
                <a:spcPts val="900"/>
              </a:spcBef>
              <a:spcAft>
                <a:spcPts val="0"/>
              </a:spcAft>
              <a:buClr>
                <a:schemeClr val="accent5"/>
              </a:buClr>
              <a:buSzPts val="1400"/>
              <a:buFont typeface="Calibri"/>
              <a:buChar char="●"/>
            </a:pPr>
            <a:r>
              <a:rPr lang="es" sz="1350">
                <a:solidFill>
                  <a:srgbClr val="375FA9"/>
                </a:solidFill>
              </a:rPr>
              <a:t>En estas plataformas, quien desee puede comprar los recursos que necesita a un determinado proveedor, estos servicios son accedidos a través de una conexión segura a Internet.</a:t>
            </a:r>
            <a:endParaRPr sz="1300">
              <a:solidFill>
                <a:srgbClr val="233A44"/>
              </a:solidFill>
            </a:endParaRPr>
          </a:p>
          <a:p>
            <a:pPr indent="-317500" lvl="0" marL="457200" rtl="0" algn="just">
              <a:lnSpc>
                <a:spcPct val="100000"/>
              </a:lnSpc>
              <a:spcBef>
                <a:spcPts val="900"/>
              </a:spcBef>
              <a:spcAft>
                <a:spcPts val="0"/>
              </a:spcAft>
              <a:buClr>
                <a:schemeClr val="accent5"/>
              </a:buClr>
              <a:buSzPts val="1400"/>
              <a:buFont typeface="Calibri"/>
              <a:buChar char="●"/>
            </a:pPr>
            <a:r>
              <a:rPr lang="es" sz="1350">
                <a:solidFill>
                  <a:srgbClr val="375FA9"/>
                </a:solidFill>
              </a:rPr>
              <a:t>PaaS está diseñado para sustentar el ciclo de vida completo de las aplicaciones </a:t>
            </a:r>
            <a:endParaRPr sz="1350">
              <a:solidFill>
                <a:srgbClr val="375FA9"/>
              </a:solidFill>
            </a:endParaRPr>
          </a:p>
          <a:p>
            <a:pPr indent="0" lvl="0" marL="457200" rtl="0" algn="just">
              <a:lnSpc>
                <a:spcPct val="100000"/>
              </a:lnSpc>
              <a:spcBef>
                <a:spcPts val="0"/>
              </a:spcBef>
              <a:spcAft>
                <a:spcPts val="0"/>
              </a:spcAft>
              <a:buNone/>
            </a:pPr>
            <a:r>
              <a:rPr lang="es" sz="1350">
                <a:solidFill>
                  <a:srgbClr val="375FA9"/>
                </a:solidFill>
              </a:rPr>
              <a:t>web: compilación, pruebas, implementación, administración y actualización.</a:t>
            </a:r>
            <a:endParaRPr sz="1300">
              <a:solidFill>
                <a:srgbClr val="233A4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3"/>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Plataformas como Servicio</a:t>
            </a:r>
            <a:endParaRPr b="1" sz="3200">
              <a:solidFill>
                <a:srgbClr val="E73263"/>
              </a:solidFill>
            </a:endParaRPr>
          </a:p>
        </p:txBody>
      </p:sp>
      <p:sp>
        <p:nvSpPr>
          <p:cNvPr id="264" name="Google Shape;264;p33"/>
          <p:cNvSpPr txBox="1"/>
          <p:nvPr/>
        </p:nvSpPr>
        <p:spPr>
          <a:xfrm>
            <a:off x="822960" y="1689100"/>
            <a:ext cx="3646200" cy="3017400"/>
          </a:xfrm>
          <a:prstGeom prst="rect">
            <a:avLst/>
          </a:prstGeom>
          <a:noFill/>
          <a:ln>
            <a:noFill/>
          </a:ln>
        </p:spPr>
        <p:txBody>
          <a:bodyPr anchorCtr="0" anchor="t" bIns="34275" lIns="0" spcFirstLastPara="1" rIns="0" wrap="square" tIns="34275">
            <a:noAutofit/>
          </a:bodyPr>
          <a:lstStyle/>
          <a:p>
            <a:pPr indent="-317500" lvl="0" marL="457200" rtl="0" algn="just">
              <a:lnSpc>
                <a:spcPct val="100000"/>
              </a:lnSpc>
              <a:spcBef>
                <a:spcPts val="900"/>
              </a:spcBef>
              <a:spcAft>
                <a:spcPts val="0"/>
              </a:spcAft>
              <a:buClr>
                <a:schemeClr val="accent5"/>
              </a:buClr>
              <a:buSzPts val="1400"/>
              <a:buFont typeface="Calibri"/>
              <a:buChar char="●"/>
            </a:pPr>
            <a:r>
              <a:rPr lang="es">
                <a:solidFill>
                  <a:srgbClr val="375FA9"/>
                </a:solidFill>
              </a:rPr>
              <a:t>Desplegar nuevas aplicaciones puede ser incierto en un centro de datos tradicional, puesto que se puede invertir dinero en servidores que podrían no utilizarse, o puede ocurrir lo contrario, no obtener los servidores necesarios para el despliegue, esto último llevaría a un inconformismo de quienes utilizan dichas aplicaciones.</a:t>
            </a:r>
            <a:endParaRPr sz="1300">
              <a:solidFill>
                <a:srgbClr val="233A44"/>
              </a:solidFill>
            </a:endParaRPr>
          </a:p>
        </p:txBody>
      </p:sp>
      <p:sp>
        <p:nvSpPr>
          <p:cNvPr id="265" name="Google Shape;265;p33"/>
          <p:cNvSpPr txBox="1"/>
          <p:nvPr/>
        </p:nvSpPr>
        <p:spPr>
          <a:xfrm>
            <a:off x="4469258" y="1384300"/>
            <a:ext cx="3646200" cy="3017400"/>
          </a:xfrm>
          <a:prstGeom prst="rect">
            <a:avLst/>
          </a:prstGeom>
          <a:noFill/>
          <a:ln>
            <a:noFill/>
          </a:ln>
        </p:spPr>
        <p:txBody>
          <a:bodyPr anchorCtr="0" anchor="t" bIns="34275" lIns="0" spcFirstLastPara="1" rIns="0" wrap="square" tIns="34275">
            <a:noAutofit/>
          </a:bodyPr>
          <a:lstStyle/>
          <a:p>
            <a:pPr indent="0" lvl="0" marL="139700" marR="0" rtl="0" algn="ctr">
              <a:lnSpc>
                <a:spcPct val="90000"/>
              </a:lnSpc>
              <a:spcBef>
                <a:spcPts val="900"/>
              </a:spcBef>
              <a:spcAft>
                <a:spcPts val="0"/>
              </a:spcAft>
              <a:buClr>
                <a:srgbClr val="233A44"/>
              </a:buClr>
              <a:buSzPts val="1400"/>
              <a:buFont typeface="Calibri"/>
              <a:buNone/>
            </a:pPr>
            <a:r>
              <a:rPr b="1" i="0" lang="es" sz="18400" u="none" cap="none" strike="noStrike">
                <a:solidFill>
                  <a:srgbClr val="057F4C"/>
                </a:solidFill>
                <a:latin typeface="Arial"/>
                <a:ea typeface="Arial"/>
                <a:cs typeface="Arial"/>
                <a:sym typeface="Arial"/>
              </a:rPr>
              <a:t>$$</a:t>
            </a:r>
            <a:endParaRPr b="0" i="0" sz="1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16: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Servicio de Alojamiento de aplicaciones web en la nube.</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p34"/>
          <p:cNvSpPr txBox="1"/>
          <p:nvPr/>
        </p:nvSpPr>
        <p:spPr>
          <a:xfrm>
            <a:off x="812569" y="918070"/>
            <a:ext cx="7543800" cy="9537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Plataformas como Servicio</a:t>
            </a:r>
            <a:br>
              <a:rPr b="1" lang="es" sz="3200">
                <a:solidFill>
                  <a:srgbClr val="E73263"/>
                </a:solidFill>
              </a:rPr>
            </a:br>
            <a:r>
              <a:rPr b="1" lang="es" sz="3200">
                <a:solidFill>
                  <a:srgbClr val="E73263"/>
                </a:solidFill>
              </a:rPr>
              <a:t>Funcionamiento</a:t>
            </a:r>
            <a:endParaRPr b="1" sz="3200">
              <a:solidFill>
                <a:srgbClr val="E73263"/>
              </a:solidFill>
            </a:endParaRPr>
          </a:p>
        </p:txBody>
      </p:sp>
      <p:sp>
        <p:nvSpPr>
          <p:cNvPr id="271" name="Google Shape;271;p34"/>
          <p:cNvSpPr txBox="1"/>
          <p:nvPr/>
        </p:nvSpPr>
        <p:spPr>
          <a:xfrm>
            <a:off x="764234" y="1839190"/>
            <a:ext cx="7195200" cy="2939100"/>
          </a:xfrm>
          <a:prstGeom prst="rect">
            <a:avLst/>
          </a:prstGeom>
          <a:noFill/>
          <a:ln>
            <a:noFill/>
          </a:ln>
        </p:spPr>
        <p:txBody>
          <a:bodyPr anchorCtr="0" anchor="t" bIns="34275" lIns="0" spcFirstLastPara="1" rIns="0" wrap="square" tIns="34275">
            <a:noAutofit/>
          </a:bodyPr>
          <a:lstStyle/>
          <a:p>
            <a:pPr indent="-317500" lvl="0" marL="457200" rtl="0" algn="just">
              <a:lnSpc>
                <a:spcPct val="100000"/>
              </a:lnSpc>
              <a:spcBef>
                <a:spcPts val="900"/>
              </a:spcBef>
              <a:spcAft>
                <a:spcPts val="0"/>
              </a:spcAft>
              <a:buClr>
                <a:schemeClr val="accent5"/>
              </a:buClr>
              <a:buSzPts val="1400"/>
              <a:buFont typeface="Calibri"/>
              <a:buChar char="●"/>
            </a:pPr>
            <a:r>
              <a:rPr lang="es">
                <a:solidFill>
                  <a:srgbClr val="375FA9"/>
                </a:solidFill>
              </a:rPr>
              <a:t>Se desarrolla el producto de la misma manera como se realiza en un entorno de desarrollo propio. El código fuente se transfiere a la plataforma, es decir a la nube, y en ella se despliega y ejecuta en un contenedor. Dicho contenedor ofrece los recursos que necesarios para el despliegue. </a:t>
            </a:r>
            <a:endParaRPr>
              <a:solidFill>
                <a:srgbClr val="375FA9"/>
              </a:solidFill>
            </a:endParaRPr>
          </a:p>
          <a:p>
            <a:pPr indent="-317500" lvl="0" marL="457200" rtl="0" algn="just">
              <a:lnSpc>
                <a:spcPct val="100000"/>
              </a:lnSpc>
              <a:spcBef>
                <a:spcPts val="900"/>
              </a:spcBef>
              <a:spcAft>
                <a:spcPts val="0"/>
              </a:spcAft>
              <a:buClr>
                <a:schemeClr val="accent5"/>
              </a:buClr>
              <a:buSzPts val="1400"/>
              <a:buFont typeface="Calibri"/>
              <a:buChar char="●"/>
            </a:pPr>
            <a:r>
              <a:rPr lang="es">
                <a:solidFill>
                  <a:srgbClr val="375FA9"/>
                </a:solidFill>
              </a:rPr>
              <a:t>Las diferentes plataformas de alojamiento web son un ejemplo de cómo funciona PaaS. Quien requiere el servicio de alojamiento no tiene que preocuparse por el espacio en disco, el mantenimiento o la configuración de la base de datos. Sin embargo, las ofertas de PaaS pueden ser más complejas e incluir más características.</a:t>
            </a:r>
            <a:endParaRPr b="1" sz="1600">
              <a:solidFill>
                <a:srgbClr val="375FA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p35"/>
          <p:cNvSpPr txBox="1"/>
          <p:nvPr/>
        </p:nvSpPr>
        <p:spPr>
          <a:xfrm>
            <a:off x="847781" y="914656"/>
            <a:ext cx="7543800" cy="689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Plataformas como Servicio - Tipos</a:t>
            </a:r>
            <a:endParaRPr b="1" sz="3200">
              <a:solidFill>
                <a:srgbClr val="E73263"/>
              </a:solidFill>
            </a:endParaRPr>
          </a:p>
        </p:txBody>
      </p:sp>
      <p:sp>
        <p:nvSpPr>
          <p:cNvPr id="277" name="Google Shape;277;p35"/>
          <p:cNvSpPr txBox="1"/>
          <p:nvPr/>
        </p:nvSpPr>
        <p:spPr>
          <a:xfrm>
            <a:off x="831273" y="1749136"/>
            <a:ext cx="7570200" cy="2909400"/>
          </a:xfrm>
          <a:prstGeom prst="rect">
            <a:avLst/>
          </a:prstGeom>
          <a:noFill/>
          <a:ln>
            <a:noFill/>
          </a:ln>
        </p:spPr>
        <p:txBody>
          <a:bodyPr anchorCtr="0" anchor="t" bIns="34275" lIns="0" spcFirstLastPara="1" rIns="0" wrap="square" tIns="34275">
            <a:noAutofit/>
          </a:bodyPr>
          <a:lstStyle/>
          <a:p>
            <a:pPr indent="0" lvl="0" marL="139700" rtl="0" algn="just">
              <a:lnSpc>
                <a:spcPct val="100000"/>
              </a:lnSpc>
              <a:spcBef>
                <a:spcPts val="900"/>
              </a:spcBef>
              <a:spcAft>
                <a:spcPts val="0"/>
              </a:spcAft>
              <a:buNone/>
            </a:pPr>
            <a:r>
              <a:rPr b="1" lang="es">
                <a:solidFill>
                  <a:srgbClr val="375FA9"/>
                </a:solidFill>
              </a:rPr>
              <a:t>Públicos, privados e híbridos</a:t>
            </a:r>
            <a:endParaRPr>
              <a:solidFill>
                <a:srgbClr val="233A44"/>
              </a:solidFill>
            </a:endParaRPr>
          </a:p>
          <a:p>
            <a:pPr indent="-317500" lvl="0" marL="457200" rtl="0" algn="just">
              <a:lnSpc>
                <a:spcPct val="100000"/>
              </a:lnSpc>
              <a:spcBef>
                <a:spcPts val="900"/>
              </a:spcBef>
              <a:spcAft>
                <a:spcPts val="0"/>
              </a:spcAft>
              <a:buClr>
                <a:schemeClr val="accent5"/>
              </a:buClr>
              <a:buSzPts val="1400"/>
              <a:buFont typeface="Calibri"/>
              <a:buChar char="●"/>
            </a:pPr>
            <a:r>
              <a:rPr lang="es">
                <a:solidFill>
                  <a:srgbClr val="375FA9"/>
                </a:solidFill>
              </a:rPr>
              <a:t>Las PaaS públicas son derivadas de SaaS y está entre SaaS e IaaS.</a:t>
            </a:r>
            <a:endParaRPr>
              <a:solidFill>
                <a:srgbClr val="375FA9"/>
              </a:solidFill>
            </a:endParaRPr>
          </a:p>
          <a:p>
            <a:pPr indent="-317500" lvl="0" marL="457200" rtl="0" algn="just">
              <a:lnSpc>
                <a:spcPct val="100000"/>
              </a:lnSpc>
              <a:spcBef>
                <a:spcPts val="900"/>
              </a:spcBef>
              <a:spcAft>
                <a:spcPts val="0"/>
              </a:spcAft>
              <a:buClr>
                <a:schemeClr val="accent5"/>
              </a:buClr>
              <a:buSzPts val="1400"/>
              <a:buFont typeface="Calibri"/>
              <a:buChar char="●"/>
            </a:pPr>
            <a:r>
              <a:rPr lang="es">
                <a:solidFill>
                  <a:srgbClr val="375FA9"/>
                </a:solidFill>
              </a:rPr>
              <a:t>Las PaaS privadas generalmente, son descargadas e instaladas desde un servidor local de una empresa, o desde una nube pública. Una vez instalado el software en una o  varias máquinas, el PaaS privado organiza la aplicación y los componentes de la base de datos en una sola plataforma para el alojamiento. </a:t>
            </a:r>
            <a:endParaRPr>
              <a:solidFill>
                <a:srgbClr val="375FA9"/>
              </a:solidFill>
            </a:endParaRPr>
          </a:p>
          <a:p>
            <a:pPr indent="-317500" lvl="0" marL="457200" rtl="0" algn="just">
              <a:lnSpc>
                <a:spcPct val="100000"/>
              </a:lnSpc>
              <a:spcBef>
                <a:spcPts val="900"/>
              </a:spcBef>
              <a:spcAft>
                <a:spcPts val="0"/>
              </a:spcAft>
              <a:buClr>
                <a:schemeClr val="accent5"/>
              </a:buClr>
              <a:buSzPts val="1400"/>
              <a:buFont typeface="Calibri"/>
              <a:buChar char="●"/>
            </a:pPr>
            <a:r>
              <a:rPr lang="es">
                <a:solidFill>
                  <a:srgbClr val="375FA9"/>
                </a:solidFill>
              </a:rPr>
              <a:t>PaaS híbrido consiste en una mezcla de despliegues públicos y privados.</a:t>
            </a:r>
            <a:endParaRPr>
              <a:solidFill>
                <a:srgbClr val="375FA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36"/>
          <p:cNvSpPr txBox="1"/>
          <p:nvPr/>
        </p:nvSpPr>
        <p:spPr>
          <a:xfrm>
            <a:off x="847781" y="914656"/>
            <a:ext cx="7543800" cy="689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Plataformas como Servicio - Tipos</a:t>
            </a:r>
            <a:endParaRPr b="1" sz="3200">
              <a:solidFill>
                <a:srgbClr val="E73263"/>
              </a:solidFill>
            </a:endParaRPr>
          </a:p>
        </p:txBody>
      </p:sp>
      <p:sp>
        <p:nvSpPr>
          <p:cNvPr id="283" name="Google Shape;283;p36"/>
          <p:cNvSpPr txBox="1"/>
          <p:nvPr/>
        </p:nvSpPr>
        <p:spPr>
          <a:xfrm>
            <a:off x="834573" y="1603739"/>
            <a:ext cx="7570200" cy="3304200"/>
          </a:xfrm>
          <a:prstGeom prst="rect">
            <a:avLst/>
          </a:prstGeom>
          <a:noFill/>
          <a:ln>
            <a:noFill/>
          </a:ln>
        </p:spPr>
        <p:txBody>
          <a:bodyPr anchorCtr="0" anchor="t" bIns="34275" lIns="0" spcFirstLastPara="1" rIns="0" wrap="square" tIns="34275">
            <a:noAutofit/>
          </a:bodyPr>
          <a:lstStyle/>
          <a:p>
            <a:pPr indent="0" lvl="0" marL="139700" rtl="0" algn="just">
              <a:lnSpc>
                <a:spcPct val="100000"/>
              </a:lnSpc>
              <a:spcBef>
                <a:spcPts val="900"/>
              </a:spcBef>
              <a:spcAft>
                <a:spcPts val="0"/>
              </a:spcAft>
              <a:buNone/>
            </a:pPr>
            <a:r>
              <a:rPr b="1" lang="es">
                <a:solidFill>
                  <a:srgbClr val="375FA9"/>
                </a:solidFill>
              </a:rPr>
              <a:t>Mobile PaaS</a:t>
            </a:r>
            <a:endParaRPr b="1">
              <a:solidFill>
                <a:srgbClr val="375FA9"/>
              </a:solidFill>
            </a:endParaRPr>
          </a:p>
          <a:p>
            <a:pPr indent="0" lvl="0" marL="139700" rtl="0" algn="just">
              <a:lnSpc>
                <a:spcPct val="100000"/>
              </a:lnSpc>
              <a:spcBef>
                <a:spcPts val="900"/>
              </a:spcBef>
              <a:spcAft>
                <a:spcPts val="0"/>
              </a:spcAft>
              <a:buNone/>
            </a:pPr>
            <a:r>
              <a:rPr lang="es">
                <a:solidFill>
                  <a:srgbClr val="375FA9"/>
                </a:solidFill>
              </a:rPr>
              <a:t>A inicio del 2012, mobile PaaS (mPaaS) provee de capacidades de desarrollo a diseñadores y desarrolladores de aplicaciones móviles. El Yankee Group identificó a mPaas como uno de sus temas para 2014, nombrando a varios proveedores incluyendo Kinvey, CloudMine, AnyPresence, FeedHenry, FatFractal y Point.io.</a:t>
            </a:r>
            <a:endParaRPr>
              <a:solidFill>
                <a:srgbClr val="233A44"/>
              </a:solidFill>
            </a:endParaRPr>
          </a:p>
          <a:p>
            <a:pPr indent="0" lvl="0" marL="139700" rtl="0" algn="just">
              <a:lnSpc>
                <a:spcPct val="100000"/>
              </a:lnSpc>
              <a:spcBef>
                <a:spcPts val="900"/>
              </a:spcBef>
              <a:spcAft>
                <a:spcPts val="0"/>
              </a:spcAft>
              <a:buNone/>
            </a:pPr>
            <a:r>
              <a:rPr b="1" lang="es">
                <a:solidFill>
                  <a:srgbClr val="375FA9"/>
                </a:solidFill>
              </a:rPr>
              <a:t>PaaS Abierto</a:t>
            </a:r>
            <a:endParaRPr>
              <a:solidFill>
                <a:srgbClr val="233A44"/>
              </a:solidFill>
            </a:endParaRPr>
          </a:p>
          <a:p>
            <a:pPr indent="0" lvl="0" marL="139700" rtl="0" algn="just">
              <a:lnSpc>
                <a:spcPct val="100000"/>
              </a:lnSpc>
              <a:spcBef>
                <a:spcPts val="900"/>
              </a:spcBef>
              <a:spcAft>
                <a:spcPts val="0"/>
              </a:spcAft>
              <a:buNone/>
            </a:pPr>
            <a:r>
              <a:rPr lang="es">
                <a:solidFill>
                  <a:srgbClr val="375FA9"/>
                </a:solidFill>
              </a:rPr>
              <a:t>PaaS abierto proporciona software de código abierto que permite que un proveedor PaaS pueda ejecutar aplicaciones en un entorno de código abierto, no incluye alojamiento. Algunas plataformas abiertas permiten que el desarrollador utilice cualquier lenguaje de programación, base de datos, sistema operativo o servidor para implementar sus aplicaciones.</a:t>
            </a:r>
            <a:endParaRPr>
              <a:solidFill>
                <a:srgbClr val="233A4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7" name="Shape 287"/>
        <p:cNvGrpSpPr/>
        <p:nvPr/>
      </p:nvGrpSpPr>
      <p:grpSpPr>
        <a:xfrm>
          <a:off x="0" y="0"/>
          <a:ext cx="0" cy="0"/>
          <a:chOff x="0" y="0"/>
          <a:chExt cx="0" cy="0"/>
        </a:xfrm>
      </p:grpSpPr>
      <p:sp>
        <p:nvSpPr>
          <p:cNvPr id="288" name="Google Shape;288;p37"/>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PythonAnywhere</a:t>
            </a:r>
            <a:endParaRPr b="1" sz="3200">
              <a:solidFill>
                <a:srgbClr val="E73263"/>
              </a:solidFill>
            </a:endParaRPr>
          </a:p>
        </p:txBody>
      </p:sp>
      <p:sp>
        <p:nvSpPr>
          <p:cNvPr id="289" name="Google Shape;289;p37"/>
          <p:cNvSpPr txBox="1"/>
          <p:nvPr/>
        </p:nvSpPr>
        <p:spPr>
          <a:xfrm>
            <a:off x="729460" y="1515377"/>
            <a:ext cx="7543800" cy="2729100"/>
          </a:xfrm>
          <a:prstGeom prst="rect">
            <a:avLst/>
          </a:prstGeom>
          <a:noFill/>
          <a:ln>
            <a:noFill/>
          </a:ln>
        </p:spPr>
        <p:txBody>
          <a:bodyPr anchorCtr="0" anchor="t" bIns="34275" lIns="0" spcFirstLastPara="1" rIns="0" wrap="square" tIns="34275">
            <a:spAutoFit/>
          </a:bodyPr>
          <a:lstStyle/>
          <a:p>
            <a:pPr indent="-317500" lvl="0" marL="457200" rtl="0" algn="just">
              <a:lnSpc>
                <a:spcPct val="115000"/>
              </a:lnSpc>
              <a:spcBef>
                <a:spcPts val="900"/>
              </a:spcBef>
              <a:spcAft>
                <a:spcPts val="0"/>
              </a:spcAft>
              <a:buClr>
                <a:srgbClr val="375FA9"/>
              </a:buClr>
              <a:buSzPts val="1400"/>
              <a:buFont typeface="Calibri"/>
              <a:buChar char="●"/>
            </a:pPr>
            <a:r>
              <a:rPr lang="es" u="sng">
                <a:solidFill>
                  <a:schemeClr val="hlink"/>
                </a:solidFill>
                <a:hlinkClick r:id="rId4"/>
              </a:rPr>
              <a:t>PythonAnywhere</a:t>
            </a:r>
            <a:r>
              <a:rPr lang="es">
                <a:solidFill>
                  <a:srgbClr val="375FA9"/>
                </a:solidFill>
              </a:rPr>
              <a:t> es un entorno de desarrollo integrado (IDE) y un servicio de alojamiento web (PaaS) basado en el lenguaje de programación Python.</a:t>
            </a:r>
            <a:endParaRPr>
              <a:solidFill>
                <a:srgbClr val="375FA9"/>
              </a:solidFill>
            </a:endParaRPr>
          </a:p>
          <a:p>
            <a:pPr indent="-317500" lvl="0" marL="457200" rtl="0" algn="just">
              <a:lnSpc>
                <a:spcPct val="115000"/>
              </a:lnSpc>
              <a:spcBef>
                <a:spcPts val="900"/>
              </a:spcBef>
              <a:spcAft>
                <a:spcPts val="0"/>
              </a:spcAft>
              <a:buClr>
                <a:srgbClr val="375FA9"/>
              </a:buClr>
              <a:buSzPts val="1400"/>
              <a:buFont typeface="Calibri"/>
              <a:buChar char="●"/>
            </a:pPr>
            <a:r>
              <a:rPr lang="es">
                <a:solidFill>
                  <a:srgbClr val="375FA9"/>
                </a:solidFill>
              </a:rPr>
              <a:t>Fue fundado por Giles Thomas y Robert Smithson en 2012.</a:t>
            </a:r>
            <a:endParaRPr>
              <a:solidFill>
                <a:srgbClr val="375FA9"/>
              </a:solidFill>
            </a:endParaRPr>
          </a:p>
          <a:p>
            <a:pPr indent="-317500" lvl="0" marL="457200" rtl="0" algn="just">
              <a:lnSpc>
                <a:spcPct val="115000"/>
              </a:lnSpc>
              <a:spcBef>
                <a:spcPts val="900"/>
              </a:spcBef>
              <a:spcAft>
                <a:spcPts val="0"/>
              </a:spcAft>
              <a:buClr>
                <a:srgbClr val="375FA9"/>
              </a:buClr>
              <a:buSzPts val="1400"/>
              <a:buFont typeface="Calibri"/>
              <a:buChar char="●"/>
            </a:pPr>
            <a:r>
              <a:rPr lang="es">
                <a:solidFill>
                  <a:srgbClr val="375FA9"/>
                </a:solidFill>
              </a:rPr>
              <a:t>Proporciona acceso a interfaces de línea de comandos Python y Bash basadas en el servidor, junto con un editor de código con resaltado de sintaxis.</a:t>
            </a:r>
            <a:endParaRPr>
              <a:solidFill>
                <a:srgbClr val="375FA9"/>
              </a:solidFill>
            </a:endParaRPr>
          </a:p>
          <a:p>
            <a:pPr indent="-317500" lvl="0" marL="457200" rtl="0" algn="just">
              <a:lnSpc>
                <a:spcPct val="115000"/>
              </a:lnSpc>
              <a:spcBef>
                <a:spcPts val="900"/>
              </a:spcBef>
              <a:spcAft>
                <a:spcPts val="0"/>
              </a:spcAft>
              <a:buClr>
                <a:srgbClr val="375FA9"/>
              </a:buClr>
              <a:buSzPts val="1400"/>
              <a:buFont typeface="Calibri"/>
              <a:buChar char="●"/>
            </a:pPr>
            <a:r>
              <a:rPr lang="es">
                <a:solidFill>
                  <a:srgbClr val="375FA9"/>
                </a:solidFill>
              </a:rPr>
              <a:t>Los archivos del programa pueden cargarse y descargarse utilizando el navegador del usuario.</a:t>
            </a:r>
            <a:endParaRPr>
              <a:solidFill>
                <a:srgbClr val="375FA9"/>
              </a:solidFill>
            </a:endParaRPr>
          </a:p>
          <a:p>
            <a:pPr indent="-317500" lvl="0" marL="457200" rtl="0" algn="just">
              <a:lnSpc>
                <a:spcPct val="115000"/>
              </a:lnSpc>
              <a:spcBef>
                <a:spcPts val="900"/>
              </a:spcBef>
              <a:spcAft>
                <a:spcPts val="0"/>
              </a:spcAft>
              <a:buClr>
                <a:srgbClr val="375FA9"/>
              </a:buClr>
              <a:buSzPts val="1400"/>
              <a:buFont typeface="Calibri"/>
              <a:buChar char="●"/>
            </a:pPr>
            <a:r>
              <a:rPr lang="es">
                <a:solidFill>
                  <a:srgbClr val="375FA9"/>
                </a:solidFill>
              </a:rPr>
              <a:t>Puede alojar aplicaciones web y estas pueden escribirse utilizando cualquier framework basado en WSGI, por ejemplo, Flask.</a:t>
            </a:r>
            <a:endParaRPr>
              <a:solidFill>
                <a:srgbClr val="375FA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3" name="Shape 293"/>
        <p:cNvGrpSpPr/>
        <p:nvPr/>
      </p:nvGrpSpPr>
      <p:grpSpPr>
        <a:xfrm>
          <a:off x="0" y="0"/>
          <a:ext cx="0" cy="0"/>
          <a:chOff x="0" y="0"/>
          <a:chExt cx="0" cy="0"/>
        </a:xfrm>
      </p:grpSpPr>
      <p:sp>
        <p:nvSpPr>
          <p:cNvPr id="294" name="Google Shape;294;p38"/>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PythonAnywhere - Pricing</a:t>
            </a:r>
            <a:endParaRPr b="1" sz="3200">
              <a:solidFill>
                <a:srgbClr val="E73263"/>
              </a:solidFill>
            </a:endParaRPr>
          </a:p>
        </p:txBody>
      </p:sp>
      <p:sp>
        <p:nvSpPr>
          <p:cNvPr id="295" name="Google Shape;295;p38"/>
          <p:cNvSpPr txBox="1"/>
          <p:nvPr/>
        </p:nvSpPr>
        <p:spPr>
          <a:xfrm>
            <a:off x="6944757" y="2571750"/>
            <a:ext cx="1905900" cy="500100"/>
          </a:xfrm>
          <a:prstGeom prst="rect">
            <a:avLst/>
          </a:prstGeom>
          <a:noFill/>
          <a:ln>
            <a:noFill/>
          </a:ln>
        </p:spPr>
        <p:txBody>
          <a:bodyPr anchorCtr="0" anchor="t" bIns="34275" lIns="0" spcFirstLastPara="1" rIns="0" wrap="square" tIns="34275">
            <a:spAutoFit/>
          </a:bodyPr>
          <a:lstStyle/>
          <a:p>
            <a:pPr indent="0" lvl="0" marL="0" rtl="0" algn="just">
              <a:lnSpc>
                <a:spcPct val="100000"/>
              </a:lnSpc>
              <a:spcBef>
                <a:spcPts val="900"/>
              </a:spcBef>
              <a:spcAft>
                <a:spcPts val="0"/>
              </a:spcAft>
              <a:buNone/>
            </a:pPr>
            <a:r>
              <a:rPr lang="es">
                <a:solidFill>
                  <a:srgbClr val="375FA9"/>
                </a:solidFill>
              </a:rPr>
              <a:t>PythonAnywhere ofrece distintos planes.</a:t>
            </a:r>
            <a:endParaRPr>
              <a:solidFill>
                <a:srgbClr val="375FA9"/>
              </a:solidFill>
            </a:endParaRPr>
          </a:p>
        </p:txBody>
      </p:sp>
      <p:pic>
        <p:nvPicPr>
          <p:cNvPr id="296" name="Google Shape;296;p38"/>
          <p:cNvPicPr preferRelativeResize="0"/>
          <p:nvPr/>
        </p:nvPicPr>
        <p:blipFill>
          <a:blip r:embed="rId4">
            <a:alphaModFix/>
          </a:blip>
          <a:stretch>
            <a:fillRect/>
          </a:stretch>
        </p:blipFill>
        <p:spPr>
          <a:xfrm>
            <a:off x="387650" y="1464650"/>
            <a:ext cx="6285001" cy="3072900"/>
          </a:xfrm>
          <a:prstGeom prst="rect">
            <a:avLst/>
          </a:prstGeom>
          <a:noFill/>
          <a:ln>
            <a:noFill/>
          </a:ln>
        </p:spPr>
      </p:pic>
      <p:sp>
        <p:nvSpPr>
          <p:cNvPr id="297" name="Google Shape;297;p38"/>
          <p:cNvSpPr txBox="1"/>
          <p:nvPr/>
        </p:nvSpPr>
        <p:spPr>
          <a:xfrm>
            <a:off x="620225" y="4633800"/>
            <a:ext cx="5667300" cy="284700"/>
          </a:xfrm>
          <a:prstGeom prst="rect">
            <a:avLst/>
          </a:prstGeom>
          <a:noFill/>
          <a:ln>
            <a:noFill/>
          </a:ln>
        </p:spPr>
        <p:txBody>
          <a:bodyPr anchorCtr="0" anchor="t" bIns="34275" lIns="0" spcFirstLastPara="1" rIns="0" wrap="square" tIns="34275">
            <a:spAutoFit/>
          </a:bodyPr>
          <a:lstStyle/>
          <a:p>
            <a:pPr indent="0" lvl="0" marL="0" rtl="0" algn="just">
              <a:lnSpc>
                <a:spcPct val="100000"/>
              </a:lnSpc>
              <a:spcBef>
                <a:spcPts val="900"/>
              </a:spcBef>
              <a:spcAft>
                <a:spcPts val="0"/>
              </a:spcAft>
              <a:buNone/>
            </a:pPr>
            <a:r>
              <a:rPr lang="es">
                <a:solidFill>
                  <a:srgbClr val="375FA9"/>
                </a:solidFill>
              </a:rPr>
              <a:t>Para más información visitar: </a:t>
            </a:r>
            <a:r>
              <a:rPr lang="es" u="sng">
                <a:solidFill>
                  <a:schemeClr val="hlink"/>
                </a:solidFill>
                <a:hlinkClick r:id="rId5"/>
              </a:rPr>
              <a:t>https://www.pythonanywhere.com/pricing/</a:t>
            </a:r>
            <a:r>
              <a:rPr lang="es">
                <a:solidFill>
                  <a:srgbClr val="375FA9"/>
                </a:solidFill>
              </a:rPr>
              <a:t> </a:t>
            </a:r>
            <a:endParaRPr>
              <a:solidFill>
                <a:srgbClr val="375FA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39"/>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PythonAnywhere - Registro</a:t>
            </a:r>
            <a:endParaRPr b="1" sz="3200">
              <a:solidFill>
                <a:srgbClr val="E73263"/>
              </a:solidFill>
            </a:endParaRPr>
          </a:p>
        </p:txBody>
      </p:sp>
      <p:sp>
        <p:nvSpPr>
          <p:cNvPr id="303" name="Google Shape;303;p39"/>
          <p:cNvSpPr txBox="1"/>
          <p:nvPr/>
        </p:nvSpPr>
        <p:spPr>
          <a:xfrm>
            <a:off x="7008907" y="2313025"/>
            <a:ext cx="1905900" cy="1362300"/>
          </a:xfrm>
          <a:prstGeom prst="rect">
            <a:avLst/>
          </a:prstGeom>
          <a:noFill/>
          <a:ln>
            <a:noFill/>
          </a:ln>
        </p:spPr>
        <p:txBody>
          <a:bodyPr anchorCtr="0" anchor="t" bIns="34275" lIns="0" spcFirstLastPara="1" rIns="0" wrap="square" tIns="34275">
            <a:spAutoFit/>
          </a:bodyPr>
          <a:lstStyle/>
          <a:p>
            <a:pPr indent="0" lvl="0" marL="0" rtl="0" algn="just">
              <a:lnSpc>
                <a:spcPct val="100000"/>
              </a:lnSpc>
              <a:spcBef>
                <a:spcPts val="900"/>
              </a:spcBef>
              <a:spcAft>
                <a:spcPts val="0"/>
              </a:spcAft>
              <a:buNone/>
            </a:pPr>
            <a:r>
              <a:rPr lang="es">
                <a:solidFill>
                  <a:srgbClr val="375FA9"/>
                </a:solidFill>
              </a:rPr>
              <a:t>Se puede crear una cuenta sin ingresar algún </a:t>
            </a:r>
            <a:r>
              <a:rPr lang="es">
                <a:solidFill>
                  <a:srgbClr val="375FA9"/>
                </a:solidFill>
              </a:rPr>
              <a:t>método</a:t>
            </a:r>
            <a:r>
              <a:rPr lang="es">
                <a:solidFill>
                  <a:srgbClr val="375FA9"/>
                </a:solidFill>
              </a:rPr>
              <a:t> de pago usando la opción de “Create a </a:t>
            </a:r>
            <a:r>
              <a:rPr lang="es">
                <a:solidFill>
                  <a:srgbClr val="375FA9"/>
                </a:solidFill>
              </a:rPr>
              <a:t>Beginner</a:t>
            </a:r>
            <a:r>
              <a:rPr lang="es">
                <a:solidFill>
                  <a:srgbClr val="375FA9"/>
                </a:solidFill>
              </a:rPr>
              <a:t> account”</a:t>
            </a:r>
            <a:endParaRPr>
              <a:solidFill>
                <a:srgbClr val="375FA9"/>
              </a:solidFill>
            </a:endParaRPr>
          </a:p>
        </p:txBody>
      </p:sp>
      <p:pic>
        <p:nvPicPr>
          <p:cNvPr id="304" name="Google Shape;304;p39"/>
          <p:cNvPicPr preferRelativeResize="0"/>
          <p:nvPr/>
        </p:nvPicPr>
        <p:blipFill>
          <a:blip r:embed="rId4">
            <a:alphaModFix/>
          </a:blip>
          <a:stretch>
            <a:fillRect/>
          </a:stretch>
        </p:blipFill>
        <p:spPr>
          <a:xfrm>
            <a:off x="620225" y="1464650"/>
            <a:ext cx="6324523" cy="305905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40"/>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PythonAnywhere - Dashboard</a:t>
            </a:r>
            <a:endParaRPr b="1" sz="3200">
              <a:solidFill>
                <a:srgbClr val="E73263"/>
              </a:solidFill>
            </a:endParaRPr>
          </a:p>
        </p:txBody>
      </p:sp>
      <p:sp>
        <p:nvSpPr>
          <p:cNvPr id="310" name="Google Shape;310;p40"/>
          <p:cNvSpPr txBox="1"/>
          <p:nvPr/>
        </p:nvSpPr>
        <p:spPr>
          <a:xfrm>
            <a:off x="7008907" y="2313025"/>
            <a:ext cx="1905900" cy="931200"/>
          </a:xfrm>
          <a:prstGeom prst="rect">
            <a:avLst/>
          </a:prstGeom>
          <a:noFill/>
          <a:ln>
            <a:noFill/>
          </a:ln>
        </p:spPr>
        <p:txBody>
          <a:bodyPr anchorCtr="0" anchor="t" bIns="34275" lIns="0" spcFirstLastPara="1" rIns="0" wrap="square" tIns="34275">
            <a:spAutoFit/>
          </a:bodyPr>
          <a:lstStyle/>
          <a:p>
            <a:pPr indent="0" lvl="0" marL="0" rtl="0" algn="just">
              <a:lnSpc>
                <a:spcPct val="100000"/>
              </a:lnSpc>
              <a:spcBef>
                <a:spcPts val="900"/>
              </a:spcBef>
              <a:spcAft>
                <a:spcPts val="0"/>
              </a:spcAft>
              <a:buNone/>
            </a:pPr>
            <a:r>
              <a:rPr lang="es">
                <a:solidFill>
                  <a:srgbClr val="375FA9"/>
                </a:solidFill>
              </a:rPr>
              <a:t>Una vez creada la cuenta, tendremos acceso al Dashboard de PythonAnywhere.</a:t>
            </a:r>
            <a:endParaRPr>
              <a:solidFill>
                <a:srgbClr val="375FA9"/>
              </a:solidFill>
            </a:endParaRPr>
          </a:p>
        </p:txBody>
      </p:sp>
      <p:pic>
        <p:nvPicPr>
          <p:cNvPr id="311" name="Google Shape;311;p40"/>
          <p:cNvPicPr preferRelativeResize="0"/>
          <p:nvPr/>
        </p:nvPicPr>
        <p:blipFill>
          <a:blip r:embed="rId4">
            <a:alphaModFix/>
          </a:blip>
          <a:stretch>
            <a:fillRect/>
          </a:stretch>
        </p:blipFill>
        <p:spPr>
          <a:xfrm>
            <a:off x="440675" y="1464650"/>
            <a:ext cx="6439901" cy="311485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p41"/>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PythonAnywhere - Consoles</a:t>
            </a:r>
            <a:endParaRPr b="1" sz="3200">
              <a:solidFill>
                <a:srgbClr val="E73263"/>
              </a:solidFill>
            </a:endParaRPr>
          </a:p>
        </p:txBody>
      </p:sp>
      <p:sp>
        <p:nvSpPr>
          <p:cNvPr id="317" name="Google Shape;317;p41"/>
          <p:cNvSpPr txBox="1"/>
          <p:nvPr/>
        </p:nvSpPr>
        <p:spPr>
          <a:xfrm>
            <a:off x="7008907" y="2313025"/>
            <a:ext cx="1905900" cy="1146600"/>
          </a:xfrm>
          <a:prstGeom prst="rect">
            <a:avLst/>
          </a:prstGeom>
          <a:noFill/>
          <a:ln>
            <a:noFill/>
          </a:ln>
        </p:spPr>
        <p:txBody>
          <a:bodyPr anchorCtr="0" anchor="t" bIns="34275" lIns="0" spcFirstLastPara="1" rIns="0" wrap="square" tIns="34275">
            <a:spAutoFit/>
          </a:bodyPr>
          <a:lstStyle/>
          <a:p>
            <a:pPr indent="0" lvl="0" marL="0" rtl="0" algn="just">
              <a:lnSpc>
                <a:spcPct val="100000"/>
              </a:lnSpc>
              <a:spcBef>
                <a:spcPts val="900"/>
              </a:spcBef>
              <a:spcAft>
                <a:spcPts val="0"/>
              </a:spcAft>
              <a:buNone/>
            </a:pPr>
            <a:r>
              <a:rPr lang="es">
                <a:solidFill>
                  <a:srgbClr val="375FA9"/>
                </a:solidFill>
              </a:rPr>
              <a:t>En el apartado de Consoles, es posible crear y usar consolas de Python, IPython, PyPy y Bash.</a:t>
            </a:r>
            <a:endParaRPr>
              <a:solidFill>
                <a:srgbClr val="375FA9"/>
              </a:solidFill>
            </a:endParaRPr>
          </a:p>
        </p:txBody>
      </p:sp>
      <p:pic>
        <p:nvPicPr>
          <p:cNvPr id="318" name="Google Shape;318;p41"/>
          <p:cNvPicPr preferRelativeResize="0"/>
          <p:nvPr/>
        </p:nvPicPr>
        <p:blipFill>
          <a:blip r:embed="rId4">
            <a:alphaModFix/>
          </a:blip>
          <a:stretch>
            <a:fillRect/>
          </a:stretch>
        </p:blipFill>
        <p:spPr>
          <a:xfrm>
            <a:off x="387650" y="1520800"/>
            <a:ext cx="6391924" cy="30916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Google Shape;323;p42"/>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PythonAnywhere - Consoles</a:t>
            </a:r>
            <a:endParaRPr b="1" sz="3200">
              <a:solidFill>
                <a:srgbClr val="E73263"/>
              </a:solidFill>
            </a:endParaRPr>
          </a:p>
        </p:txBody>
      </p:sp>
      <p:sp>
        <p:nvSpPr>
          <p:cNvPr id="324" name="Google Shape;324;p42"/>
          <p:cNvSpPr txBox="1"/>
          <p:nvPr/>
        </p:nvSpPr>
        <p:spPr>
          <a:xfrm>
            <a:off x="6104998" y="1625600"/>
            <a:ext cx="2508600" cy="2124000"/>
          </a:xfrm>
          <a:prstGeom prst="rect">
            <a:avLst/>
          </a:prstGeom>
          <a:noFill/>
          <a:ln>
            <a:noFill/>
          </a:ln>
        </p:spPr>
        <p:txBody>
          <a:bodyPr anchorCtr="0" anchor="t" bIns="34275" lIns="0" spcFirstLastPara="1" rIns="0" wrap="square" tIns="34275">
            <a:spAutoFit/>
          </a:bodyPr>
          <a:lstStyle/>
          <a:p>
            <a:pPr indent="0" lvl="0" marL="0" rtl="0" algn="just">
              <a:lnSpc>
                <a:spcPct val="100000"/>
              </a:lnSpc>
              <a:spcBef>
                <a:spcPts val="900"/>
              </a:spcBef>
              <a:spcAft>
                <a:spcPts val="0"/>
              </a:spcAft>
              <a:buNone/>
            </a:pPr>
            <a:r>
              <a:rPr lang="es">
                <a:solidFill>
                  <a:srgbClr val="375FA9"/>
                </a:solidFill>
              </a:rPr>
              <a:t>Usando una consola Bash es posible instalar librerias de python usando el comando </a:t>
            </a:r>
            <a:r>
              <a:rPr lang="es">
                <a:solidFill>
                  <a:srgbClr val="375FA9"/>
                </a:solidFill>
                <a:latin typeface="Consolas"/>
                <a:ea typeface="Consolas"/>
                <a:cs typeface="Consolas"/>
                <a:sym typeface="Consolas"/>
              </a:rPr>
              <a:t>pip install &lt;</a:t>
            </a:r>
            <a:r>
              <a:rPr lang="es">
                <a:solidFill>
                  <a:srgbClr val="375FA9"/>
                </a:solidFill>
                <a:latin typeface="Consolas"/>
                <a:ea typeface="Consolas"/>
                <a:cs typeface="Consolas"/>
                <a:sym typeface="Consolas"/>
              </a:rPr>
              <a:t>librería</a:t>
            </a:r>
            <a:r>
              <a:rPr lang="es">
                <a:solidFill>
                  <a:srgbClr val="375FA9"/>
                </a:solidFill>
                <a:latin typeface="Consolas"/>
                <a:ea typeface="Consolas"/>
                <a:cs typeface="Consolas"/>
                <a:sym typeface="Consolas"/>
              </a:rPr>
              <a:t>&gt;</a:t>
            </a:r>
            <a:r>
              <a:rPr lang="es">
                <a:solidFill>
                  <a:srgbClr val="375FA9"/>
                </a:solidFill>
              </a:rPr>
              <a:t>.</a:t>
            </a:r>
            <a:endParaRPr>
              <a:solidFill>
                <a:srgbClr val="375FA9"/>
              </a:solidFill>
            </a:endParaRPr>
          </a:p>
          <a:p>
            <a:pPr indent="0" lvl="0" marL="0" rtl="0" algn="just">
              <a:lnSpc>
                <a:spcPct val="100000"/>
              </a:lnSpc>
              <a:spcBef>
                <a:spcPts val="900"/>
              </a:spcBef>
              <a:spcAft>
                <a:spcPts val="0"/>
              </a:spcAft>
              <a:buNone/>
            </a:pPr>
            <a:r>
              <a:rPr lang="es">
                <a:solidFill>
                  <a:srgbClr val="375FA9"/>
                </a:solidFill>
              </a:rPr>
              <a:t>Además, si se desea instalar una librería para una versión de python en </a:t>
            </a:r>
            <a:r>
              <a:rPr lang="es">
                <a:solidFill>
                  <a:srgbClr val="375FA9"/>
                </a:solidFill>
              </a:rPr>
              <a:t>específico (</a:t>
            </a:r>
            <a:r>
              <a:rPr lang="es">
                <a:solidFill>
                  <a:srgbClr val="375FA9"/>
                </a:solidFill>
                <a:latin typeface="Consolas"/>
                <a:ea typeface="Consolas"/>
                <a:cs typeface="Consolas"/>
                <a:sym typeface="Consolas"/>
              </a:rPr>
              <a:t>X.X</a:t>
            </a:r>
            <a:r>
              <a:rPr lang="es">
                <a:solidFill>
                  <a:srgbClr val="375FA9"/>
                </a:solidFill>
              </a:rPr>
              <a:t>)</a:t>
            </a:r>
            <a:r>
              <a:rPr lang="es">
                <a:solidFill>
                  <a:srgbClr val="375FA9"/>
                </a:solidFill>
              </a:rPr>
              <a:t> se puede usar el comando </a:t>
            </a:r>
            <a:r>
              <a:rPr lang="es">
                <a:solidFill>
                  <a:srgbClr val="375FA9"/>
                </a:solidFill>
                <a:latin typeface="Consolas"/>
                <a:ea typeface="Consolas"/>
                <a:cs typeface="Consolas"/>
                <a:sym typeface="Consolas"/>
              </a:rPr>
              <a:t>pipX.X install &lt;librería&gt;</a:t>
            </a:r>
            <a:r>
              <a:rPr lang="es">
                <a:solidFill>
                  <a:srgbClr val="375FA9"/>
                </a:solidFill>
              </a:rPr>
              <a:t>.</a:t>
            </a:r>
            <a:endParaRPr>
              <a:solidFill>
                <a:srgbClr val="375FA9"/>
              </a:solidFill>
            </a:endParaRPr>
          </a:p>
        </p:txBody>
      </p:sp>
      <p:pic>
        <p:nvPicPr>
          <p:cNvPr id="325" name="Google Shape;325;p42"/>
          <p:cNvPicPr preferRelativeResize="0"/>
          <p:nvPr/>
        </p:nvPicPr>
        <p:blipFill>
          <a:blip r:embed="rId4">
            <a:alphaModFix/>
          </a:blip>
          <a:stretch>
            <a:fillRect/>
          </a:stretch>
        </p:blipFill>
        <p:spPr>
          <a:xfrm>
            <a:off x="541825" y="1511300"/>
            <a:ext cx="5262001" cy="2545151"/>
          </a:xfrm>
          <a:prstGeom prst="rect">
            <a:avLst/>
          </a:prstGeom>
          <a:noFill/>
          <a:ln>
            <a:noFill/>
          </a:ln>
        </p:spPr>
      </p:pic>
      <p:sp>
        <p:nvSpPr>
          <p:cNvPr id="326" name="Google Shape;326;p42"/>
          <p:cNvSpPr txBox="1"/>
          <p:nvPr/>
        </p:nvSpPr>
        <p:spPr>
          <a:xfrm>
            <a:off x="606418" y="4245000"/>
            <a:ext cx="3628200" cy="284700"/>
          </a:xfrm>
          <a:prstGeom prst="rect">
            <a:avLst/>
          </a:prstGeom>
          <a:noFill/>
          <a:ln>
            <a:noFill/>
          </a:ln>
        </p:spPr>
        <p:txBody>
          <a:bodyPr anchorCtr="0" anchor="t" bIns="34275" lIns="0" spcFirstLastPara="1" rIns="0" wrap="square" tIns="34275">
            <a:spAutoFit/>
          </a:bodyPr>
          <a:lstStyle/>
          <a:p>
            <a:pPr indent="0" lvl="0" marL="0" rtl="0" algn="just">
              <a:lnSpc>
                <a:spcPct val="100000"/>
              </a:lnSpc>
              <a:spcBef>
                <a:spcPts val="900"/>
              </a:spcBef>
              <a:spcAft>
                <a:spcPts val="0"/>
              </a:spcAft>
              <a:buNone/>
            </a:pPr>
            <a:r>
              <a:rPr lang="es">
                <a:solidFill>
                  <a:srgbClr val="375FA9"/>
                </a:solidFill>
              </a:rPr>
              <a:t>Por ejemplo, </a:t>
            </a:r>
            <a:r>
              <a:rPr lang="es">
                <a:solidFill>
                  <a:srgbClr val="375FA9"/>
                </a:solidFill>
                <a:latin typeface="Consolas"/>
                <a:ea typeface="Consolas"/>
                <a:cs typeface="Consolas"/>
                <a:sym typeface="Consolas"/>
              </a:rPr>
              <a:t>pip3.8 install &lt;librería&gt;</a:t>
            </a:r>
            <a:endParaRPr>
              <a:solidFill>
                <a:srgbClr val="375FA9"/>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0" name="Shape 330"/>
        <p:cNvGrpSpPr/>
        <p:nvPr/>
      </p:nvGrpSpPr>
      <p:grpSpPr>
        <a:xfrm>
          <a:off x="0" y="0"/>
          <a:ext cx="0" cy="0"/>
          <a:chOff x="0" y="0"/>
          <a:chExt cx="0" cy="0"/>
        </a:xfrm>
      </p:grpSpPr>
      <p:sp>
        <p:nvSpPr>
          <p:cNvPr id="331" name="Google Shape;331;p43"/>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PythonAnywhere - Files</a:t>
            </a:r>
            <a:endParaRPr b="1" sz="3200">
              <a:solidFill>
                <a:srgbClr val="E73263"/>
              </a:solidFill>
            </a:endParaRPr>
          </a:p>
        </p:txBody>
      </p:sp>
      <p:sp>
        <p:nvSpPr>
          <p:cNvPr id="332" name="Google Shape;332;p43"/>
          <p:cNvSpPr txBox="1"/>
          <p:nvPr/>
        </p:nvSpPr>
        <p:spPr>
          <a:xfrm>
            <a:off x="7008907" y="2081800"/>
            <a:ext cx="1905900" cy="1908600"/>
          </a:xfrm>
          <a:prstGeom prst="rect">
            <a:avLst/>
          </a:prstGeom>
          <a:noFill/>
          <a:ln>
            <a:noFill/>
          </a:ln>
        </p:spPr>
        <p:txBody>
          <a:bodyPr anchorCtr="0" anchor="t" bIns="34275" lIns="0" spcFirstLastPara="1" rIns="0" wrap="square" tIns="34275">
            <a:spAutoFit/>
          </a:bodyPr>
          <a:lstStyle/>
          <a:p>
            <a:pPr indent="0" lvl="0" marL="0" rtl="0" algn="just">
              <a:lnSpc>
                <a:spcPct val="100000"/>
              </a:lnSpc>
              <a:spcBef>
                <a:spcPts val="900"/>
              </a:spcBef>
              <a:spcAft>
                <a:spcPts val="0"/>
              </a:spcAft>
              <a:buNone/>
            </a:pPr>
            <a:r>
              <a:rPr lang="es">
                <a:solidFill>
                  <a:srgbClr val="375FA9"/>
                </a:solidFill>
              </a:rPr>
              <a:t>En el apartado de Files, se encuentra el sistema de archivos de la </a:t>
            </a:r>
            <a:r>
              <a:rPr lang="es">
                <a:solidFill>
                  <a:srgbClr val="375FA9"/>
                </a:solidFill>
              </a:rPr>
              <a:t>máquina</a:t>
            </a:r>
            <a:r>
              <a:rPr lang="es">
                <a:solidFill>
                  <a:srgbClr val="375FA9"/>
                </a:solidFill>
              </a:rPr>
              <a:t> virtual de PythonAnywhere. </a:t>
            </a:r>
            <a:endParaRPr>
              <a:solidFill>
                <a:srgbClr val="375FA9"/>
              </a:solidFill>
            </a:endParaRPr>
          </a:p>
          <a:p>
            <a:pPr indent="0" lvl="0" marL="0" rtl="0" algn="just">
              <a:lnSpc>
                <a:spcPct val="100000"/>
              </a:lnSpc>
              <a:spcBef>
                <a:spcPts val="900"/>
              </a:spcBef>
              <a:spcAft>
                <a:spcPts val="0"/>
              </a:spcAft>
              <a:buNone/>
            </a:pPr>
            <a:r>
              <a:rPr lang="es">
                <a:solidFill>
                  <a:srgbClr val="375FA9"/>
                </a:solidFill>
              </a:rPr>
              <a:t>Además, es posible cargar y descargar archivos.</a:t>
            </a:r>
            <a:endParaRPr>
              <a:solidFill>
                <a:srgbClr val="375FA9"/>
              </a:solidFill>
            </a:endParaRPr>
          </a:p>
        </p:txBody>
      </p:sp>
      <p:pic>
        <p:nvPicPr>
          <p:cNvPr id="333" name="Google Shape;333;p43"/>
          <p:cNvPicPr preferRelativeResize="0"/>
          <p:nvPr/>
        </p:nvPicPr>
        <p:blipFill>
          <a:blip r:embed="rId4">
            <a:alphaModFix/>
          </a:blip>
          <a:stretch>
            <a:fillRect/>
          </a:stretch>
        </p:blipFill>
        <p:spPr>
          <a:xfrm>
            <a:off x="387650" y="1482513"/>
            <a:ext cx="6424001" cy="3107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b="1" lang="es">
                <a:solidFill>
                  <a:srgbClr val="E83464"/>
                </a:solidFill>
                <a:latin typeface="Arial"/>
                <a:ea typeface="Arial"/>
                <a:cs typeface="Arial"/>
                <a:sym typeface="Arial"/>
              </a:rPr>
              <a:t>Objetivos de la sesión</a:t>
            </a:r>
            <a:endParaRPr b="1">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714976"/>
            <a:ext cx="7543800" cy="19020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304800" lvl="0" marL="457200" rtl="0" algn="l">
              <a:lnSpc>
                <a:spcPct val="90000"/>
              </a:lnSpc>
              <a:spcBef>
                <a:spcPts val="600"/>
              </a:spcBef>
              <a:spcAft>
                <a:spcPts val="0"/>
              </a:spcAft>
              <a:buSzPts val="1200"/>
              <a:buFont typeface="Arial"/>
              <a:buAutoNum type="arabicPeriod"/>
            </a:pPr>
            <a:r>
              <a:rPr lang="es" sz="1200">
                <a:solidFill>
                  <a:srgbClr val="000000"/>
                </a:solidFill>
                <a:highlight>
                  <a:srgbClr val="FFFFFF"/>
                </a:highlight>
                <a:latin typeface="Arial"/>
                <a:ea typeface="Arial"/>
                <a:cs typeface="Arial"/>
                <a:sym typeface="Arial"/>
              </a:rPr>
              <a:t>Explicar y aplicar el concepto de PaaS.</a:t>
            </a:r>
            <a:endParaRPr sz="1200">
              <a:solidFill>
                <a:srgbClr val="000000"/>
              </a:solidFill>
              <a:highlight>
                <a:srgbClr val="FFFFFF"/>
              </a:highlight>
              <a:latin typeface="Arial"/>
              <a:ea typeface="Arial"/>
              <a:cs typeface="Arial"/>
              <a:sym typeface="Arial"/>
            </a:endParaRPr>
          </a:p>
          <a:p>
            <a:pPr indent="-304800" lvl="0" marL="457200" rtl="0" algn="l">
              <a:lnSpc>
                <a:spcPct val="90000"/>
              </a:lnSpc>
              <a:spcBef>
                <a:spcPts val="600"/>
              </a:spcBef>
              <a:spcAft>
                <a:spcPts val="0"/>
              </a:spcAft>
              <a:buSzPts val="1200"/>
              <a:buFont typeface="Arial"/>
              <a:buAutoNum type="arabicPeriod"/>
            </a:pPr>
            <a:r>
              <a:rPr lang="es" sz="1200">
                <a:solidFill>
                  <a:srgbClr val="000000"/>
                </a:solidFill>
                <a:highlight>
                  <a:srgbClr val="FFFFFF"/>
                </a:highlight>
                <a:latin typeface="Arial"/>
                <a:ea typeface="Arial"/>
                <a:cs typeface="Arial"/>
                <a:sym typeface="Arial"/>
              </a:rPr>
              <a:t>Explicar los conceptos básicos de PythonAnywhere.</a:t>
            </a:r>
            <a:endParaRPr sz="1200">
              <a:solidFill>
                <a:srgbClr val="000000"/>
              </a:solidFill>
              <a:highlight>
                <a:srgbClr val="FFFFFF"/>
              </a:highlight>
              <a:latin typeface="Arial"/>
              <a:ea typeface="Arial"/>
              <a:cs typeface="Arial"/>
              <a:sym typeface="Arial"/>
            </a:endParaRPr>
          </a:p>
          <a:p>
            <a:pPr indent="-304800" lvl="0" marL="457200" rtl="0" algn="l">
              <a:lnSpc>
                <a:spcPct val="90000"/>
              </a:lnSpc>
              <a:spcBef>
                <a:spcPts val="600"/>
              </a:spcBef>
              <a:spcAft>
                <a:spcPts val="0"/>
              </a:spcAft>
              <a:buSzPts val="1200"/>
              <a:buFont typeface="Arial"/>
              <a:buAutoNum type="arabicPeriod"/>
            </a:pPr>
            <a:r>
              <a:rPr lang="es" sz="1200">
                <a:solidFill>
                  <a:srgbClr val="000000"/>
                </a:solidFill>
                <a:highlight>
                  <a:schemeClr val="dk1"/>
                </a:highlight>
                <a:latin typeface="Arial"/>
                <a:ea typeface="Arial"/>
                <a:cs typeface="Arial"/>
                <a:sym typeface="Arial"/>
              </a:rPr>
              <a:t>Migrar su aplicación a un servidor web alojado en PythonAnywhere.</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44"/>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PythonAnywhere - Web</a:t>
            </a:r>
            <a:endParaRPr b="1" sz="3200">
              <a:solidFill>
                <a:srgbClr val="E73263"/>
              </a:solidFill>
            </a:endParaRPr>
          </a:p>
        </p:txBody>
      </p:sp>
      <p:sp>
        <p:nvSpPr>
          <p:cNvPr id="339" name="Google Shape;339;p44"/>
          <p:cNvSpPr txBox="1"/>
          <p:nvPr/>
        </p:nvSpPr>
        <p:spPr>
          <a:xfrm>
            <a:off x="800100" y="1622000"/>
            <a:ext cx="7543800" cy="2993700"/>
          </a:xfrm>
          <a:prstGeom prst="rect">
            <a:avLst/>
          </a:prstGeom>
          <a:noFill/>
          <a:ln>
            <a:noFill/>
          </a:ln>
        </p:spPr>
        <p:txBody>
          <a:bodyPr anchorCtr="0" anchor="t" bIns="34275" lIns="0" spcFirstLastPara="1" rIns="0" wrap="square" tIns="34275">
            <a:spAutoFit/>
          </a:bodyPr>
          <a:lstStyle/>
          <a:p>
            <a:pPr indent="0" lvl="0" marL="0" rtl="0" algn="just">
              <a:lnSpc>
                <a:spcPct val="100000"/>
              </a:lnSpc>
              <a:spcBef>
                <a:spcPts val="900"/>
              </a:spcBef>
              <a:spcAft>
                <a:spcPts val="0"/>
              </a:spcAft>
              <a:buNone/>
            </a:pPr>
            <a:r>
              <a:rPr lang="es">
                <a:solidFill>
                  <a:srgbClr val="375FA9"/>
                </a:solidFill>
              </a:rPr>
              <a:t>En el apartado de Web, es posible crear y configurar una aplicación web.</a:t>
            </a:r>
            <a:endParaRPr>
              <a:solidFill>
                <a:srgbClr val="375FA9"/>
              </a:solidFill>
            </a:endParaRPr>
          </a:p>
          <a:p>
            <a:pPr indent="-317500" lvl="0" marL="457200" rtl="0" algn="just">
              <a:spcBef>
                <a:spcPts val="1000"/>
              </a:spcBef>
              <a:spcAft>
                <a:spcPts val="0"/>
              </a:spcAft>
              <a:buClr>
                <a:srgbClr val="375FA9"/>
              </a:buClr>
              <a:buSzPts val="1400"/>
              <a:buChar char="●"/>
            </a:pPr>
            <a:r>
              <a:rPr lang="es">
                <a:solidFill>
                  <a:srgbClr val="375FA9"/>
                </a:solidFill>
              </a:rPr>
              <a:t>Se muestra el dominio/URL final de la aplicación.</a:t>
            </a:r>
            <a:endParaRPr>
              <a:solidFill>
                <a:srgbClr val="375FA9"/>
              </a:solidFill>
            </a:endParaRPr>
          </a:p>
          <a:p>
            <a:pPr indent="-317500" lvl="0" marL="457200" rtl="0" algn="just">
              <a:spcBef>
                <a:spcPts val="1000"/>
              </a:spcBef>
              <a:spcAft>
                <a:spcPts val="0"/>
              </a:spcAft>
              <a:buClr>
                <a:srgbClr val="375FA9"/>
              </a:buClr>
              <a:buSzPts val="1400"/>
              <a:buChar char="●"/>
            </a:pPr>
            <a:r>
              <a:rPr lang="es">
                <a:solidFill>
                  <a:srgbClr val="375FA9"/>
                </a:solidFill>
              </a:rPr>
              <a:t>Se selecciona el framework a usar.</a:t>
            </a:r>
            <a:endParaRPr>
              <a:solidFill>
                <a:srgbClr val="375FA9"/>
              </a:solidFill>
            </a:endParaRPr>
          </a:p>
          <a:p>
            <a:pPr indent="-317500" lvl="0" marL="457200" rtl="0" algn="just">
              <a:spcBef>
                <a:spcPts val="1000"/>
              </a:spcBef>
              <a:spcAft>
                <a:spcPts val="0"/>
              </a:spcAft>
              <a:buClr>
                <a:srgbClr val="375FA9"/>
              </a:buClr>
              <a:buSzPts val="1400"/>
              <a:buChar char="●"/>
            </a:pPr>
            <a:r>
              <a:rPr lang="es">
                <a:solidFill>
                  <a:srgbClr val="375FA9"/>
                </a:solidFill>
              </a:rPr>
              <a:t>Se selecciona la versión de python a usar.</a:t>
            </a:r>
            <a:endParaRPr>
              <a:solidFill>
                <a:srgbClr val="375FA9"/>
              </a:solidFill>
            </a:endParaRPr>
          </a:p>
          <a:p>
            <a:pPr indent="-317500" lvl="0" marL="457200" rtl="0" algn="just">
              <a:spcBef>
                <a:spcPts val="1000"/>
              </a:spcBef>
              <a:spcAft>
                <a:spcPts val="0"/>
              </a:spcAft>
              <a:buClr>
                <a:srgbClr val="375FA9"/>
              </a:buClr>
              <a:buSzPts val="1400"/>
              <a:buChar char="●"/>
            </a:pPr>
            <a:r>
              <a:rPr lang="es">
                <a:solidFill>
                  <a:srgbClr val="375FA9"/>
                </a:solidFill>
              </a:rPr>
              <a:t>Se selecciona la ubicación de los archivos de la aplicación en el sistema de archivos de PythonAnywhere.</a:t>
            </a:r>
            <a:endParaRPr>
              <a:solidFill>
                <a:srgbClr val="375FA9"/>
              </a:solidFill>
            </a:endParaRPr>
          </a:p>
          <a:p>
            <a:pPr indent="-317500" lvl="0" marL="457200" rtl="0" algn="just">
              <a:spcBef>
                <a:spcPts val="1000"/>
              </a:spcBef>
              <a:spcAft>
                <a:spcPts val="0"/>
              </a:spcAft>
              <a:buClr>
                <a:srgbClr val="375FA9"/>
              </a:buClr>
              <a:buSzPts val="1400"/>
              <a:buChar char="●"/>
            </a:pPr>
            <a:r>
              <a:rPr lang="es">
                <a:solidFill>
                  <a:srgbClr val="375FA9"/>
                </a:solidFill>
              </a:rPr>
              <a:t>La aplicación web es creada satisfactoriamente.</a:t>
            </a:r>
            <a:endParaRPr>
              <a:solidFill>
                <a:srgbClr val="375FA9"/>
              </a:solidFill>
            </a:endParaRPr>
          </a:p>
          <a:p>
            <a:pPr indent="-317500" lvl="0" marL="457200" rtl="0" algn="just">
              <a:spcBef>
                <a:spcPts val="1000"/>
              </a:spcBef>
              <a:spcAft>
                <a:spcPts val="0"/>
              </a:spcAft>
              <a:buClr>
                <a:srgbClr val="375FA9"/>
              </a:buClr>
              <a:buSzPts val="1400"/>
              <a:buChar char="●"/>
            </a:pPr>
            <a:r>
              <a:rPr lang="es">
                <a:solidFill>
                  <a:srgbClr val="375FA9"/>
                </a:solidFill>
              </a:rPr>
              <a:t>Una vez creada la aplicación se deben instalar las dependencias/librerías necesarias </a:t>
            </a:r>
            <a:endParaRPr>
              <a:solidFill>
                <a:srgbClr val="375FA9"/>
              </a:solidFill>
            </a:endParaRPr>
          </a:p>
          <a:p>
            <a:pPr indent="0" lvl="0" marL="457200" rtl="0" algn="just">
              <a:spcBef>
                <a:spcPts val="0"/>
              </a:spcBef>
              <a:spcAft>
                <a:spcPts val="0"/>
              </a:spcAft>
              <a:buNone/>
            </a:pPr>
            <a:r>
              <a:rPr lang="es">
                <a:solidFill>
                  <a:srgbClr val="375FA9"/>
                </a:solidFill>
              </a:rPr>
              <a:t>y cargar todos los archivos necesarios desde su computador local al sistema de </a:t>
            </a:r>
            <a:endParaRPr>
              <a:solidFill>
                <a:srgbClr val="375FA9"/>
              </a:solidFill>
            </a:endParaRPr>
          </a:p>
          <a:p>
            <a:pPr indent="0" lvl="0" marL="457200" rtl="0" algn="just">
              <a:spcBef>
                <a:spcPts val="0"/>
              </a:spcBef>
              <a:spcAft>
                <a:spcPts val="0"/>
              </a:spcAft>
              <a:buNone/>
            </a:pPr>
            <a:r>
              <a:rPr lang="es">
                <a:solidFill>
                  <a:srgbClr val="375FA9"/>
                </a:solidFill>
              </a:rPr>
              <a:t>archivos de PythonAnywhere.</a:t>
            </a:r>
            <a:endParaRPr>
              <a:solidFill>
                <a:srgbClr val="375FA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3" name="Shape 343"/>
        <p:cNvGrpSpPr/>
        <p:nvPr/>
      </p:nvGrpSpPr>
      <p:grpSpPr>
        <a:xfrm>
          <a:off x="0" y="0"/>
          <a:ext cx="0" cy="0"/>
          <a:chOff x="0" y="0"/>
          <a:chExt cx="0" cy="0"/>
        </a:xfrm>
      </p:grpSpPr>
      <p:sp>
        <p:nvSpPr>
          <p:cNvPr id="344" name="Google Shape;344;p45"/>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PythonAnywhere - Web</a:t>
            </a:r>
            <a:endParaRPr b="1" sz="3200">
              <a:solidFill>
                <a:srgbClr val="E73263"/>
              </a:solidFill>
            </a:endParaRPr>
          </a:p>
        </p:txBody>
      </p:sp>
      <p:pic>
        <p:nvPicPr>
          <p:cNvPr id="345" name="Google Shape;345;p45"/>
          <p:cNvPicPr preferRelativeResize="0"/>
          <p:nvPr/>
        </p:nvPicPr>
        <p:blipFill>
          <a:blip r:embed="rId4">
            <a:alphaModFix/>
          </a:blip>
          <a:stretch>
            <a:fillRect/>
          </a:stretch>
        </p:blipFill>
        <p:spPr>
          <a:xfrm>
            <a:off x="355550" y="1464650"/>
            <a:ext cx="6584426" cy="31847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9" name="Shape 349"/>
        <p:cNvGrpSpPr/>
        <p:nvPr/>
      </p:nvGrpSpPr>
      <p:grpSpPr>
        <a:xfrm>
          <a:off x="0" y="0"/>
          <a:ext cx="0" cy="0"/>
          <a:chOff x="0" y="0"/>
          <a:chExt cx="0" cy="0"/>
        </a:xfrm>
      </p:grpSpPr>
      <p:sp>
        <p:nvSpPr>
          <p:cNvPr id="350" name="Google Shape;350;p46"/>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PythonAnywhere - Web</a:t>
            </a:r>
            <a:endParaRPr b="1" sz="3200">
              <a:solidFill>
                <a:srgbClr val="E73263"/>
              </a:solidFill>
            </a:endParaRPr>
          </a:p>
        </p:txBody>
      </p:sp>
      <p:pic>
        <p:nvPicPr>
          <p:cNvPr id="351" name="Google Shape;351;p46"/>
          <p:cNvPicPr preferRelativeResize="0"/>
          <p:nvPr/>
        </p:nvPicPr>
        <p:blipFill>
          <a:blip r:embed="rId4">
            <a:alphaModFix/>
          </a:blip>
          <a:stretch>
            <a:fillRect/>
          </a:stretch>
        </p:blipFill>
        <p:spPr>
          <a:xfrm>
            <a:off x="376975" y="1464650"/>
            <a:ext cx="6520249" cy="31537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5" name="Shape 355"/>
        <p:cNvGrpSpPr/>
        <p:nvPr/>
      </p:nvGrpSpPr>
      <p:grpSpPr>
        <a:xfrm>
          <a:off x="0" y="0"/>
          <a:ext cx="0" cy="0"/>
          <a:chOff x="0" y="0"/>
          <a:chExt cx="0" cy="0"/>
        </a:xfrm>
      </p:grpSpPr>
      <p:sp>
        <p:nvSpPr>
          <p:cNvPr id="356" name="Google Shape;356;p47"/>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PythonAnywhere - Web</a:t>
            </a:r>
            <a:endParaRPr b="1" sz="3200">
              <a:solidFill>
                <a:srgbClr val="E73263"/>
              </a:solidFill>
            </a:endParaRPr>
          </a:p>
        </p:txBody>
      </p:sp>
      <p:pic>
        <p:nvPicPr>
          <p:cNvPr id="357" name="Google Shape;357;p47"/>
          <p:cNvPicPr preferRelativeResize="0"/>
          <p:nvPr/>
        </p:nvPicPr>
        <p:blipFill>
          <a:blip r:embed="rId4">
            <a:alphaModFix/>
          </a:blip>
          <a:stretch>
            <a:fillRect/>
          </a:stretch>
        </p:blipFill>
        <p:spPr>
          <a:xfrm>
            <a:off x="355600" y="1464650"/>
            <a:ext cx="6563026" cy="3174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48"/>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PythonAnywhere - Web</a:t>
            </a:r>
            <a:endParaRPr b="1" sz="3200">
              <a:solidFill>
                <a:srgbClr val="E73263"/>
              </a:solidFill>
            </a:endParaRPr>
          </a:p>
        </p:txBody>
      </p:sp>
      <p:pic>
        <p:nvPicPr>
          <p:cNvPr id="363" name="Google Shape;363;p48"/>
          <p:cNvPicPr preferRelativeResize="0"/>
          <p:nvPr/>
        </p:nvPicPr>
        <p:blipFill>
          <a:blip r:embed="rId4">
            <a:alphaModFix/>
          </a:blip>
          <a:stretch>
            <a:fillRect/>
          </a:stretch>
        </p:blipFill>
        <p:spPr>
          <a:xfrm>
            <a:off x="323475" y="1464650"/>
            <a:ext cx="6616498" cy="3200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7" name="Shape 367"/>
        <p:cNvGrpSpPr/>
        <p:nvPr/>
      </p:nvGrpSpPr>
      <p:grpSpPr>
        <a:xfrm>
          <a:off x="0" y="0"/>
          <a:ext cx="0" cy="0"/>
          <a:chOff x="0" y="0"/>
          <a:chExt cx="0" cy="0"/>
        </a:xfrm>
      </p:grpSpPr>
      <p:sp>
        <p:nvSpPr>
          <p:cNvPr id="368" name="Google Shape;368;p49"/>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PythonAnywhere - Web</a:t>
            </a:r>
            <a:endParaRPr b="1" sz="3200">
              <a:solidFill>
                <a:srgbClr val="E73263"/>
              </a:solidFill>
            </a:endParaRPr>
          </a:p>
        </p:txBody>
      </p:sp>
      <p:pic>
        <p:nvPicPr>
          <p:cNvPr id="369" name="Google Shape;369;p49"/>
          <p:cNvPicPr preferRelativeResize="0"/>
          <p:nvPr/>
        </p:nvPicPr>
        <p:blipFill>
          <a:blip r:embed="rId4">
            <a:alphaModFix/>
          </a:blip>
          <a:stretch>
            <a:fillRect/>
          </a:stretch>
        </p:blipFill>
        <p:spPr>
          <a:xfrm>
            <a:off x="355575" y="1464650"/>
            <a:ext cx="6517049" cy="315217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3" name="Shape 373"/>
        <p:cNvGrpSpPr/>
        <p:nvPr/>
      </p:nvGrpSpPr>
      <p:grpSpPr>
        <a:xfrm>
          <a:off x="0" y="0"/>
          <a:ext cx="0" cy="0"/>
          <a:chOff x="0" y="0"/>
          <a:chExt cx="0" cy="0"/>
        </a:xfrm>
      </p:grpSpPr>
      <p:sp>
        <p:nvSpPr>
          <p:cNvPr id="374" name="Google Shape;374;p50"/>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PythonAnywhere - Web</a:t>
            </a:r>
            <a:endParaRPr b="1" sz="3200">
              <a:solidFill>
                <a:srgbClr val="E73263"/>
              </a:solidFill>
            </a:endParaRPr>
          </a:p>
        </p:txBody>
      </p:sp>
      <p:pic>
        <p:nvPicPr>
          <p:cNvPr id="375" name="Google Shape;375;p50"/>
          <p:cNvPicPr preferRelativeResize="0"/>
          <p:nvPr/>
        </p:nvPicPr>
        <p:blipFill>
          <a:blip r:embed="rId4">
            <a:alphaModFix/>
          </a:blip>
          <a:stretch>
            <a:fillRect/>
          </a:stretch>
        </p:blipFill>
        <p:spPr>
          <a:xfrm>
            <a:off x="376950" y="1464650"/>
            <a:ext cx="6595099" cy="32244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9" name="Shape 379"/>
        <p:cNvGrpSpPr/>
        <p:nvPr/>
      </p:nvGrpSpPr>
      <p:grpSpPr>
        <a:xfrm>
          <a:off x="0" y="0"/>
          <a:ext cx="0" cy="0"/>
          <a:chOff x="0" y="0"/>
          <a:chExt cx="0" cy="0"/>
        </a:xfrm>
      </p:grpSpPr>
      <p:sp>
        <p:nvSpPr>
          <p:cNvPr id="380" name="Google Shape;380;p51"/>
          <p:cNvSpPr txBox="1"/>
          <p:nvPr/>
        </p:nvSpPr>
        <p:spPr>
          <a:xfrm>
            <a:off x="800110" y="2027697"/>
            <a:ext cx="7543800" cy="1088100"/>
          </a:xfrm>
          <a:prstGeom prst="rect">
            <a:avLst/>
          </a:prstGeom>
          <a:noFill/>
          <a:ln>
            <a:noFill/>
          </a:ln>
        </p:spPr>
        <p:txBody>
          <a:bodyPr anchorCtr="0" anchor="ctr" bIns="34275" lIns="68575" spcFirstLastPara="1" rIns="68575" wrap="square" tIns="34275">
            <a:noAutofit/>
          </a:bodyPr>
          <a:lstStyle/>
          <a:p>
            <a:pPr indent="0" lvl="0" marL="0" rtl="0" algn="ctr">
              <a:lnSpc>
                <a:spcPct val="85000"/>
              </a:lnSpc>
              <a:spcBef>
                <a:spcPts val="0"/>
              </a:spcBef>
              <a:spcAft>
                <a:spcPts val="0"/>
              </a:spcAft>
              <a:buNone/>
            </a:pPr>
            <a:r>
              <a:rPr b="1" lang="es" sz="3800">
                <a:solidFill>
                  <a:srgbClr val="E73263"/>
                </a:solidFill>
              </a:rPr>
              <a:t>Ejercicios de práctica</a:t>
            </a:r>
            <a:endParaRPr b="1" sz="3800">
              <a:solidFill>
                <a:srgbClr val="E7326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52"/>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367352"/>
            <a:ext cx="7543800" cy="1056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62" name="Google Shape;162;p18"/>
          <p:cNvSpPr txBox="1"/>
          <p:nvPr/>
        </p:nvSpPr>
        <p:spPr>
          <a:xfrm>
            <a:off x="822960" y="1536700"/>
            <a:ext cx="7543800" cy="29292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Char char="●"/>
            </a:pPr>
            <a:r>
              <a:rPr lang="es">
                <a:solidFill>
                  <a:srgbClr val="375FA9"/>
                </a:solidFill>
              </a:rPr>
              <a:t>Secure Shell (SSH) es un protocolo que sirve para acceder a máquinas remotas a través de una red. El programa que implementa el protocolo también recibe el mismo nombre.</a:t>
            </a:r>
            <a:endParaRPr>
              <a:solidFill>
                <a:srgbClr val="375FA9"/>
              </a:solidFill>
            </a:endParaRPr>
          </a:p>
          <a:p>
            <a:pPr indent="0" lvl="0" marL="457200" rtl="0" algn="just">
              <a:lnSpc>
                <a:spcPct val="90000"/>
              </a:lnSpc>
              <a:spcBef>
                <a:spcPts val="900"/>
              </a:spcBef>
              <a:spcAft>
                <a:spcPts val="0"/>
              </a:spcAft>
              <a:buNone/>
            </a:pPr>
            <a:r>
              <a:t/>
            </a:r>
            <a:endParaRPr>
              <a:solidFill>
                <a:srgbClr val="375FA9"/>
              </a:solidFill>
            </a:endParaRPr>
          </a:p>
          <a:p>
            <a:pPr indent="-317500" lvl="0" marL="457200" rtl="0" algn="just">
              <a:lnSpc>
                <a:spcPct val="90000"/>
              </a:lnSpc>
              <a:spcBef>
                <a:spcPts val="900"/>
              </a:spcBef>
              <a:spcAft>
                <a:spcPts val="0"/>
              </a:spcAft>
              <a:buClr>
                <a:schemeClr val="accent5"/>
              </a:buClr>
              <a:buSzPts val="1400"/>
              <a:buChar char="●"/>
            </a:pPr>
            <a:r>
              <a:rPr lang="es">
                <a:solidFill>
                  <a:srgbClr val="375FA9"/>
                </a:solidFill>
              </a:rPr>
              <a:t>Este protocolo permite el acceso a un ordenador y su manejo por completo mediante un intérprete de comandos. Además de esto, SSH permite copiar datos de forma segura.</a:t>
            </a:r>
            <a:endParaRPr>
              <a:solidFill>
                <a:srgbClr val="375FA9"/>
              </a:solidFill>
            </a:endParaRPr>
          </a:p>
          <a:p>
            <a:pPr indent="0" lvl="0" marL="457200" rtl="0" algn="just">
              <a:lnSpc>
                <a:spcPct val="90000"/>
              </a:lnSpc>
              <a:spcBef>
                <a:spcPts val="900"/>
              </a:spcBef>
              <a:spcAft>
                <a:spcPts val="0"/>
              </a:spcAft>
              <a:buNone/>
            </a:pPr>
            <a:r>
              <a:t/>
            </a:r>
            <a:endParaRPr>
              <a:solidFill>
                <a:srgbClr val="375FA9"/>
              </a:solidFill>
            </a:endParaRPr>
          </a:p>
          <a:p>
            <a:pPr indent="-317500" lvl="0" marL="457200" rtl="0" algn="just">
              <a:lnSpc>
                <a:spcPct val="90000"/>
              </a:lnSpc>
              <a:spcBef>
                <a:spcPts val="900"/>
              </a:spcBef>
              <a:spcAft>
                <a:spcPts val="0"/>
              </a:spcAft>
              <a:buClr>
                <a:schemeClr val="accent5"/>
              </a:buClr>
              <a:buSzPts val="1400"/>
              <a:buChar char="●"/>
            </a:pPr>
            <a:r>
              <a:rPr lang="es">
                <a:solidFill>
                  <a:srgbClr val="375FA9"/>
                </a:solidFill>
              </a:rPr>
              <a:t>SSH usa técnicas de cifrado que hacen que la información que viaja por el medio de comunicación se transmita de manera no legible, impidiendo que, terceras personas puedan descubrir el usuario y contraseña de la conexión, tampoco podría descubrir lo que se escribe durante toda la sesión.</a:t>
            </a:r>
            <a:endParaRPr sz="1300">
              <a:solidFill>
                <a:srgbClr val="233A4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68" name="Google Shape;168;p19"/>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Char char="●"/>
            </a:pPr>
            <a:r>
              <a:rPr lang="es">
                <a:solidFill>
                  <a:srgbClr val="375FA9"/>
                </a:solidFill>
              </a:rPr>
              <a:t>Existen dos versiones del protocolo SSH. La primera de ellas se mantiene por motivos de compatibilidad, pero se recomienda generalmente el uso de la segunda, por las mejoras de seguridad implementadas. </a:t>
            </a:r>
            <a:endParaRPr>
              <a:solidFill>
                <a:srgbClr val="375FA9"/>
              </a:solidFill>
            </a:endParaRPr>
          </a:p>
          <a:p>
            <a:pPr indent="0" lvl="0" marL="457200" rtl="0" algn="just">
              <a:lnSpc>
                <a:spcPct val="90000"/>
              </a:lnSpc>
              <a:spcBef>
                <a:spcPts val="900"/>
              </a:spcBef>
              <a:spcAft>
                <a:spcPts val="0"/>
              </a:spcAft>
              <a:buNone/>
            </a:pPr>
            <a:r>
              <a:t/>
            </a:r>
            <a:endParaRPr>
              <a:solidFill>
                <a:srgbClr val="375FA9"/>
              </a:solidFill>
            </a:endParaRPr>
          </a:p>
          <a:p>
            <a:pPr indent="-317500" lvl="0" marL="457200" rtl="0" algn="just">
              <a:lnSpc>
                <a:spcPct val="90000"/>
              </a:lnSpc>
              <a:spcBef>
                <a:spcPts val="900"/>
              </a:spcBef>
              <a:spcAft>
                <a:spcPts val="0"/>
              </a:spcAft>
              <a:buClr>
                <a:schemeClr val="accent5"/>
              </a:buClr>
              <a:buSzPts val="1400"/>
              <a:buChar char="●"/>
            </a:pPr>
            <a:r>
              <a:rPr lang="es">
                <a:solidFill>
                  <a:srgbClr val="375FA9"/>
                </a:solidFill>
              </a:rPr>
              <a:t>También existe la implementación llamada OpenSSH, utilizada en sistemas operativos Linux, la versión disponible para Debian permite usar tanto SSH1 como SSH2.</a:t>
            </a:r>
            <a:endParaRPr>
              <a:solidFill>
                <a:srgbClr val="375FA9"/>
              </a:solidFill>
            </a:endParaRPr>
          </a:p>
          <a:p>
            <a:pPr indent="0" lvl="0" marL="457200" rtl="0" algn="just">
              <a:lnSpc>
                <a:spcPct val="90000"/>
              </a:lnSpc>
              <a:spcBef>
                <a:spcPts val="900"/>
              </a:spcBef>
              <a:spcAft>
                <a:spcPts val="0"/>
              </a:spcAft>
              <a:buNone/>
            </a:pPr>
            <a:r>
              <a:t/>
            </a:r>
            <a:endParaRPr>
              <a:solidFill>
                <a:srgbClr val="375FA9"/>
              </a:solidFill>
            </a:endParaRPr>
          </a:p>
          <a:p>
            <a:pPr indent="-317500" lvl="0" marL="457200" rtl="0" algn="just">
              <a:lnSpc>
                <a:spcPct val="90000"/>
              </a:lnSpc>
              <a:spcBef>
                <a:spcPts val="900"/>
              </a:spcBef>
              <a:spcAft>
                <a:spcPts val="0"/>
              </a:spcAft>
              <a:buClr>
                <a:schemeClr val="accent5"/>
              </a:buClr>
              <a:buSzPts val="1400"/>
              <a:buChar char="●"/>
            </a:pPr>
            <a:r>
              <a:rPr lang="es">
                <a:solidFill>
                  <a:srgbClr val="375FA9"/>
                </a:solidFill>
              </a:rPr>
              <a:t>En resumen SSH es un protocolo que permite el inicio de sesiones en máquinas remotas ofreciendo autenticación, confidencialidad e integridad.</a:t>
            </a:r>
            <a:endParaRPr>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74" name="Google Shape;174;p20"/>
          <p:cNvSpPr txBox="1"/>
          <p:nvPr/>
        </p:nvSpPr>
        <p:spPr>
          <a:xfrm>
            <a:off x="822960" y="14605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Tres componentes hacen parte de SSH:</a:t>
            </a:r>
            <a:endParaRPr sz="1300">
              <a:solidFill>
                <a:srgbClr val="233A44"/>
              </a:solidFill>
            </a:endParaRPr>
          </a:p>
          <a:p>
            <a:pPr indent="-317500" lvl="0" marL="457200" rtl="0" algn="just">
              <a:lnSpc>
                <a:spcPct val="90000"/>
              </a:lnSpc>
              <a:spcBef>
                <a:spcPts val="900"/>
              </a:spcBef>
              <a:spcAft>
                <a:spcPts val="0"/>
              </a:spcAft>
              <a:buClr>
                <a:schemeClr val="accent5"/>
              </a:buClr>
              <a:buSzPts val="1400"/>
              <a:buFont typeface="Calibri"/>
              <a:buChar char="●"/>
            </a:pPr>
            <a:r>
              <a:rPr b="1" lang="es">
                <a:solidFill>
                  <a:srgbClr val="375FA9"/>
                </a:solidFill>
              </a:rPr>
              <a:t>Protocolo de transporte</a:t>
            </a:r>
            <a:r>
              <a:rPr lang="es">
                <a:solidFill>
                  <a:srgbClr val="375FA9"/>
                </a:solidFill>
              </a:rPr>
              <a:t>: normalmente opera sobre el protocolo TCP/IP dando autenticidad, confidencialidad e integridad.</a:t>
            </a:r>
            <a:endParaRPr sz="1300">
              <a:solidFill>
                <a:srgbClr val="233A44"/>
              </a:solidFill>
            </a:endParaRPr>
          </a:p>
          <a:p>
            <a:pPr indent="-317500" lvl="0" marL="457200" rtl="0" algn="just">
              <a:lnSpc>
                <a:spcPct val="90000"/>
              </a:lnSpc>
              <a:spcBef>
                <a:spcPts val="900"/>
              </a:spcBef>
              <a:spcAft>
                <a:spcPts val="0"/>
              </a:spcAft>
              <a:buClr>
                <a:schemeClr val="accent5"/>
              </a:buClr>
              <a:buSzPts val="1400"/>
              <a:buFont typeface="Calibri"/>
              <a:buChar char="●"/>
            </a:pPr>
            <a:r>
              <a:rPr b="1" lang="es">
                <a:solidFill>
                  <a:srgbClr val="375FA9"/>
                </a:solidFill>
              </a:rPr>
              <a:t>Protocolo de autenticación de usuario</a:t>
            </a:r>
            <a:r>
              <a:rPr lang="es">
                <a:solidFill>
                  <a:srgbClr val="375FA9"/>
                </a:solidFill>
              </a:rPr>
              <a:t>: autentica al usuario ante el servidor.</a:t>
            </a:r>
            <a:endParaRPr sz="1300">
              <a:solidFill>
                <a:srgbClr val="233A44"/>
              </a:solidFill>
            </a:endParaRPr>
          </a:p>
          <a:p>
            <a:pPr indent="-317500" lvl="0" marL="457200" rtl="0" algn="just">
              <a:lnSpc>
                <a:spcPct val="90000"/>
              </a:lnSpc>
              <a:spcBef>
                <a:spcPts val="900"/>
              </a:spcBef>
              <a:spcAft>
                <a:spcPts val="0"/>
              </a:spcAft>
              <a:buClr>
                <a:schemeClr val="accent5"/>
              </a:buClr>
              <a:buSzPts val="1400"/>
              <a:buFont typeface="Calibri"/>
              <a:buChar char="●"/>
            </a:pPr>
            <a:r>
              <a:rPr b="1" lang="es">
                <a:solidFill>
                  <a:srgbClr val="375FA9"/>
                </a:solidFill>
              </a:rPr>
              <a:t>Protocolo de conexión</a:t>
            </a:r>
            <a:r>
              <a:rPr lang="es">
                <a:solidFill>
                  <a:srgbClr val="375FA9"/>
                </a:solidFill>
              </a:rPr>
              <a:t>: multiplexa un canal cifrado en diversos canales lógicos.</a:t>
            </a:r>
            <a:endParaRPr sz="1300">
              <a:solidFill>
                <a:srgbClr val="233A44"/>
              </a:solidFill>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Este protocolo seguro requiere que los servidores tengan "llaves", las cuales son usadas por los clientes cada vez que deseen conectarse a un servidor.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Lo anterior permite verificar la identidad y que el usuario no haya sido suplantado. Una llave es un número codificado y cifrado en un archivo. </a:t>
            </a:r>
            <a:endParaRPr sz="1300">
              <a:solidFill>
                <a:srgbClr val="233A44"/>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22960" y="5160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80" name="Google Shape;180;p21"/>
          <p:cNvSpPr txBox="1"/>
          <p:nvPr/>
        </p:nvSpPr>
        <p:spPr>
          <a:xfrm>
            <a:off x="822960" y="1674232"/>
            <a:ext cx="7543800" cy="2028300"/>
          </a:xfrm>
          <a:prstGeom prst="rect">
            <a:avLst/>
          </a:prstGeom>
          <a:noFill/>
          <a:ln>
            <a:noFill/>
          </a:ln>
        </p:spPr>
        <p:txBody>
          <a:bodyPr anchorCtr="0" anchor="t" bIns="34275" lIns="0" spcFirstLastPara="1" rIns="0" wrap="square" tIns="34275">
            <a:spAutoFit/>
          </a:bodyPr>
          <a:lstStyle/>
          <a:p>
            <a:pPr indent="-317500" lvl="0" marL="457200" rtl="0" algn="just">
              <a:lnSpc>
                <a:spcPct val="115000"/>
              </a:lnSpc>
              <a:spcBef>
                <a:spcPts val="900"/>
              </a:spcBef>
              <a:spcAft>
                <a:spcPts val="0"/>
              </a:spcAft>
              <a:buClr>
                <a:schemeClr val="accent5"/>
              </a:buClr>
              <a:buSzPts val="1400"/>
              <a:buFont typeface="Calibri"/>
              <a:buChar char="●"/>
            </a:pPr>
            <a:r>
              <a:rPr lang="es">
                <a:solidFill>
                  <a:srgbClr val="375FA9"/>
                </a:solidFill>
              </a:rPr>
              <a:t>SSH funciona en el modelo cliente-servidor, es por esto que la conexión la establece el cliente SSH y se conecta al servidor SSH. </a:t>
            </a:r>
            <a:endParaRPr>
              <a:solidFill>
                <a:srgbClr val="375FA9"/>
              </a:solidFill>
            </a:endParaRPr>
          </a:p>
          <a:p>
            <a:pPr indent="-317500" lvl="0" marL="457200" rtl="0" algn="just">
              <a:lnSpc>
                <a:spcPct val="115000"/>
              </a:lnSpc>
              <a:spcBef>
                <a:spcPts val="1000"/>
              </a:spcBef>
              <a:spcAft>
                <a:spcPts val="0"/>
              </a:spcAft>
              <a:buClr>
                <a:schemeClr val="accent5"/>
              </a:buClr>
              <a:buSzPts val="1400"/>
              <a:buFont typeface="Calibri"/>
              <a:buChar char="●"/>
            </a:pPr>
            <a:r>
              <a:rPr lang="es">
                <a:solidFill>
                  <a:srgbClr val="375FA9"/>
                </a:solidFill>
              </a:rPr>
              <a:t>El cliente se encarga del proceso de configuración de la conexión y utiliza criptografía y una llave pública para verificar la identidad del servidor SSH. </a:t>
            </a:r>
            <a:endParaRPr>
              <a:solidFill>
                <a:srgbClr val="375FA9"/>
              </a:solidFill>
            </a:endParaRPr>
          </a:p>
          <a:p>
            <a:pPr indent="-317500" lvl="0" marL="457200" rtl="0" algn="just">
              <a:lnSpc>
                <a:spcPct val="115000"/>
              </a:lnSpc>
              <a:spcBef>
                <a:spcPts val="1000"/>
              </a:spcBef>
              <a:spcAft>
                <a:spcPts val="1000"/>
              </a:spcAft>
              <a:buClr>
                <a:schemeClr val="accent5"/>
              </a:buClr>
              <a:buSzPts val="1400"/>
              <a:buFont typeface="Calibri"/>
              <a:buChar char="●"/>
            </a:pPr>
            <a:r>
              <a:rPr lang="es">
                <a:solidFill>
                  <a:srgbClr val="375FA9"/>
                </a:solidFill>
              </a:rPr>
              <a:t>Luego del proceso de configuración, el protocolo utiliza un cifrado simétrico fuerte y algoritmos hash con el fin de garantizar la privacidad y la integridad de los datos que se intercambian entre el cliente y el servidor.</a:t>
            </a:r>
            <a:endParaRPr>
              <a:solidFill>
                <a:srgbClr val="375FA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86" name="Google Shape;186;p22"/>
          <p:cNvSpPr txBox="1"/>
          <p:nvPr/>
        </p:nvSpPr>
        <p:spPr>
          <a:xfrm>
            <a:off x="822960" y="1616926"/>
            <a:ext cx="7543800" cy="2784900"/>
          </a:xfrm>
          <a:prstGeom prst="rect">
            <a:avLst/>
          </a:prstGeom>
          <a:noFill/>
          <a:ln>
            <a:noFill/>
          </a:ln>
        </p:spPr>
        <p:txBody>
          <a:bodyPr anchorCtr="0" anchor="t" bIns="34275" lIns="0" spcFirstLastPara="1" rIns="0" wrap="square" tIns="34275">
            <a:noAutofit/>
          </a:bodyPr>
          <a:lstStyle/>
          <a:p>
            <a:pPr indent="-317500" lvl="0" marL="457200" rtl="0" algn="just">
              <a:lnSpc>
                <a:spcPct val="115000"/>
              </a:lnSpc>
              <a:spcBef>
                <a:spcPts val="900"/>
              </a:spcBef>
              <a:spcAft>
                <a:spcPts val="0"/>
              </a:spcAft>
              <a:buClr>
                <a:schemeClr val="accent5"/>
              </a:buClr>
              <a:buSzPts val="1400"/>
              <a:buFont typeface="Calibri"/>
              <a:buChar char="●"/>
            </a:pPr>
            <a:r>
              <a:rPr lang="es">
                <a:solidFill>
                  <a:srgbClr val="375FA9"/>
                </a:solidFill>
              </a:rPr>
              <a:t>Los métodos más comunes para la autenticación de usuarios son las contraseñas y la autenticación de clave pública. </a:t>
            </a:r>
            <a:endParaRPr>
              <a:solidFill>
                <a:srgbClr val="375FA9"/>
              </a:solidFill>
            </a:endParaRPr>
          </a:p>
          <a:p>
            <a:pPr indent="-317500" lvl="0" marL="457200" rtl="0" algn="just">
              <a:lnSpc>
                <a:spcPct val="115000"/>
              </a:lnSpc>
              <a:spcBef>
                <a:spcPts val="1000"/>
              </a:spcBef>
              <a:spcAft>
                <a:spcPts val="0"/>
              </a:spcAft>
              <a:buClr>
                <a:schemeClr val="accent5"/>
              </a:buClr>
              <a:buSzPts val="1400"/>
              <a:buFont typeface="Calibri"/>
              <a:buChar char="●"/>
            </a:pPr>
            <a:r>
              <a:rPr lang="es">
                <a:solidFill>
                  <a:srgbClr val="375FA9"/>
                </a:solidFill>
              </a:rPr>
              <a:t>Con la autenticación de clave pública se tienen un par de claves criptográficas (clave pública y clave privada), se configura la clave pública en un servidor para autorizar el acceso a cualquiera que tenga una copia de la clave privada. Las claves utilizadas para la autenticación se denominan claves SSH. </a:t>
            </a:r>
            <a:endParaRPr>
              <a:solidFill>
                <a:srgbClr val="375FA9"/>
              </a:solidFill>
            </a:endParaRPr>
          </a:p>
          <a:p>
            <a:pPr indent="-317500" lvl="0" marL="457200" rtl="0" algn="just">
              <a:lnSpc>
                <a:spcPct val="115000"/>
              </a:lnSpc>
              <a:spcBef>
                <a:spcPts val="1000"/>
              </a:spcBef>
              <a:spcAft>
                <a:spcPts val="1000"/>
              </a:spcAft>
              <a:buClr>
                <a:schemeClr val="accent5"/>
              </a:buClr>
              <a:buSzPts val="1400"/>
              <a:buFont typeface="Calibri"/>
              <a:buChar char="●"/>
            </a:pPr>
            <a:r>
              <a:rPr lang="es">
                <a:solidFill>
                  <a:srgbClr val="375FA9"/>
                </a:solidFill>
              </a:rPr>
              <a:t>El uso principal de la autenticación por claves se da para permitir una transferencia de archivos de forma segura y automatizada.</a:t>
            </a:r>
            <a:endParaRPr>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Protocolo SSH</a:t>
            </a:r>
            <a:endParaRPr b="1" sz="3200">
              <a:solidFill>
                <a:srgbClr val="E73263"/>
              </a:solidFill>
            </a:endParaRPr>
          </a:p>
        </p:txBody>
      </p:sp>
      <p:sp>
        <p:nvSpPr>
          <p:cNvPr id="192" name="Google Shape;192;p23"/>
          <p:cNvSpPr txBox="1"/>
          <p:nvPr/>
        </p:nvSpPr>
        <p:spPr>
          <a:xfrm>
            <a:off x="822960" y="1536700"/>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100000"/>
              </a:lnSpc>
              <a:spcBef>
                <a:spcPts val="900"/>
              </a:spcBef>
              <a:spcAft>
                <a:spcPts val="0"/>
              </a:spcAft>
              <a:buClr>
                <a:schemeClr val="accent5"/>
              </a:buClr>
              <a:buSzPts val="1400"/>
              <a:buFont typeface="Calibri"/>
              <a:buChar char="●"/>
            </a:pPr>
            <a:r>
              <a:rPr lang="es">
                <a:solidFill>
                  <a:srgbClr val="375FA9"/>
                </a:solidFill>
              </a:rPr>
              <a:t>SSH se ha mantenido vigente y ha cobrado gran importancia gracias a que proporciona una sólida protección de la integridad y el cifrado de los datos. </a:t>
            </a:r>
            <a:endParaRPr>
              <a:solidFill>
                <a:srgbClr val="375FA9"/>
              </a:solidFill>
            </a:endParaRPr>
          </a:p>
          <a:p>
            <a:pPr indent="-317500" lvl="0" marL="457200" rtl="0" algn="just">
              <a:lnSpc>
                <a:spcPct val="100000"/>
              </a:lnSpc>
              <a:spcBef>
                <a:spcPts val="900"/>
              </a:spcBef>
              <a:spcAft>
                <a:spcPts val="0"/>
              </a:spcAft>
              <a:buClr>
                <a:schemeClr val="accent5"/>
              </a:buClr>
              <a:buSzPts val="1400"/>
              <a:buFont typeface="Calibri"/>
              <a:buChar char="●"/>
            </a:pPr>
            <a:r>
              <a:rPr lang="es">
                <a:solidFill>
                  <a:srgbClr val="375FA9"/>
                </a:solidFill>
              </a:rPr>
              <a:t>Luego de haberse establecido una conexión entre el cliente SSH y el servidor, los datos que se transmiten se cifran de acuerdo con los parámetros negociados en la configuración. </a:t>
            </a:r>
            <a:endParaRPr>
              <a:solidFill>
                <a:srgbClr val="375FA9"/>
              </a:solidFill>
            </a:endParaRPr>
          </a:p>
          <a:p>
            <a:pPr indent="-317500" lvl="0" marL="457200" rtl="0" algn="just">
              <a:lnSpc>
                <a:spcPct val="100000"/>
              </a:lnSpc>
              <a:spcBef>
                <a:spcPts val="900"/>
              </a:spcBef>
              <a:spcAft>
                <a:spcPts val="0"/>
              </a:spcAft>
              <a:buClr>
                <a:schemeClr val="accent5"/>
              </a:buClr>
              <a:buSzPts val="1400"/>
              <a:buFont typeface="Calibri"/>
              <a:buChar char="●"/>
            </a:pPr>
            <a:r>
              <a:rPr lang="es">
                <a:solidFill>
                  <a:srgbClr val="375FA9"/>
                </a:solidFill>
              </a:rPr>
              <a:t>Durante dicha negociación, se acuerda el algoritmo de cifrado que se utilizará y se generan la clave de cifrado que se deberá utilizar. </a:t>
            </a:r>
            <a:endParaRPr sz="1300">
              <a:solidFill>
                <a:srgbClr val="233A44"/>
              </a:solidFill>
              <a:latin typeface="Calibri"/>
              <a:ea typeface="Calibri"/>
              <a:cs typeface="Calibri"/>
              <a:sym typeface="Calibri"/>
            </a:endParaRPr>
          </a:p>
          <a:p>
            <a:pPr indent="-317500" lvl="0" marL="457200" rtl="0" algn="just">
              <a:lnSpc>
                <a:spcPct val="100000"/>
              </a:lnSpc>
              <a:spcBef>
                <a:spcPts val="900"/>
              </a:spcBef>
              <a:spcAft>
                <a:spcPts val="0"/>
              </a:spcAft>
              <a:buClr>
                <a:schemeClr val="accent5"/>
              </a:buClr>
              <a:buSzPts val="1400"/>
              <a:buFont typeface="Calibri"/>
              <a:buChar char="●"/>
            </a:pPr>
            <a:r>
              <a:rPr lang="es">
                <a:solidFill>
                  <a:srgbClr val="375FA9"/>
                </a:solidFill>
              </a:rPr>
              <a:t>El tráfico entre las partes comunicadas se encuentra protegido por algoritmos de cifrado fuertes estándar de la industria (como AES (Advanced Encryption Standard)). </a:t>
            </a:r>
            <a:endParaRPr>
              <a:solidFill>
                <a:srgbClr val="375FA9"/>
              </a:solidFill>
            </a:endParaRPr>
          </a:p>
        </p:txBody>
      </p:sp>
      <p:sp>
        <p:nvSpPr>
          <p:cNvPr id="193" name="Google Shape;193;p23"/>
          <p:cNvSpPr txBox="1"/>
          <p:nvPr/>
        </p:nvSpPr>
        <p:spPr>
          <a:xfrm>
            <a:off x="822950" y="3896150"/>
            <a:ext cx="6705300" cy="803400"/>
          </a:xfrm>
          <a:prstGeom prst="rect">
            <a:avLst/>
          </a:prstGeom>
          <a:noFill/>
          <a:ln>
            <a:noFill/>
          </a:ln>
        </p:spPr>
        <p:txBody>
          <a:bodyPr anchorCtr="0" anchor="t" bIns="34275" lIns="0" spcFirstLastPara="1" rIns="0" wrap="square" tIns="34275">
            <a:noAutofit/>
          </a:bodyPr>
          <a:lstStyle/>
          <a:p>
            <a:pPr indent="-317500" lvl="0" marL="457200" rtl="0" algn="just">
              <a:lnSpc>
                <a:spcPct val="100000"/>
              </a:lnSpc>
              <a:spcBef>
                <a:spcPts val="900"/>
              </a:spcBef>
              <a:spcAft>
                <a:spcPts val="0"/>
              </a:spcAft>
              <a:buClr>
                <a:schemeClr val="accent5"/>
              </a:buClr>
              <a:buSzPts val="1400"/>
              <a:buFont typeface="Calibri"/>
              <a:buChar char="●"/>
            </a:pPr>
            <a:r>
              <a:rPr lang="es">
                <a:solidFill>
                  <a:srgbClr val="375FA9"/>
                </a:solidFill>
              </a:rPr>
              <a:t>SSH también incluye un mecanismo que garantiza la integridad de los datos transmitidos mediante el uso de algoritmos hash estándar (como SHA-2 (algoritmo hash estándar)).</a:t>
            </a:r>
            <a:endParaRPr>
              <a:solidFill>
                <a:srgbClr val="375FA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