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
      <p:font typeface="Nuni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Nunito-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Nunito-italic.fntdata"/><Relationship Id="rId12" Type="http://schemas.openxmlformats.org/officeDocument/2006/relationships/slide" Target="slides/slide7.xml"/><Relationship Id="rId56" Type="http://schemas.openxmlformats.org/officeDocument/2006/relationships/font" Target="fonts/Nunit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66077ef30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e66077ef30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66077ef3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e66077ef30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66077ef30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e66077ef30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66077ef30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e66077ef30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71e251b7f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f71e251b7f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71e251b7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gf71e251b7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66077ef30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ge66077ef30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71e251b7f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f71e251b7f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90874ed6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f90874ed6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90874ed6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f90874ed63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90874ed63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f90874ed63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90874ed63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f90874ed63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90874ed6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f90874ed63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90874ed63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gf90874ed63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90874ed63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gf90874ed63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90874ed63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f90874ed63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90874ed63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f90874ed63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90874ed63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gf90874ed63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f90874ed63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gf90874ed63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f90874ed63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gf90874ed63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90874ed63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gf90874ed63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90874ed63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gf90874ed63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f90874ed63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gf90874ed63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90874ed63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6" name="Google Shape;416;gf90874ed63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f90874ed63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3" name="Google Shape;423;gf90874ed63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f90874ed63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gf90874ed63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b1d726b5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gcb1d726b5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e8e33071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ge8e33071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hyperlink" Target="https://www.python.org/dev/peps/pep-333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13.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hyperlink" Target="https://www.python.org/dev/peps/pep-0333/#prefa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11.png"/><Relationship Id="rId5" Type="http://schemas.openxmlformats.org/officeDocument/2006/relationships/hyperlink" Target="https://gunicorn.org" TargetMode="External"/><Relationship Id="rId6" Type="http://schemas.openxmlformats.org/officeDocument/2006/relationships/hyperlink" Target="https://uwsgi-docs.readthedocs.io/en/latest/" TargetMode="External"/><Relationship Id="rId7"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jp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 Id="rId4" Type="http://schemas.openxmlformats.org/officeDocument/2006/relationships/hyperlink" Target="https://wsgi.readthedocs.io/en/latest/learn.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jpg"/><Relationship Id="rId4" Type="http://schemas.openxmlformats.org/officeDocument/2006/relationships/hyperlink" Target="https://www.pythonanywhere.com" TargetMode="External"/><Relationship Id="rId5"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jp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jp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jpg"/><Relationship Id="rId4" Type="http://schemas.openxmlformats.org/officeDocument/2006/relationships/hyperlink" Target="https://www.heroku.com/pricing" TargetMode="External"/><Relationship Id="rId5"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jpg"/><Relationship Id="rId4" Type="http://schemas.openxmlformats.org/officeDocument/2006/relationships/hyperlink" Target="https://signup.heroku.com/" TargetMode="External"/><Relationship Id="rId5"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jp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jp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jp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jpg"/><Relationship Id="rId4" Type="http://schemas.openxmlformats.org/officeDocument/2006/relationships/image" Target="../media/image29.png"/><Relationship Id="rId5"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jpg"/><Relationship Id="rId4" Type="http://schemas.openxmlformats.org/officeDocument/2006/relationships/image" Target="../media/image32.png"/><Relationship Id="rId5"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jp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jpg"/><Relationship Id="rId4" Type="http://schemas.openxmlformats.org/officeDocument/2006/relationships/hyperlink" Target="https://devcenter.heroku.com/articles/heroku-cli#download-and-install" TargetMode="External"/><Relationship Id="rId5"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jpg"/><Relationship Id="rId4" Type="http://schemas.openxmlformats.org/officeDocument/2006/relationships/image" Target="../media/image26.png"/><Relationship Id="rId5"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7.jpg"/><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0.jpg"/><Relationship Id="rId4" Type="http://schemas.openxmlformats.org/officeDocument/2006/relationships/image" Target="../media/image34.png"/><Relationship Id="rId5" Type="http://schemas.openxmlformats.org/officeDocument/2006/relationships/hyperlink" Target="https://www.questionpro.com/t/ALw8TZlxOJ"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3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4"/>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205" name="Google Shape;205;p24"/>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100000"/>
              </a:lnSpc>
              <a:spcBef>
                <a:spcPts val="900"/>
              </a:spcBef>
              <a:spcAft>
                <a:spcPts val="0"/>
              </a:spcAft>
              <a:buNone/>
            </a:pPr>
            <a:r>
              <a:rPr lang="es">
                <a:solidFill>
                  <a:srgbClr val="375FA9"/>
                </a:solidFill>
              </a:rPr>
              <a:t>En la actualidad, los servidores web más comunes son: Apache, IIS, Lighttpd, y Jagsaw.</a:t>
            </a:r>
            <a:endParaRPr>
              <a:solidFill>
                <a:srgbClr val="375FA9"/>
              </a:solidFill>
            </a:endParaRPr>
          </a:p>
          <a:p>
            <a:pPr indent="0" lvl="0" marL="139700" rtl="0" algn="just">
              <a:lnSpc>
                <a:spcPct val="100000"/>
              </a:lnSpc>
              <a:spcBef>
                <a:spcPts val="900"/>
              </a:spcBef>
              <a:spcAft>
                <a:spcPts val="0"/>
              </a:spcAft>
              <a:buNone/>
            </a:pPr>
            <a:r>
              <a:rPr b="1" lang="es">
                <a:solidFill>
                  <a:srgbClr val="375FA9"/>
                </a:solidFill>
              </a:rPr>
              <a:t>Servidor Apache</a:t>
            </a:r>
            <a:endParaRPr b="1">
              <a:solidFill>
                <a:srgbClr val="375FA9"/>
              </a:solidFill>
            </a:endParaRPr>
          </a:p>
          <a:p>
            <a:pPr indent="0" lvl="0" marL="139700" rtl="0" algn="just">
              <a:lnSpc>
                <a:spcPct val="100000"/>
              </a:lnSpc>
              <a:spcBef>
                <a:spcPts val="900"/>
              </a:spcBef>
              <a:spcAft>
                <a:spcPts val="0"/>
              </a:spcAft>
              <a:buNone/>
            </a:pPr>
            <a:r>
              <a:rPr lang="es">
                <a:solidFill>
                  <a:srgbClr val="375FA9"/>
                </a:solidFill>
              </a:rPr>
              <a:t>Es el servidor web más popular del mundo, y fue desarrollado por Apache Software Foundation. Apache es un software de código abierto y puede instalarse en casi todos los sistemas operativos, incluyendo Linux, Unix, Windows, FreeBSD, Mac OS X entre otros. Alrededor del 60% de las máquinas de servidor web ejecutan Apache como servidor web para alojar las aplicaciones.</a:t>
            </a:r>
            <a:endParaRPr>
              <a:solidFill>
                <a:srgbClr val="375FA9"/>
              </a:solidFill>
            </a:endParaRPr>
          </a:p>
          <a:p>
            <a:pPr indent="0" lvl="0" marL="139700" rtl="0" algn="just">
              <a:lnSpc>
                <a:spcPct val="100000"/>
              </a:lnSpc>
              <a:spcBef>
                <a:spcPts val="900"/>
              </a:spcBef>
              <a:spcAft>
                <a:spcPts val="0"/>
              </a:spcAft>
              <a:buNone/>
            </a:pPr>
            <a:r>
              <a:rPr b="1" lang="es">
                <a:solidFill>
                  <a:srgbClr val="375FA9"/>
                </a:solidFill>
              </a:rPr>
              <a:t>Internet Information Server (IIS)</a:t>
            </a:r>
            <a:endParaRPr sz="1200">
              <a:solidFill>
                <a:schemeClr val="dk2"/>
              </a:solidFill>
              <a:latin typeface="Calibri"/>
              <a:ea typeface="Calibri"/>
              <a:cs typeface="Calibri"/>
              <a:sym typeface="Calibri"/>
            </a:endParaRPr>
          </a:p>
          <a:p>
            <a:pPr indent="0" lvl="0" marL="139700" rtl="0" algn="just">
              <a:lnSpc>
                <a:spcPct val="100000"/>
              </a:lnSpc>
              <a:spcBef>
                <a:spcPts val="900"/>
              </a:spcBef>
              <a:spcAft>
                <a:spcPts val="0"/>
              </a:spcAft>
              <a:buNone/>
            </a:pPr>
            <a:r>
              <a:rPr lang="es">
                <a:solidFill>
                  <a:srgbClr val="375FA9"/>
                </a:solidFill>
              </a:rPr>
              <a:t>Internet Information Server (IIS) es un servidor Web de alto rendimiento que pertenece a la compañía Microsoft. Este servidor se ejecuta en plataformas Windows y debido a que está integrado con el sistema operativo es más sencilla su configuración.</a:t>
            </a:r>
            <a:endParaRPr>
              <a:solidFill>
                <a:srgbClr val="375FA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5"/>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211" name="Google Shape;211;p25"/>
          <p:cNvSpPr txBox="1"/>
          <p:nvPr/>
        </p:nvSpPr>
        <p:spPr>
          <a:xfrm>
            <a:off x="822960" y="14605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100000"/>
              </a:lnSpc>
              <a:spcBef>
                <a:spcPts val="900"/>
              </a:spcBef>
              <a:spcAft>
                <a:spcPts val="0"/>
              </a:spcAft>
              <a:buNone/>
            </a:pPr>
            <a:r>
              <a:rPr b="1" lang="es" sz="1500">
                <a:solidFill>
                  <a:srgbClr val="375FA9"/>
                </a:solidFill>
              </a:rPr>
              <a:t>Lighttpd</a:t>
            </a:r>
            <a:endParaRPr b="1" sz="1500">
              <a:solidFill>
                <a:srgbClr val="375FA9"/>
              </a:solidFill>
            </a:endParaRPr>
          </a:p>
          <a:p>
            <a:pPr indent="0" lvl="0" marL="139700" rtl="0" algn="just">
              <a:lnSpc>
                <a:spcPct val="100000"/>
              </a:lnSpc>
              <a:spcBef>
                <a:spcPts val="900"/>
              </a:spcBef>
              <a:spcAft>
                <a:spcPts val="0"/>
              </a:spcAft>
              <a:buNone/>
            </a:pPr>
            <a:r>
              <a:rPr lang="es" sz="1500">
                <a:solidFill>
                  <a:srgbClr val="375FA9"/>
                </a:solidFill>
              </a:rPr>
              <a:t>Lighttpd es un servidor web gratuito y de código abierto que se distribuye con el sistema operativo FreeBSD. Este servidor se destaca porque su rapidez, es seguro y consume mucho menos energía de la CPU. Lighttpd puede ejecutarse también en sistemas operativos Windows, Mac OS X, Linux y Solaris.</a:t>
            </a:r>
            <a:endParaRPr sz="1500">
              <a:solidFill>
                <a:srgbClr val="375FA9"/>
              </a:solidFill>
            </a:endParaRPr>
          </a:p>
          <a:p>
            <a:pPr indent="0" lvl="0" marL="139700" rtl="0" algn="l">
              <a:lnSpc>
                <a:spcPct val="100000"/>
              </a:lnSpc>
              <a:spcBef>
                <a:spcPts val="900"/>
              </a:spcBef>
              <a:spcAft>
                <a:spcPts val="0"/>
              </a:spcAft>
              <a:buNone/>
            </a:pPr>
            <a:r>
              <a:rPr b="1" lang="es" sz="1500">
                <a:solidFill>
                  <a:srgbClr val="375FA9"/>
                </a:solidFill>
              </a:rPr>
              <a:t>Jigsaw Server</a:t>
            </a:r>
            <a:endParaRPr sz="1300">
              <a:solidFill>
                <a:schemeClr val="dk2"/>
              </a:solidFill>
              <a:latin typeface="Calibri"/>
              <a:ea typeface="Calibri"/>
              <a:cs typeface="Calibri"/>
              <a:sym typeface="Calibri"/>
            </a:endParaRPr>
          </a:p>
          <a:p>
            <a:pPr indent="0" lvl="0" marL="139700" rtl="0" algn="just">
              <a:lnSpc>
                <a:spcPct val="100000"/>
              </a:lnSpc>
              <a:spcBef>
                <a:spcPts val="900"/>
              </a:spcBef>
              <a:spcAft>
                <a:spcPts val="0"/>
              </a:spcAft>
              <a:buNone/>
            </a:pPr>
            <a:r>
              <a:rPr lang="es" sz="1500">
                <a:solidFill>
                  <a:srgbClr val="375FA9"/>
                </a:solidFill>
              </a:rPr>
              <a:t>Jigsaw (W3C Server, World Wide Web Consortium). Es un servidor web gratuito, de código abierto que puede ejecutarse en diferentes sistemas operativos como: Linux, Unix, Windows, Mac OS X Free BSD, entre otros. Jigsaw está desarrollado en Java y puede ejecutar secuencias de comandos CGI y programas PHP.</a:t>
            </a:r>
            <a:endParaRPr sz="1500">
              <a:solidFill>
                <a:srgbClr val="375FA9"/>
              </a:solidFill>
            </a:endParaRPr>
          </a:p>
          <a:p>
            <a:pPr indent="0" lvl="0" marL="139700" rtl="0" algn="l">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6"/>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217" name="Google Shape;217;p26"/>
          <p:cNvSpPr txBox="1"/>
          <p:nvPr/>
        </p:nvSpPr>
        <p:spPr>
          <a:xfrm>
            <a:off x="746760" y="1460500"/>
            <a:ext cx="7543800" cy="3017400"/>
          </a:xfrm>
          <a:prstGeom prst="rect">
            <a:avLst/>
          </a:prstGeom>
          <a:noFill/>
          <a:ln>
            <a:noFill/>
          </a:ln>
        </p:spPr>
        <p:txBody>
          <a:bodyPr anchorCtr="0" anchor="t" bIns="34275" lIns="0" spcFirstLastPara="1" rIns="0" wrap="square" tIns="34275">
            <a:noAutofit/>
          </a:bodyPr>
          <a:lstStyle/>
          <a:p>
            <a:pPr indent="-323850" lvl="0" marL="457200" rtl="0" algn="just">
              <a:lnSpc>
                <a:spcPct val="90000"/>
              </a:lnSpc>
              <a:spcBef>
                <a:spcPts val="900"/>
              </a:spcBef>
              <a:spcAft>
                <a:spcPts val="0"/>
              </a:spcAft>
              <a:buClr>
                <a:schemeClr val="accent5"/>
              </a:buClr>
              <a:buSzPts val="1500"/>
              <a:buChar char="●"/>
            </a:pPr>
            <a:r>
              <a:rPr lang="es" sz="1500">
                <a:solidFill>
                  <a:srgbClr val="375FA9"/>
                </a:solidFill>
              </a:rPr>
              <a:t>Antes de elegir un servidor web, se debe tener en cuenta qué tan bien funciona con el sistema operativo, la compatibilidad con otros servidores, las características de seguridad, y las herramientas necesarias para la publicación de información.</a:t>
            </a:r>
            <a:endParaRPr sz="1300">
              <a:solidFill>
                <a:srgbClr val="233A44"/>
              </a:solidFill>
              <a:latin typeface="Calibri"/>
              <a:ea typeface="Calibri"/>
              <a:cs typeface="Calibri"/>
              <a:sym typeface="Calibri"/>
            </a:endParaRPr>
          </a:p>
          <a:p>
            <a:pPr indent="0" lvl="0" marL="457200" rtl="0" algn="just">
              <a:lnSpc>
                <a:spcPct val="90000"/>
              </a:lnSpc>
              <a:spcBef>
                <a:spcPts val="900"/>
              </a:spcBef>
              <a:spcAft>
                <a:spcPts val="0"/>
              </a:spcAft>
              <a:buNone/>
            </a:pPr>
            <a:r>
              <a:t/>
            </a:r>
            <a:endParaRPr sz="1500">
              <a:solidFill>
                <a:srgbClr val="375FA9"/>
              </a:solidFill>
            </a:endParaRPr>
          </a:p>
          <a:p>
            <a:pPr indent="-323850" lvl="0" marL="457200" rtl="0" algn="just">
              <a:lnSpc>
                <a:spcPct val="90000"/>
              </a:lnSpc>
              <a:spcBef>
                <a:spcPts val="900"/>
              </a:spcBef>
              <a:spcAft>
                <a:spcPts val="0"/>
              </a:spcAft>
              <a:buClr>
                <a:schemeClr val="accent5"/>
              </a:buClr>
              <a:buSzPts val="1500"/>
              <a:buChar char="●"/>
            </a:pPr>
            <a:r>
              <a:rPr lang="es" sz="1500">
                <a:solidFill>
                  <a:srgbClr val="375FA9"/>
                </a:solidFill>
              </a:rPr>
              <a:t>Es importante mencionar que el término de servidor web, puede referirse tanto al software que permite la publicación de páginas web como al equipo de cómputo dónde se instala dicha aplicación. De acuerdo al contexto de su uso el lector deberá ser capaz de interpretar su significado.</a:t>
            </a:r>
            <a:endParaRPr sz="1500">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7"/>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b="1" sz="3200">
              <a:solidFill>
                <a:srgbClr val="E73263"/>
              </a:solidFill>
            </a:endParaRPr>
          </a:p>
        </p:txBody>
      </p:sp>
      <p:sp>
        <p:nvSpPr>
          <p:cNvPr id="223" name="Google Shape;223;p27"/>
          <p:cNvSpPr txBox="1"/>
          <p:nvPr/>
        </p:nvSpPr>
        <p:spPr>
          <a:xfrm>
            <a:off x="822960" y="1714500"/>
            <a:ext cx="7543800" cy="2687100"/>
          </a:xfrm>
          <a:prstGeom prst="rect">
            <a:avLst/>
          </a:prstGeom>
          <a:noFill/>
          <a:ln>
            <a:noFill/>
          </a:ln>
        </p:spPr>
        <p:txBody>
          <a:bodyPr anchorCtr="0" anchor="t" bIns="34275" lIns="0" spcFirstLastPara="1" rIns="0" wrap="square" tIns="34275">
            <a:noAutofit/>
          </a:bodyPr>
          <a:lstStyle/>
          <a:p>
            <a:pPr indent="-317500" lvl="0" marL="457200" rtl="0" algn="just">
              <a:lnSpc>
                <a:spcPct val="115000"/>
              </a:lnSpc>
              <a:spcBef>
                <a:spcPts val="900"/>
              </a:spcBef>
              <a:spcAft>
                <a:spcPts val="0"/>
              </a:spcAft>
              <a:buClr>
                <a:schemeClr val="accent5"/>
              </a:buClr>
              <a:buSzPts val="1400"/>
              <a:buFont typeface="Calibri"/>
              <a:buChar char="●"/>
            </a:pPr>
            <a:r>
              <a:rPr lang="es" sz="1500">
                <a:solidFill>
                  <a:srgbClr val="375FA9"/>
                </a:solidFill>
              </a:rPr>
              <a:t>Web Server Gateway Interface (WSGI) es un estándar creado por la comunidad web Python que permite escribir programas, los cuales puedan comunicarse a través internet. </a:t>
            </a:r>
            <a:endParaRPr sz="1500">
              <a:solidFill>
                <a:srgbClr val="375FA9"/>
              </a:solidFill>
            </a:endParaRPr>
          </a:p>
          <a:p>
            <a:pPr indent="-317500" lvl="0" marL="457200" rtl="0" algn="just">
              <a:lnSpc>
                <a:spcPct val="115000"/>
              </a:lnSpc>
              <a:spcBef>
                <a:spcPts val="1000"/>
              </a:spcBef>
              <a:spcAft>
                <a:spcPts val="0"/>
              </a:spcAft>
              <a:buClr>
                <a:schemeClr val="accent5"/>
              </a:buClr>
              <a:buSzPts val="1400"/>
              <a:buFont typeface="Calibri"/>
              <a:buChar char="●"/>
            </a:pPr>
            <a:r>
              <a:rPr lang="es" sz="1500">
                <a:solidFill>
                  <a:srgbClr val="375FA9"/>
                </a:solidFill>
              </a:rPr>
              <a:t>WSGI permite a través de un llamado </a:t>
            </a:r>
            <a:r>
              <a:rPr lang="es" sz="1500">
                <a:solidFill>
                  <a:srgbClr val="375FA9"/>
                </a:solidFill>
              </a:rPr>
              <a:t>simple</a:t>
            </a:r>
            <a:r>
              <a:rPr lang="es" sz="1500">
                <a:solidFill>
                  <a:srgbClr val="375FA9"/>
                </a:solidFill>
              </a:rPr>
              <a:t> que los servidores web envíen solicitudes a aplicaciones web o frameworks escritos en el lenguaje de programación Python. </a:t>
            </a:r>
            <a:endParaRPr sz="1500">
              <a:solidFill>
                <a:srgbClr val="375FA9"/>
              </a:solidFill>
            </a:endParaRPr>
          </a:p>
          <a:p>
            <a:pPr indent="-317500" lvl="0" marL="457200" rtl="0" algn="just">
              <a:lnSpc>
                <a:spcPct val="115000"/>
              </a:lnSpc>
              <a:spcBef>
                <a:spcPts val="1000"/>
              </a:spcBef>
              <a:spcAft>
                <a:spcPts val="1000"/>
              </a:spcAft>
              <a:buClr>
                <a:schemeClr val="accent5"/>
              </a:buClr>
              <a:buSzPts val="1400"/>
              <a:buFont typeface="Calibri"/>
              <a:buChar char="●"/>
            </a:pPr>
            <a:r>
              <a:rPr lang="es" sz="1500">
                <a:solidFill>
                  <a:srgbClr val="375FA9"/>
                </a:solidFill>
              </a:rPr>
              <a:t>La versión actual de WSGI (1.0.1), se especifica en </a:t>
            </a:r>
            <a:r>
              <a:rPr lang="es" sz="1500" u="sng">
                <a:solidFill>
                  <a:schemeClr val="hlink"/>
                </a:solidFill>
                <a:hlinkClick r:id="rId4"/>
              </a:rPr>
              <a:t>Python Enhancement Proposal (PEP) 3333</a:t>
            </a:r>
            <a:r>
              <a:rPr lang="es" sz="1300">
                <a:solidFill>
                  <a:srgbClr val="233A44"/>
                </a:solidFill>
                <a:latin typeface="Calibri"/>
                <a:ea typeface="Calibri"/>
                <a:cs typeface="Calibri"/>
                <a:sym typeface="Calibri"/>
              </a:rPr>
              <a:t>.</a:t>
            </a:r>
            <a:endParaRPr sz="1300">
              <a:solidFill>
                <a:srgbClr val="233A4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8"/>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b="1" sz="3200">
              <a:solidFill>
                <a:srgbClr val="E73263"/>
              </a:solidFill>
            </a:endParaRPr>
          </a:p>
        </p:txBody>
      </p:sp>
      <p:sp>
        <p:nvSpPr>
          <p:cNvPr id="229" name="Google Shape;229;p28"/>
          <p:cNvSpPr txBox="1"/>
          <p:nvPr/>
        </p:nvSpPr>
        <p:spPr>
          <a:xfrm>
            <a:off x="822960" y="1641764"/>
            <a:ext cx="7543800" cy="2760000"/>
          </a:xfrm>
          <a:prstGeom prst="rect">
            <a:avLst/>
          </a:prstGeom>
          <a:noFill/>
          <a:ln>
            <a:noFill/>
          </a:ln>
        </p:spPr>
        <p:txBody>
          <a:bodyPr anchorCtr="0" anchor="t" bIns="34275" lIns="0" spcFirstLastPara="1" rIns="0" wrap="square" tIns="34275">
            <a:noAutofit/>
          </a:bodyPr>
          <a:lstStyle/>
          <a:p>
            <a:pPr indent="-317500" lvl="0" marL="457200" rtl="0" algn="just">
              <a:lnSpc>
                <a:spcPct val="115000"/>
              </a:lnSpc>
              <a:spcBef>
                <a:spcPts val="900"/>
              </a:spcBef>
              <a:spcAft>
                <a:spcPts val="0"/>
              </a:spcAft>
              <a:buClr>
                <a:schemeClr val="accent5"/>
              </a:buClr>
              <a:buSzPts val="1400"/>
              <a:buFont typeface="Calibri"/>
              <a:buChar char="●"/>
            </a:pPr>
            <a:r>
              <a:rPr lang="es" sz="1500">
                <a:solidFill>
                  <a:srgbClr val="375FA9"/>
                </a:solidFill>
              </a:rPr>
              <a:t>WSGI se especificó primeramente en PEP-333 en el año 2003, la actualización de esta versión se publicó en el año 2010 con el nombre de PEP-3333.</a:t>
            </a:r>
            <a:endParaRPr sz="1500">
              <a:solidFill>
                <a:srgbClr val="375FA9"/>
              </a:solidFill>
            </a:endParaRPr>
          </a:p>
          <a:p>
            <a:pPr indent="-317500" lvl="0" marL="457200" rtl="0" algn="just">
              <a:lnSpc>
                <a:spcPct val="115000"/>
              </a:lnSpc>
              <a:spcBef>
                <a:spcPts val="1000"/>
              </a:spcBef>
              <a:spcAft>
                <a:spcPts val="0"/>
              </a:spcAft>
              <a:buClr>
                <a:schemeClr val="accent5"/>
              </a:buClr>
              <a:buSzPts val="1400"/>
              <a:buFont typeface="Calibri"/>
              <a:buChar char="●"/>
            </a:pPr>
            <a:r>
              <a:rPr lang="es" sz="1500">
                <a:solidFill>
                  <a:srgbClr val="375FA9"/>
                </a:solidFill>
              </a:rPr>
              <a:t>La interfaz WSGI tiene dos lados, el lado del "servidor" o "puerta de enlace“ y el lado de la "aplicación" o “framework“. </a:t>
            </a:r>
            <a:endParaRPr sz="1500">
              <a:solidFill>
                <a:srgbClr val="375FA9"/>
              </a:solidFill>
            </a:endParaRPr>
          </a:p>
          <a:p>
            <a:pPr indent="-317500" lvl="0" marL="457200" rtl="0" algn="just">
              <a:lnSpc>
                <a:spcPct val="115000"/>
              </a:lnSpc>
              <a:spcBef>
                <a:spcPts val="1000"/>
              </a:spcBef>
              <a:spcAft>
                <a:spcPts val="1000"/>
              </a:spcAft>
              <a:buClr>
                <a:schemeClr val="accent5"/>
              </a:buClr>
              <a:buSzPts val="1400"/>
              <a:buFont typeface="Calibri"/>
              <a:buChar char="●"/>
            </a:pPr>
            <a:r>
              <a:rPr lang="es" sz="1500">
                <a:solidFill>
                  <a:srgbClr val="375FA9"/>
                </a:solidFill>
              </a:rPr>
              <a:t>Del lado del servidor se invoca un objeto proporcionado por el lado de la aplicación. Dependerá del servidor cómo se proporciona ese objeto. </a:t>
            </a:r>
            <a:endParaRPr sz="1300">
              <a:solidFill>
                <a:srgbClr val="233A44"/>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29"/>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35" name="Google Shape;235;p29"/>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100000"/>
              </a:lnSpc>
              <a:spcBef>
                <a:spcPts val="900"/>
              </a:spcBef>
              <a:spcAft>
                <a:spcPts val="0"/>
              </a:spcAft>
              <a:buNone/>
            </a:pPr>
            <a:r>
              <a:rPr b="1" lang="es" sz="1500">
                <a:solidFill>
                  <a:srgbClr val="375FA9"/>
                </a:solidFill>
              </a:rPr>
              <a:t>Del lado de la aplicación o framework:</a:t>
            </a:r>
            <a:endParaRPr sz="1300">
              <a:solidFill>
                <a:srgbClr val="233A44"/>
              </a:solidFill>
              <a:latin typeface="Calibri"/>
              <a:ea typeface="Calibri"/>
              <a:cs typeface="Calibri"/>
              <a:sym typeface="Calibri"/>
            </a:endParaRPr>
          </a:p>
          <a:p>
            <a:pPr indent="-317500" lvl="0" marL="457200" rtl="0" algn="just">
              <a:lnSpc>
                <a:spcPct val="100000"/>
              </a:lnSpc>
              <a:spcBef>
                <a:spcPts val="1000"/>
              </a:spcBef>
              <a:spcAft>
                <a:spcPts val="0"/>
              </a:spcAft>
              <a:buClr>
                <a:schemeClr val="accent5"/>
              </a:buClr>
              <a:buSzPts val="1400"/>
              <a:buFont typeface="Calibri"/>
              <a:buChar char="●"/>
            </a:pPr>
            <a:r>
              <a:rPr lang="es" sz="1500">
                <a:solidFill>
                  <a:srgbClr val="375FA9"/>
                </a:solidFill>
              </a:rPr>
              <a:t>El objeto </a:t>
            </a:r>
            <a:r>
              <a:rPr i="1" lang="es" sz="1500">
                <a:solidFill>
                  <a:srgbClr val="375FA9"/>
                </a:solidFill>
              </a:rPr>
              <a:t>aplicación</a:t>
            </a:r>
            <a:r>
              <a:rPr lang="es" sz="1500">
                <a:solidFill>
                  <a:srgbClr val="375FA9"/>
                </a:solidFill>
              </a:rPr>
              <a:t> es simplemente un objeto invocable que acepta dos argumentos. </a:t>
            </a:r>
            <a:endParaRPr sz="1500">
              <a:solidFill>
                <a:srgbClr val="375FA9"/>
              </a:solidFill>
            </a:endParaRPr>
          </a:p>
          <a:p>
            <a:pPr indent="-317500" lvl="0" marL="457200" rtl="0" algn="just">
              <a:lnSpc>
                <a:spcPct val="100000"/>
              </a:lnSpc>
              <a:spcBef>
                <a:spcPts val="1000"/>
              </a:spcBef>
              <a:spcAft>
                <a:spcPts val="0"/>
              </a:spcAft>
              <a:buClr>
                <a:schemeClr val="accent5"/>
              </a:buClr>
              <a:buSzPts val="1400"/>
              <a:buFont typeface="Calibri"/>
              <a:buChar char="●"/>
            </a:pPr>
            <a:r>
              <a:rPr lang="es" sz="1500">
                <a:solidFill>
                  <a:srgbClr val="375FA9"/>
                </a:solidFill>
              </a:rPr>
              <a:t>El término "objeto" no debe malinterpretarse en el sentido de que requiere una instancia de objeto real: una función, método, clase o instancia con un método __call__ son aceptables para su uso como objeto de aplicación. </a:t>
            </a:r>
            <a:endParaRPr sz="1500">
              <a:solidFill>
                <a:srgbClr val="375FA9"/>
              </a:solidFill>
            </a:endParaRPr>
          </a:p>
          <a:p>
            <a:pPr indent="-317500" lvl="0" marL="457200" rtl="0" algn="just">
              <a:lnSpc>
                <a:spcPct val="100000"/>
              </a:lnSpc>
              <a:spcBef>
                <a:spcPts val="1000"/>
              </a:spcBef>
              <a:spcAft>
                <a:spcPts val="0"/>
              </a:spcAft>
              <a:buClr>
                <a:schemeClr val="accent5"/>
              </a:buClr>
              <a:buSzPts val="1400"/>
              <a:buFont typeface="Calibri"/>
              <a:buChar char="●"/>
            </a:pPr>
            <a:r>
              <a:rPr lang="es" sz="1500">
                <a:solidFill>
                  <a:srgbClr val="375FA9"/>
                </a:solidFill>
              </a:rPr>
              <a:t>Los objetos de la aplicación deben poder invocarse más de una vez, ya que prácticamente todos los servidores / puertas de enlace (excepto CGI) realizarán solicitudes repetidas.</a:t>
            </a:r>
            <a:endParaRPr sz="1300">
              <a:solidFill>
                <a:srgbClr val="233A44"/>
              </a:solidFill>
              <a:latin typeface="Calibri"/>
              <a:ea typeface="Calibri"/>
              <a:cs typeface="Calibri"/>
              <a:sym typeface="Calibri"/>
            </a:endParaRPr>
          </a:p>
          <a:p>
            <a:pPr indent="-228600" lvl="0" marL="457200" rtl="0" algn="just">
              <a:lnSpc>
                <a:spcPct val="90000"/>
              </a:lnSpc>
              <a:spcBef>
                <a:spcPts val="1000"/>
              </a:spcBef>
              <a:spcAft>
                <a:spcPts val="1000"/>
              </a:spcAft>
              <a:buNone/>
            </a:pPr>
            <a:r>
              <a:t/>
            </a:r>
            <a:endParaRPr sz="1500">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30"/>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41" name="Google Shape;241;p30"/>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Ejemplo de objeto de aplicación como función:</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pic>
        <p:nvPicPr>
          <p:cNvPr id="242" name="Google Shape;242;p30"/>
          <p:cNvPicPr preferRelativeResize="0"/>
          <p:nvPr/>
        </p:nvPicPr>
        <p:blipFill rotWithShape="1">
          <a:blip r:embed="rId4">
            <a:alphaModFix/>
          </a:blip>
          <a:srcRect b="0" l="0" r="0" t="0"/>
          <a:stretch/>
        </p:blipFill>
        <p:spPr>
          <a:xfrm>
            <a:off x="1339349" y="2246376"/>
            <a:ext cx="5377700" cy="1942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31"/>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48" name="Google Shape;248;p31"/>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Ejemplo de objeto de aplicación como clase:</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pic>
        <p:nvPicPr>
          <p:cNvPr id="249" name="Google Shape;249;p31"/>
          <p:cNvPicPr preferRelativeResize="0"/>
          <p:nvPr/>
        </p:nvPicPr>
        <p:blipFill rotWithShape="1">
          <a:blip r:embed="rId4">
            <a:alphaModFix/>
          </a:blip>
          <a:srcRect b="0" l="0" r="0" t="0"/>
          <a:stretch/>
        </p:blipFill>
        <p:spPr>
          <a:xfrm>
            <a:off x="1857225" y="2225575"/>
            <a:ext cx="4772025" cy="2485975"/>
          </a:xfrm>
          <a:prstGeom prst="rect">
            <a:avLst/>
          </a:prstGeom>
          <a:noFill/>
          <a:ln>
            <a:noFill/>
          </a:ln>
        </p:spPr>
      </p:pic>
      <p:pic>
        <p:nvPicPr>
          <p:cNvPr id="250" name="Google Shape;250;p31"/>
          <p:cNvPicPr preferRelativeResize="0"/>
          <p:nvPr/>
        </p:nvPicPr>
        <p:blipFill rotWithShape="1">
          <a:blip r:embed="rId5">
            <a:alphaModFix/>
          </a:blip>
          <a:srcRect b="0" l="0" r="8800" t="0"/>
          <a:stretch/>
        </p:blipFill>
        <p:spPr>
          <a:xfrm>
            <a:off x="1857225" y="1996925"/>
            <a:ext cx="4772024" cy="295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32"/>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56" name="Google Shape;256;p32"/>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Del lado servidor:</a:t>
            </a:r>
            <a:endParaRPr b="1" sz="1300">
              <a:solidFill>
                <a:srgbClr val="233A44"/>
              </a:solidFill>
              <a:latin typeface="Calibri"/>
              <a:ea typeface="Calibri"/>
              <a:cs typeface="Calibri"/>
              <a:sym typeface="Calibri"/>
            </a:endParaRPr>
          </a:p>
          <a:p>
            <a:pPr indent="-323850" lvl="0" marL="457200" rtl="0" algn="just">
              <a:lnSpc>
                <a:spcPct val="90000"/>
              </a:lnSpc>
              <a:spcBef>
                <a:spcPts val="900"/>
              </a:spcBef>
              <a:spcAft>
                <a:spcPts val="0"/>
              </a:spcAft>
              <a:buClr>
                <a:schemeClr val="accent5"/>
              </a:buClr>
              <a:buSzPts val="1500"/>
              <a:buChar char="●"/>
            </a:pPr>
            <a:r>
              <a:rPr lang="es" sz="1500">
                <a:solidFill>
                  <a:srgbClr val="375FA9"/>
                </a:solidFill>
              </a:rPr>
              <a:t>El servidor o la puerta de enlace invoca la aplicación una vez por cada solicitud que recibe de un cliente HTTP, que se dirige al aplicativo web. </a:t>
            </a:r>
            <a:endParaRPr sz="1500">
              <a:solidFill>
                <a:srgbClr val="375FA9"/>
              </a:solidFill>
            </a:endParaRPr>
          </a:p>
          <a:p>
            <a:pPr indent="0" lvl="0" marL="457200" rtl="0" algn="just">
              <a:lnSpc>
                <a:spcPct val="90000"/>
              </a:lnSpc>
              <a:spcBef>
                <a:spcPts val="900"/>
              </a:spcBef>
              <a:spcAft>
                <a:spcPts val="0"/>
              </a:spcAft>
              <a:buNone/>
            </a:pPr>
            <a:r>
              <a:t/>
            </a:r>
            <a:endParaRPr sz="1500">
              <a:solidFill>
                <a:srgbClr val="375FA9"/>
              </a:solidFill>
            </a:endParaRPr>
          </a:p>
          <a:p>
            <a:pPr indent="-323850" lvl="0" marL="457200" rtl="0" algn="just">
              <a:lnSpc>
                <a:spcPct val="90000"/>
              </a:lnSpc>
              <a:spcBef>
                <a:spcPts val="900"/>
              </a:spcBef>
              <a:spcAft>
                <a:spcPts val="0"/>
              </a:spcAft>
              <a:buClr>
                <a:schemeClr val="accent5"/>
              </a:buClr>
              <a:buSzPts val="1500"/>
              <a:buChar char="●"/>
            </a:pPr>
            <a:r>
              <a:rPr lang="es" sz="1500">
                <a:solidFill>
                  <a:srgbClr val="375FA9"/>
                </a:solidFill>
              </a:rPr>
              <a:t>En el siguiente enlace se encuentra un ejemplo sobre puerta de enlace CGI simple, implementada como una función que toma un objeto de aplicación.</a:t>
            </a:r>
            <a:endParaRPr sz="1300">
              <a:solidFill>
                <a:srgbClr val="233A44"/>
              </a:solidFill>
              <a:latin typeface="Calibri"/>
              <a:ea typeface="Calibri"/>
              <a:cs typeface="Calibri"/>
              <a:sym typeface="Calibri"/>
            </a:endParaRPr>
          </a:p>
          <a:p>
            <a:pPr indent="0" lvl="0" marL="457200" rtl="0" algn="just">
              <a:lnSpc>
                <a:spcPct val="90000"/>
              </a:lnSpc>
              <a:spcBef>
                <a:spcPts val="900"/>
              </a:spcBef>
              <a:spcAft>
                <a:spcPts val="0"/>
              </a:spcAft>
              <a:buNone/>
            </a:pPr>
            <a:r>
              <a:rPr lang="es" sz="1500" u="sng">
                <a:solidFill>
                  <a:schemeClr val="hlink"/>
                </a:solidFill>
                <a:hlinkClick r:id="rId4"/>
              </a:rPr>
              <a:t>https://www.python.org/dev/peps/pep-0333/#preface</a:t>
            </a:r>
            <a:r>
              <a:rPr lang="es" sz="1500">
                <a:solidFill>
                  <a:srgbClr val="375FA9"/>
                </a:solidFill>
              </a:rPr>
              <a:t> </a:t>
            </a:r>
            <a:endParaRPr sz="1500">
              <a:solidFill>
                <a:srgbClr val="375FA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3"/>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62" name="Google Shape;262;p33"/>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100000"/>
              </a:lnSpc>
              <a:spcBef>
                <a:spcPts val="900"/>
              </a:spcBef>
              <a:spcAft>
                <a:spcPts val="0"/>
              </a:spcAft>
              <a:buNone/>
            </a:pPr>
            <a:r>
              <a:rPr b="1" lang="es" sz="1500">
                <a:solidFill>
                  <a:srgbClr val="375FA9"/>
                </a:solidFill>
              </a:rPr>
              <a:t>¿Por qué se necesitan ?</a:t>
            </a:r>
            <a:endParaRPr sz="1300">
              <a:solidFill>
                <a:srgbClr val="233A44"/>
              </a:solidFill>
              <a:latin typeface="Calibri"/>
              <a:ea typeface="Calibri"/>
              <a:cs typeface="Calibri"/>
              <a:sym typeface="Calibri"/>
            </a:endParaRPr>
          </a:p>
          <a:p>
            <a:pPr indent="-323850" lvl="0" marL="457200" rtl="0" algn="just">
              <a:lnSpc>
                <a:spcPct val="100000"/>
              </a:lnSpc>
              <a:spcBef>
                <a:spcPts val="900"/>
              </a:spcBef>
              <a:spcAft>
                <a:spcPts val="0"/>
              </a:spcAft>
              <a:buClr>
                <a:srgbClr val="375FA9"/>
              </a:buClr>
              <a:buSzPts val="1500"/>
              <a:buChar char="●"/>
            </a:pPr>
            <a:r>
              <a:rPr lang="es" sz="1500">
                <a:solidFill>
                  <a:srgbClr val="375FA9"/>
                </a:solidFill>
              </a:rPr>
              <a:t>WSGI no es más que un intermediario entre el servidor web y la aplicación desarrollada en Python que es capaz de interpretar las peticiones que recibe el servidor web (que están dirigidas al aplicativo web) y enviárselas al aplicativo de una manera que este las entienda.</a:t>
            </a:r>
            <a:endParaRPr sz="1300">
              <a:solidFill>
                <a:srgbClr val="233A44"/>
              </a:solidFill>
              <a:latin typeface="Calibri"/>
              <a:ea typeface="Calibri"/>
              <a:cs typeface="Calibri"/>
              <a:sym typeface="Calibri"/>
            </a:endParaRPr>
          </a:p>
          <a:p>
            <a:pPr indent="-323850" lvl="0" marL="457200" rtl="0" algn="just">
              <a:lnSpc>
                <a:spcPct val="100000"/>
              </a:lnSpc>
              <a:spcBef>
                <a:spcPts val="1000"/>
              </a:spcBef>
              <a:spcAft>
                <a:spcPts val="0"/>
              </a:spcAft>
              <a:buClr>
                <a:srgbClr val="375FA9"/>
              </a:buClr>
              <a:buSzPts val="1500"/>
              <a:buChar char="●"/>
            </a:pPr>
            <a:r>
              <a:rPr lang="es" sz="1500">
                <a:solidFill>
                  <a:srgbClr val="375FA9"/>
                </a:solidFill>
              </a:rPr>
              <a:t>Es por lo anterior, que WSGI tiene la especificación del lado del cliente y del servidor, como se mostró anteriormente.</a:t>
            </a:r>
            <a:endParaRPr sz="1300">
              <a:solidFill>
                <a:srgbClr val="233A44"/>
              </a:solidFill>
              <a:latin typeface="Calibri"/>
              <a:ea typeface="Calibri"/>
              <a:cs typeface="Calibri"/>
              <a:sym typeface="Calibri"/>
            </a:endParaRPr>
          </a:p>
          <a:p>
            <a:pPr indent="-323850" lvl="0" marL="457200" rtl="0" algn="just">
              <a:lnSpc>
                <a:spcPct val="100000"/>
              </a:lnSpc>
              <a:spcBef>
                <a:spcPts val="1000"/>
              </a:spcBef>
              <a:spcAft>
                <a:spcPts val="0"/>
              </a:spcAft>
              <a:buClr>
                <a:srgbClr val="375FA9"/>
              </a:buClr>
              <a:buSzPts val="1500"/>
              <a:buChar char="●"/>
            </a:pPr>
            <a:r>
              <a:rPr lang="es" sz="1500">
                <a:solidFill>
                  <a:srgbClr val="375FA9"/>
                </a:solidFill>
              </a:rPr>
              <a:t>Sin este “interprete” la aplicación podría no comprender todas las peticiones que recibe el servidor web por parte de los clientes.</a:t>
            </a:r>
            <a:endParaRPr sz="1500">
              <a:solidFill>
                <a:srgbClr val="375FA9"/>
              </a:solidFill>
            </a:endParaRPr>
          </a:p>
          <a:p>
            <a:pPr indent="0" lvl="0" marL="139700" rtl="0" algn="l">
              <a:lnSpc>
                <a:spcPct val="90000"/>
              </a:lnSpc>
              <a:spcBef>
                <a:spcPts val="1000"/>
              </a:spcBef>
              <a:spcAft>
                <a:spcPts val="0"/>
              </a:spcAft>
              <a:buNone/>
            </a:pPr>
            <a:r>
              <a:t/>
            </a:r>
            <a:endParaRPr b="1" sz="1500">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17: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5" y="3053125"/>
            <a:ext cx="74877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Administrar un servidor en la nube para albergar una aplicación WEB</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4"/>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b="1" sz="3200">
              <a:solidFill>
                <a:srgbClr val="E73263"/>
              </a:solidFill>
            </a:endParaRPr>
          </a:p>
        </p:txBody>
      </p:sp>
      <p:grpSp>
        <p:nvGrpSpPr>
          <p:cNvPr id="268" name="Google Shape;268;p34"/>
          <p:cNvGrpSpPr/>
          <p:nvPr/>
        </p:nvGrpSpPr>
        <p:grpSpPr>
          <a:xfrm>
            <a:off x="1344425" y="2117812"/>
            <a:ext cx="6455136" cy="1598941"/>
            <a:chOff x="981075" y="2149912"/>
            <a:chExt cx="6455136" cy="1598941"/>
          </a:xfrm>
        </p:grpSpPr>
        <p:pic>
          <p:nvPicPr>
            <p:cNvPr id="269" name="Google Shape;269;p34"/>
            <p:cNvPicPr preferRelativeResize="0"/>
            <p:nvPr/>
          </p:nvPicPr>
          <p:blipFill rotWithShape="1">
            <a:blip r:embed="rId4">
              <a:alphaModFix/>
            </a:blip>
            <a:srcRect b="0" l="0" r="0" t="0"/>
            <a:stretch/>
          </p:blipFill>
          <p:spPr>
            <a:xfrm>
              <a:off x="981075" y="2406960"/>
              <a:ext cx="1238250" cy="1295400"/>
            </a:xfrm>
            <a:prstGeom prst="rect">
              <a:avLst/>
            </a:prstGeom>
            <a:noFill/>
            <a:ln>
              <a:noFill/>
            </a:ln>
          </p:spPr>
        </p:pic>
        <p:pic>
          <p:nvPicPr>
            <p:cNvPr id="270" name="Google Shape;270;p34"/>
            <p:cNvPicPr preferRelativeResize="0"/>
            <p:nvPr/>
          </p:nvPicPr>
          <p:blipFill rotWithShape="1">
            <a:blip r:embed="rId5">
              <a:alphaModFix/>
            </a:blip>
            <a:srcRect b="0" l="0" r="0" t="0"/>
            <a:stretch/>
          </p:blipFill>
          <p:spPr>
            <a:xfrm>
              <a:off x="4975347" y="2457689"/>
              <a:ext cx="923925" cy="1266825"/>
            </a:xfrm>
            <a:prstGeom prst="rect">
              <a:avLst/>
            </a:prstGeom>
            <a:noFill/>
            <a:ln>
              <a:noFill/>
            </a:ln>
          </p:spPr>
        </p:pic>
        <p:sp>
          <p:nvSpPr>
            <p:cNvPr id="271" name="Google Shape;271;p34"/>
            <p:cNvSpPr txBox="1"/>
            <p:nvPr/>
          </p:nvSpPr>
          <p:spPr>
            <a:xfrm>
              <a:off x="1176124" y="2149912"/>
              <a:ext cx="780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Cliente</a:t>
              </a:r>
              <a:endParaRPr b="1" i="0" sz="1400" u="none" cap="none" strike="noStrike">
                <a:solidFill>
                  <a:srgbClr val="000000"/>
                </a:solidFill>
                <a:latin typeface="Arial"/>
                <a:ea typeface="Arial"/>
                <a:cs typeface="Arial"/>
                <a:sym typeface="Arial"/>
              </a:endParaRPr>
            </a:p>
          </p:txBody>
        </p:sp>
        <p:sp>
          <p:nvSpPr>
            <p:cNvPr id="272" name="Google Shape;272;p34"/>
            <p:cNvSpPr txBox="1"/>
            <p:nvPr/>
          </p:nvSpPr>
          <p:spPr>
            <a:xfrm>
              <a:off x="4981096" y="2183461"/>
              <a:ext cx="912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Servidor</a:t>
              </a:r>
              <a:endParaRPr b="1" i="0" sz="1400" u="none" cap="none" strike="noStrike">
                <a:solidFill>
                  <a:srgbClr val="000000"/>
                </a:solidFill>
                <a:latin typeface="Arial"/>
                <a:ea typeface="Arial"/>
                <a:cs typeface="Arial"/>
                <a:sym typeface="Arial"/>
              </a:endParaRPr>
            </a:p>
          </p:txBody>
        </p:sp>
        <p:sp>
          <p:nvSpPr>
            <p:cNvPr id="273" name="Google Shape;273;p34"/>
            <p:cNvSpPr/>
            <p:nvPr/>
          </p:nvSpPr>
          <p:spPr>
            <a:xfrm>
              <a:off x="2595321" y="2532905"/>
              <a:ext cx="2213100" cy="423000"/>
            </a:xfrm>
            <a:prstGeom prs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Petición</a:t>
              </a:r>
              <a:endParaRPr b="0" i="0" sz="1400" u="none" cap="none" strike="noStrike">
                <a:solidFill>
                  <a:srgbClr val="233A44"/>
                </a:solidFill>
                <a:latin typeface="Arial"/>
                <a:ea typeface="Arial"/>
                <a:cs typeface="Arial"/>
                <a:sym typeface="Arial"/>
              </a:endParaRPr>
            </a:p>
          </p:txBody>
        </p:sp>
        <p:sp>
          <p:nvSpPr>
            <p:cNvPr id="274" name="Google Shape;274;p34"/>
            <p:cNvSpPr/>
            <p:nvPr/>
          </p:nvSpPr>
          <p:spPr>
            <a:xfrm>
              <a:off x="2530730" y="3335153"/>
              <a:ext cx="2277600" cy="413700"/>
            </a:xfrm>
            <a:prstGeom prst="lef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Respuesta</a:t>
              </a:r>
              <a:endParaRPr b="0" i="0" sz="1400" u="none" cap="none" strike="noStrike">
                <a:solidFill>
                  <a:srgbClr val="233A44"/>
                </a:solidFill>
                <a:latin typeface="Arial"/>
                <a:ea typeface="Arial"/>
                <a:cs typeface="Arial"/>
                <a:sym typeface="Arial"/>
              </a:endParaRPr>
            </a:p>
          </p:txBody>
        </p:sp>
        <p:sp>
          <p:nvSpPr>
            <p:cNvPr id="275" name="Google Shape;275;p34"/>
            <p:cNvSpPr txBox="1"/>
            <p:nvPr/>
          </p:nvSpPr>
          <p:spPr>
            <a:xfrm>
              <a:off x="5857859" y="3302593"/>
              <a:ext cx="1420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Aplicación Web</a:t>
              </a:r>
              <a:endParaRPr b="0" i="0" sz="1400" u="none" cap="none" strike="noStrike">
                <a:solidFill>
                  <a:srgbClr val="000000"/>
                </a:solidFill>
                <a:latin typeface="Arial"/>
                <a:ea typeface="Arial"/>
                <a:cs typeface="Arial"/>
                <a:sym typeface="Arial"/>
              </a:endParaRPr>
            </a:p>
          </p:txBody>
        </p:sp>
        <p:sp>
          <p:nvSpPr>
            <p:cNvPr id="276" name="Google Shape;276;p34"/>
            <p:cNvSpPr txBox="1"/>
            <p:nvPr/>
          </p:nvSpPr>
          <p:spPr>
            <a:xfrm>
              <a:off x="5863116" y="2492427"/>
              <a:ext cx="1269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Servidor Web</a:t>
              </a:r>
              <a:endParaRPr b="0" i="0" sz="1400" u="none" cap="none" strike="noStrike">
                <a:solidFill>
                  <a:srgbClr val="000000"/>
                </a:solidFill>
                <a:latin typeface="Arial"/>
                <a:ea typeface="Arial"/>
                <a:cs typeface="Arial"/>
                <a:sym typeface="Arial"/>
              </a:endParaRPr>
            </a:p>
          </p:txBody>
        </p:sp>
        <p:sp>
          <p:nvSpPr>
            <p:cNvPr id="277" name="Google Shape;277;p34"/>
            <p:cNvSpPr/>
            <p:nvPr/>
          </p:nvSpPr>
          <p:spPr>
            <a:xfrm>
              <a:off x="6374474" y="2726521"/>
              <a:ext cx="254700" cy="656400"/>
            </a:xfrm>
            <a:prstGeom prst="upDown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278" name="Google Shape;278;p34"/>
            <p:cNvSpPr txBox="1"/>
            <p:nvPr/>
          </p:nvSpPr>
          <p:spPr>
            <a:xfrm>
              <a:off x="6772311" y="2866751"/>
              <a:ext cx="663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400" u="none" cap="none" strike="noStrike">
                  <a:solidFill>
                    <a:srgbClr val="000000"/>
                  </a:solidFill>
                  <a:latin typeface="Arial"/>
                  <a:ea typeface="Arial"/>
                  <a:cs typeface="Arial"/>
                  <a:sym typeface="Arial"/>
                </a:rPr>
                <a:t>WSGI</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35"/>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b="1" sz="3200">
              <a:solidFill>
                <a:srgbClr val="E73263"/>
              </a:solidFill>
            </a:endParaRPr>
          </a:p>
        </p:txBody>
      </p:sp>
      <p:pic>
        <p:nvPicPr>
          <p:cNvPr id="284" name="Google Shape;284;p35"/>
          <p:cNvPicPr preferRelativeResize="0"/>
          <p:nvPr/>
        </p:nvPicPr>
        <p:blipFill>
          <a:blip r:embed="rId4">
            <a:alphaModFix/>
          </a:blip>
          <a:stretch>
            <a:fillRect/>
          </a:stretch>
        </p:blipFill>
        <p:spPr>
          <a:xfrm>
            <a:off x="822950" y="1917950"/>
            <a:ext cx="4326771" cy="1224125"/>
          </a:xfrm>
          <a:prstGeom prst="rect">
            <a:avLst/>
          </a:prstGeom>
          <a:noFill/>
          <a:ln>
            <a:noFill/>
          </a:ln>
        </p:spPr>
      </p:pic>
      <p:sp>
        <p:nvSpPr>
          <p:cNvPr id="285" name="Google Shape;285;p35"/>
          <p:cNvSpPr txBox="1"/>
          <p:nvPr/>
        </p:nvSpPr>
        <p:spPr>
          <a:xfrm>
            <a:off x="822950" y="1536700"/>
            <a:ext cx="7543800" cy="300000"/>
          </a:xfrm>
          <a:prstGeom prst="rect">
            <a:avLst/>
          </a:prstGeom>
          <a:noFill/>
          <a:ln>
            <a:noFill/>
          </a:ln>
        </p:spPr>
        <p:txBody>
          <a:bodyPr anchorCtr="0" anchor="t" bIns="34275" lIns="0" spcFirstLastPara="1" rIns="0" wrap="square" tIns="34275">
            <a:spAutoFit/>
          </a:bodyPr>
          <a:lstStyle/>
          <a:p>
            <a:pPr indent="0" lvl="0" marL="139700" rtl="0" algn="l">
              <a:lnSpc>
                <a:spcPct val="100000"/>
              </a:lnSpc>
              <a:spcBef>
                <a:spcPts val="900"/>
              </a:spcBef>
              <a:spcAft>
                <a:spcPts val="0"/>
              </a:spcAft>
              <a:buNone/>
            </a:pPr>
            <a:r>
              <a:rPr b="1" lang="es" sz="1500" u="sng">
                <a:solidFill>
                  <a:schemeClr val="hlink"/>
                </a:solidFill>
                <a:hlinkClick r:id="rId5"/>
              </a:rPr>
              <a:t>Gunicorn</a:t>
            </a:r>
            <a:r>
              <a:rPr b="1" lang="es" sz="1500">
                <a:solidFill>
                  <a:srgbClr val="375FA9"/>
                </a:solidFill>
              </a:rPr>
              <a:t> (Green Unicorn)</a:t>
            </a:r>
            <a:endParaRPr b="1" sz="1500">
              <a:solidFill>
                <a:srgbClr val="375FA9"/>
              </a:solidFill>
            </a:endParaRPr>
          </a:p>
        </p:txBody>
      </p:sp>
      <p:sp>
        <p:nvSpPr>
          <p:cNvPr id="286" name="Google Shape;286;p35"/>
          <p:cNvSpPr txBox="1"/>
          <p:nvPr/>
        </p:nvSpPr>
        <p:spPr>
          <a:xfrm>
            <a:off x="822950" y="3213100"/>
            <a:ext cx="7543800" cy="300000"/>
          </a:xfrm>
          <a:prstGeom prst="rect">
            <a:avLst/>
          </a:prstGeom>
          <a:noFill/>
          <a:ln>
            <a:noFill/>
          </a:ln>
        </p:spPr>
        <p:txBody>
          <a:bodyPr anchorCtr="0" anchor="t" bIns="34275" lIns="0" spcFirstLastPara="1" rIns="0" wrap="square" tIns="34275">
            <a:spAutoFit/>
          </a:bodyPr>
          <a:lstStyle/>
          <a:p>
            <a:pPr indent="0" lvl="0" marL="139700" rtl="0" algn="l">
              <a:lnSpc>
                <a:spcPct val="100000"/>
              </a:lnSpc>
              <a:spcBef>
                <a:spcPts val="900"/>
              </a:spcBef>
              <a:spcAft>
                <a:spcPts val="0"/>
              </a:spcAft>
              <a:buNone/>
            </a:pPr>
            <a:r>
              <a:rPr b="1" lang="es" sz="1500" u="sng">
                <a:solidFill>
                  <a:schemeClr val="hlink"/>
                </a:solidFill>
                <a:hlinkClick r:id="rId6"/>
              </a:rPr>
              <a:t>uWSGI</a:t>
            </a:r>
            <a:endParaRPr b="1" sz="1500">
              <a:solidFill>
                <a:srgbClr val="375FA9"/>
              </a:solidFill>
            </a:endParaRPr>
          </a:p>
        </p:txBody>
      </p:sp>
      <p:pic>
        <p:nvPicPr>
          <p:cNvPr id="287" name="Google Shape;287;p35"/>
          <p:cNvPicPr preferRelativeResize="0"/>
          <p:nvPr/>
        </p:nvPicPr>
        <p:blipFill>
          <a:blip r:embed="rId7">
            <a:alphaModFix/>
          </a:blip>
          <a:stretch>
            <a:fillRect/>
          </a:stretch>
        </p:blipFill>
        <p:spPr>
          <a:xfrm>
            <a:off x="822950" y="3513100"/>
            <a:ext cx="3443700" cy="1224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6"/>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b="1" sz="3200">
              <a:solidFill>
                <a:srgbClr val="E73263"/>
              </a:solidFill>
            </a:endParaRPr>
          </a:p>
        </p:txBody>
      </p:sp>
      <p:pic>
        <p:nvPicPr>
          <p:cNvPr id="293" name="Google Shape;293;p36"/>
          <p:cNvPicPr preferRelativeResize="0"/>
          <p:nvPr/>
        </p:nvPicPr>
        <p:blipFill>
          <a:blip r:embed="rId4">
            <a:alphaModFix/>
          </a:blip>
          <a:stretch>
            <a:fillRect/>
          </a:stretch>
        </p:blipFill>
        <p:spPr>
          <a:xfrm>
            <a:off x="2223775" y="1455452"/>
            <a:ext cx="4050477" cy="33832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37"/>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299" name="Google Shape;299;p37"/>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323850" lvl="0" marL="457200" rtl="0" algn="just">
              <a:lnSpc>
                <a:spcPct val="115000"/>
              </a:lnSpc>
              <a:spcBef>
                <a:spcPts val="900"/>
              </a:spcBef>
              <a:spcAft>
                <a:spcPts val="0"/>
              </a:spcAft>
              <a:buClr>
                <a:srgbClr val="375FA9"/>
              </a:buClr>
              <a:buSzPts val="1500"/>
              <a:buChar char="●"/>
            </a:pPr>
            <a:r>
              <a:rPr lang="es" sz="1500">
                <a:solidFill>
                  <a:srgbClr val="375FA9"/>
                </a:solidFill>
              </a:rPr>
              <a:t>Existen muchísimas formas por medio de las cuales una aplicación web se puede comunicar con el servidor web, por lo tanto la aplicación debe “aprender” todas esas formas para entender la información que reciba del servidor web.</a:t>
            </a:r>
            <a:endParaRPr sz="1300">
              <a:solidFill>
                <a:srgbClr val="233A44"/>
              </a:solidFill>
              <a:latin typeface="Calibri"/>
              <a:ea typeface="Calibri"/>
              <a:cs typeface="Calibri"/>
              <a:sym typeface="Calibri"/>
            </a:endParaRPr>
          </a:p>
          <a:p>
            <a:pPr indent="-323850" lvl="0" marL="457200" rtl="0" algn="just">
              <a:lnSpc>
                <a:spcPct val="115000"/>
              </a:lnSpc>
              <a:spcBef>
                <a:spcPts val="1000"/>
              </a:spcBef>
              <a:spcAft>
                <a:spcPts val="0"/>
              </a:spcAft>
              <a:buClr>
                <a:srgbClr val="375FA9"/>
              </a:buClr>
              <a:buSzPts val="1500"/>
              <a:buChar char="●"/>
            </a:pPr>
            <a:r>
              <a:rPr lang="es" sz="1500">
                <a:solidFill>
                  <a:srgbClr val="375FA9"/>
                </a:solidFill>
              </a:rPr>
              <a:t>Esto hace que las aplicaciones python, tengan que adaptar el código para adaptarse a los requerimientos del servidor web. Sin embargo, implementando el </a:t>
            </a:r>
            <a:r>
              <a:rPr lang="es" sz="1500">
                <a:solidFill>
                  <a:srgbClr val="375FA9"/>
                </a:solidFill>
              </a:rPr>
              <a:t>intérprete</a:t>
            </a:r>
            <a:r>
              <a:rPr lang="es" sz="1500">
                <a:solidFill>
                  <a:srgbClr val="375FA9"/>
                </a:solidFill>
              </a:rPr>
              <a:t> WSGI esta tarea ya no es necesaria.</a:t>
            </a:r>
            <a:endParaRPr sz="1300">
              <a:solidFill>
                <a:srgbClr val="233A44"/>
              </a:solidFill>
              <a:latin typeface="Calibri"/>
              <a:ea typeface="Calibri"/>
              <a:cs typeface="Calibri"/>
              <a:sym typeface="Calibri"/>
            </a:endParaRPr>
          </a:p>
          <a:p>
            <a:pPr indent="-323850" lvl="0" marL="457200" rtl="0" algn="l">
              <a:lnSpc>
                <a:spcPct val="115000"/>
              </a:lnSpc>
              <a:spcBef>
                <a:spcPts val="1000"/>
              </a:spcBef>
              <a:spcAft>
                <a:spcPts val="0"/>
              </a:spcAft>
              <a:buClr>
                <a:srgbClr val="375FA9"/>
              </a:buClr>
              <a:buSzPts val="1500"/>
              <a:buChar char="●"/>
            </a:pPr>
            <a:r>
              <a:rPr lang="es" sz="1500">
                <a:solidFill>
                  <a:srgbClr val="375FA9"/>
                </a:solidFill>
              </a:rPr>
              <a:t>Para mayor información puede dirigirse a la documentación de WSGI:</a:t>
            </a:r>
            <a:endParaRPr sz="1300">
              <a:solidFill>
                <a:srgbClr val="233A44"/>
              </a:solidFill>
              <a:latin typeface="Calibri"/>
              <a:ea typeface="Calibri"/>
              <a:cs typeface="Calibri"/>
              <a:sym typeface="Calibri"/>
            </a:endParaRPr>
          </a:p>
          <a:p>
            <a:pPr indent="0" lvl="0" marL="457200" rtl="0" algn="l">
              <a:lnSpc>
                <a:spcPct val="115000"/>
              </a:lnSpc>
              <a:spcBef>
                <a:spcPts val="0"/>
              </a:spcBef>
              <a:spcAft>
                <a:spcPts val="1000"/>
              </a:spcAft>
              <a:buNone/>
            </a:pPr>
            <a:r>
              <a:rPr lang="es" sz="1500" u="sng">
                <a:solidFill>
                  <a:schemeClr val="hlink"/>
                </a:solidFill>
                <a:hlinkClick r:id="rId4"/>
              </a:rPr>
              <a:t>https://wsgi.readthedocs.io/en/latest/learn.html</a:t>
            </a:r>
            <a:r>
              <a:rPr lang="es" sz="1500">
                <a:solidFill>
                  <a:srgbClr val="375FA9"/>
                </a:solidFill>
              </a:rPr>
              <a:t> </a:t>
            </a:r>
            <a:endParaRPr sz="1500">
              <a:solidFill>
                <a:srgbClr val="375FA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Google Shape;304;p38"/>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 - WSGI</a:t>
            </a:r>
            <a:endParaRPr sz="2800">
              <a:solidFill>
                <a:srgbClr val="AF7B51"/>
              </a:solidFill>
              <a:latin typeface="Nunito"/>
              <a:ea typeface="Nunito"/>
              <a:cs typeface="Nunito"/>
              <a:sym typeface="Nunito"/>
            </a:endParaRPr>
          </a:p>
        </p:txBody>
      </p:sp>
      <p:sp>
        <p:nvSpPr>
          <p:cNvPr id="305" name="Google Shape;305;p38"/>
          <p:cNvSpPr txBox="1"/>
          <p:nvPr/>
        </p:nvSpPr>
        <p:spPr>
          <a:xfrm>
            <a:off x="822960" y="1536700"/>
            <a:ext cx="7543800" cy="565500"/>
          </a:xfrm>
          <a:prstGeom prst="rect">
            <a:avLst/>
          </a:prstGeom>
          <a:noFill/>
          <a:ln>
            <a:noFill/>
          </a:ln>
        </p:spPr>
        <p:txBody>
          <a:bodyPr anchorCtr="0" anchor="t" bIns="34275" lIns="0" spcFirstLastPara="1" rIns="0" wrap="square" tIns="34275">
            <a:spAutoFit/>
          </a:bodyPr>
          <a:lstStyle/>
          <a:p>
            <a:pPr indent="0" lvl="0" marL="0" rtl="0" algn="just">
              <a:lnSpc>
                <a:spcPct val="115000"/>
              </a:lnSpc>
              <a:spcBef>
                <a:spcPts val="900"/>
              </a:spcBef>
              <a:spcAft>
                <a:spcPts val="1000"/>
              </a:spcAft>
              <a:buNone/>
            </a:pPr>
            <a:r>
              <a:rPr b="1" lang="es" sz="1500" u="sng">
                <a:solidFill>
                  <a:schemeClr val="hlink"/>
                </a:solidFill>
                <a:hlinkClick r:id="rId4"/>
              </a:rPr>
              <a:t>PythonAnywhere</a:t>
            </a:r>
            <a:r>
              <a:rPr lang="es" sz="1500">
                <a:solidFill>
                  <a:srgbClr val="375FA9"/>
                </a:solidFill>
              </a:rPr>
              <a:t> configura </a:t>
            </a:r>
            <a:r>
              <a:rPr lang="es" sz="1500">
                <a:solidFill>
                  <a:srgbClr val="375FA9"/>
                </a:solidFill>
              </a:rPr>
              <a:t>automáticamente</a:t>
            </a:r>
            <a:r>
              <a:rPr lang="es" sz="1500">
                <a:solidFill>
                  <a:srgbClr val="375FA9"/>
                </a:solidFill>
              </a:rPr>
              <a:t> un uWSGI al momento de </a:t>
            </a:r>
            <a:r>
              <a:rPr lang="es" sz="1500">
                <a:solidFill>
                  <a:srgbClr val="375FA9"/>
                </a:solidFill>
              </a:rPr>
              <a:t>desplegar </a:t>
            </a:r>
            <a:r>
              <a:rPr lang="es" sz="1500">
                <a:solidFill>
                  <a:srgbClr val="375FA9"/>
                </a:solidFill>
              </a:rPr>
              <a:t>su aplicación web.</a:t>
            </a:r>
            <a:endParaRPr sz="1500">
              <a:solidFill>
                <a:srgbClr val="375FA9"/>
              </a:solidFill>
            </a:endParaRPr>
          </a:p>
        </p:txBody>
      </p:sp>
      <p:pic>
        <p:nvPicPr>
          <p:cNvPr id="306" name="Google Shape;306;p38"/>
          <p:cNvPicPr preferRelativeResize="0"/>
          <p:nvPr/>
        </p:nvPicPr>
        <p:blipFill>
          <a:blip r:embed="rId5">
            <a:alphaModFix/>
          </a:blip>
          <a:stretch>
            <a:fillRect/>
          </a:stretch>
        </p:blipFill>
        <p:spPr>
          <a:xfrm>
            <a:off x="822938" y="2301075"/>
            <a:ext cx="7781925" cy="1514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p39"/>
          <p:cNvSpPr txBox="1"/>
          <p:nvPr/>
        </p:nvSpPr>
        <p:spPr>
          <a:xfrm>
            <a:off x="729443" y="7102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Heroku</a:t>
            </a:r>
            <a:endParaRPr sz="2800">
              <a:solidFill>
                <a:srgbClr val="AF7B51"/>
              </a:solidFill>
            </a:endParaRPr>
          </a:p>
        </p:txBody>
      </p:sp>
      <p:pic>
        <p:nvPicPr>
          <p:cNvPr id="312" name="Google Shape;312;p39"/>
          <p:cNvPicPr preferRelativeResize="0"/>
          <p:nvPr/>
        </p:nvPicPr>
        <p:blipFill>
          <a:blip r:embed="rId4">
            <a:alphaModFix/>
          </a:blip>
          <a:stretch>
            <a:fillRect/>
          </a:stretch>
        </p:blipFill>
        <p:spPr>
          <a:xfrm>
            <a:off x="1753725" y="3707775"/>
            <a:ext cx="3504824" cy="1050775"/>
          </a:xfrm>
          <a:prstGeom prst="rect">
            <a:avLst/>
          </a:prstGeom>
          <a:noFill/>
          <a:ln>
            <a:noFill/>
          </a:ln>
        </p:spPr>
      </p:pic>
      <p:sp>
        <p:nvSpPr>
          <p:cNvPr id="313" name="Google Shape;313;p39"/>
          <p:cNvSpPr txBox="1"/>
          <p:nvPr/>
        </p:nvSpPr>
        <p:spPr>
          <a:xfrm>
            <a:off x="729460" y="1511627"/>
            <a:ext cx="7543800" cy="2832600"/>
          </a:xfrm>
          <a:prstGeom prst="rect">
            <a:avLst/>
          </a:prstGeom>
          <a:noFill/>
          <a:ln>
            <a:noFill/>
          </a:ln>
        </p:spPr>
        <p:txBody>
          <a:bodyPr anchorCtr="0" anchor="t" bIns="34275" lIns="0" spcFirstLastPara="1" rIns="0" wrap="square" tIns="34275">
            <a:noAutofit/>
          </a:bodyPr>
          <a:lstStyle/>
          <a:p>
            <a:pPr indent="-317500" lvl="0" marL="457200" rtl="0" algn="just">
              <a:lnSpc>
                <a:spcPct val="100000"/>
              </a:lnSpc>
              <a:spcBef>
                <a:spcPts val="900"/>
              </a:spcBef>
              <a:spcAft>
                <a:spcPts val="0"/>
              </a:spcAft>
              <a:buClr>
                <a:schemeClr val="accent5"/>
              </a:buClr>
              <a:buSzPts val="1400"/>
              <a:buFont typeface="Calibri"/>
              <a:buChar char="●"/>
            </a:pPr>
            <a:r>
              <a:rPr lang="es">
                <a:solidFill>
                  <a:srgbClr val="375FA9"/>
                </a:solidFill>
              </a:rPr>
              <a:t>Heroku es una Plataforma como Servicio (PaaS) en la nube basada en contenedores gestionados.</a:t>
            </a:r>
            <a:endParaRPr sz="1300">
              <a:solidFill>
                <a:srgbClr val="233A44"/>
              </a:solidFill>
              <a:latin typeface="Calibri"/>
              <a:ea typeface="Calibri"/>
              <a:cs typeface="Calibri"/>
              <a:sym typeface="Calibri"/>
            </a:endParaRPr>
          </a:p>
          <a:p>
            <a:pPr indent="-317500" lvl="0" marL="457200" rtl="0" algn="just">
              <a:lnSpc>
                <a:spcPct val="100000"/>
              </a:lnSpc>
              <a:spcBef>
                <a:spcPts val="1000"/>
              </a:spcBef>
              <a:spcAft>
                <a:spcPts val="0"/>
              </a:spcAft>
              <a:buClr>
                <a:schemeClr val="accent5"/>
              </a:buClr>
              <a:buSzPts val="1400"/>
              <a:buFont typeface="Calibri"/>
              <a:buChar char="●"/>
            </a:pPr>
            <a:r>
              <a:rPr lang="es">
                <a:solidFill>
                  <a:srgbClr val="375FA9"/>
                </a:solidFill>
              </a:rPr>
              <a:t>Los desarrolladores utilizan Heroku para desplegar, gestionar y escalar aplicaciones modernas. </a:t>
            </a:r>
            <a:endParaRPr>
              <a:solidFill>
                <a:srgbClr val="375FA9"/>
              </a:solidFill>
            </a:endParaRPr>
          </a:p>
          <a:p>
            <a:pPr indent="-317500" lvl="0" marL="457200" rtl="0" algn="just">
              <a:lnSpc>
                <a:spcPct val="100000"/>
              </a:lnSpc>
              <a:spcBef>
                <a:spcPts val="1000"/>
              </a:spcBef>
              <a:spcAft>
                <a:spcPts val="1000"/>
              </a:spcAft>
              <a:buClr>
                <a:srgbClr val="375FA9"/>
              </a:buClr>
              <a:buSzPts val="1400"/>
              <a:buFont typeface="Calibri"/>
              <a:buChar char="●"/>
            </a:pPr>
            <a:r>
              <a:rPr lang="es">
                <a:solidFill>
                  <a:srgbClr val="375FA9"/>
                </a:solidFill>
              </a:rPr>
              <a:t>La experiencia del desarrollador de Heroku es un enfoque centrado en la aplicación para la entrega de software, integrado con las herramientas y los flujos de trabajo de desarrolladores más populares de la actualidad.</a:t>
            </a:r>
            <a:endParaRPr>
              <a:solidFill>
                <a:srgbClr val="375FA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40"/>
          <p:cNvSpPr txBox="1"/>
          <p:nvPr/>
        </p:nvSpPr>
        <p:spPr>
          <a:xfrm>
            <a:off x="729443" y="7102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Heroku </a:t>
            </a:r>
            <a:endParaRPr b="1" sz="3200">
              <a:solidFill>
                <a:srgbClr val="E73263"/>
              </a:solidFill>
            </a:endParaRPr>
          </a:p>
        </p:txBody>
      </p:sp>
      <p:pic>
        <p:nvPicPr>
          <p:cNvPr id="319" name="Google Shape;319;p40"/>
          <p:cNvPicPr preferRelativeResize="0"/>
          <p:nvPr/>
        </p:nvPicPr>
        <p:blipFill>
          <a:blip r:embed="rId4">
            <a:alphaModFix/>
          </a:blip>
          <a:stretch>
            <a:fillRect/>
          </a:stretch>
        </p:blipFill>
        <p:spPr>
          <a:xfrm>
            <a:off x="4880662" y="864475"/>
            <a:ext cx="2158551" cy="647150"/>
          </a:xfrm>
          <a:prstGeom prst="rect">
            <a:avLst/>
          </a:prstGeom>
          <a:noFill/>
          <a:ln>
            <a:noFill/>
          </a:ln>
        </p:spPr>
      </p:pic>
      <p:sp>
        <p:nvSpPr>
          <p:cNvPr id="320" name="Google Shape;320;p40"/>
          <p:cNvSpPr txBox="1"/>
          <p:nvPr/>
        </p:nvSpPr>
        <p:spPr>
          <a:xfrm>
            <a:off x="729460" y="1511627"/>
            <a:ext cx="7543800" cy="28326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Lenguajes oficialmente soportados.</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Node.js</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Ruby</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Java</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PHP</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Python</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Go</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Scala</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Clojure</a:t>
            </a:r>
            <a:endParaRPr>
              <a:solidFill>
                <a:srgbClr val="375FA9"/>
              </a:solidFill>
            </a:endParaRPr>
          </a:p>
        </p:txBody>
      </p:sp>
      <p:pic>
        <p:nvPicPr>
          <p:cNvPr id="321" name="Google Shape;321;p40"/>
          <p:cNvPicPr preferRelativeResize="0"/>
          <p:nvPr/>
        </p:nvPicPr>
        <p:blipFill>
          <a:blip r:embed="rId5">
            <a:alphaModFix/>
          </a:blip>
          <a:stretch>
            <a:fillRect/>
          </a:stretch>
        </p:blipFill>
        <p:spPr>
          <a:xfrm>
            <a:off x="4332422" y="2015925"/>
            <a:ext cx="3255025" cy="1027100"/>
          </a:xfrm>
          <a:prstGeom prst="rect">
            <a:avLst/>
          </a:prstGeom>
          <a:noFill/>
          <a:ln>
            <a:noFill/>
          </a:ln>
        </p:spPr>
      </p:pic>
      <p:pic>
        <p:nvPicPr>
          <p:cNvPr id="322" name="Google Shape;322;p40"/>
          <p:cNvPicPr preferRelativeResize="0"/>
          <p:nvPr/>
        </p:nvPicPr>
        <p:blipFill>
          <a:blip r:embed="rId6">
            <a:alphaModFix/>
          </a:blip>
          <a:stretch>
            <a:fillRect/>
          </a:stretch>
        </p:blipFill>
        <p:spPr>
          <a:xfrm>
            <a:off x="4332425" y="3171656"/>
            <a:ext cx="3255025" cy="9992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41"/>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Heroku - Características</a:t>
            </a:r>
            <a:endParaRPr b="1" sz="3200">
              <a:solidFill>
                <a:srgbClr val="E73263"/>
              </a:solidFill>
            </a:endParaRPr>
          </a:p>
        </p:txBody>
      </p:sp>
      <p:sp>
        <p:nvSpPr>
          <p:cNvPr id="328" name="Google Shape;328;p41"/>
          <p:cNvSpPr txBox="1"/>
          <p:nvPr/>
        </p:nvSpPr>
        <p:spPr>
          <a:xfrm>
            <a:off x="729460" y="1515377"/>
            <a:ext cx="7543800" cy="1754700"/>
          </a:xfrm>
          <a:prstGeom prst="rect">
            <a:avLst/>
          </a:prstGeom>
          <a:noFill/>
          <a:ln>
            <a:noFill/>
          </a:ln>
        </p:spPr>
        <p:txBody>
          <a:bodyPr anchorCtr="0" anchor="t" bIns="34275" lIns="0" spcFirstLastPara="1" rIns="0" wrap="square" tIns="34275">
            <a:spAutoFit/>
          </a:bodyPr>
          <a:lstStyle/>
          <a:p>
            <a:pPr indent="-317500" lvl="0" marL="457200" rtl="0" algn="just">
              <a:lnSpc>
                <a:spcPct val="115000"/>
              </a:lnSpc>
              <a:spcBef>
                <a:spcPts val="900"/>
              </a:spcBef>
              <a:spcAft>
                <a:spcPts val="0"/>
              </a:spcAft>
              <a:buClr>
                <a:srgbClr val="375FA9"/>
              </a:buClr>
              <a:buSzPts val="1400"/>
              <a:buFont typeface="Calibri"/>
              <a:buChar char="●"/>
            </a:pPr>
            <a:r>
              <a:rPr b="1" lang="es">
                <a:solidFill>
                  <a:srgbClr val="375FA9"/>
                </a:solidFill>
              </a:rPr>
              <a:t>Heroku Runtime:</a:t>
            </a:r>
            <a:r>
              <a:rPr lang="es">
                <a:solidFill>
                  <a:srgbClr val="375FA9"/>
                </a:solidFill>
              </a:rPr>
              <a:t> </a:t>
            </a:r>
            <a:endParaRPr>
              <a:solidFill>
                <a:srgbClr val="375FA9"/>
              </a:solidFill>
            </a:endParaRPr>
          </a:p>
          <a:p>
            <a:pPr indent="-317500" lvl="1" marL="914400" rtl="0" algn="just">
              <a:lnSpc>
                <a:spcPct val="115000"/>
              </a:lnSpc>
              <a:spcBef>
                <a:spcPts val="900"/>
              </a:spcBef>
              <a:spcAft>
                <a:spcPts val="0"/>
              </a:spcAft>
              <a:buClr>
                <a:srgbClr val="375FA9"/>
              </a:buClr>
              <a:buSzPts val="1400"/>
              <a:buFont typeface="Calibri"/>
              <a:buChar char="○"/>
            </a:pPr>
            <a:r>
              <a:rPr lang="es">
                <a:solidFill>
                  <a:srgbClr val="375FA9"/>
                </a:solidFill>
              </a:rPr>
              <a:t>Heroku ejecuta sus aplicaciones dentro de dynos, es decir, contenedores inteligentes en un entorno de ejecución fiable y totalmente gestionado. </a:t>
            </a:r>
            <a:endParaRPr>
              <a:solidFill>
                <a:srgbClr val="375FA9"/>
              </a:solidFill>
            </a:endParaRPr>
          </a:p>
          <a:p>
            <a:pPr indent="-317500" lvl="1" marL="914400" rtl="0" algn="just">
              <a:lnSpc>
                <a:spcPct val="115000"/>
              </a:lnSpc>
              <a:spcBef>
                <a:spcPts val="900"/>
              </a:spcBef>
              <a:spcAft>
                <a:spcPts val="0"/>
              </a:spcAft>
              <a:buClr>
                <a:srgbClr val="375FA9"/>
              </a:buClr>
              <a:buSzPts val="1400"/>
              <a:buFont typeface="Calibri"/>
              <a:buChar char="○"/>
            </a:pPr>
            <a:r>
              <a:rPr lang="es">
                <a:solidFill>
                  <a:srgbClr val="375FA9"/>
                </a:solidFill>
              </a:rPr>
              <a:t>Los desarrolladores despliegan su código escrito en Node, Ruby, Java, PHP, Python, Go, Scala o Clojure en un sistema de construcción que produce una aplicación lista para su ejecución.</a:t>
            </a:r>
            <a:endParaRPr>
              <a:solidFill>
                <a:srgbClr val="375FA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42"/>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Heroku - Características</a:t>
            </a:r>
            <a:endParaRPr b="1" sz="3200">
              <a:solidFill>
                <a:srgbClr val="E73263"/>
              </a:solidFill>
            </a:endParaRPr>
          </a:p>
        </p:txBody>
      </p:sp>
      <p:sp>
        <p:nvSpPr>
          <p:cNvPr id="334" name="Google Shape;334;p42"/>
          <p:cNvSpPr txBox="1"/>
          <p:nvPr/>
        </p:nvSpPr>
        <p:spPr>
          <a:xfrm>
            <a:off x="729460" y="1515377"/>
            <a:ext cx="7543800" cy="1870200"/>
          </a:xfrm>
          <a:prstGeom prst="rect">
            <a:avLst/>
          </a:prstGeom>
          <a:noFill/>
          <a:ln>
            <a:noFill/>
          </a:ln>
        </p:spPr>
        <p:txBody>
          <a:bodyPr anchorCtr="0" anchor="t" bIns="34275" lIns="0" spcFirstLastPara="1" rIns="0" wrap="square" tIns="34275">
            <a:spAutoFit/>
          </a:bodyPr>
          <a:lstStyle/>
          <a:p>
            <a:pPr indent="-317500" lvl="0" marL="457200" rtl="0" algn="just">
              <a:lnSpc>
                <a:spcPct val="115000"/>
              </a:lnSpc>
              <a:spcBef>
                <a:spcPts val="900"/>
              </a:spcBef>
              <a:spcAft>
                <a:spcPts val="0"/>
              </a:spcAft>
              <a:buClr>
                <a:srgbClr val="375FA9"/>
              </a:buClr>
              <a:buSzPts val="1400"/>
              <a:buFont typeface="Calibri"/>
              <a:buChar char="●"/>
            </a:pPr>
            <a:r>
              <a:rPr b="1" lang="es">
                <a:solidFill>
                  <a:srgbClr val="375FA9"/>
                </a:solidFill>
              </a:rPr>
              <a:t>Heroku Developer Experience (DX):</a:t>
            </a:r>
            <a:r>
              <a:rPr lang="es">
                <a:solidFill>
                  <a:srgbClr val="375FA9"/>
                </a:solidFill>
              </a:rPr>
              <a:t> </a:t>
            </a:r>
            <a:endParaRPr>
              <a:solidFill>
                <a:srgbClr val="375FA9"/>
              </a:solidFill>
            </a:endParaRPr>
          </a:p>
          <a:p>
            <a:pPr indent="-317500" lvl="1" marL="914400" rtl="0" algn="just">
              <a:lnSpc>
                <a:spcPct val="115000"/>
              </a:lnSpc>
              <a:spcBef>
                <a:spcPts val="900"/>
              </a:spcBef>
              <a:spcAft>
                <a:spcPts val="0"/>
              </a:spcAft>
              <a:buClr>
                <a:srgbClr val="375FA9"/>
              </a:buClr>
              <a:buSzPts val="1400"/>
              <a:buFont typeface="Calibri"/>
              <a:buChar char="○"/>
            </a:pPr>
            <a:r>
              <a:rPr lang="es">
                <a:solidFill>
                  <a:srgbClr val="375FA9"/>
                </a:solidFill>
              </a:rPr>
              <a:t>Es un enfoque centrado en la aplicación para la entrega de software.</a:t>
            </a:r>
            <a:endParaRPr>
              <a:solidFill>
                <a:srgbClr val="375FA9"/>
              </a:solidFill>
            </a:endParaRPr>
          </a:p>
          <a:p>
            <a:pPr indent="-317500" lvl="1" marL="914400" rtl="0" algn="just">
              <a:lnSpc>
                <a:spcPct val="115000"/>
              </a:lnSpc>
              <a:spcBef>
                <a:spcPts val="900"/>
              </a:spcBef>
              <a:spcAft>
                <a:spcPts val="0"/>
              </a:spcAft>
              <a:buClr>
                <a:srgbClr val="375FA9"/>
              </a:buClr>
              <a:buSzPts val="1400"/>
              <a:buFont typeface="Calibri"/>
              <a:buChar char="○"/>
            </a:pPr>
            <a:r>
              <a:rPr lang="es">
                <a:solidFill>
                  <a:srgbClr val="375FA9"/>
                </a:solidFill>
              </a:rPr>
              <a:t>Los desarrolladores pueden centrarse en la creación y la entrega continua de aplicaciones, sin distraerse con los servidores o la infraestructura. </a:t>
            </a:r>
            <a:endParaRPr>
              <a:solidFill>
                <a:srgbClr val="375FA9"/>
              </a:solidFill>
            </a:endParaRPr>
          </a:p>
          <a:p>
            <a:pPr indent="-317500" lvl="1" marL="914400" rtl="0" algn="just">
              <a:lnSpc>
                <a:spcPct val="115000"/>
              </a:lnSpc>
              <a:spcBef>
                <a:spcPts val="900"/>
              </a:spcBef>
              <a:spcAft>
                <a:spcPts val="0"/>
              </a:spcAft>
              <a:buClr>
                <a:srgbClr val="375FA9"/>
              </a:buClr>
              <a:buSzPts val="1400"/>
              <a:buFont typeface="Calibri"/>
              <a:buChar char="○"/>
            </a:pPr>
            <a:r>
              <a:rPr lang="es">
                <a:solidFill>
                  <a:srgbClr val="375FA9"/>
                </a:solidFill>
              </a:rPr>
              <a:t>Los desarrolladores despliegan directamente desde herramientas populares </a:t>
            </a:r>
            <a:endParaRPr>
              <a:solidFill>
                <a:srgbClr val="375FA9"/>
              </a:solidFill>
            </a:endParaRPr>
          </a:p>
          <a:p>
            <a:pPr indent="0" lvl="0" marL="914400" rtl="0" algn="just">
              <a:lnSpc>
                <a:spcPct val="115000"/>
              </a:lnSpc>
              <a:spcBef>
                <a:spcPts val="0"/>
              </a:spcBef>
              <a:spcAft>
                <a:spcPts val="0"/>
              </a:spcAft>
              <a:buNone/>
            </a:pPr>
            <a:r>
              <a:rPr lang="es">
                <a:solidFill>
                  <a:srgbClr val="375FA9"/>
                </a:solidFill>
              </a:rPr>
              <a:t>como Git, GitHub o sistemas de integración continua (CI). </a:t>
            </a:r>
            <a:endParaRPr>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3"/>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Heroku - Características</a:t>
            </a:r>
            <a:endParaRPr b="1" sz="3200">
              <a:solidFill>
                <a:srgbClr val="E73263"/>
              </a:solidFill>
            </a:endParaRPr>
          </a:p>
        </p:txBody>
      </p:sp>
      <p:sp>
        <p:nvSpPr>
          <p:cNvPr id="340" name="Google Shape;340;p43"/>
          <p:cNvSpPr txBox="1"/>
          <p:nvPr/>
        </p:nvSpPr>
        <p:spPr>
          <a:xfrm>
            <a:off x="729460" y="1515377"/>
            <a:ext cx="7543800" cy="2002500"/>
          </a:xfrm>
          <a:prstGeom prst="rect">
            <a:avLst/>
          </a:prstGeom>
          <a:noFill/>
          <a:ln>
            <a:noFill/>
          </a:ln>
        </p:spPr>
        <p:txBody>
          <a:bodyPr anchorCtr="0" anchor="t" bIns="34275" lIns="0" spcFirstLastPara="1" rIns="0" wrap="square" tIns="34275">
            <a:spAutoFit/>
          </a:bodyPr>
          <a:lstStyle/>
          <a:p>
            <a:pPr indent="-317500" lvl="0" marL="457200" rtl="0" algn="just">
              <a:lnSpc>
                <a:spcPct val="115000"/>
              </a:lnSpc>
              <a:spcBef>
                <a:spcPts val="900"/>
              </a:spcBef>
              <a:spcAft>
                <a:spcPts val="0"/>
              </a:spcAft>
              <a:buClr>
                <a:srgbClr val="375FA9"/>
              </a:buClr>
              <a:buSzPts val="1400"/>
              <a:buFont typeface="Calibri"/>
              <a:buChar char="●"/>
            </a:pPr>
            <a:r>
              <a:rPr b="1" lang="es">
                <a:solidFill>
                  <a:srgbClr val="375FA9"/>
                </a:solidFill>
              </a:rPr>
              <a:t>Data Services and Ecosystem:</a:t>
            </a:r>
            <a:r>
              <a:rPr lang="es">
                <a:solidFill>
                  <a:srgbClr val="375FA9"/>
                </a:solidFill>
              </a:rPr>
              <a:t> </a:t>
            </a:r>
            <a:endParaRPr>
              <a:solidFill>
                <a:srgbClr val="375FA9"/>
              </a:solidFill>
            </a:endParaRPr>
          </a:p>
          <a:p>
            <a:pPr indent="-317500" lvl="1" marL="914400" rtl="0" algn="just">
              <a:lnSpc>
                <a:spcPct val="115000"/>
              </a:lnSpc>
              <a:spcBef>
                <a:spcPts val="900"/>
              </a:spcBef>
              <a:spcAft>
                <a:spcPts val="0"/>
              </a:spcAft>
              <a:buClr>
                <a:srgbClr val="375FA9"/>
              </a:buClr>
              <a:buSzPts val="1400"/>
              <a:buFont typeface="Calibri"/>
              <a:buChar char="○"/>
            </a:pPr>
            <a:r>
              <a:rPr lang="es">
                <a:solidFill>
                  <a:srgbClr val="375FA9"/>
                </a:solidFill>
              </a:rPr>
              <a:t>Heroku Elements permite a los desarrolladores ampliar sus aplicaciones con Add-ons, personalizar su pila de aplicaciones con Buildpacks y poner en marcha sus proyectos con Buttons. </a:t>
            </a:r>
            <a:endParaRPr>
              <a:solidFill>
                <a:srgbClr val="375FA9"/>
              </a:solidFill>
            </a:endParaRPr>
          </a:p>
          <a:p>
            <a:pPr indent="-317500" lvl="1" marL="914400" rtl="0" algn="just">
              <a:lnSpc>
                <a:spcPct val="115000"/>
              </a:lnSpc>
              <a:spcBef>
                <a:spcPts val="900"/>
              </a:spcBef>
              <a:spcAft>
                <a:spcPts val="0"/>
              </a:spcAft>
              <a:buClr>
                <a:srgbClr val="375FA9"/>
              </a:buClr>
              <a:buSzPts val="1400"/>
              <a:buFont typeface="Calibri"/>
              <a:buChar char="○"/>
            </a:pPr>
            <a:r>
              <a:rPr lang="es">
                <a:solidFill>
                  <a:srgbClr val="375FA9"/>
                </a:solidFill>
              </a:rPr>
              <a:t>Los complementos son servicios en la nube de terceros que los desarrolladores pueden utilizar para ampliar inmediatamente sus aplicaciones con una serie de funcionalidades como almacenes de datos, registros, monitorización y mucho más.</a:t>
            </a:r>
            <a:endParaRPr b="1">
              <a:solidFill>
                <a:srgbClr val="375FA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p:nvPr>
            <p:ph idx="4294967295" type="body"/>
          </p:nvPr>
        </p:nvSpPr>
        <p:spPr>
          <a:xfrm>
            <a:off x="870550" y="1677775"/>
            <a:ext cx="7543800" cy="17166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304800" lvl="0" marL="457200" rtl="0" algn="l">
              <a:lnSpc>
                <a:spcPct val="90000"/>
              </a:lnSpc>
              <a:spcBef>
                <a:spcPts val="600"/>
              </a:spcBef>
              <a:spcAft>
                <a:spcPts val="0"/>
              </a:spcAft>
              <a:buSzPts val="1200"/>
              <a:buFont typeface="Arial"/>
              <a:buAutoNum type="arabicPeriod"/>
            </a:pPr>
            <a:r>
              <a:rPr lang="es" sz="1200">
                <a:solidFill>
                  <a:srgbClr val="000000"/>
                </a:solidFill>
                <a:highlight>
                  <a:schemeClr val="dk1"/>
                </a:highlight>
                <a:latin typeface="Arial"/>
                <a:ea typeface="Arial"/>
                <a:cs typeface="Arial"/>
                <a:sym typeface="Arial"/>
              </a:rPr>
              <a:t>Explicar y aplicar el servidores web y WSGI.</a:t>
            </a:r>
            <a:endParaRPr sz="1200">
              <a:solidFill>
                <a:srgbClr val="000000"/>
              </a:solidFill>
              <a:highlight>
                <a:schemeClr val="dk1"/>
              </a:highlight>
              <a:latin typeface="Arial"/>
              <a:ea typeface="Arial"/>
              <a:cs typeface="Arial"/>
              <a:sym typeface="Arial"/>
            </a:endParaRPr>
          </a:p>
          <a:p>
            <a:pPr indent="-304800" lvl="0" marL="457200" rtl="0" algn="l">
              <a:lnSpc>
                <a:spcPct val="90000"/>
              </a:lnSpc>
              <a:spcBef>
                <a:spcPts val="600"/>
              </a:spcBef>
              <a:spcAft>
                <a:spcPts val="0"/>
              </a:spcAft>
              <a:buSzPts val="1200"/>
              <a:buFont typeface="Arial"/>
              <a:buAutoNum type="arabicPeriod"/>
            </a:pPr>
            <a:r>
              <a:rPr lang="es" sz="1200">
                <a:solidFill>
                  <a:srgbClr val="000000"/>
                </a:solidFill>
                <a:highlight>
                  <a:schemeClr val="dk1"/>
                </a:highlight>
                <a:latin typeface="Arial"/>
                <a:ea typeface="Arial"/>
                <a:cs typeface="Arial"/>
                <a:sym typeface="Arial"/>
              </a:rPr>
              <a:t>Explicar los conceptos básicos de Heroku.</a:t>
            </a:r>
            <a:endParaRPr sz="1200">
              <a:solidFill>
                <a:srgbClr val="000000"/>
              </a:solidFill>
              <a:highlight>
                <a:schemeClr val="dk1"/>
              </a:highlight>
              <a:latin typeface="Arial"/>
              <a:ea typeface="Arial"/>
              <a:cs typeface="Arial"/>
              <a:sym typeface="Arial"/>
            </a:endParaRPr>
          </a:p>
          <a:p>
            <a:pPr indent="-304800" lvl="0" marL="457200" rtl="0" algn="l">
              <a:lnSpc>
                <a:spcPct val="90000"/>
              </a:lnSpc>
              <a:spcBef>
                <a:spcPts val="600"/>
              </a:spcBef>
              <a:spcAft>
                <a:spcPts val="0"/>
              </a:spcAft>
              <a:buSzPts val="1200"/>
              <a:buFont typeface="Arial"/>
              <a:buAutoNum type="arabicPeriod"/>
            </a:pPr>
            <a:r>
              <a:rPr lang="es" sz="1200">
                <a:solidFill>
                  <a:srgbClr val="000000"/>
                </a:solidFill>
                <a:highlight>
                  <a:schemeClr val="dk1"/>
                </a:highlight>
                <a:latin typeface="Arial"/>
                <a:ea typeface="Arial"/>
                <a:cs typeface="Arial"/>
                <a:sym typeface="Arial"/>
              </a:rPr>
              <a:t>Migrar su aplicación a un servidor web alojado en Heroku.</a:t>
            </a:r>
            <a:endParaRPr sz="1200">
              <a:solidFill>
                <a:srgbClr val="000000"/>
              </a:solidFill>
              <a:highlight>
                <a:srgbClr val="FFFFFF"/>
              </a:highlight>
              <a:latin typeface="Arial"/>
              <a:ea typeface="Arial"/>
              <a:cs typeface="Arial"/>
              <a:sym typeface="Arial"/>
            </a:endParaRPr>
          </a:p>
          <a:p>
            <a:pPr indent="-304800" lvl="0" marL="457200" rtl="0" algn="l">
              <a:lnSpc>
                <a:spcPct val="90000"/>
              </a:lnSpc>
              <a:spcBef>
                <a:spcPts val="600"/>
              </a:spcBef>
              <a:spcAft>
                <a:spcPts val="0"/>
              </a:spcAft>
              <a:buSzPts val="1200"/>
              <a:buFont typeface="Arial"/>
              <a:buAutoNum type="arabicPeriod"/>
            </a:pPr>
            <a:r>
              <a:rPr lang="es" sz="1200">
                <a:solidFill>
                  <a:srgbClr val="000000"/>
                </a:solidFill>
                <a:highlight>
                  <a:srgbClr val="FFFFFF"/>
                </a:highlight>
                <a:latin typeface="Arial"/>
                <a:ea typeface="Arial"/>
                <a:cs typeface="Arial"/>
                <a:sym typeface="Arial"/>
              </a:rPr>
              <a:t>Configurar y administrar su aplicación en Heroku.</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p44"/>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Heroku - Características</a:t>
            </a:r>
            <a:endParaRPr b="1" sz="3200">
              <a:solidFill>
                <a:srgbClr val="E73263"/>
              </a:solidFill>
            </a:endParaRPr>
          </a:p>
        </p:txBody>
      </p:sp>
      <p:sp>
        <p:nvSpPr>
          <p:cNvPr id="346" name="Google Shape;346;p44"/>
          <p:cNvSpPr txBox="1"/>
          <p:nvPr/>
        </p:nvSpPr>
        <p:spPr>
          <a:xfrm>
            <a:off x="729460" y="1515377"/>
            <a:ext cx="7543800" cy="2250300"/>
          </a:xfrm>
          <a:prstGeom prst="rect">
            <a:avLst/>
          </a:prstGeom>
          <a:noFill/>
          <a:ln>
            <a:noFill/>
          </a:ln>
        </p:spPr>
        <p:txBody>
          <a:bodyPr anchorCtr="0" anchor="t" bIns="34275" lIns="0" spcFirstLastPara="1" rIns="0" wrap="square" tIns="34275">
            <a:spAutoFit/>
          </a:bodyPr>
          <a:lstStyle/>
          <a:p>
            <a:pPr indent="-317500" lvl="0" marL="457200" rtl="0" algn="just">
              <a:lnSpc>
                <a:spcPct val="115000"/>
              </a:lnSpc>
              <a:spcBef>
                <a:spcPts val="900"/>
              </a:spcBef>
              <a:spcAft>
                <a:spcPts val="0"/>
              </a:spcAft>
              <a:buClr>
                <a:srgbClr val="375FA9"/>
              </a:buClr>
              <a:buSzPts val="1400"/>
              <a:buFont typeface="Calibri"/>
              <a:buChar char="●"/>
            </a:pPr>
            <a:r>
              <a:rPr b="1" lang="es">
                <a:solidFill>
                  <a:srgbClr val="375FA9"/>
                </a:solidFill>
              </a:rPr>
              <a:t>Heroku Operational Experience (OpEx):</a:t>
            </a:r>
            <a:r>
              <a:rPr lang="es">
                <a:solidFill>
                  <a:srgbClr val="375FA9"/>
                </a:solidFill>
              </a:rPr>
              <a:t> </a:t>
            </a:r>
            <a:endParaRPr>
              <a:solidFill>
                <a:srgbClr val="375FA9"/>
              </a:solidFill>
            </a:endParaRPr>
          </a:p>
          <a:p>
            <a:pPr indent="-317500" lvl="1" marL="914400" rtl="0" algn="just">
              <a:lnSpc>
                <a:spcPct val="115000"/>
              </a:lnSpc>
              <a:spcBef>
                <a:spcPts val="900"/>
              </a:spcBef>
              <a:spcAft>
                <a:spcPts val="0"/>
              </a:spcAft>
              <a:buClr>
                <a:srgbClr val="375FA9"/>
              </a:buClr>
              <a:buSzPts val="1400"/>
              <a:buFont typeface="Calibri"/>
              <a:buChar char="○"/>
            </a:pPr>
            <a:r>
              <a:rPr lang="es">
                <a:solidFill>
                  <a:srgbClr val="375FA9"/>
                </a:solidFill>
              </a:rPr>
              <a:t>Ayuda a los desarrolladores a través de la solución de problemas y la remediación de problemas comunes y la personalización de su experiencia operativa para identificar y abordar rápidamente las tendencias negativas en la salud de su aplicación. </a:t>
            </a:r>
            <a:endParaRPr>
              <a:solidFill>
                <a:srgbClr val="375FA9"/>
              </a:solidFill>
            </a:endParaRPr>
          </a:p>
          <a:p>
            <a:pPr indent="-317500" lvl="1" marL="914400" rtl="0" algn="just">
              <a:lnSpc>
                <a:spcPct val="115000"/>
              </a:lnSpc>
              <a:spcBef>
                <a:spcPts val="900"/>
              </a:spcBef>
              <a:spcAft>
                <a:spcPts val="0"/>
              </a:spcAft>
              <a:buClr>
                <a:srgbClr val="375FA9"/>
              </a:buClr>
              <a:buSzPts val="1400"/>
              <a:buFont typeface="Calibri"/>
              <a:buChar char="○"/>
            </a:pPr>
            <a:r>
              <a:rPr lang="es">
                <a:solidFill>
                  <a:srgbClr val="375FA9"/>
                </a:solidFill>
              </a:rPr>
              <a:t>Heroku proporciona un conjunto de herramientas para alertarle si algo va mal, o para escalar automáticamente su red dynos si el tiempo de respuesta de las peticiones web supera un umbral que usted especifica.</a:t>
            </a:r>
            <a:endParaRPr b="1">
              <a:solidFill>
                <a:srgbClr val="375FA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p45"/>
          <p:cNvSpPr txBox="1"/>
          <p:nvPr/>
        </p:nvSpPr>
        <p:spPr>
          <a:xfrm>
            <a:off x="729443" y="7102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Heroku - Pricing</a:t>
            </a:r>
            <a:endParaRPr sz="2800">
              <a:solidFill>
                <a:srgbClr val="AF7B51"/>
              </a:solidFill>
            </a:endParaRPr>
          </a:p>
        </p:txBody>
      </p:sp>
      <p:sp>
        <p:nvSpPr>
          <p:cNvPr id="352" name="Google Shape;352;p45"/>
          <p:cNvSpPr txBox="1"/>
          <p:nvPr/>
        </p:nvSpPr>
        <p:spPr>
          <a:xfrm>
            <a:off x="729450" y="1511625"/>
            <a:ext cx="7543800" cy="3246900"/>
          </a:xfrm>
          <a:prstGeom prst="rect">
            <a:avLst/>
          </a:prstGeom>
          <a:noFill/>
          <a:ln>
            <a:noFill/>
          </a:ln>
        </p:spPr>
        <p:txBody>
          <a:bodyPr anchorCtr="0" anchor="t" bIns="34275" lIns="0" spcFirstLastPara="1" rIns="0" wrap="square" tIns="34275">
            <a:noAutofit/>
          </a:bodyPr>
          <a:lstStyle/>
          <a:p>
            <a:pPr indent="0" lvl="0" marL="457200" rtl="0" algn="just">
              <a:lnSpc>
                <a:spcPct val="90000"/>
              </a:lnSpc>
              <a:spcBef>
                <a:spcPts val="900"/>
              </a:spcBef>
              <a:spcAft>
                <a:spcPts val="0"/>
              </a:spcAft>
              <a:buNone/>
            </a:pPr>
            <a:r>
              <a:rPr lang="es">
                <a:solidFill>
                  <a:srgbClr val="375FA9"/>
                </a:solidFill>
              </a:rPr>
              <a:t>Heroku ofrece distintos planes:</a:t>
            </a:r>
            <a:endParaRPr>
              <a:solidFill>
                <a:srgbClr val="375FA9"/>
              </a:solidFill>
            </a:endParaRPr>
          </a:p>
          <a:p>
            <a:pPr indent="0" lvl="0" marL="457200" rtl="0" algn="just">
              <a:lnSpc>
                <a:spcPct val="90000"/>
              </a:lnSpc>
              <a:spcBef>
                <a:spcPts val="900"/>
              </a:spcBef>
              <a:spcAft>
                <a:spcPts val="0"/>
              </a:spcAft>
              <a:buNone/>
            </a:pPr>
            <a:r>
              <a:t/>
            </a:r>
            <a:endParaRPr b="1">
              <a:solidFill>
                <a:srgbClr val="375FA9"/>
              </a:solidFill>
            </a:endParaRPr>
          </a:p>
          <a:p>
            <a:pPr indent="0" lvl="0" marL="457200" rtl="0" algn="just">
              <a:lnSpc>
                <a:spcPct val="90000"/>
              </a:lnSpc>
              <a:spcBef>
                <a:spcPts val="900"/>
              </a:spcBef>
              <a:spcAft>
                <a:spcPts val="0"/>
              </a:spcAft>
              <a:buNone/>
            </a:pPr>
            <a:r>
              <a:t/>
            </a:r>
            <a:endParaRPr b="1">
              <a:solidFill>
                <a:srgbClr val="375FA9"/>
              </a:solidFill>
            </a:endParaRPr>
          </a:p>
          <a:p>
            <a:pPr indent="0" lvl="0" marL="457200" rtl="0" algn="just">
              <a:lnSpc>
                <a:spcPct val="90000"/>
              </a:lnSpc>
              <a:spcBef>
                <a:spcPts val="900"/>
              </a:spcBef>
              <a:spcAft>
                <a:spcPts val="0"/>
              </a:spcAft>
              <a:buNone/>
            </a:pPr>
            <a:r>
              <a:t/>
            </a:r>
            <a:endParaRPr b="1">
              <a:solidFill>
                <a:srgbClr val="375FA9"/>
              </a:solidFill>
            </a:endParaRPr>
          </a:p>
          <a:p>
            <a:pPr indent="0" lvl="0" marL="457200" rtl="0" algn="just">
              <a:lnSpc>
                <a:spcPct val="90000"/>
              </a:lnSpc>
              <a:spcBef>
                <a:spcPts val="900"/>
              </a:spcBef>
              <a:spcAft>
                <a:spcPts val="0"/>
              </a:spcAft>
              <a:buNone/>
            </a:pPr>
            <a:r>
              <a:t/>
            </a:r>
            <a:endParaRPr b="1">
              <a:solidFill>
                <a:srgbClr val="375FA9"/>
              </a:solidFill>
            </a:endParaRPr>
          </a:p>
          <a:p>
            <a:pPr indent="0" lvl="0" marL="457200" rtl="0" algn="just">
              <a:lnSpc>
                <a:spcPct val="90000"/>
              </a:lnSpc>
              <a:spcBef>
                <a:spcPts val="900"/>
              </a:spcBef>
              <a:spcAft>
                <a:spcPts val="0"/>
              </a:spcAft>
              <a:buNone/>
            </a:pPr>
            <a:r>
              <a:t/>
            </a:r>
            <a:endParaRPr b="1">
              <a:solidFill>
                <a:srgbClr val="375FA9"/>
              </a:solidFill>
            </a:endParaRPr>
          </a:p>
          <a:p>
            <a:pPr indent="0" lvl="0" marL="457200" rtl="0" algn="just">
              <a:lnSpc>
                <a:spcPct val="90000"/>
              </a:lnSpc>
              <a:spcBef>
                <a:spcPts val="900"/>
              </a:spcBef>
              <a:spcAft>
                <a:spcPts val="0"/>
              </a:spcAft>
              <a:buNone/>
            </a:pPr>
            <a:r>
              <a:t/>
            </a:r>
            <a:endParaRPr b="1">
              <a:solidFill>
                <a:srgbClr val="375FA9"/>
              </a:solidFill>
            </a:endParaRPr>
          </a:p>
          <a:p>
            <a:pPr indent="0" lvl="0" marL="457200" rtl="0" algn="just">
              <a:lnSpc>
                <a:spcPct val="90000"/>
              </a:lnSpc>
              <a:spcBef>
                <a:spcPts val="900"/>
              </a:spcBef>
              <a:spcAft>
                <a:spcPts val="0"/>
              </a:spcAft>
              <a:buNone/>
            </a:pPr>
            <a:r>
              <a:t/>
            </a:r>
            <a:endParaRPr b="1">
              <a:solidFill>
                <a:srgbClr val="375FA9"/>
              </a:solidFill>
            </a:endParaRPr>
          </a:p>
          <a:p>
            <a:pPr indent="0" lvl="0" marL="457200" rtl="0" algn="just">
              <a:lnSpc>
                <a:spcPct val="90000"/>
              </a:lnSpc>
              <a:spcBef>
                <a:spcPts val="900"/>
              </a:spcBef>
              <a:spcAft>
                <a:spcPts val="0"/>
              </a:spcAft>
              <a:buNone/>
            </a:pPr>
            <a:r>
              <a:t/>
            </a:r>
            <a:endParaRPr b="1">
              <a:solidFill>
                <a:srgbClr val="375FA9"/>
              </a:solidFill>
            </a:endParaRPr>
          </a:p>
          <a:p>
            <a:pPr indent="0" lvl="0" marL="457200" rtl="0" algn="just">
              <a:lnSpc>
                <a:spcPct val="90000"/>
              </a:lnSpc>
              <a:spcBef>
                <a:spcPts val="900"/>
              </a:spcBef>
              <a:spcAft>
                <a:spcPts val="0"/>
              </a:spcAft>
              <a:buNone/>
            </a:pPr>
            <a:r>
              <a:rPr lang="es">
                <a:solidFill>
                  <a:srgbClr val="375FA9"/>
                </a:solidFill>
              </a:rPr>
              <a:t>Para más información visitar:</a:t>
            </a:r>
            <a:r>
              <a:rPr b="1" lang="es">
                <a:solidFill>
                  <a:srgbClr val="375FA9"/>
                </a:solidFill>
              </a:rPr>
              <a:t> </a:t>
            </a:r>
            <a:r>
              <a:rPr lang="es" u="sng">
                <a:solidFill>
                  <a:schemeClr val="hlink"/>
                </a:solidFill>
                <a:hlinkClick r:id="rId4"/>
              </a:rPr>
              <a:t>https://www.heroku.com/pricing</a:t>
            </a:r>
            <a:r>
              <a:rPr lang="es">
                <a:solidFill>
                  <a:srgbClr val="375FA9"/>
                </a:solidFill>
              </a:rPr>
              <a:t> </a:t>
            </a:r>
            <a:endParaRPr>
              <a:solidFill>
                <a:srgbClr val="375FA9"/>
              </a:solidFill>
            </a:endParaRPr>
          </a:p>
        </p:txBody>
      </p:sp>
      <p:pic>
        <p:nvPicPr>
          <p:cNvPr id="353" name="Google Shape;353;p45"/>
          <p:cNvPicPr preferRelativeResize="0"/>
          <p:nvPr/>
        </p:nvPicPr>
        <p:blipFill>
          <a:blip r:embed="rId5">
            <a:alphaModFix/>
          </a:blip>
          <a:stretch>
            <a:fillRect/>
          </a:stretch>
        </p:blipFill>
        <p:spPr>
          <a:xfrm>
            <a:off x="1635525" y="1986550"/>
            <a:ext cx="5731652" cy="22258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46"/>
          <p:cNvSpPr txBox="1"/>
          <p:nvPr/>
        </p:nvSpPr>
        <p:spPr>
          <a:xfrm>
            <a:off x="5346675" y="2477725"/>
            <a:ext cx="3268200" cy="805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Char char="●"/>
            </a:pPr>
            <a:r>
              <a:rPr lang="es">
                <a:solidFill>
                  <a:srgbClr val="375FA9"/>
                </a:solidFill>
              </a:rPr>
              <a:t>Registro en Heroku (capa gratuita)</a:t>
            </a:r>
            <a:br>
              <a:rPr lang="es">
                <a:solidFill>
                  <a:srgbClr val="375FA9"/>
                </a:solidFill>
              </a:rPr>
            </a:br>
            <a:r>
              <a:rPr lang="es" u="sng">
                <a:solidFill>
                  <a:schemeClr val="hlink"/>
                </a:solidFill>
                <a:hlinkClick r:id="rId4"/>
              </a:rPr>
              <a:t>https://signup.heroku.com/</a:t>
            </a:r>
            <a:endParaRPr b="1">
              <a:solidFill>
                <a:srgbClr val="375FA9"/>
              </a:solidFill>
            </a:endParaRPr>
          </a:p>
        </p:txBody>
      </p:sp>
      <p:sp>
        <p:nvSpPr>
          <p:cNvPr id="359" name="Google Shape;359;p46"/>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Heroku - Registro</a:t>
            </a:r>
            <a:endParaRPr b="1" sz="2800">
              <a:solidFill>
                <a:srgbClr val="E73263"/>
              </a:solidFill>
            </a:endParaRPr>
          </a:p>
        </p:txBody>
      </p:sp>
      <p:pic>
        <p:nvPicPr>
          <p:cNvPr id="360" name="Google Shape;360;p46"/>
          <p:cNvPicPr preferRelativeResize="0"/>
          <p:nvPr/>
        </p:nvPicPr>
        <p:blipFill rotWithShape="1">
          <a:blip r:embed="rId5">
            <a:alphaModFix/>
          </a:blip>
          <a:srcRect b="0" l="20039" r="20033" t="8950"/>
          <a:stretch/>
        </p:blipFill>
        <p:spPr>
          <a:xfrm>
            <a:off x="800100" y="1523800"/>
            <a:ext cx="4256573" cy="31863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Google Shape;365;p47"/>
          <p:cNvSpPr txBox="1"/>
          <p:nvPr/>
        </p:nvSpPr>
        <p:spPr>
          <a:xfrm>
            <a:off x="6438175" y="1806700"/>
            <a:ext cx="2268600" cy="21597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Char char="●"/>
            </a:pPr>
            <a:r>
              <a:rPr lang="es">
                <a:solidFill>
                  <a:srgbClr val="375FA9"/>
                </a:solidFill>
              </a:rPr>
              <a:t>En el dashboard de Heroku se pueden crear aplicaciones y equipos.</a:t>
            </a:r>
            <a:endParaRPr>
              <a:solidFill>
                <a:srgbClr val="375FA9"/>
              </a:solidFill>
            </a:endParaRPr>
          </a:p>
        </p:txBody>
      </p:sp>
      <p:sp>
        <p:nvSpPr>
          <p:cNvPr id="366" name="Google Shape;366;p47"/>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Heroku - Dashboard</a:t>
            </a:r>
            <a:endParaRPr b="1" sz="2800">
              <a:solidFill>
                <a:srgbClr val="E73263"/>
              </a:solidFill>
            </a:endParaRPr>
          </a:p>
        </p:txBody>
      </p:sp>
      <p:pic>
        <p:nvPicPr>
          <p:cNvPr id="367" name="Google Shape;367;p47"/>
          <p:cNvPicPr preferRelativeResize="0"/>
          <p:nvPr/>
        </p:nvPicPr>
        <p:blipFill>
          <a:blip r:embed="rId4">
            <a:alphaModFix/>
          </a:blip>
          <a:stretch>
            <a:fillRect/>
          </a:stretch>
        </p:blipFill>
        <p:spPr>
          <a:xfrm>
            <a:off x="358275" y="1624425"/>
            <a:ext cx="5865273" cy="286769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1" name="Shape 371"/>
        <p:cNvGrpSpPr/>
        <p:nvPr/>
      </p:nvGrpSpPr>
      <p:grpSpPr>
        <a:xfrm>
          <a:off x="0" y="0"/>
          <a:ext cx="0" cy="0"/>
          <a:chOff x="0" y="0"/>
          <a:chExt cx="0" cy="0"/>
        </a:xfrm>
      </p:grpSpPr>
      <p:sp>
        <p:nvSpPr>
          <p:cNvPr id="372" name="Google Shape;372;p48"/>
          <p:cNvSpPr txBox="1"/>
          <p:nvPr/>
        </p:nvSpPr>
        <p:spPr>
          <a:xfrm>
            <a:off x="5567225" y="1538825"/>
            <a:ext cx="3141600" cy="28476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Char char="●"/>
            </a:pPr>
            <a:r>
              <a:rPr lang="es">
                <a:solidFill>
                  <a:srgbClr val="375FA9"/>
                </a:solidFill>
              </a:rPr>
              <a:t>Ir a la opción ‘Create new App’ del dashboard.</a:t>
            </a:r>
            <a:br>
              <a:rPr lang="es">
                <a:solidFill>
                  <a:srgbClr val="375FA9"/>
                </a:solidFill>
              </a:rPr>
            </a:br>
            <a:endParaRPr>
              <a:solidFill>
                <a:srgbClr val="375FA9"/>
              </a:solidFill>
            </a:endParaRPr>
          </a:p>
          <a:p>
            <a:pPr indent="-317500" lvl="0" marL="457200" rtl="0" algn="just">
              <a:lnSpc>
                <a:spcPct val="90000"/>
              </a:lnSpc>
              <a:spcBef>
                <a:spcPts val="0"/>
              </a:spcBef>
              <a:spcAft>
                <a:spcPts val="0"/>
              </a:spcAft>
              <a:buClr>
                <a:srgbClr val="375FA9"/>
              </a:buClr>
              <a:buSzPts val="1400"/>
              <a:buChar char="●"/>
            </a:pPr>
            <a:r>
              <a:rPr lang="es">
                <a:solidFill>
                  <a:srgbClr val="375FA9"/>
                </a:solidFill>
              </a:rPr>
              <a:t>Dar un nombre al proyecto.</a:t>
            </a:r>
            <a:br>
              <a:rPr lang="es">
                <a:solidFill>
                  <a:srgbClr val="375FA9"/>
                </a:solidFill>
              </a:rPr>
            </a:br>
            <a:endParaRPr>
              <a:solidFill>
                <a:srgbClr val="375FA9"/>
              </a:solidFill>
            </a:endParaRPr>
          </a:p>
          <a:p>
            <a:pPr indent="-317500" lvl="0" marL="457200" rtl="0" algn="just">
              <a:lnSpc>
                <a:spcPct val="90000"/>
              </a:lnSpc>
              <a:spcBef>
                <a:spcPts val="0"/>
              </a:spcBef>
              <a:spcAft>
                <a:spcPts val="0"/>
              </a:spcAft>
              <a:buClr>
                <a:srgbClr val="375FA9"/>
              </a:buClr>
              <a:buSzPts val="1400"/>
              <a:buChar char="●"/>
            </a:pPr>
            <a:r>
              <a:rPr lang="es">
                <a:solidFill>
                  <a:srgbClr val="375FA9"/>
                </a:solidFill>
              </a:rPr>
              <a:t>Seleccionar United States como región.</a:t>
            </a:r>
            <a:br>
              <a:rPr lang="es">
                <a:solidFill>
                  <a:srgbClr val="375FA9"/>
                </a:solidFill>
              </a:rPr>
            </a:br>
            <a:endParaRPr>
              <a:solidFill>
                <a:srgbClr val="375FA9"/>
              </a:solidFill>
            </a:endParaRPr>
          </a:p>
          <a:p>
            <a:pPr indent="-317500" lvl="0" marL="457200" rtl="0" algn="just">
              <a:lnSpc>
                <a:spcPct val="90000"/>
              </a:lnSpc>
              <a:spcBef>
                <a:spcPts val="0"/>
              </a:spcBef>
              <a:spcAft>
                <a:spcPts val="0"/>
              </a:spcAft>
              <a:buClr>
                <a:srgbClr val="375FA9"/>
              </a:buClr>
              <a:buSzPts val="1400"/>
              <a:buChar char="●"/>
            </a:pPr>
            <a:r>
              <a:rPr lang="es">
                <a:solidFill>
                  <a:srgbClr val="375FA9"/>
                </a:solidFill>
              </a:rPr>
              <a:t>Hacer click en Create App.</a:t>
            </a:r>
            <a:endParaRPr>
              <a:solidFill>
                <a:srgbClr val="375FA9"/>
              </a:solidFill>
            </a:endParaRPr>
          </a:p>
        </p:txBody>
      </p:sp>
      <p:sp>
        <p:nvSpPr>
          <p:cNvPr id="373" name="Google Shape;373;p48"/>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Heroku - Creación de un proyecto</a:t>
            </a:r>
            <a:endParaRPr b="1" sz="2800">
              <a:solidFill>
                <a:srgbClr val="E73263"/>
              </a:solidFill>
            </a:endParaRPr>
          </a:p>
        </p:txBody>
      </p:sp>
      <p:pic>
        <p:nvPicPr>
          <p:cNvPr id="374" name="Google Shape;374;p48"/>
          <p:cNvPicPr preferRelativeResize="0"/>
          <p:nvPr/>
        </p:nvPicPr>
        <p:blipFill>
          <a:blip r:embed="rId4">
            <a:alphaModFix/>
          </a:blip>
          <a:stretch>
            <a:fillRect/>
          </a:stretch>
        </p:blipFill>
        <p:spPr>
          <a:xfrm>
            <a:off x="800100" y="1711200"/>
            <a:ext cx="4726651" cy="2278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8" name="Shape 378"/>
        <p:cNvGrpSpPr/>
        <p:nvPr/>
      </p:nvGrpSpPr>
      <p:grpSpPr>
        <a:xfrm>
          <a:off x="0" y="0"/>
          <a:ext cx="0" cy="0"/>
          <a:chOff x="0" y="0"/>
          <a:chExt cx="0" cy="0"/>
        </a:xfrm>
      </p:grpSpPr>
      <p:sp>
        <p:nvSpPr>
          <p:cNvPr id="379" name="Google Shape;379;p49"/>
          <p:cNvSpPr txBox="1"/>
          <p:nvPr/>
        </p:nvSpPr>
        <p:spPr>
          <a:xfrm>
            <a:off x="729450" y="1359225"/>
            <a:ext cx="5532300" cy="36282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t/>
            </a:r>
            <a:endParaRPr b="1">
              <a:solidFill>
                <a:srgbClr val="375FA9"/>
              </a:solidFill>
            </a:endParaRPr>
          </a:p>
          <a:p>
            <a:pPr indent="-317500" lvl="0" marL="457200" rtl="0" algn="just">
              <a:lnSpc>
                <a:spcPct val="90000"/>
              </a:lnSpc>
              <a:spcBef>
                <a:spcPts val="900"/>
              </a:spcBef>
              <a:spcAft>
                <a:spcPts val="0"/>
              </a:spcAft>
              <a:buClr>
                <a:srgbClr val="375FA9"/>
              </a:buClr>
              <a:buSzPts val="1400"/>
              <a:buChar char="●"/>
            </a:pPr>
            <a:r>
              <a:rPr lang="es">
                <a:solidFill>
                  <a:srgbClr val="375FA9"/>
                </a:solidFill>
              </a:rPr>
              <a:t>Instalar dependencias necesarias a nuestro proyecto:</a:t>
            </a:r>
            <a:endParaRPr>
              <a:solidFill>
                <a:srgbClr val="375FA9"/>
              </a:solidFill>
            </a:endParaRPr>
          </a:p>
          <a:p>
            <a:pPr indent="0" lvl="0" marL="0" rtl="0" algn="just">
              <a:lnSpc>
                <a:spcPct val="90000"/>
              </a:lnSpc>
              <a:spcBef>
                <a:spcPts val="900"/>
              </a:spcBef>
              <a:spcAft>
                <a:spcPts val="0"/>
              </a:spcAft>
              <a:buNone/>
            </a:pPr>
            <a:r>
              <a:t/>
            </a:r>
            <a:endParaRPr>
              <a:solidFill>
                <a:srgbClr val="375FA9"/>
              </a:solidFill>
            </a:endParaRPr>
          </a:p>
          <a:p>
            <a:pPr indent="0" lvl="0" marL="457200" rtl="0" algn="just">
              <a:lnSpc>
                <a:spcPct val="90000"/>
              </a:lnSpc>
              <a:spcBef>
                <a:spcPts val="900"/>
              </a:spcBef>
              <a:spcAft>
                <a:spcPts val="0"/>
              </a:spcAft>
              <a:buNone/>
            </a:pPr>
            <a:r>
              <a:rPr lang="es" sz="1200">
                <a:solidFill>
                  <a:srgbClr val="375FA9"/>
                </a:solidFill>
                <a:latin typeface="Consolas"/>
                <a:ea typeface="Consolas"/>
                <a:cs typeface="Consolas"/>
                <a:sym typeface="Consolas"/>
              </a:rPr>
              <a:t>pip install gunicorn</a:t>
            </a:r>
            <a:endParaRPr sz="1200">
              <a:solidFill>
                <a:srgbClr val="375FA9"/>
              </a:solidFill>
              <a:latin typeface="Consolas"/>
              <a:ea typeface="Consolas"/>
              <a:cs typeface="Consolas"/>
              <a:sym typeface="Consolas"/>
            </a:endParaRPr>
          </a:p>
          <a:p>
            <a:pPr indent="0" lvl="0" marL="558800" marR="101600" rtl="0" algn="l">
              <a:lnSpc>
                <a:spcPct val="115000"/>
              </a:lnSpc>
              <a:spcBef>
                <a:spcPts val="0"/>
              </a:spcBef>
              <a:spcAft>
                <a:spcPts val="0"/>
              </a:spcAft>
              <a:buNone/>
            </a:pPr>
            <a:r>
              <a:t/>
            </a:r>
            <a:endParaRPr sz="1200">
              <a:solidFill>
                <a:srgbClr val="375FA9"/>
              </a:solidFill>
              <a:latin typeface="Consolas"/>
              <a:ea typeface="Consolas"/>
              <a:cs typeface="Consolas"/>
              <a:sym typeface="Consolas"/>
            </a:endParaRPr>
          </a:p>
          <a:p>
            <a:pPr indent="0" lvl="0" marL="457200" rtl="0" algn="l">
              <a:lnSpc>
                <a:spcPct val="115000"/>
              </a:lnSpc>
              <a:spcBef>
                <a:spcPts val="0"/>
              </a:spcBef>
              <a:spcAft>
                <a:spcPts val="0"/>
              </a:spcAft>
              <a:buNone/>
            </a:pPr>
            <a:r>
              <a:rPr lang="es" sz="1200">
                <a:solidFill>
                  <a:srgbClr val="375FA9"/>
                </a:solidFill>
                <a:latin typeface="Consolas"/>
                <a:ea typeface="Consolas"/>
                <a:cs typeface="Consolas"/>
                <a:sym typeface="Consolas"/>
              </a:rPr>
              <a:t>pip install python-decouple</a:t>
            </a:r>
            <a:endParaRPr sz="1200">
              <a:solidFill>
                <a:srgbClr val="375FA9"/>
              </a:solidFill>
              <a:latin typeface="Consolas"/>
              <a:ea typeface="Consolas"/>
              <a:cs typeface="Consolas"/>
              <a:sym typeface="Consolas"/>
            </a:endParaRPr>
          </a:p>
          <a:p>
            <a:pPr indent="457200" lvl="0" marL="0" marR="101600" rtl="0" algn="l">
              <a:lnSpc>
                <a:spcPct val="115000"/>
              </a:lnSpc>
              <a:spcBef>
                <a:spcPts val="2400"/>
              </a:spcBef>
              <a:spcAft>
                <a:spcPts val="0"/>
              </a:spcAft>
              <a:buNone/>
            </a:pPr>
            <a:r>
              <a:rPr lang="es" sz="1200">
                <a:solidFill>
                  <a:srgbClr val="375FA9"/>
                </a:solidFill>
                <a:latin typeface="Consolas"/>
                <a:ea typeface="Consolas"/>
                <a:cs typeface="Consolas"/>
                <a:sym typeface="Consolas"/>
              </a:rPr>
              <a:t>pip freeze &gt; requirements.txt</a:t>
            </a:r>
            <a:endParaRPr sz="1200">
              <a:solidFill>
                <a:srgbClr val="375FA9"/>
              </a:solidFill>
              <a:latin typeface="Consolas"/>
              <a:ea typeface="Consolas"/>
              <a:cs typeface="Consolas"/>
              <a:sym typeface="Consolas"/>
            </a:endParaRPr>
          </a:p>
          <a:p>
            <a:pPr indent="0" lvl="0" marL="101600" marR="101600" rtl="0" algn="l">
              <a:lnSpc>
                <a:spcPct val="115000"/>
              </a:lnSpc>
              <a:spcBef>
                <a:spcPts val="2400"/>
              </a:spcBef>
              <a:spcAft>
                <a:spcPts val="0"/>
              </a:spcAft>
              <a:buNone/>
            </a:pPr>
            <a:r>
              <a:t/>
            </a:r>
            <a:endParaRPr sz="1200">
              <a:solidFill>
                <a:srgbClr val="EEEEEE"/>
              </a:solidFill>
              <a:highlight>
                <a:srgbClr val="21212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latin typeface="Courier New"/>
              <a:ea typeface="Courier New"/>
              <a:cs typeface="Courier New"/>
              <a:sym typeface="Courier New"/>
            </a:endParaRPr>
          </a:p>
          <a:p>
            <a:pPr indent="0" lvl="0" marL="101600" marR="101600" rtl="0" algn="l">
              <a:lnSpc>
                <a:spcPct val="115000"/>
              </a:lnSpc>
              <a:spcBef>
                <a:spcPts val="2400"/>
              </a:spcBef>
              <a:spcAft>
                <a:spcPts val="0"/>
              </a:spcAft>
              <a:buNone/>
            </a:pPr>
            <a:r>
              <a:t/>
            </a:r>
            <a:endParaRPr sz="1200">
              <a:solidFill>
                <a:srgbClr val="EEEEEE"/>
              </a:solidFill>
              <a:highlight>
                <a:srgbClr val="21212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latin typeface="Courier New"/>
              <a:ea typeface="Courier New"/>
              <a:cs typeface="Courier New"/>
              <a:sym typeface="Courier New"/>
            </a:endParaRPr>
          </a:p>
          <a:p>
            <a:pPr indent="0" lvl="0" marL="0" rtl="0" algn="just">
              <a:lnSpc>
                <a:spcPct val="90000"/>
              </a:lnSpc>
              <a:spcBef>
                <a:spcPts val="900"/>
              </a:spcBef>
              <a:spcAft>
                <a:spcPts val="0"/>
              </a:spcAft>
              <a:buNone/>
            </a:pPr>
            <a:r>
              <a:t/>
            </a:r>
            <a:endParaRPr>
              <a:solidFill>
                <a:srgbClr val="375FA9"/>
              </a:solidFill>
            </a:endParaRPr>
          </a:p>
          <a:p>
            <a:pPr indent="0" lvl="0" marL="0" rtl="0" algn="just">
              <a:lnSpc>
                <a:spcPct val="90000"/>
              </a:lnSpc>
              <a:spcBef>
                <a:spcPts val="900"/>
              </a:spcBef>
              <a:spcAft>
                <a:spcPts val="0"/>
              </a:spcAft>
              <a:buNone/>
            </a:pPr>
            <a:r>
              <a:t/>
            </a:r>
            <a:endParaRPr>
              <a:solidFill>
                <a:srgbClr val="375FA9"/>
              </a:solidFill>
            </a:endParaRPr>
          </a:p>
        </p:txBody>
      </p:sp>
      <p:sp>
        <p:nvSpPr>
          <p:cNvPr id="380" name="Google Shape;380;p49"/>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Despliegue de Aplicación Flask en Heroku</a:t>
            </a:r>
            <a:endParaRPr b="1" sz="2800">
              <a:solidFill>
                <a:srgbClr val="E7326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p50"/>
          <p:cNvSpPr txBox="1"/>
          <p:nvPr/>
        </p:nvSpPr>
        <p:spPr>
          <a:xfrm>
            <a:off x="729450" y="1359225"/>
            <a:ext cx="7108800" cy="36282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900"/>
              </a:spcBef>
              <a:spcAft>
                <a:spcPts val="0"/>
              </a:spcAft>
              <a:buNone/>
            </a:pPr>
            <a:r>
              <a:t/>
            </a:r>
            <a:endParaRPr b="1">
              <a:solidFill>
                <a:srgbClr val="375FA9"/>
              </a:solidFill>
            </a:endParaRPr>
          </a:p>
          <a:p>
            <a:pPr indent="-317500" lvl="0" marL="457200" rtl="0" algn="just">
              <a:lnSpc>
                <a:spcPct val="90000"/>
              </a:lnSpc>
              <a:spcBef>
                <a:spcPts val="900"/>
              </a:spcBef>
              <a:spcAft>
                <a:spcPts val="0"/>
              </a:spcAft>
              <a:buClr>
                <a:srgbClr val="375FA9"/>
              </a:buClr>
              <a:buSzPts val="1400"/>
              <a:buChar char="●"/>
            </a:pPr>
            <a:r>
              <a:rPr lang="es">
                <a:solidFill>
                  <a:srgbClr val="375FA9"/>
                </a:solidFill>
              </a:rPr>
              <a:t>Crear un archivo </a:t>
            </a:r>
            <a:r>
              <a:rPr lang="es">
                <a:solidFill>
                  <a:srgbClr val="375FA9"/>
                </a:solidFill>
                <a:latin typeface="Consolas"/>
                <a:ea typeface="Consolas"/>
                <a:cs typeface="Consolas"/>
                <a:sym typeface="Consolas"/>
              </a:rPr>
              <a:t>Procfile</a:t>
            </a:r>
            <a:r>
              <a:rPr lang="es">
                <a:solidFill>
                  <a:srgbClr val="375FA9"/>
                </a:solidFill>
              </a:rPr>
              <a:t>. En este fichero se define el proceso que va a ejecutar el dyno de Heroku. Procfile es siempre un archivo de texto simple que se nombra Procfile sin una extensión de archivo. Una vez exista Procfile, se debe añadir la siguiente línea:</a:t>
            </a:r>
            <a:endParaRPr>
              <a:solidFill>
                <a:srgbClr val="375FA9"/>
              </a:solidFill>
            </a:endParaRPr>
          </a:p>
        </p:txBody>
      </p:sp>
      <p:sp>
        <p:nvSpPr>
          <p:cNvPr id="386" name="Google Shape;386;p50"/>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Despliegue de Aplicación Flask en Heroku</a:t>
            </a:r>
            <a:endParaRPr b="1" sz="2800">
              <a:solidFill>
                <a:srgbClr val="E73263"/>
              </a:solidFill>
            </a:endParaRPr>
          </a:p>
        </p:txBody>
      </p:sp>
      <p:pic>
        <p:nvPicPr>
          <p:cNvPr id="387" name="Google Shape;387;p50"/>
          <p:cNvPicPr preferRelativeResize="0"/>
          <p:nvPr/>
        </p:nvPicPr>
        <p:blipFill>
          <a:blip r:embed="rId4">
            <a:alphaModFix/>
          </a:blip>
          <a:stretch>
            <a:fillRect/>
          </a:stretch>
        </p:blipFill>
        <p:spPr>
          <a:xfrm>
            <a:off x="1075925" y="2936225"/>
            <a:ext cx="6159792" cy="699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1" name="Shape 391"/>
        <p:cNvGrpSpPr/>
        <p:nvPr/>
      </p:nvGrpSpPr>
      <p:grpSpPr>
        <a:xfrm>
          <a:off x="0" y="0"/>
          <a:ext cx="0" cy="0"/>
          <a:chOff x="0" y="0"/>
          <a:chExt cx="0" cy="0"/>
        </a:xfrm>
      </p:grpSpPr>
      <p:sp>
        <p:nvSpPr>
          <p:cNvPr id="392" name="Google Shape;392;p51"/>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Despliegue en Heroku con Git</a:t>
            </a:r>
            <a:endParaRPr b="1" sz="2800">
              <a:solidFill>
                <a:srgbClr val="E73263"/>
              </a:solidFill>
            </a:endParaRPr>
          </a:p>
        </p:txBody>
      </p:sp>
      <p:sp>
        <p:nvSpPr>
          <p:cNvPr id="393" name="Google Shape;393;p51"/>
          <p:cNvSpPr txBox="1"/>
          <p:nvPr/>
        </p:nvSpPr>
        <p:spPr>
          <a:xfrm>
            <a:off x="5800600" y="1802900"/>
            <a:ext cx="3000000" cy="766500"/>
          </a:xfrm>
          <a:prstGeom prst="rect">
            <a:avLst/>
          </a:prstGeom>
          <a:noFill/>
          <a:ln>
            <a:noFill/>
          </a:ln>
        </p:spPr>
        <p:txBody>
          <a:bodyPr anchorCtr="0" anchor="t" bIns="91425" lIns="91425" spcFirstLastPara="1" rIns="91425" wrap="square" tIns="91425">
            <a:spAutoFit/>
          </a:bodyPr>
          <a:lstStyle/>
          <a:p>
            <a:pPr indent="-317500" lvl="0" marL="457200" rtl="0" algn="just">
              <a:lnSpc>
                <a:spcPct val="90000"/>
              </a:lnSpc>
              <a:spcBef>
                <a:spcPts val="900"/>
              </a:spcBef>
              <a:spcAft>
                <a:spcPts val="0"/>
              </a:spcAft>
              <a:buClr>
                <a:srgbClr val="375FA9"/>
              </a:buClr>
              <a:buSzPts val="1400"/>
              <a:buChar char="●"/>
            </a:pPr>
            <a:r>
              <a:rPr lang="es">
                <a:solidFill>
                  <a:srgbClr val="375FA9"/>
                </a:solidFill>
              </a:rPr>
              <a:t>Conectamos la aplicación de Heroku creada a nuestro repositorio de Github.</a:t>
            </a:r>
            <a:endParaRPr>
              <a:solidFill>
                <a:srgbClr val="375FA9"/>
              </a:solidFill>
            </a:endParaRPr>
          </a:p>
        </p:txBody>
      </p:sp>
      <p:sp>
        <p:nvSpPr>
          <p:cNvPr id="394" name="Google Shape;394;p51"/>
          <p:cNvSpPr txBox="1"/>
          <p:nvPr/>
        </p:nvSpPr>
        <p:spPr>
          <a:xfrm>
            <a:off x="6181900" y="2661975"/>
            <a:ext cx="2618700" cy="189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250">
                <a:solidFill>
                  <a:srgbClr val="3D63AB"/>
                </a:solidFill>
                <a:highlight>
                  <a:schemeClr val="dk1"/>
                </a:highlight>
                <a:latin typeface="Roboto"/>
                <a:ea typeface="Roboto"/>
                <a:cs typeface="Roboto"/>
                <a:sym typeface="Roboto"/>
              </a:rPr>
              <a:t>Desde la pestaña Deploy vamos a escoger la opción: Connect to GitHub y desde GitHub le tenemos que dar permiso a la aplicación Heroku, para que accede a nuestros repositorios.</a:t>
            </a:r>
            <a:endParaRPr sz="1250">
              <a:solidFill>
                <a:srgbClr val="3D63AB"/>
              </a:solidFill>
              <a:highlight>
                <a:schemeClr val="dk1"/>
              </a:highlight>
              <a:latin typeface="Roboto"/>
              <a:ea typeface="Roboto"/>
              <a:cs typeface="Roboto"/>
              <a:sym typeface="Roboto"/>
            </a:endParaRPr>
          </a:p>
          <a:p>
            <a:pPr indent="0" lvl="0" marL="0" rtl="0" algn="l">
              <a:lnSpc>
                <a:spcPct val="115000"/>
              </a:lnSpc>
              <a:spcBef>
                <a:spcPts val="1800"/>
              </a:spcBef>
              <a:spcAft>
                <a:spcPts val="0"/>
              </a:spcAft>
              <a:buNone/>
            </a:pPr>
            <a:r>
              <a:t/>
            </a:r>
            <a:endParaRPr sz="1000">
              <a:solidFill>
                <a:srgbClr val="3D63AB"/>
              </a:solidFill>
            </a:endParaRPr>
          </a:p>
        </p:txBody>
      </p:sp>
      <p:pic>
        <p:nvPicPr>
          <p:cNvPr id="395" name="Google Shape;395;p51"/>
          <p:cNvPicPr preferRelativeResize="0"/>
          <p:nvPr/>
        </p:nvPicPr>
        <p:blipFill>
          <a:blip r:embed="rId4">
            <a:alphaModFix/>
          </a:blip>
          <a:stretch>
            <a:fillRect/>
          </a:stretch>
        </p:blipFill>
        <p:spPr>
          <a:xfrm>
            <a:off x="446650" y="1581976"/>
            <a:ext cx="4214277" cy="2195625"/>
          </a:xfrm>
          <a:prstGeom prst="rect">
            <a:avLst/>
          </a:prstGeom>
          <a:noFill/>
          <a:ln>
            <a:noFill/>
          </a:ln>
        </p:spPr>
      </p:pic>
      <p:pic>
        <p:nvPicPr>
          <p:cNvPr id="396" name="Google Shape;396;p51"/>
          <p:cNvPicPr preferRelativeResize="0"/>
          <p:nvPr/>
        </p:nvPicPr>
        <p:blipFill>
          <a:blip r:embed="rId5">
            <a:alphaModFix/>
          </a:blip>
          <a:stretch>
            <a:fillRect/>
          </a:stretch>
        </p:blipFill>
        <p:spPr>
          <a:xfrm>
            <a:off x="4343149" y="2997000"/>
            <a:ext cx="1713650" cy="18987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0" name="Shape 400"/>
        <p:cNvGrpSpPr/>
        <p:nvPr/>
      </p:nvGrpSpPr>
      <p:grpSpPr>
        <a:xfrm>
          <a:off x="0" y="0"/>
          <a:ext cx="0" cy="0"/>
          <a:chOff x="0" y="0"/>
          <a:chExt cx="0" cy="0"/>
        </a:xfrm>
      </p:grpSpPr>
      <p:sp>
        <p:nvSpPr>
          <p:cNvPr id="401" name="Google Shape;401;p52"/>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Despliegue en Heroku con Git</a:t>
            </a:r>
            <a:endParaRPr b="1" sz="2800">
              <a:solidFill>
                <a:srgbClr val="E73263"/>
              </a:solidFill>
            </a:endParaRPr>
          </a:p>
        </p:txBody>
      </p:sp>
      <p:sp>
        <p:nvSpPr>
          <p:cNvPr id="402" name="Google Shape;402;p52"/>
          <p:cNvSpPr txBox="1"/>
          <p:nvPr/>
        </p:nvSpPr>
        <p:spPr>
          <a:xfrm>
            <a:off x="710125" y="1545650"/>
            <a:ext cx="8000400" cy="687900"/>
          </a:xfrm>
          <a:prstGeom prst="rect">
            <a:avLst/>
          </a:prstGeom>
          <a:noFill/>
          <a:ln>
            <a:noFill/>
          </a:ln>
        </p:spPr>
        <p:txBody>
          <a:bodyPr anchorCtr="0" anchor="t" bIns="91425" lIns="91425" spcFirstLastPara="1" rIns="91425" wrap="square" tIns="91425">
            <a:spAutoFit/>
          </a:bodyPr>
          <a:lstStyle/>
          <a:p>
            <a:pPr indent="-317500" lvl="0" marL="457200" rtl="0" algn="just">
              <a:lnSpc>
                <a:spcPct val="90000"/>
              </a:lnSpc>
              <a:spcBef>
                <a:spcPts val="900"/>
              </a:spcBef>
              <a:spcAft>
                <a:spcPts val="0"/>
              </a:spcAft>
              <a:buClr>
                <a:srgbClr val="375FA9"/>
              </a:buClr>
              <a:buSzPts val="1400"/>
              <a:buChar char="●"/>
            </a:pPr>
            <a:r>
              <a:rPr lang="es">
                <a:solidFill>
                  <a:srgbClr val="375FA9"/>
                </a:solidFill>
              </a:rPr>
              <a:t>Conectar el repositorio donde tenemos nuestra aplicación.</a:t>
            </a:r>
            <a:endParaRPr>
              <a:solidFill>
                <a:srgbClr val="375FA9"/>
              </a:solidFill>
            </a:endParaRPr>
          </a:p>
          <a:p>
            <a:pPr indent="0" lvl="0" marL="0" rtl="0" algn="just">
              <a:lnSpc>
                <a:spcPct val="90000"/>
              </a:lnSpc>
              <a:spcBef>
                <a:spcPts val="900"/>
              </a:spcBef>
              <a:spcAft>
                <a:spcPts val="0"/>
              </a:spcAft>
              <a:buNone/>
            </a:pPr>
            <a:r>
              <a:t/>
            </a:r>
            <a:endParaRPr>
              <a:solidFill>
                <a:srgbClr val="375FA9"/>
              </a:solidFill>
            </a:endParaRPr>
          </a:p>
        </p:txBody>
      </p:sp>
      <p:sp>
        <p:nvSpPr>
          <p:cNvPr id="403" name="Google Shape;403;p52"/>
          <p:cNvSpPr txBox="1"/>
          <p:nvPr/>
        </p:nvSpPr>
        <p:spPr>
          <a:xfrm>
            <a:off x="710125" y="3214700"/>
            <a:ext cx="2162400" cy="13482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0"/>
              </a:spcBef>
              <a:spcAft>
                <a:spcPts val="0"/>
              </a:spcAft>
              <a:buClr>
                <a:srgbClr val="3D63AB"/>
              </a:buClr>
              <a:buSzPts val="1350"/>
              <a:buFont typeface="Roboto"/>
              <a:buChar char="●"/>
            </a:pPr>
            <a:r>
              <a:rPr lang="es" sz="1350">
                <a:solidFill>
                  <a:srgbClr val="3D63AB"/>
                </a:solidFill>
                <a:highlight>
                  <a:srgbClr val="FFFFFF"/>
                </a:highlight>
                <a:latin typeface="Roboto"/>
                <a:ea typeface="Roboto"/>
                <a:cs typeface="Roboto"/>
                <a:sym typeface="Roboto"/>
              </a:rPr>
              <a:t>Escoger  la manera de hacer los despliegues: Automáticos o Manual</a:t>
            </a:r>
            <a:endParaRPr sz="1100">
              <a:solidFill>
                <a:srgbClr val="3D63AB"/>
              </a:solidFill>
            </a:endParaRPr>
          </a:p>
        </p:txBody>
      </p:sp>
      <p:pic>
        <p:nvPicPr>
          <p:cNvPr id="404" name="Google Shape;404;p52"/>
          <p:cNvPicPr preferRelativeResize="0"/>
          <p:nvPr/>
        </p:nvPicPr>
        <p:blipFill>
          <a:blip r:embed="rId4">
            <a:alphaModFix/>
          </a:blip>
          <a:stretch>
            <a:fillRect/>
          </a:stretch>
        </p:blipFill>
        <p:spPr>
          <a:xfrm>
            <a:off x="1894550" y="2185133"/>
            <a:ext cx="4835550" cy="773225"/>
          </a:xfrm>
          <a:prstGeom prst="rect">
            <a:avLst/>
          </a:prstGeom>
          <a:noFill/>
          <a:ln>
            <a:noFill/>
          </a:ln>
        </p:spPr>
      </p:pic>
      <p:pic>
        <p:nvPicPr>
          <p:cNvPr id="405" name="Google Shape;405;p52"/>
          <p:cNvPicPr preferRelativeResize="0"/>
          <p:nvPr/>
        </p:nvPicPr>
        <p:blipFill>
          <a:blip r:embed="rId5">
            <a:alphaModFix/>
          </a:blip>
          <a:stretch>
            <a:fillRect/>
          </a:stretch>
        </p:blipFill>
        <p:spPr>
          <a:xfrm>
            <a:off x="3193925" y="3214700"/>
            <a:ext cx="4345025" cy="1738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9" name="Shape 409"/>
        <p:cNvGrpSpPr/>
        <p:nvPr/>
      </p:nvGrpSpPr>
      <p:grpSpPr>
        <a:xfrm>
          <a:off x="0" y="0"/>
          <a:ext cx="0" cy="0"/>
          <a:chOff x="0" y="0"/>
          <a:chExt cx="0" cy="0"/>
        </a:xfrm>
      </p:grpSpPr>
      <p:sp>
        <p:nvSpPr>
          <p:cNvPr id="410" name="Google Shape;410;p53"/>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Despliegue en Heroku con Git</a:t>
            </a:r>
            <a:endParaRPr b="1" sz="2800">
              <a:solidFill>
                <a:srgbClr val="E73263"/>
              </a:solidFill>
            </a:endParaRPr>
          </a:p>
        </p:txBody>
      </p:sp>
      <p:sp>
        <p:nvSpPr>
          <p:cNvPr id="411" name="Google Shape;411;p53"/>
          <p:cNvSpPr txBox="1"/>
          <p:nvPr/>
        </p:nvSpPr>
        <p:spPr>
          <a:xfrm>
            <a:off x="710125" y="1607875"/>
            <a:ext cx="8000400" cy="378600"/>
          </a:xfrm>
          <a:prstGeom prst="rect">
            <a:avLst/>
          </a:prstGeom>
          <a:noFill/>
          <a:ln>
            <a:noFill/>
          </a:ln>
        </p:spPr>
        <p:txBody>
          <a:bodyPr anchorCtr="0" anchor="t" bIns="91425" lIns="91425" spcFirstLastPara="1" rIns="91425" wrap="square" tIns="91425">
            <a:spAutoFit/>
          </a:bodyPr>
          <a:lstStyle/>
          <a:p>
            <a:pPr indent="-317500" lvl="0" marL="457200" rtl="0" algn="just">
              <a:lnSpc>
                <a:spcPct val="90000"/>
              </a:lnSpc>
              <a:spcBef>
                <a:spcPts val="900"/>
              </a:spcBef>
              <a:spcAft>
                <a:spcPts val="0"/>
              </a:spcAft>
              <a:buClr>
                <a:srgbClr val="375FA9"/>
              </a:buClr>
              <a:buSzPts val="1400"/>
              <a:buChar char="●"/>
            </a:pPr>
            <a:r>
              <a:rPr lang="es">
                <a:solidFill>
                  <a:srgbClr val="375FA9"/>
                </a:solidFill>
              </a:rPr>
              <a:t>Acceder a la página desplegada</a:t>
            </a:r>
            <a:endParaRPr>
              <a:solidFill>
                <a:srgbClr val="375FA9"/>
              </a:solidFill>
            </a:endParaRPr>
          </a:p>
        </p:txBody>
      </p:sp>
      <p:sp>
        <p:nvSpPr>
          <p:cNvPr id="412" name="Google Shape;412;p53"/>
          <p:cNvSpPr txBox="1"/>
          <p:nvPr/>
        </p:nvSpPr>
        <p:spPr>
          <a:xfrm>
            <a:off x="710125" y="2129700"/>
            <a:ext cx="7865700" cy="1340400"/>
          </a:xfrm>
          <a:prstGeom prst="rect">
            <a:avLst/>
          </a:prstGeom>
          <a:noFill/>
          <a:ln>
            <a:noFill/>
          </a:ln>
        </p:spPr>
        <p:txBody>
          <a:bodyPr anchorCtr="0" anchor="t" bIns="91425" lIns="91425" spcFirstLastPara="1" rIns="91425" wrap="square" tIns="91425">
            <a:spAutoFit/>
          </a:bodyPr>
          <a:lstStyle/>
          <a:p>
            <a:pPr indent="-314325" lvl="0" marL="457200" rtl="0" algn="just">
              <a:lnSpc>
                <a:spcPct val="115000"/>
              </a:lnSpc>
              <a:spcBef>
                <a:spcPts val="0"/>
              </a:spcBef>
              <a:spcAft>
                <a:spcPts val="0"/>
              </a:spcAft>
              <a:buClr>
                <a:srgbClr val="3D63AB"/>
              </a:buClr>
              <a:buSzPts val="1350"/>
              <a:buFont typeface="Roboto"/>
              <a:buChar char="●"/>
            </a:pPr>
            <a:r>
              <a:rPr lang="es" sz="1350">
                <a:solidFill>
                  <a:srgbClr val="3D63AB"/>
                </a:solidFill>
                <a:highlight>
                  <a:srgbClr val="FFFFFF"/>
                </a:highlight>
                <a:latin typeface="Roboto"/>
                <a:ea typeface="Roboto"/>
                <a:cs typeface="Roboto"/>
                <a:sym typeface="Roboto"/>
              </a:rPr>
              <a:t>Por último indicar que podemos ejecutar un terminal en el dyno para ejecutar cualquier instrucción. Para ello seleccionamos la opción Run console de la opción More y ejecutamos heroku run bash:</a:t>
            </a:r>
            <a:endParaRPr sz="1350">
              <a:solidFill>
                <a:srgbClr val="3D63AB"/>
              </a:solidFill>
              <a:highlight>
                <a:srgbClr val="FFFFFF"/>
              </a:highlight>
              <a:latin typeface="Roboto"/>
              <a:ea typeface="Roboto"/>
              <a:cs typeface="Roboto"/>
              <a:sym typeface="Roboto"/>
            </a:endParaRPr>
          </a:p>
          <a:p>
            <a:pPr indent="0" lvl="0" marL="457200" rtl="0" algn="l">
              <a:lnSpc>
                <a:spcPct val="115000"/>
              </a:lnSpc>
              <a:spcBef>
                <a:spcPts val="1800"/>
              </a:spcBef>
              <a:spcAft>
                <a:spcPts val="1800"/>
              </a:spcAft>
              <a:buNone/>
            </a:pPr>
            <a:r>
              <a:t/>
            </a:r>
            <a:endParaRPr sz="1350">
              <a:solidFill>
                <a:srgbClr val="3D63AB"/>
              </a:solidFill>
              <a:highlight>
                <a:srgbClr val="FFFFFF"/>
              </a:highlight>
              <a:latin typeface="Roboto"/>
              <a:ea typeface="Roboto"/>
              <a:cs typeface="Roboto"/>
              <a:sym typeface="Roboto"/>
            </a:endParaRPr>
          </a:p>
        </p:txBody>
      </p:sp>
      <p:pic>
        <p:nvPicPr>
          <p:cNvPr id="413" name="Google Shape;413;p53"/>
          <p:cNvPicPr preferRelativeResize="0"/>
          <p:nvPr/>
        </p:nvPicPr>
        <p:blipFill>
          <a:blip r:embed="rId4">
            <a:alphaModFix/>
          </a:blip>
          <a:stretch>
            <a:fillRect/>
          </a:stretch>
        </p:blipFill>
        <p:spPr>
          <a:xfrm>
            <a:off x="755323" y="3069075"/>
            <a:ext cx="6659201" cy="127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945573" y="39937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62" name="Google Shape;162;p18"/>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grpSp>
        <p:nvGrpSpPr>
          <p:cNvPr id="163" name="Google Shape;163;p18"/>
          <p:cNvGrpSpPr/>
          <p:nvPr/>
        </p:nvGrpSpPr>
        <p:grpSpPr>
          <a:xfrm>
            <a:off x="822989" y="1683288"/>
            <a:ext cx="7124707" cy="1960121"/>
            <a:chOff x="981075" y="1997512"/>
            <a:chExt cx="6611030" cy="1552448"/>
          </a:xfrm>
        </p:grpSpPr>
        <p:pic>
          <p:nvPicPr>
            <p:cNvPr id="164" name="Google Shape;164;p18"/>
            <p:cNvPicPr preferRelativeResize="0"/>
            <p:nvPr/>
          </p:nvPicPr>
          <p:blipFill rotWithShape="1">
            <a:blip r:embed="rId4">
              <a:alphaModFix/>
            </a:blip>
            <a:srcRect b="0" l="0" r="0" t="0"/>
            <a:stretch/>
          </p:blipFill>
          <p:spPr>
            <a:xfrm>
              <a:off x="981075" y="2254560"/>
              <a:ext cx="1238250" cy="1295400"/>
            </a:xfrm>
            <a:prstGeom prst="rect">
              <a:avLst/>
            </a:prstGeom>
            <a:noFill/>
            <a:ln>
              <a:noFill/>
            </a:ln>
          </p:spPr>
        </p:pic>
        <p:pic>
          <p:nvPicPr>
            <p:cNvPr id="165" name="Google Shape;165;p18"/>
            <p:cNvPicPr preferRelativeResize="0"/>
            <p:nvPr/>
          </p:nvPicPr>
          <p:blipFill rotWithShape="1">
            <a:blip r:embed="rId5">
              <a:alphaModFix/>
            </a:blip>
            <a:srcRect b="0" l="0" r="0" t="0"/>
            <a:stretch/>
          </p:blipFill>
          <p:spPr>
            <a:xfrm>
              <a:off x="6668180" y="2254560"/>
              <a:ext cx="923925" cy="1266825"/>
            </a:xfrm>
            <a:prstGeom prst="rect">
              <a:avLst/>
            </a:prstGeom>
            <a:noFill/>
            <a:ln>
              <a:noFill/>
            </a:ln>
          </p:spPr>
        </p:pic>
        <p:sp>
          <p:nvSpPr>
            <p:cNvPr id="166" name="Google Shape;166;p18"/>
            <p:cNvSpPr txBox="1"/>
            <p:nvPr/>
          </p:nvSpPr>
          <p:spPr>
            <a:xfrm>
              <a:off x="1176124" y="1997512"/>
              <a:ext cx="780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Cliente</a:t>
              </a:r>
              <a:endParaRPr b="1" i="0" sz="1400" u="none" cap="none" strike="noStrike">
                <a:solidFill>
                  <a:srgbClr val="000000"/>
                </a:solidFill>
                <a:latin typeface="Arial"/>
                <a:ea typeface="Arial"/>
                <a:cs typeface="Arial"/>
                <a:sym typeface="Arial"/>
              </a:endParaRPr>
            </a:p>
          </p:txBody>
        </p:sp>
        <p:sp>
          <p:nvSpPr>
            <p:cNvPr id="167" name="Google Shape;167;p18"/>
            <p:cNvSpPr txBox="1"/>
            <p:nvPr/>
          </p:nvSpPr>
          <p:spPr>
            <a:xfrm>
              <a:off x="6667779" y="1997512"/>
              <a:ext cx="912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 sz="1400" u="none" cap="none" strike="noStrike">
                  <a:solidFill>
                    <a:srgbClr val="000000"/>
                  </a:solidFill>
                  <a:latin typeface="Arial"/>
                  <a:ea typeface="Arial"/>
                  <a:cs typeface="Arial"/>
                  <a:sym typeface="Arial"/>
                </a:rPr>
                <a:t>Servidor</a:t>
              </a:r>
              <a:endParaRPr b="1" i="0" sz="1400" u="none" cap="none" strike="noStrike">
                <a:solidFill>
                  <a:srgbClr val="000000"/>
                </a:solidFill>
                <a:latin typeface="Arial"/>
                <a:ea typeface="Arial"/>
                <a:cs typeface="Arial"/>
                <a:sym typeface="Arial"/>
              </a:endParaRPr>
            </a:p>
          </p:txBody>
        </p:sp>
        <p:sp>
          <p:nvSpPr>
            <p:cNvPr id="168" name="Google Shape;168;p18"/>
            <p:cNvSpPr/>
            <p:nvPr/>
          </p:nvSpPr>
          <p:spPr>
            <a:xfrm>
              <a:off x="2595320" y="2380505"/>
              <a:ext cx="3761100" cy="423000"/>
            </a:xfrm>
            <a:prstGeom prst="righ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Petición</a:t>
              </a:r>
              <a:endParaRPr b="0" i="0" sz="1400" u="none" cap="none" strike="noStrike">
                <a:solidFill>
                  <a:srgbClr val="233A44"/>
                </a:solidFill>
                <a:latin typeface="Arial"/>
                <a:ea typeface="Arial"/>
                <a:cs typeface="Arial"/>
                <a:sym typeface="Arial"/>
              </a:endParaRPr>
            </a:p>
          </p:txBody>
        </p:sp>
        <p:sp>
          <p:nvSpPr>
            <p:cNvPr id="169" name="Google Shape;169;p18"/>
            <p:cNvSpPr/>
            <p:nvPr/>
          </p:nvSpPr>
          <p:spPr>
            <a:xfrm>
              <a:off x="2530730" y="2884807"/>
              <a:ext cx="3761100" cy="413700"/>
            </a:xfrm>
            <a:prstGeom prst="leftArrow">
              <a:avLst>
                <a:gd fmla="val 50000" name="adj1"/>
                <a:gd fmla="val 50000" name="adj2"/>
              </a:avLst>
            </a:prstGeom>
            <a:noFill/>
            <a:ln cap="flat" cmpd="sng" w="25400">
              <a:solidFill>
                <a:srgbClr val="233A4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400" u="none" cap="none" strike="noStrike">
                  <a:solidFill>
                    <a:srgbClr val="233A44"/>
                  </a:solidFill>
                  <a:latin typeface="Arial"/>
                  <a:ea typeface="Arial"/>
                  <a:cs typeface="Arial"/>
                  <a:sym typeface="Arial"/>
                </a:rPr>
                <a:t>Respuesta</a:t>
              </a:r>
              <a:endParaRPr b="0" i="0" sz="1400" u="none" cap="none" strike="noStrike">
                <a:solidFill>
                  <a:srgbClr val="233A44"/>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17" name="Shape 417"/>
        <p:cNvGrpSpPr/>
        <p:nvPr/>
      </p:nvGrpSpPr>
      <p:grpSpPr>
        <a:xfrm>
          <a:off x="0" y="0"/>
          <a:ext cx="0" cy="0"/>
          <a:chOff x="0" y="0"/>
          <a:chExt cx="0" cy="0"/>
        </a:xfrm>
      </p:grpSpPr>
      <p:sp>
        <p:nvSpPr>
          <p:cNvPr id="418" name="Google Shape;418;p54"/>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Despliegue en Heroku con CLI</a:t>
            </a:r>
            <a:endParaRPr b="1" sz="2800">
              <a:solidFill>
                <a:srgbClr val="E73263"/>
              </a:solidFill>
            </a:endParaRPr>
          </a:p>
        </p:txBody>
      </p:sp>
      <p:sp>
        <p:nvSpPr>
          <p:cNvPr id="419" name="Google Shape;419;p54"/>
          <p:cNvSpPr txBox="1"/>
          <p:nvPr/>
        </p:nvSpPr>
        <p:spPr>
          <a:xfrm>
            <a:off x="710125" y="1545650"/>
            <a:ext cx="8000400" cy="687900"/>
          </a:xfrm>
          <a:prstGeom prst="rect">
            <a:avLst/>
          </a:prstGeom>
          <a:noFill/>
          <a:ln>
            <a:noFill/>
          </a:ln>
        </p:spPr>
        <p:txBody>
          <a:bodyPr anchorCtr="0" anchor="t" bIns="91425" lIns="91425" spcFirstLastPara="1" rIns="91425" wrap="square" tIns="91425">
            <a:spAutoFit/>
          </a:bodyPr>
          <a:lstStyle/>
          <a:p>
            <a:pPr indent="-317500" lvl="0" marL="457200" rtl="0" algn="just">
              <a:lnSpc>
                <a:spcPct val="90000"/>
              </a:lnSpc>
              <a:spcBef>
                <a:spcPts val="900"/>
              </a:spcBef>
              <a:spcAft>
                <a:spcPts val="0"/>
              </a:spcAft>
              <a:buClr>
                <a:srgbClr val="375FA9"/>
              </a:buClr>
              <a:buSzPts val="1400"/>
              <a:buChar char="●"/>
            </a:pPr>
            <a:r>
              <a:rPr lang="es">
                <a:solidFill>
                  <a:srgbClr val="375FA9"/>
                </a:solidFill>
              </a:rPr>
              <a:t>Descargar e instalar </a:t>
            </a:r>
            <a:r>
              <a:rPr b="1" lang="es">
                <a:solidFill>
                  <a:srgbClr val="375FA9"/>
                </a:solidFill>
              </a:rPr>
              <a:t>Heroku </a:t>
            </a:r>
            <a:r>
              <a:rPr b="1" lang="es" u="sng">
                <a:solidFill>
                  <a:schemeClr val="hlink"/>
                </a:solidFill>
                <a:hlinkClick r:id="rId4"/>
              </a:rPr>
              <a:t>CLI</a:t>
            </a:r>
            <a:r>
              <a:rPr b="1" lang="es">
                <a:solidFill>
                  <a:srgbClr val="375FA9"/>
                </a:solidFill>
              </a:rPr>
              <a:t>.</a:t>
            </a:r>
            <a:endParaRPr b="1">
              <a:solidFill>
                <a:srgbClr val="375FA9"/>
              </a:solidFill>
            </a:endParaRPr>
          </a:p>
          <a:p>
            <a:pPr indent="0" lvl="0" marL="0" rtl="0" algn="just">
              <a:lnSpc>
                <a:spcPct val="90000"/>
              </a:lnSpc>
              <a:spcBef>
                <a:spcPts val="900"/>
              </a:spcBef>
              <a:spcAft>
                <a:spcPts val="0"/>
              </a:spcAft>
              <a:buNone/>
            </a:pPr>
            <a:r>
              <a:t/>
            </a:r>
            <a:endParaRPr>
              <a:solidFill>
                <a:srgbClr val="375FA9"/>
              </a:solidFill>
            </a:endParaRPr>
          </a:p>
        </p:txBody>
      </p:sp>
      <p:pic>
        <p:nvPicPr>
          <p:cNvPr id="420" name="Google Shape;420;p54"/>
          <p:cNvPicPr preferRelativeResize="0"/>
          <p:nvPr/>
        </p:nvPicPr>
        <p:blipFill>
          <a:blip r:embed="rId5">
            <a:alphaModFix/>
          </a:blip>
          <a:stretch>
            <a:fillRect/>
          </a:stretch>
        </p:blipFill>
        <p:spPr>
          <a:xfrm>
            <a:off x="2047375" y="2044600"/>
            <a:ext cx="3639685" cy="26051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24" name="Shape 424"/>
        <p:cNvGrpSpPr/>
        <p:nvPr/>
      </p:nvGrpSpPr>
      <p:grpSpPr>
        <a:xfrm>
          <a:off x="0" y="0"/>
          <a:ext cx="0" cy="0"/>
          <a:chOff x="0" y="0"/>
          <a:chExt cx="0" cy="0"/>
        </a:xfrm>
      </p:grpSpPr>
      <p:sp>
        <p:nvSpPr>
          <p:cNvPr id="425" name="Google Shape;425;p55"/>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Despliegue en Heroku con CLI</a:t>
            </a:r>
            <a:endParaRPr b="1" sz="2800">
              <a:solidFill>
                <a:srgbClr val="E73263"/>
              </a:solidFill>
            </a:endParaRPr>
          </a:p>
        </p:txBody>
      </p:sp>
      <p:sp>
        <p:nvSpPr>
          <p:cNvPr id="426" name="Google Shape;426;p55"/>
          <p:cNvSpPr txBox="1"/>
          <p:nvPr/>
        </p:nvSpPr>
        <p:spPr>
          <a:xfrm>
            <a:off x="710125" y="1545650"/>
            <a:ext cx="8000400" cy="2119500"/>
          </a:xfrm>
          <a:prstGeom prst="rect">
            <a:avLst/>
          </a:prstGeom>
          <a:noFill/>
          <a:ln>
            <a:noFill/>
          </a:ln>
        </p:spPr>
        <p:txBody>
          <a:bodyPr anchorCtr="0" anchor="t" bIns="91425" lIns="91425" spcFirstLastPara="1" rIns="91425" wrap="square" tIns="91425">
            <a:spAutoFit/>
          </a:bodyPr>
          <a:lstStyle/>
          <a:p>
            <a:pPr indent="-317500" lvl="0" marL="457200" rtl="0" algn="just">
              <a:lnSpc>
                <a:spcPct val="90000"/>
              </a:lnSpc>
              <a:spcBef>
                <a:spcPts val="900"/>
              </a:spcBef>
              <a:spcAft>
                <a:spcPts val="0"/>
              </a:spcAft>
              <a:buClr>
                <a:srgbClr val="375FA9"/>
              </a:buClr>
              <a:buSzPts val="1400"/>
              <a:buChar char="●"/>
            </a:pPr>
            <a:r>
              <a:rPr lang="es">
                <a:solidFill>
                  <a:srgbClr val="375FA9"/>
                </a:solidFill>
              </a:rPr>
              <a:t>Desde la terminal, iniciar sesión en tu cuenta de Heroku y seguir las indicaciones para crear una nueva clave pública SSH.</a:t>
            </a:r>
            <a:endParaRPr>
              <a:solidFill>
                <a:srgbClr val="375FA9"/>
              </a:solidFill>
            </a:endParaRPr>
          </a:p>
          <a:p>
            <a:pPr indent="0" lvl="0" marL="0" rtl="0" algn="just">
              <a:lnSpc>
                <a:spcPct val="90000"/>
              </a:lnSpc>
              <a:spcBef>
                <a:spcPts val="900"/>
              </a:spcBef>
              <a:spcAft>
                <a:spcPts val="0"/>
              </a:spcAft>
              <a:buNone/>
            </a:pPr>
            <a:r>
              <a:t/>
            </a:r>
            <a:endParaRPr>
              <a:solidFill>
                <a:srgbClr val="375FA9"/>
              </a:solidFill>
            </a:endParaRPr>
          </a:p>
          <a:p>
            <a:pPr indent="0" lvl="0" marL="0" rtl="0" algn="just">
              <a:lnSpc>
                <a:spcPct val="90000"/>
              </a:lnSpc>
              <a:spcBef>
                <a:spcPts val="900"/>
              </a:spcBef>
              <a:spcAft>
                <a:spcPts val="0"/>
              </a:spcAft>
              <a:buNone/>
            </a:pPr>
            <a:r>
              <a:t/>
            </a:r>
            <a:endParaRPr>
              <a:solidFill>
                <a:srgbClr val="375FA9"/>
              </a:solidFill>
            </a:endParaRPr>
          </a:p>
          <a:p>
            <a:pPr indent="0" lvl="0" marL="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rgbClr val="375FA9"/>
              </a:buClr>
              <a:buSzPts val="1400"/>
              <a:buChar char="●"/>
            </a:pPr>
            <a:r>
              <a:rPr lang="es">
                <a:solidFill>
                  <a:srgbClr val="375FA9"/>
                </a:solidFill>
              </a:rPr>
              <a:t>Inicializar el repositorio de Git</a:t>
            </a:r>
            <a:endParaRPr>
              <a:solidFill>
                <a:srgbClr val="375FA9"/>
              </a:solidFill>
            </a:endParaRPr>
          </a:p>
          <a:p>
            <a:pPr indent="0" lvl="0" marL="0" rtl="0" algn="just">
              <a:lnSpc>
                <a:spcPct val="90000"/>
              </a:lnSpc>
              <a:spcBef>
                <a:spcPts val="900"/>
              </a:spcBef>
              <a:spcAft>
                <a:spcPts val="0"/>
              </a:spcAft>
              <a:buNone/>
            </a:pPr>
            <a:r>
              <a:t/>
            </a:r>
            <a:endParaRPr>
              <a:solidFill>
                <a:srgbClr val="375FA9"/>
              </a:solidFill>
            </a:endParaRPr>
          </a:p>
        </p:txBody>
      </p:sp>
      <p:pic>
        <p:nvPicPr>
          <p:cNvPr id="427" name="Google Shape;427;p55"/>
          <p:cNvPicPr preferRelativeResize="0"/>
          <p:nvPr/>
        </p:nvPicPr>
        <p:blipFill>
          <a:blip r:embed="rId4">
            <a:alphaModFix/>
          </a:blip>
          <a:stretch>
            <a:fillRect/>
          </a:stretch>
        </p:blipFill>
        <p:spPr>
          <a:xfrm>
            <a:off x="1282950" y="2159600"/>
            <a:ext cx="6068175" cy="643100"/>
          </a:xfrm>
          <a:prstGeom prst="rect">
            <a:avLst/>
          </a:prstGeom>
          <a:noFill/>
          <a:ln>
            <a:noFill/>
          </a:ln>
        </p:spPr>
      </p:pic>
      <p:pic>
        <p:nvPicPr>
          <p:cNvPr id="428" name="Google Shape;428;p55"/>
          <p:cNvPicPr preferRelativeResize="0"/>
          <p:nvPr/>
        </p:nvPicPr>
        <p:blipFill>
          <a:blip r:embed="rId5">
            <a:alphaModFix/>
          </a:blip>
          <a:stretch>
            <a:fillRect/>
          </a:stretch>
        </p:blipFill>
        <p:spPr>
          <a:xfrm>
            <a:off x="1282950" y="3335900"/>
            <a:ext cx="5262224" cy="10595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32" name="Shape 432"/>
        <p:cNvGrpSpPr/>
        <p:nvPr/>
      </p:nvGrpSpPr>
      <p:grpSpPr>
        <a:xfrm>
          <a:off x="0" y="0"/>
          <a:ext cx="0" cy="0"/>
          <a:chOff x="0" y="0"/>
          <a:chExt cx="0" cy="0"/>
        </a:xfrm>
      </p:grpSpPr>
      <p:sp>
        <p:nvSpPr>
          <p:cNvPr id="433" name="Google Shape;433;p56"/>
          <p:cNvSpPr txBox="1"/>
          <p:nvPr/>
        </p:nvSpPr>
        <p:spPr>
          <a:xfrm>
            <a:off x="800093" y="765353"/>
            <a:ext cx="7543800" cy="6993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Despliegue en Heroku con CLI</a:t>
            </a:r>
            <a:endParaRPr b="1" sz="2800">
              <a:solidFill>
                <a:srgbClr val="E73263"/>
              </a:solidFill>
            </a:endParaRPr>
          </a:p>
        </p:txBody>
      </p:sp>
      <p:sp>
        <p:nvSpPr>
          <p:cNvPr id="434" name="Google Shape;434;p56"/>
          <p:cNvSpPr txBox="1"/>
          <p:nvPr/>
        </p:nvSpPr>
        <p:spPr>
          <a:xfrm>
            <a:off x="710125" y="1545650"/>
            <a:ext cx="8000400" cy="1925700"/>
          </a:xfrm>
          <a:prstGeom prst="rect">
            <a:avLst/>
          </a:prstGeom>
          <a:noFill/>
          <a:ln>
            <a:noFill/>
          </a:ln>
        </p:spPr>
        <p:txBody>
          <a:bodyPr anchorCtr="0" anchor="t" bIns="91425" lIns="91425" spcFirstLastPara="1" rIns="91425" wrap="square" tIns="91425">
            <a:spAutoFit/>
          </a:bodyPr>
          <a:lstStyle/>
          <a:p>
            <a:pPr indent="0" lvl="0" marL="457200" rtl="0" algn="just">
              <a:lnSpc>
                <a:spcPct val="90000"/>
              </a:lnSpc>
              <a:spcBef>
                <a:spcPts val="900"/>
              </a:spcBef>
              <a:spcAft>
                <a:spcPts val="0"/>
              </a:spcAft>
              <a:buNone/>
            </a:pPr>
            <a:r>
              <a:rPr b="1" lang="es">
                <a:solidFill>
                  <a:srgbClr val="375FA9"/>
                </a:solidFill>
              </a:rPr>
              <a:t>Despliega tu aplicación</a:t>
            </a:r>
            <a:endParaRPr b="1">
              <a:solidFill>
                <a:srgbClr val="375FA9"/>
              </a:solidFill>
            </a:endParaRPr>
          </a:p>
          <a:p>
            <a:pPr indent="-317500" lvl="0" marL="457200" rtl="0" algn="just">
              <a:lnSpc>
                <a:spcPct val="90000"/>
              </a:lnSpc>
              <a:spcBef>
                <a:spcPts val="900"/>
              </a:spcBef>
              <a:spcAft>
                <a:spcPts val="0"/>
              </a:spcAft>
              <a:buClr>
                <a:srgbClr val="375FA9"/>
              </a:buClr>
              <a:buSzPts val="1400"/>
              <a:buChar char="●"/>
            </a:pPr>
            <a:r>
              <a:rPr lang="es">
                <a:solidFill>
                  <a:srgbClr val="375FA9"/>
                </a:solidFill>
              </a:rPr>
              <a:t>Confirma tu código en el repositorio y despliégalo en Heroku usando Git.</a:t>
            </a:r>
            <a:endParaRPr>
              <a:solidFill>
                <a:srgbClr val="375FA9"/>
              </a:solidFill>
            </a:endParaRPr>
          </a:p>
          <a:p>
            <a:pPr indent="0" lvl="0" marL="457200" rtl="0" algn="just">
              <a:lnSpc>
                <a:spcPct val="90000"/>
              </a:lnSpc>
              <a:spcBef>
                <a:spcPts val="900"/>
              </a:spcBef>
              <a:spcAft>
                <a:spcPts val="0"/>
              </a:spcAft>
              <a:buNone/>
            </a:pPr>
            <a:r>
              <a:t/>
            </a:r>
            <a:endParaRPr>
              <a:solidFill>
                <a:srgbClr val="375FA9"/>
              </a:solidFill>
            </a:endParaRPr>
          </a:p>
          <a:p>
            <a:pPr indent="0" lvl="0" marL="0" rtl="0" algn="just">
              <a:lnSpc>
                <a:spcPct val="90000"/>
              </a:lnSpc>
              <a:spcBef>
                <a:spcPts val="900"/>
              </a:spcBef>
              <a:spcAft>
                <a:spcPts val="0"/>
              </a:spcAft>
              <a:buNone/>
            </a:pPr>
            <a:r>
              <a:t/>
            </a:r>
            <a:endParaRPr>
              <a:solidFill>
                <a:srgbClr val="375FA9"/>
              </a:solidFill>
            </a:endParaRPr>
          </a:p>
          <a:p>
            <a:pPr indent="0" lvl="0" marL="0" rtl="0" algn="just">
              <a:lnSpc>
                <a:spcPct val="90000"/>
              </a:lnSpc>
              <a:spcBef>
                <a:spcPts val="900"/>
              </a:spcBef>
              <a:spcAft>
                <a:spcPts val="0"/>
              </a:spcAft>
              <a:buNone/>
            </a:pPr>
            <a:r>
              <a:t/>
            </a:r>
            <a:endParaRPr>
              <a:solidFill>
                <a:srgbClr val="375FA9"/>
              </a:solidFill>
            </a:endParaRPr>
          </a:p>
          <a:p>
            <a:pPr indent="0" lvl="0" marL="0" rtl="0" algn="just">
              <a:lnSpc>
                <a:spcPct val="90000"/>
              </a:lnSpc>
              <a:spcBef>
                <a:spcPts val="900"/>
              </a:spcBef>
              <a:spcAft>
                <a:spcPts val="0"/>
              </a:spcAft>
              <a:buNone/>
            </a:pPr>
            <a:r>
              <a:t/>
            </a:r>
            <a:endParaRPr>
              <a:solidFill>
                <a:srgbClr val="375FA9"/>
              </a:solidFill>
            </a:endParaRPr>
          </a:p>
        </p:txBody>
      </p:sp>
      <p:pic>
        <p:nvPicPr>
          <p:cNvPr id="435" name="Google Shape;435;p56"/>
          <p:cNvPicPr preferRelativeResize="0"/>
          <p:nvPr/>
        </p:nvPicPr>
        <p:blipFill>
          <a:blip r:embed="rId4">
            <a:alphaModFix/>
          </a:blip>
          <a:stretch>
            <a:fillRect/>
          </a:stretch>
        </p:blipFill>
        <p:spPr>
          <a:xfrm>
            <a:off x="1257701" y="2471900"/>
            <a:ext cx="6235974" cy="999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39" name="Shape 439"/>
        <p:cNvGrpSpPr/>
        <p:nvPr/>
      </p:nvGrpSpPr>
      <p:grpSpPr>
        <a:xfrm>
          <a:off x="0" y="0"/>
          <a:ext cx="0" cy="0"/>
          <a:chOff x="0" y="0"/>
          <a:chExt cx="0" cy="0"/>
        </a:xfrm>
      </p:grpSpPr>
      <p:sp>
        <p:nvSpPr>
          <p:cNvPr id="440" name="Google Shape;440;p57"/>
          <p:cNvSpPr txBox="1"/>
          <p:nvPr/>
        </p:nvSpPr>
        <p:spPr>
          <a:xfrm>
            <a:off x="800110" y="2027697"/>
            <a:ext cx="7543800" cy="10881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None/>
            </a:pPr>
            <a:r>
              <a:rPr b="1" lang="es" sz="3800">
                <a:solidFill>
                  <a:srgbClr val="E73263"/>
                </a:solidFill>
              </a:rPr>
              <a:t>Ejercicios de práctica</a:t>
            </a:r>
            <a:endParaRPr b="1" sz="3800">
              <a:solidFill>
                <a:srgbClr val="E73263"/>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44" name="Shape 444"/>
        <p:cNvGrpSpPr/>
        <p:nvPr/>
      </p:nvGrpSpPr>
      <p:grpSpPr>
        <a:xfrm>
          <a:off x="0" y="0"/>
          <a:ext cx="0" cy="0"/>
          <a:chOff x="0" y="0"/>
          <a:chExt cx="0" cy="0"/>
        </a:xfrm>
      </p:grpSpPr>
      <p:sp>
        <p:nvSpPr>
          <p:cNvPr id="445" name="Google Shape;445;p58"/>
          <p:cNvSpPr txBox="1"/>
          <p:nvPr>
            <p:ph type="title"/>
          </p:nvPr>
        </p:nvSpPr>
        <p:spPr>
          <a:xfrm>
            <a:off x="1724025" y="1363565"/>
            <a:ext cx="8325000" cy="515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None/>
            </a:pPr>
            <a:r>
              <a:rPr b="1" lang="es">
                <a:solidFill>
                  <a:srgbClr val="E72E5F"/>
                </a:solidFill>
                <a:latin typeface="Arial"/>
                <a:ea typeface="Arial"/>
                <a:cs typeface="Arial"/>
                <a:sym typeface="Arial"/>
              </a:rPr>
              <a:t>Seguimiento</a:t>
            </a:r>
            <a:r>
              <a:rPr b="1" lang="es">
                <a:solidFill>
                  <a:srgbClr val="375FA9"/>
                </a:solidFill>
                <a:latin typeface="Arial"/>
                <a:ea typeface="Arial"/>
                <a:cs typeface="Arial"/>
                <a:sym typeface="Arial"/>
              </a:rPr>
              <a:t> Habilidades </a:t>
            </a:r>
            <a:br>
              <a:rPr b="1" lang="es">
                <a:solidFill>
                  <a:srgbClr val="375FA9"/>
                </a:solidFill>
                <a:latin typeface="Arial"/>
                <a:ea typeface="Arial"/>
                <a:cs typeface="Arial"/>
                <a:sym typeface="Arial"/>
              </a:rPr>
            </a:br>
            <a:r>
              <a:rPr b="1" lang="es">
                <a:solidFill>
                  <a:srgbClr val="375FA9"/>
                </a:solidFill>
                <a:latin typeface="Arial"/>
                <a:ea typeface="Arial"/>
                <a:cs typeface="Arial"/>
                <a:sym typeface="Arial"/>
              </a:rPr>
              <a:t>Digitales en Programación</a:t>
            </a:r>
            <a:endParaRPr>
              <a:latin typeface="Arial"/>
              <a:ea typeface="Arial"/>
              <a:cs typeface="Arial"/>
              <a:sym typeface="Arial"/>
            </a:endParaRPr>
          </a:p>
        </p:txBody>
      </p:sp>
      <p:pic>
        <p:nvPicPr>
          <p:cNvPr id="446" name="Google Shape;446;p58"/>
          <p:cNvPicPr preferRelativeResize="0"/>
          <p:nvPr/>
        </p:nvPicPr>
        <p:blipFill rotWithShape="1">
          <a:blip r:embed="rId4">
            <a:alphaModFix/>
          </a:blip>
          <a:srcRect b="36534" l="12040" r="15944" t="22894"/>
          <a:stretch/>
        </p:blipFill>
        <p:spPr>
          <a:xfrm>
            <a:off x="1783550" y="2009660"/>
            <a:ext cx="4487918" cy="1421562"/>
          </a:xfrm>
          <a:prstGeom prst="rect">
            <a:avLst/>
          </a:prstGeom>
          <a:noFill/>
          <a:ln>
            <a:noFill/>
          </a:ln>
        </p:spPr>
      </p:pic>
      <p:sp>
        <p:nvSpPr>
          <p:cNvPr id="447" name="Google Shape;447;p58"/>
          <p:cNvSpPr txBox="1"/>
          <p:nvPr/>
        </p:nvSpPr>
        <p:spPr>
          <a:xfrm>
            <a:off x="2650200" y="3936531"/>
            <a:ext cx="8325000" cy="515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500" u="sng" cap="none" strike="noStrike">
                <a:solidFill>
                  <a:srgbClr val="E63464"/>
                </a:solidFill>
                <a:latin typeface="Arial"/>
                <a:ea typeface="Arial"/>
                <a:cs typeface="Arial"/>
                <a:sym typeface="Arial"/>
                <a:hlinkClick r:id="rId5">
                  <a:extLst>
                    <a:ext uri="{A12FA001-AC4F-418D-AE19-62706E023703}">
                      <ahyp:hlinkClr val="tx"/>
                    </a:ext>
                  </a:extLst>
                </a:hlinkClick>
              </a:rPr>
              <a:t>https://www.questionpro.com/t/ALw8TZlxOJ</a:t>
            </a:r>
            <a:endParaRPr b="0" i="0" sz="1500" u="sng" cap="none" strike="noStrike">
              <a:solidFill>
                <a:srgbClr val="E63464"/>
              </a:solidFill>
              <a:latin typeface="Arial"/>
              <a:ea typeface="Arial"/>
              <a:cs typeface="Arial"/>
              <a:sym typeface="Arial"/>
            </a:endParaRPr>
          </a:p>
        </p:txBody>
      </p:sp>
      <p:sp>
        <p:nvSpPr>
          <p:cNvPr id="448" name="Google Shape;448;p58"/>
          <p:cNvSpPr txBox="1"/>
          <p:nvPr/>
        </p:nvSpPr>
        <p:spPr>
          <a:xfrm>
            <a:off x="1783550" y="3531462"/>
            <a:ext cx="4373100" cy="572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400" u="none" cap="none" strike="noStrike">
                <a:solidFill>
                  <a:srgbClr val="375FA9"/>
                </a:solidFill>
                <a:latin typeface="Arial"/>
                <a:ea typeface="Arial"/>
                <a:cs typeface="Arial"/>
                <a:sym typeface="Arial"/>
              </a:rPr>
              <a:t>Completa la siguiente encuesta para darnos retroalimentación sobre esta semana </a:t>
            </a:r>
            <a:r>
              <a:rPr b="1" i="0" lang="es" sz="1400" u="none" cap="none" strike="noStrike">
                <a:solidFill>
                  <a:srgbClr val="375FA9"/>
                </a:solidFill>
                <a:latin typeface="Times New Roman"/>
                <a:ea typeface="Times New Roman"/>
                <a:cs typeface="Times New Roman"/>
                <a:sym typeface="Times New Roman"/>
              </a:rPr>
              <a:t>▼▼▼</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59"/>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19"/>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75" name="Google Shape;175;p19"/>
          <p:cNvSpPr txBox="1"/>
          <p:nvPr/>
        </p:nvSpPr>
        <p:spPr>
          <a:xfrm>
            <a:off x="822960" y="146050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El término de servidor en tecnología, hace referencia a un equipo de cómputo en el cual se procesan solicitudes y entregan las respuestas a otros equipos, a los que se les llama clientes.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Más que un objeto, el servidor es un término que se le asocia al computador destinado a recibir y procesar solicitudes dentro de la arquitectura diseñada, por este motivo el servidor debe tener amplia memoria y capacidad de procesamiento para atender de manera oportuna las peticiones entrantes.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Las solicitudes a un servidor pueden realizarse a través de una red local o de internet.</a:t>
            </a:r>
            <a:endParaRPr sz="1300">
              <a:solidFill>
                <a:srgbClr val="233A4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0"/>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81" name="Google Shape;181;p20"/>
          <p:cNvSpPr txBox="1"/>
          <p:nvPr/>
        </p:nvSpPr>
        <p:spPr>
          <a:xfrm>
            <a:off x="822960" y="14605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Existen diferentes tipos de servidores, estos se pueden agrupar de acuerdo a su uso, o al servicio que ofrecen.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De acuerdo a su uso se pueden clasificar en dos tipo: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sz="1500">
                <a:solidFill>
                  <a:srgbClr val="375FA9"/>
                </a:solidFill>
              </a:rPr>
              <a:t>Servidor dedicado:</a:t>
            </a:r>
            <a:r>
              <a:rPr lang="es" sz="1500">
                <a:solidFill>
                  <a:srgbClr val="375FA9"/>
                </a:solidFill>
              </a:rPr>
              <a:t> dedica todos sus recursos a atender solicitudes de los equipos cliente.</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sz="1500">
                <a:solidFill>
                  <a:srgbClr val="375FA9"/>
                </a:solidFill>
              </a:rPr>
              <a:t>Servidor compartido:</a:t>
            </a:r>
            <a:r>
              <a:rPr lang="es" sz="1500">
                <a:solidFill>
                  <a:srgbClr val="375FA9"/>
                </a:solidFill>
              </a:rPr>
              <a:t> además de utilizar sus recursos para servir las peticiones de los clientes, también es utilizado por un usuario para trabajar de forma local.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1"/>
          <p:cNvSpPr txBox="1"/>
          <p:nvPr/>
        </p:nvSpPr>
        <p:spPr>
          <a:xfrm>
            <a:off x="829887" y="37081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87" name="Google Shape;187;p21"/>
          <p:cNvSpPr txBox="1"/>
          <p:nvPr/>
        </p:nvSpPr>
        <p:spPr>
          <a:xfrm>
            <a:off x="812569" y="1458915"/>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Existen varios tipos servidores de acuerdo al servicio que ofrecen o la función que cumplen dentro de la arquitectura de la red, los más comunes son: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sz="1500">
                <a:solidFill>
                  <a:srgbClr val="375FA9"/>
                </a:solidFill>
              </a:rPr>
              <a:t>Servidor de archivos:</a:t>
            </a:r>
            <a:r>
              <a:rPr lang="es" sz="1500">
                <a:solidFill>
                  <a:srgbClr val="375FA9"/>
                </a:solidFill>
              </a:rPr>
              <a:t> es aquel que almacena y provee archivos.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sz="1500">
                <a:solidFill>
                  <a:srgbClr val="375FA9"/>
                </a:solidFill>
              </a:rPr>
              <a:t>Servidor de Directorio Activo/Dominio:</a:t>
            </a:r>
            <a:r>
              <a:rPr lang="es" sz="1500">
                <a:solidFill>
                  <a:srgbClr val="375FA9"/>
                </a:solidFill>
              </a:rPr>
              <a:t> guarda la información sobre los usuarios, equipos y grupos de una red.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sz="1500">
                <a:solidFill>
                  <a:srgbClr val="375FA9"/>
                </a:solidFill>
              </a:rPr>
              <a:t>Servidor de Correo:</a:t>
            </a:r>
            <a:r>
              <a:rPr lang="es" sz="1500">
                <a:solidFill>
                  <a:srgbClr val="375FA9"/>
                </a:solidFill>
              </a:rPr>
              <a:t> envía, recibe y almacena los correos de una organización.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sz="1500">
                <a:solidFill>
                  <a:srgbClr val="375FA9"/>
                </a:solidFill>
              </a:rPr>
              <a:t>Servidor Proxy:</a:t>
            </a:r>
            <a:r>
              <a:rPr lang="es" sz="1500">
                <a:solidFill>
                  <a:srgbClr val="375FA9"/>
                </a:solidFill>
              </a:rPr>
              <a:t> entre otras funciones, guarda en memoria caché las </a:t>
            </a:r>
            <a:r>
              <a:rPr lang="es" sz="1500">
                <a:solidFill>
                  <a:srgbClr val="375FA9"/>
                </a:solidFill>
              </a:rPr>
              <a:t>páginas</a:t>
            </a:r>
            <a:r>
              <a:rPr lang="es" sz="1500">
                <a:solidFill>
                  <a:srgbClr val="375FA9"/>
                </a:solidFill>
              </a:rPr>
              <a:t> web a las que acceden los usuarios de la red durante un cierto tiempo, haciendo más rápida la respuesta hacia el usuario las siguientes veces que este acceda. </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2"/>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93" name="Google Shape;193;p22"/>
          <p:cNvSpPr txBox="1"/>
          <p:nvPr/>
        </p:nvSpPr>
        <p:spPr>
          <a:xfrm>
            <a:off x="822960" y="153670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b="1" lang="es" sz="1500">
                <a:solidFill>
                  <a:srgbClr val="375FA9"/>
                </a:solidFill>
              </a:rPr>
              <a:t>Servidor Web:</a:t>
            </a:r>
            <a:r>
              <a:rPr lang="es" sz="1500">
                <a:solidFill>
                  <a:srgbClr val="375FA9"/>
                </a:solidFill>
              </a:rPr>
              <a:t> almacena contenido web y lo pone al servicio de los usuarios.</a:t>
            </a:r>
            <a:endParaRPr sz="15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sz="1500">
                <a:solidFill>
                  <a:srgbClr val="375FA9"/>
                </a:solidFill>
              </a:rPr>
              <a:t>Servidor de Base de Datos:</a:t>
            </a:r>
            <a:r>
              <a:rPr lang="es" sz="1500">
                <a:solidFill>
                  <a:srgbClr val="375FA9"/>
                </a:solidFill>
              </a:rPr>
              <a:t> provee servicios de base de datos a otros programas o equipos.</a:t>
            </a:r>
            <a:endParaRPr sz="15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sz="1500">
                <a:solidFill>
                  <a:srgbClr val="375FA9"/>
                </a:solidFill>
              </a:rPr>
              <a:t>Servidor DNS:</a:t>
            </a:r>
            <a:r>
              <a:rPr lang="es" sz="1500">
                <a:solidFill>
                  <a:srgbClr val="375FA9"/>
                </a:solidFill>
              </a:rPr>
              <a:t> establece la relación entre los nombres de dominio y las direcciones IP de los equipos de una red.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sz="1500">
                <a:solidFill>
                  <a:srgbClr val="375FA9"/>
                </a:solidFill>
              </a:rPr>
              <a:t>Servidor DHCP:</a:t>
            </a:r>
            <a:r>
              <a:rPr lang="es" sz="1500">
                <a:solidFill>
                  <a:srgbClr val="375FA9"/>
                </a:solidFill>
              </a:rPr>
              <a:t> dispone de una rango de direcciones con el cual, asigna automáticamente los parámetros de configuración de red IP a los equipos cliente.</a:t>
            </a:r>
            <a:endParaRPr sz="15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sz="1500">
                <a:solidFill>
                  <a:srgbClr val="375FA9"/>
                </a:solidFill>
              </a:rPr>
              <a:t>Servidor FTP:</a:t>
            </a:r>
            <a:r>
              <a:rPr lang="es" sz="1500">
                <a:solidFill>
                  <a:srgbClr val="375FA9"/>
                </a:solidFill>
              </a:rPr>
              <a:t> permite el intercambio de ficheros entre equipos.</a:t>
            </a:r>
            <a:endParaRPr sz="13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3"/>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Servidores</a:t>
            </a:r>
            <a:endParaRPr b="1" sz="3200">
              <a:solidFill>
                <a:srgbClr val="E73263"/>
              </a:solidFill>
            </a:endParaRPr>
          </a:p>
        </p:txBody>
      </p:sp>
      <p:sp>
        <p:nvSpPr>
          <p:cNvPr id="199" name="Google Shape;199;p23"/>
          <p:cNvSpPr txBox="1"/>
          <p:nvPr/>
        </p:nvSpPr>
        <p:spPr>
          <a:xfrm>
            <a:off x="822960" y="14605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Servidor Web</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Un servidor web es un software que se instala en el equipo de cómputo y cuyo objetivo es devolver información (páginas web) cuando los usuarios realizan las peticiones de acceso. La respuesta a estas peticiones se transmiten a los usuarios a través de los navegadores web mediante el protocolo HTTP (Hipertext Transfer Protocol).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Cuando un usuario escribe una dirección web, está solicitando información al servidor, es por esto que el servidor web siempre debe estar a la espera de una solicitud de información, de lo contrario no será posible para el usuario visitar la página web deseada.</a:t>
            </a:r>
            <a:endParaRPr sz="13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