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Tahom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049270-FE10-48DB-BF6B-EBFFF3E83BC7}">
  <a:tblStyle styleId="{E3049270-FE10-48DB-BF6B-EBFFF3E83BC7}" styleName="Table_0"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163EF5">
              <a:alpha val="40000"/>
            </a:srgb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163EF5">
              <a:alpha val="40000"/>
            </a:srgb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AF7B51"/>
      </a:tcTxStyle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163EF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681781c4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d681781c4d_1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a877bc59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da877bc598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b28d2cf6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db28d2cf6e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b28d2cf6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db28d2cf6e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62fcfd924_1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d62fcfd924_1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681781c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d681781c4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681781c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d681781c4d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681781c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d681781c4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681781c4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d681781c4d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681781c4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d681781c4d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681781c4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d681781c4d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Clases abstractas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20687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Cuando hay herencia se puede crear una clase abstracta.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20687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Se denomina </a:t>
            </a:r>
            <a:r>
              <a:rPr b="1" lang="es">
                <a:solidFill>
                  <a:srgbClr val="E73464"/>
                </a:solidFill>
              </a:rPr>
              <a:t>clase abstracta</a:t>
            </a:r>
            <a:r>
              <a:rPr lang="es">
                <a:solidFill>
                  <a:srgbClr val="375FA9"/>
                </a:solidFill>
              </a:rPr>
              <a:t> a una clase que tiene algún método sin implementar.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20687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Para definir una clase abstracta se debe tener en cuenta:</a:t>
            </a:r>
            <a:endParaRPr>
              <a:solidFill>
                <a:srgbClr val="375FA9"/>
              </a:solidFill>
            </a:endParaRPr>
          </a:p>
          <a:p>
            <a:pPr indent="-311078" lvl="2" marL="1040472" rtl="0" algn="l">
              <a:spcBef>
                <a:spcPts val="3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ourier New"/>
              <a:buChar char="o"/>
            </a:pPr>
            <a:r>
              <a:rPr lang="es">
                <a:solidFill>
                  <a:srgbClr val="375FA9"/>
                </a:solidFill>
              </a:rPr>
              <a:t>En la declaración de la clase añadir abstract.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078" lvl="2" marL="1040472" rtl="0" algn="l">
              <a:spcBef>
                <a:spcPts val="3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ourier New"/>
              <a:buChar char="o"/>
            </a:pPr>
            <a:r>
              <a:rPr lang="es">
                <a:solidFill>
                  <a:srgbClr val="375FA9"/>
                </a:solidFill>
              </a:rPr>
              <a:t>Dejar sólo la declaración del método, añadiendo igualmente abstract.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287" lvl="0" marL="446087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Una subclase de una clase abstracta debe: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015144" rtl="0" algn="l">
              <a:spcBef>
                <a:spcPts val="3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ourier New"/>
              <a:buChar char="o"/>
            </a:pPr>
            <a:r>
              <a:rPr lang="es">
                <a:solidFill>
                  <a:srgbClr val="375FA9"/>
                </a:solidFill>
              </a:rPr>
              <a:t>Implementar todos los métodos abstractos heredados, o bien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015144" rtl="0" algn="l">
              <a:spcBef>
                <a:spcPts val="3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ourier New"/>
              <a:buChar char="o"/>
            </a:pPr>
            <a:r>
              <a:rPr lang="es">
                <a:solidFill>
                  <a:srgbClr val="375FA9"/>
                </a:solidFill>
              </a:rPr>
              <a:t>Ser a su vez declarada abstracta.</a:t>
            </a:r>
            <a:endParaRPr>
              <a:solidFill>
                <a:srgbClr val="375FA9"/>
              </a:solidFill>
            </a:endParaRPr>
          </a:p>
          <a:p>
            <a:pPr indent="0" lvl="1" marL="272194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/>
        </p:nvSpPr>
        <p:spPr>
          <a:xfrm>
            <a:off x="822960" y="1361998"/>
            <a:ext cx="7543800" cy="3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Una clase abstracta no puede ser instanciada</a:t>
            </a:r>
            <a:endParaRPr sz="1500">
              <a:solidFill>
                <a:srgbClr val="375FA9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Puede contener métodos abstractos, a ser implementados en subclases</a:t>
            </a:r>
            <a:endParaRPr sz="1500">
              <a:solidFill>
                <a:srgbClr val="375FA9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Puede contener métodos concretos</a:t>
            </a:r>
            <a:endParaRPr sz="1500">
              <a:solidFill>
                <a:srgbClr val="375FA9"/>
              </a:solidFill>
            </a:endParaRPr>
          </a:p>
          <a:p>
            <a: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1054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public abstract class Padre {</a:t>
            </a:r>
            <a:endParaRPr sz="1100">
              <a:solidFill>
                <a:srgbClr val="233A44"/>
              </a:solidFill>
            </a:endParaRPr>
          </a:p>
          <a:p>
            <a:pPr indent="0" lvl="2" marL="1054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...</a:t>
            </a:r>
            <a:endParaRPr sz="1100">
              <a:solidFill>
                <a:srgbClr val="233A44"/>
              </a:solidFill>
            </a:endParaRPr>
          </a:p>
          <a:p>
            <a:pPr indent="0" lvl="2" marL="1054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public abstract void metodo();</a:t>
            </a:r>
            <a:endParaRPr sz="1100">
              <a:solidFill>
                <a:srgbClr val="233A44"/>
              </a:solidFill>
            </a:endParaRPr>
          </a:p>
          <a:p>
            <a:pPr indent="0" lvl="2" marL="1054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1054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33A44"/>
              </a:solidFill>
            </a:endParaRPr>
          </a:p>
          <a:p>
            <a:pPr indent="0" lvl="2" marL="1054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public class Hija extends Padre {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1054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public void metodo() {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1054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...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1054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}</a:t>
            </a:r>
            <a:endParaRPr sz="1100">
              <a:solidFill>
                <a:srgbClr val="233A44"/>
              </a:solidFill>
            </a:endParaRPr>
          </a:p>
          <a:p>
            <a:pPr indent="0" lvl="2" marL="1054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Clases Abstractas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5312865" y="2877520"/>
            <a:ext cx="2602800" cy="837000"/>
          </a:xfrm>
          <a:prstGeom prst="wedgeRoundRectCallout">
            <a:avLst>
              <a:gd fmla="val -104806" name="adj1"/>
              <a:gd fmla="val -43315" name="adj2"/>
              <a:gd fmla="val 16667" name="adj3"/>
            </a:avLst>
          </a:prstGeom>
          <a:solidFill>
            <a:srgbClr val="3D4594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Clase Padre es abstracta: si se intenta instanciarla, se produce un error de compilación</a:t>
            </a:r>
            <a:endParaRPr b="0" i="0" sz="12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4682298" y="3924948"/>
            <a:ext cx="2602800" cy="837000"/>
          </a:xfrm>
          <a:prstGeom prst="wedgeRoundRectCallout">
            <a:avLst>
              <a:gd fmla="val -73602" name="adj1"/>
              <a:gd fmla="val -47466" name="adj2"/>
              <a:gd fmla="val 16667" name="adj3"/>
            </a:avLst>
          </a:prstGeom>
          <a:solidFill>
            <a:srgbClr val="3D4594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Si la clase Hija no provee una implementación del método metodo(), se produce un error de compilación</a:t>
            </a:r>
            <a:endParaRPr b="0" i="0" sz="12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/>
        </p:nvSpPr>
        <p:spPr>
          <a:xfrm>
            <a:off x="735210" y="721111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Clases Abstractas – </a:t>
            </a:r>
            <a:br>
              <a:rPr lang="es" sz="28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Sobreescritura de métodos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623700" y="2001973"/>
            <a:ext cx="75438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1" marL="420687" rtl="0" algn="just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La sobrescritura tiene sentido si la subclase tiene características que hagan que ese método deba ejecutar acciones adicionales.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34937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85750" lvl="1" marL="420687" rtl="0" algn="just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Para sobrescribir se utiliza @Override justo encima de la definición del método.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34937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85750" lvl="1" marL="420687" rtl="0" algn="just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El método de la subclase debe tener la misma definición que el de la superclase.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34937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85750" lvl="1" marL="420687" rtl="0" algn="just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En caso de no sobrescribir un método, se ejecutará el de la superclase.</a:t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/>
        </p:nvSpPr>
        <p:spPr>
          <a:xfrm>
            <a:off x="766654" y="790588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Clases abstractas, </a:t>
            </a:r>
            <a:r>
              <a:rPr lang="es" sz="3200">
                <a:solidFill>
                  <a:srgbClr val="E73464"/>
                </a:solidFill>
              </a:rPr>
              <a:t>@Override</a:t>
            </a:r>
            <a:r>
              <a:rPr lang="es" sz="3000">
                <a:solidFill>
                  <a:srgbClr val="E83464"/>
                </a:solidFill>
              </a:rPr>
              <a:t> – Polimorfismo - Ejemplo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833560" y="1926478"/>
            <a:ext cx="75438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//Clase padre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12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public abstract class Vehiculo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12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	public abstract void abastecer(double litros);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12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12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//Clase hija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12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public class Taxi extends Vehiculo{</a:t>
            </a:r>
            <a:endParaRPr sz="1200">
              <a:solidFill>
                <a:srgbClr val="375FA9"/>
              </a:solidFill>
            </a:endParaRPr>
          </a:p>
          <a:p>
            <a:pPr indent="0" lvl="0" marL="14612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	public Taxi()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12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	}</a:t>
            </a:r>
            <a:endParaRPr sz="1200">
              <a:solidFill>
                <a:srgbClr val="375FA9"/>
              </a:solidFill>
            </a:endParaRPr>
          </a:p>
          <a:p>
            <a:pPr indent="0" lvl="0" marL="14612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@Override</a:t>
            </a:r>
            <a:endParaRPr sz="1200">
              <a:solidFill>
                <a:srgbClr val="375FA9"/>
              </a:solidFill>
            </a:endParaRPr>
          </a:p>
          <a:p>
            <a:pPr indent="0" lvl="0" marL="14612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public void abastecer(double litros){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12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}</a:t>
            </a:r>
            <a:endParaRPr sz="12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11: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35116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Programación Orientada a Objetos (POO)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Explicar el polimorfismo básico y su relación con la herencia en Java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Explicar el polimorfirmo utilizando los conceptos de clase abstracta y la sobreescritura de métodos (@OverrEditor)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Construir programas que usen el polimorfismo básico con el apoyo de la herencia y con el uso de la clase abstracta y la sobreescritura de métodos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1182442" y="3047996"/>
            <a:ext cx="1610928" cy="769392"/>
          </a:xfrm>
          <a:prstGeom prst="cloud">
            <a:avLst/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F7B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778356" y="130484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Polimorfismo</a:t>
            </a:r>
            <a:endParaRPr b="1" sz="3200">
              <a:solidFill>
                <a:srgbClr val="E83464"/>
              </a:solidFill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651" y="339246"/>
            <a:ext cx="2925600" cy="15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7636" y="3957080"/>
            <a:ext cx="2857499" cy="71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2035" y="1882029"/>
            <a:ext cx="2333317" cy="155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8251" y="1852644"/>
            <a:ext cx="1699261" cy="1436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18"/>
          <p:cNvCxnSpPr/>
          <p:nvPr/>
        </p:nvCxnSpPr>
        <p:spPr>
          <a:xfrm flipH="1">
            <a:off x="3248034" y="1399676"/>
            <a:ext cx="2093400" cy="1014900"/>
          </a:xfrm>
          <a:prstGeom prst="straightConnector1">
            <a:avLst/>
          </a:prstGeom>
          <a:noFill/>
          <a:ln cap="flat" cmpd="sng" w="9525">
            <a:solidFill>
              <a:srgbClr val="D651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18"/>
          <p:cNvCxnSpPr/>
          <p:nvPr/>
        </p:nvCxnSpPr>
        <p:spPr>
          <a:xfrm rot="10800000">
            <a:off x="3248034" y="2676454"/>
            <a:ext cx="2093400" cy="100200"/>
          </a:xfrm>
          <a:prstGeom prst="straightConnector1">
            <a:avLst/>
          </a:prstGeom>
          <a:noFill/>
          <a:ln cap="flat" cmpd="sng" w="9525">
            <a:solidFill>
              <a:srgbClr val="D651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18"/>
          <p:cNvCxnSpPr/>
          <p:nvPr/>
        </p:nvCxnSpPr>
        <p:spPr>
          <a:xfrm rot="10800000">
            <a:off x="3248034" y="2970404"/>
            <a:ext cx="2093400" cy="1092300"/>
          </a:xfrm>
          <a:prstGeom prst="straightConnector1">
            <a:avLst/>
          </a:prstGeom>
          <a:noFill/>
          <a:ln cap="flat" cmpd="sng" w="9525">
            <a:solidFill>
              <a:srgbClr val="D651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" name="Google Shape;170;p18"/>
          <p:cNvSpPr txBox="1"/>
          <p:nvPr/>
        </p:nvSpPr>
        <p:spPr>
          <a:xfrm>
            <a:off x="1515955" y="3173624"/>
            <a:ext cx="99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Volar</a:t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19"/>
          <p:cNvGraphicFramePr/>
          <p:nvPr/>
        </p:nvGraphicFramePr>
        <p:xfrm>
          <a:off x="3867856" y="1556604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986FF"/>
                    </a:gs>
                    <a:gs pos="35000">
                      <a:srgbClr val="A2A8FF"/>
                    </a:gs>
                    <a:gs pos="100000">
                      <a:srgbClr val="D7DBFF"/>
                    </a:gs>
                  </a:gsLst>
                  <a:lin ang="16200038" scaled="0"/>
                </a:gradFill>
                <a:tableStyleId>{E3049270-FE10-48DB-BF6B-EBFFF3E83BC7}</a:tableStyleId>
              </a:tblPr>
              <a:tblGrid>
                <a:gridCol w="1414025"/>
              </a:tblGrid>
              <a:tr h="27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cap="none" strike="noStrike">
                          <a:solidFill>
                            <a:srgbClr val="FFFFFF"/>
                          </a:solidFill>
                        </a:rPr>
                        <a:t>Avión</a:t>
                      </a:r>
                      <a:endParaRPr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575" marL="68575"/>
                </a:tc>
              </a:tr>
              <a:tr h="3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cap="none" strike="noStrike"/>
                        <a:t>-Alas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cap="none" strike="noStrike"/>
                        <a:t>-Cabina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cap="none" strike="noStrike"/>
                        <a:t>+ Despegar()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cap="none" strike="noStrike"/>
                        <a:t>+ Aterrizar()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u="none" cap="none" strike="noStrike">
                          <a:solidFill>
                            <a:srgbClr val="FF0000"/>
                          </a:solidFill>
                        </a:rPr>
                        <a:t>+ Volar()</a:t>
                      </a:r>
                      <a:endParaRPr b="1" sz="11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graphicFrame>
        <p:nvGraphicFramePr>
          <p:cNvPr id="176" name="Google Shape;176;p19"/>
          <p:cNvGraphicFramePr/>
          <p:nvPr/>
        </p:nvGraphicFramePr>
        <p:xfrm>
          <a:off x="1327927" y="37509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{E3049270-FE10-48DB-BF6B-EBFFF3E83BC7}</a:tableStyleId>
              </a:tblPr>
              <a:tblGrid>
                <a:gridCol w="14140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cap="none" strike="noStrike">
                          <a:solidFill>
                            <a:srgbClr val="FFFFFF"/>
                          </a:solidFill>
                        </a:rPr>
                        <a:t>AvionGuerra</a:t>
                      </a:r>
                      <a:endParaRPr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cap="none" strike="noStrike"/>
                        <a:t>-TipoMisil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+ Disparar()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u="none" cap="none" strike="noStrike">
                          <a:solidFill>
                            <a:srgbClr val="FF0000"/>
                          </a:solidFill>
                        </a:rPr>
                        <a:t>+ Volar()</a:t>
                      </a:r>
                      <a:endParaRPr b="1" sz="11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graphicFrame>
        <p:nvGraphicFramePr>
          <p:cNvPr id="177" name="Google Shape;177;p19"/>
          <p:cNvGraphicFramePr/>
          <p:nvPr/>
        </p:nvGraphicFramePr>
        <p:xfrm>
          <a:off x="3806714" y="37414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{E3049270-FE10-48DB-BF6B-EBFFF3E83BC7}</a:tableStyleId>
              </a:tblPr>
              <a:tblGrid>
                <a:gridCol w="15309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cap="none" strike="noStrike">
                          <a:solidFill>
                            <a:srgbClr val="FFFFFF"/>
                          </a:solidFill>
                        </a:rPr>
                        <a:t>AvionComercial</a:t>
                      </a:r>
                      <a:endParaRPr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cap="none" strike="noStrike"/>
                        <a:t>-NumeroPasajeros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+DarRefrigerio()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u="none" cap="none" strike="noStrike">
                          <a:solidFill>
                            <a:srgbClr val="FF0000"/>
                          </a:solidFill>
                        </a:rPr>
                        <a:t>+ Volar()</a:t>
                      </a:r>
                      <a:endParaRPr b="1" sz="11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graphicFrame>
        <p:nvGraphicFramePr>
          <p:cNvPr id="178" name="Google Shape;178;p19"/>
          <p:cNvGraphicFramePr/>
          <p:nvPr/>
        </p:nvGraphicFramePr>
        <p:xfrm>
          <a:off x="6423200" y="37414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{E3049270-FE10-48DB-BF6B-EBFFF3E83BC7}</a:tableStyleId>
              </a:tblPr>
              <a:tblGrid>
                <a:gridCol w="14140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cap="none" strike="noStrike">
                          <a:solidFill>
                            <a:srgbClr val="FFFFFF"/>
                          </a:solidFill>
                        </a:rPr>
                        <a:t>AvionCarga</a:t>
                      </a:r>
                      <a:endParaRPr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cap="none" strike="noStrike"/>
                        <a:t>-Peso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/>
                        <a:t>+ ValidarPeso()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u="none" cap="none" strike="noStrike">
                          <a:solidFill>
                            <a:srgbClr val="FF0000"/>
                          </a:solidFill>
                        </a:rPr>
                        <a:t>+ Volar()</a:t>
                      </a:r>
                      <a:endParaRPr b="1" sz="11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cxnSp>
        <p:nvCxnSpPr>
          <p:cNvPr id="179" name="Google Shape;179;p19"/>
          <p:cNvCxnSpPr/>
          <p:nvPr/>
        </p:nvCxnSpPr>
        <p:spPr>
          <a:xfrm flipH="1" rot="10800000">
            <a:off x="2242544" y="2804313"/>
            <a:ext cx="2332200" cy="329400"/>
          </a:xfrm>
          <a:prstGeom prst="bentConnector2">
            <a:avLst/>
          </a:prstGeom>
          <a:noFill/>
          <a:ln cap="flat" cmpd="sng" w="9525">
            <a:solidFill>
              <a:srgbClr val="384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19"/>
          <p:cNvCxnSpPr/>
          <p:nvPr/>
        </p:nvCxnSpPr>
        <p:spPr>
          <a:xfrm>
            <a:off x="2242543" y="3133713"/>
            <a:ext cx="0" cy="617100"/>
          </a:xfrm>
          <a:prstGeom prst="straightConnector1">
            <a:avLst/>
          </a:prstGeom>
          <a:noFill/>
          <a:ln cap="flat" cmpd="sng" w="9525">
            <a:solidFill>
              <a:srgbClr val="00786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7130214" y="3124271"/>
            <a:ext cx="0" cy="617100"/>
          </a:xfrm>
          <a:prstGeom prst="straightConnector1">
            <a:avLst/>
          </a:prstGeom>
          <a:noFill/>
          <a:ln cap="flat" cmpd="sng" w="9525">
            <a:solidFill>
              <a:srgbClr val="00786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4571973" y="3133713"/>
            <a:ext cx="2560800" cy="0"/>
          </a:xfrm>
          <a:prstGeom prst="straightConnector1">
            <a:avLst/>
          </a:prstGeom>
          <a:noFill/>
          <a:ln cap="flat" cmpd="sng" w="9525">
            <a:solidFill>
              <a:srgbClr val="3841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9"/>
          <p:cNvSpPr txBox="1"/>
          <p:nvPr/>
        </p:nvSpPr>
        <p:spPr>
          <a:xfrm>
            <a:off x="1297348" y="462890"/>
            <a:ext cx="6549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Polimorfismo</a:t>
            </a:r>
            <a:endParaRPr b="1" sz="3200">
              <a:solidFill>
                <a:srgbClr val="E83464"/>
              </a:solidFill>
            </a:endParaRPr>
          </a:p>
        </p:txBody>
      </p:sp>
      <p:cxnSp>
        <p:nvCxnSpPr>
          <p:cNvPr id="184" name="Google Shape;184;p19"/>
          <p:cNvCxnSpPr/>
          <p:nvPr/>
        </p:nvCxnSpPr>
        <p:spPr>
          <a:xfrm>
            <a:off x="4571973" y="3124271"/>
            <a:ext cx="0" cy="626700"/>
          </a:xfrm>
          <a:prstGeom prst="straightConnector1">
            <a:avLst/>
          </a:prstGeom>
          <a:noFill/>
          <a:ln cap="flat" cmpd="sng" w="9525">
            <a:solidFill>
              <a:srgbClr val="3841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/>
        </p:nvSpPr>
        <p:spPr>
          <a:xfrm>
            <a:off x="604435" y="273843"/>
            <a:ext cx="6867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Polimorfismo</a:t>
            </a:r>
            <a:endParaRPr b="1" sz="3200">
              <a:solidFill>
                <a:srgbClr val="E83464"/>
              </a:solidFill>
            </a:endParaRPr>
          </a:p>
        </p:txBody>
      </p:sp>
      <p:grpSp>
        <p:nvGrpSpPr>
          <p:cNvPr id="190" name="Google Shape;190;p20"/>
          <p:cNvGrpSpPr/>
          <p:nvPr/>
        </p:nvGrpSpPr>
        <p:grpSpPr>
          <a:xfrm>
            <a:off x="749387" y="1369220"/>
            <a:ext cx="7736664" cy="3136013"/>
            <a:chOff x="144952" y="0"/>
            <a:chExt cx="7736664" cy="3136013"/>
          </a:xfrm>
        </p:grpSpPr>
        <p:sp>
          <p:nvSpPr>
            <p:cNvPr id="191" name="Google Shape;191;p20"/>
            <p:cNvSpPr/>
            <p:nvPr/>
          </p:nvSpPr>
          <p:spPr>
            <a:xfrm>
              <a:off x="2898608" y="0"/>
              <a:ext cx="4392000" cy="9801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FFCC66"/>
            </a:solidFill>
            <a:ln cap="flat" cmpd="sng" w="25400">
              <a:solidFill>
                <a:srgbClr val="C8D6D3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 txBox="1"/>
            <p:nvPr/>
          </p:nvSpPr>
          <p:spPr>
            <a:xfrm>
              <a:off x="2898608" y="122495"/>
              <a:ext cx="4024500" cy="7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25" lIns="11425" spcFirstLastPara="1" rIns="11425" wrap="square" tIns="11425">
              <a:noAutofit/>
            </a:bodyPr>
            <a:lstStyle/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●"/>
              </a:pPr>
              <a:r>
                <a:rPr b="0" i="0" lang="e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Muchas Formas que puede tomar un objeto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735983" y="0"/>
              <a:ext cx="2162700" cy="980100"/>
            </a:xfrm>
            <a:prstGeom prst="roundRect">
              <a:avLst>
                <a:gd fmla="val 16667" name="adj"/>
              </a:avLst>
            </a:prstGeom>
            <a:solidFill>
              <a:srgbClr val="FFCC66"/>
            </a:solidFill>
            <a:ln cap="flat" cmpd="sng" w="25400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 txBox="1"/>
            <p:nvPr/>
          </p:nvSpPr>
          <p:spPr>
            <a:xfrm>
              <a:off x="783821" y="47838"/>
              <a:ext cx="2067000" cy="8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¿Qué es?</a:t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2291716" y="1077956"/>
              <a:ext cx="5589900" cy="9801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163EF5">
                <a:alpha val="89800"/>
              </a:srgbClr>
            </a:solidFill>
            <a:ln cap="flat" cmpd="sng" w="25400">
              <a:solidFill>
                <a:srgbClr val="C8D6D3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 txBox="1"/>
            <p:nvPr/>
          </p:nvSpPr>
          <p:spPr>
            <a:xfrm>
              <a:off x="2291716" y="1200451"/>
              <a:ext cx="5222400" cy="7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25" lIns="11425" spcFirstLastPara="1" rIns="11425" wrap="square" tIns="11425">
              <a:noAutofit/>
            </a:bodyPr>
            <a:lstStyle/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●"/>
              </a:pPr>
              <a:r>
                <a:rPr b="0" i="0" lang="e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Los objetos pueden tener distinto comportamiento dependiendo de su interacción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44952" y="1077956"/>
              <a:ext cx="2146800" cy="980100"/>
            </a:xfrm>
            <a:prstGeom prst="roundRect">
              <a:avLst>
                <a:gd fmla="val 16667" name="adj"/>
              </a:avLst>
            </a:prstGeom>
            <a:solidFill>
              <a:srgbClr val="163EF5">
                <a:alpha val="89800"/>
              </a:srgbClr>
            </a:solidFill>
            <a:ln cap="flat" cmpd="sng" w="25400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 txBox="1"/>
            <p:nvPr/>
          </p:nvSpPr>
          <p:spPr>
            <a:xfrm>
              <a:off x="192790" y="1125794"/>
              <a:ext cx="2051100" cy="8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¿Por qué?</a:t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286213" y="2155913"/>
              <a:ext cx="3558300" cy="9801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FF9999"/>
            </a:solidFill>
            <a:ln cap="flat" cmpd="sng" w="25400">
              <a:solidFill>
                <a:srgbClr val="F7F7F7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 txBox="1"/>
            <p:nvPr/>
          </p:nvSpPr>
          <p:spPr>
            <a:xfrm>
              <a:off x="3286213" y="2278408"/>
              <a:ext cx="3190800" cy="7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25" lIns="11425" spcFirstLastPara="1" rIns="11425" wrap="square" tIns="11425">
              <a:noAutofit/>
            </a:bodyPr>
            <a:lstStyle/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●"/>
              </a:pPr>
              <a:r>
                <a:rPr b="0" i="0" lang="e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Código limpio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●"/>
              </a:pPr>
              <a:r>
                <a:rPr b="0" i="0" lang="e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Ahorrar tiempo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182022" y="2155913"/>
              <a:ext cx="2104200" cy="980100"/>
            </a:xfrm>
            <a:prstGeom prst="roundRect">
              <a:avLst>
                <a:gd fmla="val 16667" name="adj"/>
              </a:avLst>
            </a:prstGeom>
            <a:solidFill>
              <a:srgbClr val="FF9999"/>
            </a:solidFill>
            <a:ln cap="flat" cmpd="sng" w="25400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 txBox="1"/>
            <p:nvPr/>
          </p:nvSpPr>
          <p:spPr>
            <a:xfrm>
              <a:off x="1229860" y="2203751"/>
              <a:ext cx="2008500" cy="8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¿Para qué?</a:t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/>
        </p:nvSpPr>
        <p:spPr>
          <a:xfrm>
            <a:off x="631063" y="888232"/>
            <a:ext cx="6000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Polimorfismo</a:t>
            </a:r>
            <a:endParaRPr b="1" sz="3200">
              <a:solidFill>
                <a:srgbClr val="E83464"/>
              </a:solidFill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2642462" y="1597220"/>
            <a:ext cx="5497500" cy="29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>
                <a:solidFill>
                  <a:srgbClr val="3C63AB"/>
                </a:solidFill>
              </a:rPr>
              <a:t>En java, el polimorfismo se refiere a la capacidad que tiene un objeto de comportarse de múltiples formas o de decidir qué método aplicar, dependiendo de la clase a la que pertenece. El polimorfismo en Java se implementa por medio de la herencia.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>
                <a:solidFill>
                  <a:srgbClr val="3C63AB"/>
                </a:solidFill>
              </a:rPr>
              <a:t>Esto significa que dos clases que tengan un método con el mismo nombre y que reciban los mismo parámetros, ejecutarán acciones distintas.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>
                <a:solidFill>
                  <a:srgbClr val="3C63AB"/>
                </a:solidFill>
              </a:rPr>
              <a:t>Una llamada a un método  genérico de una Superclase ejecuta la implementación correspondiente del método dependiendo de la clase del objeto que se creó. </a:t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780214" y="1570284"/>
            <a:ext cx="1705200" cy="105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Múltiple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780214" y="3525185"/>
            <a:ext cx="1705200" cy="105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Morfismo: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21"/>
          <p:cNvCxnSpPr>
            <a:stCxn id="209" idx="2"/>
          </p:cNvCxnSpPr>
          <p:nvPr/>
        </p:nvCxnSpPr>
        <p:spPr>
          <a:xfrm>
            <a:off x="1632814" y="2629584"/>
            <a:ext cx="0" cy="862200"/>
          </a:xfrm>
          <a:prstGeom prst="straightConnector1">
            <a:avLst/>
          </a:prstGeom>
          <a:noFill/>
          <a:ln cap="flat" cmpd="sng" w="38100">
            <a:solidFill>
              <a:srgbClr val="E7326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2"/>
          <p:cNvGrpSpPr/>
          <p:nvPr/>
        </p:nvGrpSpPr>
        <p:grpSpPr>
          <a:xfrm>
            <a:off x="1539422" y="2863156"/>
            <a:ext cx="5610246" cy="1294214"/>
            <a:chOff x="864" y="3216"/>
            <a:chExt cx="3664" cy="1087"/>
          </a:xfrm>
        </p:grpSpPr>
        <p:sp>
          <p:nvSpPr>
            <p:cNvPr id="217" name="Google Shape;217;p22"/>
            <p:cNvSpPr/>
            <p:nvPr/>
          </p:nvSpPr>
          <p:spPr>
            <a:xfrm>
              <a:off x="864" y="3403"/>
              <a:ext cx="900" cy="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800" u="none" cap="none" strike="noStrike">
                  <a:solidFill>
                    <a:srgbClr val="0829C0"/>
                  </a:solidFill>
                  <a:latin typeface="Arial"/>
                  <a:ea typeface="Arial"/>
                  <a:cs typeface="Arial"/>
                  <a:sym typeface="Arial"/>
                </a:rPr>
                <a:t>OBJETOS</a:t>
              </a:r>
              <a:endParaRPr/>
            </a:p>
            <a:p>
              <a:pPr indent="0" lvl="0" marL="0" marR="0" rtl="0" algn="ctr">
                <a:lnSpc>
                  <a:spcPct val="7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i="0" lang="es" sz="1800" u="none" cap="none" strike="noStrike">
                  <a:solidFill>
                    <a:srgbClr val="0829C0"/>
                  </a:solidFill>
                  <a:latin typeface="Arial"/>
                  <a:ea typeface="Arial"/>
                  <a:cs typeface="Arial"/>
                  <a:sym typeface="Arial"/>
                </a:rPr>
                <a:t>‘F'</a:t>
              </a:r>
              <a:endParaRPr b="0" i="0" sz="1800" u="none" cap="none" strike="noStrike">
                <a:solidFill>
                  <a:srgbClr val="0829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7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i="0" lang="es" sz="1800" u="none" cap="none" strike="noStrike">
                  <a:solidFill>
                    <a:srgbClr val="0829C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800" u="none" cap="none" strike="noStrike">
                <a:solidFill>
                  <a:srgbClr val="0829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096" y="321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400" u="none" cap="none" strike="noStrike">
                  <a:solidFill>
                    <a:srgbClr val="0829C0"/>
                  </a:solidFill>
                  <a:latin typeface="Arial"/>
                  <a:ea typeface="Arial"/>
                  <a:cs typeface="Arial"/>
                  <a:sym typeface="Arial"/>
                </a:rPr>
                <a:t>METODO</a:t>
              </a:r>
              <a:endParaRPr b="1" i="0" sz="1400" u="none" cap="none" strike="noStrike">
                <a:solidFill>
                  <a:srgbClr val="0829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3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b="0" i="0" lang="es" sz="1400" u="none" cap="none" strike="noStrike">
                  <a:solidFill>
                    <a:srgbClr val="0829C0"/>
                  </a:solidFill>
                  <a:latin typeface="Arial"/>
                  <a:ea typeface="Arial"/>
                  <a:cs typeface="Arial"/>
                  <a:sym typeface="Arial"/>
                </a:rPr>
                <a:t>Sucesor</a:t>
              </a:r>
              <a:endParaRPr b="0" i="0" sz="1400" u="none" cap="none" strike="noStrike">
                <a:solidFill>
                  <a:srgbClr val="0829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328" y="3403"/>
              <a:ext cx="1200" cy="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800" u="none" cap="none" strike="noStrike">
                  <a:solidFill>
                    <a:srgbClr val="0829C0"/>
                  </a:solidFill>
                  <a:latin typeface="Arial"/>
                  <a:ea typeface="Arial"/>
                  <a:cs typeface="Arial"/>
                  <a:sym typeface="Arial"/>
                </a:rPr>
                <a:t>RESULTADOS</a:t>
              </a:r>
              <a:endParaRPr/>
            </a:p>
            <a:p>
              <a:pPr indent="0" lvl="0" marL="0" marR="0" rtl="0" algn="ctr">
                <a:lnSpc>
                  <a:spcPct val="7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i="0" lang="es" sz="1800" u="none" cap="none" strike="noStrike">
                  <a:solidFill>
                    <a:srgbClr val="0829C0"/>
                  </a:solidFill>
                  <a:latin typeface="Arial"/>
                  <a:ea typeface="Arial"/>
                  <a:cs typeface="Arial"/>
                  <a:sym typeface="Arial"/>
                </a:rPr>
                <a:t>‘G'</a:t>
              </a:r>
              <a:endParaRPr b="0" i="0" sz="1800" u="none" cap="none" strike="noStrike">
                <a:solidFill>
                  <a:srgbClr val="0829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7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i="0" lang="es" sz="1800" u="none" cap="none" strike="noStrike">
                  <a:solidFill>
                    <a:srgbClr val="0829C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800" u="none" cap="none" strike="noStrike">
                <a:solidFill>
                  <a:srgbClr val="0829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22"/>
            <p:cNvCxnSpPr/>
            <p:nvPr/>
          </p:nvCxnSpPr>
          <p:spPr>
            <a:xfrm>
              <a:off x="1480" y="3856"/>
              <a:ext cx="2400" cy="0"/>
            </a:xfrm>
            <a:prstGeom prst="straightConnector1">
              <a:avLst/>
            </a:prstGeom>
            <a:noFill/>
            <a:ln cap="flat" cmpd="sng" w="38100">
              <a:solidFill>
                <a:srgbClr val="D6513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1" name="Google Shape;221;p22"/>
            <p:cNvCxnSpPr/>
            <p:nvPr/>
          </p:nvCxnSpPr>
          <p:spPr>
            <a:xfrm>
              <a:off x="1480" y="4105"/>
              <a:ext cx="2400" cy="0"/>
            </a:xfrm>
            <a:prstGeom prst="straightConnector1">
              <a:avLst/>
            </a:prstGeom>
            <a:noFill/>
            <a:ln cap="flat" cmpd="sng" w="28575">
              <a:solidFill>
                <a:srgbClr val="D6513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2" name="Google Shape;222;p22"/>
          <p:cNvSpPr/>
          <p:nvPr/>
        </p:nvSpPr>
        <p:spPr>
          <a:xfrm>
            <a:off x="636173" y="1526810"/>
            <a:ext cx="77388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CC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Noto Sans Symbols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 tienen las clases </a:t>
            </a:r>
            <a:r>
              <a:rPr b="1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Entero</a:t>
            </a: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, cada una responderá de manera diferente al método 	"</a:t>
            </a:r>
            <a:r>
              <a:rPr b="1" i="0" lang="es" sz="1800" u="none" cap="none" strike="noStrike">
                <a:solidFill>
                  <a:srgbClr val="E73364"/>
                </a:solidFill>
                <a:latin typeface="Arial"/>
                <a:ea typeface="Arial"/>
                <a:cs typeface="Arial"/>
                <a:sym typeface="Arial"/>
              </a:rPr>
              <a:t>Sucesor</a:t>
            </a: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509328" y="897609"/>
            <a:ext cx="6000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Polimorfismo - Ejemplo</a:t>
            </a:r>
            <a:endParaRPr b="1" sz="32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/>
        </p:nvSpPr>
        <p:spPr>
          <a:xfrm>
            <a:off x="577633" y="1592979"/>
            <a:ext cx="3726600" cy="3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Public class Avion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public void Volar()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System.out.println(“Con toda");</a:t>
            </a:r>
            <a:endParaRPr sz="11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Public class AvionComercial extends Avion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public void Volar()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System.out.println(“Con Pasajeros");</a:t>
            </a:r>
            <a:endParaRPr sz="11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Public class AvionCarga extends Avion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public void Volar()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System.out.println(“Con Productos");</a:t>
            </a:r>
            <a:endParaRPr sz="11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733752" y="293009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83464"/>
                </a:solidFill>
              </a:rPr>
              <a:t>Polimorfismo – Ejemplo Java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4928839" y="2252547"/>
            <a:ext cx="36687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public static void main(String[ ] args) {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Avion a = new Avion Comercial();</a:t>
            </a:r>
            <a:endParaRPr b="0" i="0" sz="11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Avion b = new AvionCarga();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a.Volar();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a.Volar();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