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681781c4d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d681781c4d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681781c4d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d681781c4d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b38cb7128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db38cb7128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b38cb7128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db38cb7128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62fcfd924_1_3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d62fcfd924_1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67ba97e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b67ba97ed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67ba97ed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b67ba97ed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d4b04af9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dd4b04af9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681781c4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d681781c4d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681781c4d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d681781c4d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681781c4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d681781c4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Programación </a:t>
            </a:r>
            <a:br>
              <a:rPr lang="es" sz="2400">
                <a:solidFill>
                  <a:srgbClr val="3D63AB"/>
                </a:solidFill>
                <a:latin typeface="Arial"/>
                <a:ea typeface="Arial"/>
                <a:cs typeface="Arial"/>
                <a:sym typeface="Arial"/>
              </a:rPr>
            </a:br>
            <a:r>
              <a:rPr lang="es" sz="2400">
                <a:solidFill>
                  <a:srgbClr val="3D63AB"/>
                </a:solidFill>
                <a:latin typeface="Arial"/>
                <a:ea typeface="Arial"/>
                <a:cs typeface="Arial"/>
                <a:sym typeface="Arial"/>
              </a:rPr>
              <a:t>Básica en Java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621126" y="655818"/>
            <a:ext cx="7543800" cy="12378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s" sz="2800">
                <a:solidFill>
                  <a:srgbClr val="E83464"/>
                </a:solidFill>
              </a:rPr>
              <a:t>Ejemplo de modelo relacional</a:t>
            </a:r>
            <a:br>
              <a:rPr lang="es" sz="2800">
                <a:solidFill>
                  <a:srgbClr val="E83464"/>
                </a:solidFill>
              </a:rPr>
            </a:br>
            <a:r>
              <a:rPr lang="es" sz="2400">
                <a:solidFill>
                  <a:srgbClr val="E83464"/>
                </a:solidFill>
              </a:rPr>
              <a:t>Relación de datos</a:t>
            </a:r>
            <a:endParaRPr sz="2800">
              <a:solidFill>
                <a:srgbClr val="AF7B51"/>
              </a:solidFill>
              <a:latin typeface="Nunito"/>
              <a:ea typeface="Nunito"/>
              <a:cs typeface="Nunito"/>
              <a:sym typeface="Nunito"/>
            </a:endParaRPr>
          </a:p>
        </p:txBody>
      </p:sp>
      <p:pic>
        <p:nvPicPr>
          <p:cNvPr descr="Captura de pantalla 2020-11-05 a las 18.07.30.png" id="199" name="Google Shape;199;p24"/>
          <p:cNvPicPr preferRelativeResize="0"/>
          <p:nvPr/>
        </p:nvPicPr>
        <p:blipFill rotWithShape="1">
          <a:blip r:embed="rId4">
            <a:alphaModFix/>
          </a:blip>
          <a:srcRect b="0" l="0" r="0" t="0"/>
          <a:stretch/>
        </p:blipFill>
        <p:spPr>
          <a:xfrm>
            <a:off x="1160746" y="1893603"/>
            <a:ext cx="6075842" cy="31683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pic>
        <p:nvPicPr>
          <p:cNvPr descr="Captura de pantalla 2020-11-05 a las 10.41.38.png" id="204" name="Google Shape;204;p25"/>
          <p:cNvPicPr preferRelativeResize="0"/>
          <p:nvPr/>
        </p:nvPicPr>
        <p:blipFill rotWithShape="1">
          <a:blip r:embed="rId4">
            <a:alphaModFix/>
          </a:blip>
          <a:srcRect b="0" l="0" r="0" t="0"/>
          <a:stretch/>
        </p:blipFill>
        <p:spPr>
          <a:xfrm>
            <a:off x="910134" y="1609179"/>
            <a:ext cx="6502091" cy="3171548"/>
          </a:xfrm>
          <a:prstGeom prst="rect">
            <a:avLst/>
          </a:prstGeom>
          <a:noFill/>
          <a:ln>
            <a:noFill/>
          </a:ln>
        </p:spPr>
      </p:pic>
      <p:sp>
        <p:nvSpPr>
          <p:cNvPr id="205" name="Google Shape;205;p25"/>
          <p:cNvSpPr txBox="1"/>
          <p:nvPr/>
        </p:nvSpPr>
        <p:spPr>
          <a:xfrm>
            <a:off x="605717" y="824531"/>
            <a:ext cx="7110900" cy="6213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b="0" i="0" lang="es" sz="3000" u="none" cap="none" strike="noStrike">
                <a:solidFill>
                  <a:srgbClr val="E83464"/>
                </a:solidFill>
                <a:latin typeface="Arial"/>
                <a:ea typeface="Arial"/>
                <a:cs typeface="Arial"/>
                <a:sym typeface="Arial"/>
              </a:rPr>
              <a:t>Ejemplo de modelo relacional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661337" y="947346"/>
            <a:ext cx="6475500" cy="501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Pruebas Unitarias</a:t>
            </a:r>
            <a:endParaRPr sz="3000">
              <a:solidFill>
                <a:srgbClr val="E83464"/>
              </a:solidFill>
            </a:endParaRPr>
          </a:p>
        </p:txBody>
      </p:sp>
      <p:sp>
        <p:nvSpPr>
          <p:cNvPr id="211" name="Google Shape;211;p26"/>
          <p:cNvSpPr txBox="1"/>
          <p:nvPr/>
        </p:nvSpPr>
        <p:spPr>
          <a:xfrm>
            <a:off x="756211" y="1664378"/>
            <a:ext cx="5460600" cy="2466900"/>
          </a:xfrm>
          <a:prstGeom prst="rect">
            <a:avLst/>
          </a:prstGeom>
          <a:noFill/>
          <a:ln>
            <a:noFill/>
          </a:ln>
        </p:spPr>
        <p:txBody>
          <a:bodyPr anchorCtr="0" anchor="t" bIns="34275" lIns="0" spcFirstLastPara="1" rIns="0" wrap="square" tIns="34275">
            <a:noAutofit/>
          </a:bodyPr>
          <a:lstStyle/>
          <a:p>
            <a:pPr indent="0" lvl="0" marL="0" rtl="0" algn="just">
              <a:spcBef>
                <a:spcPts val="0"/>
              </a:spcBef>
              <a:spcAft>
                <a:spcPts val="0"/>
              </a:spcAft>
              <a:buNone/>
            </a:pPr>
            <a:r>
              <a:rPr lang="es" sz="1500">
                <a:solidFill>
                  <a:srgbClr val="375FA9"/>
                </a:solidFill>
              </a:rPr>
              <a:t>Las </a:t>
            </a:r>
            <a:r>
              <a:rPr b="1" lang="es" sz="1500">
                <a:solidFill>
                  <a:srgbClr val="375FA9"/>
                </a:solidFill>
              </a:rPr>
              <a:t>pruebas unitarias </a:t>
            </a:r>
            <a:r>
              <a:rPr lang="es" sz="1500">
                <a:solidFill>
                  <a:srgbClr val="375FA9"/>
                </a:solidFill>
              </a:rPr>
              <a:t>o unit testing son una forma de comprobar que un fragmento de código funciona correctamente. Es un procedimiento más de los que se llevan a cabo dentro de una metodología ágil de trabajo.</a:t>
            </a:r>
            <a:endParaRPr sz="1300">
              <a:solidFill>
                <a:srgbClr val="233A44"/>
              </a:solidFill>
              <a:latin typeface="Calibri"/>
              <a:ea typeface="Calibri"/>
              <a:cs typeface="Calibri"/>
              <a:sym typeface="Calibri"/>
            </a:endParaRPr>
          </a:p>
          <a:p>
            <a:pPr indent="0" lvl="0" marL="0" rtl="0" algn="just">
              <a:spcBef>
                <a:spcPts val="0"/>
              </a:spcBef>
              <a:spcAft>
                <a:spcPts val="0"/>
              </a:spcAft>
              <a:buNone/>
            </a:pPr>
            <a:r>
              <a:t/>
            </a:r>
            <a:endParaRPr sz="1500">
              <a:solidFill>
                <a:srgbClr val="375FA9"/>
              </a:solidFill>
            </a:endParaRPr>
          </a:p>
          <a:p>
            <a:pPr indent="0" lvl="0" marL="0" rtl="0" algn="just">
              <a:spcBef>
                <a:spcPts val="0"/>
              </a:spcBef>
              <a:spcAft>
                <a:spcPts val="0"/>
              </a:spcAft>
              <a:buNone/>
            </a:pPr>
            <a:r>
              <a:rPr lang="es" sz="1500">
                <a:solidFill>
                  <a:srgbClr val="375FA9"/>
                </a:solidFill>
              </a:rPr>
              <a:t>Las pruebas unitarias consisten en aislar una parte del código y comprobar que funciona a la perfección. Son pequeños tests que validan el comportamiento de un objeto y la lógica.</a:t>
            </a:r>
            <a:r>
              <a:rPr lang="es" sz="1500">
                <a:solidFill>
                  <a:srgbClr val="233A44"/>
                </a:solidFill>
              </a:rPr>
              <a:t> </a:t>
            </a:r>
            <a:endParaRPr sz="1300">
              <a:solidFill>
                <a:srgbClr val="233A44"/>
              </a:solidFill>
              <a:latin typeface="Calibri"/>
              <a:ea typeface="Calibri"/>
              <a:cs typeface="Calibri"/>
              <a:sym typeface="Calibri"/>
            </a:endParaRPr>
          </a:p>
          <a:p>
            <a:pPr indent="0" lvl="0" marL="0" rtl="0" algn="just">
              <a:spcBef>
                <a:spcPts val="0"/>
              </a:spcBef>
              <a:spcAft>
                <a:spcPts val="0"/>
              </a:spcAft>
              <a:buNone/>
            </a:pPr>
            <a:r>
              <a:t/>
            </a:r>
            <a:endParaRPr sz="1500">
              <a:solidFill>
                <a:srgbClr val="233A44"/>
              </a:solidFill>
            </a:endParaRPr>
          </a:p>
          <a:p>
            <a:pPr indent="0" lvl="0" marL="0" rtl="0" algn="just">
              <a:spcBef>
                <a:spcPts val="0"/>
              </a:spcBef>
              <a:spcAft>
                <a:spcPts val="0"/>
              </a:spcAft>
              <a:buNone/>
            </a:pPr>
            <a:r>
              <a:t/>
            </a:r>
            <a:endParaRPr sz="1500">
              <a:solidFill>
                <a:srgbClr val="375FA9"/>
              </a:solidFill>
            </a:endParaRPr>
          </a:p>
          <a:p>
            <a:pPr indent="0" lvl="0" marL="0" rtl="0" algn="just">
              <a:spcBef>
                <a:spcPts val="0"/>
              </a:spcBef>
              <a:spcAft>
                <a:spcPts val="0"/>
              </a:spcAft>
              <a:buNone/>
            </a:pPr>
            <a:r>
              <a:t/>
            </a:r>
            <a:endParaRPr sz="1500">
              <a:solidFill>
                <a:srgbClr val="E83464"/>
              </a:solidFill>
            </a:endParaRPr>
          </a:p>
          <a:p>
            <a:pPr indent="0" lvl="0" marL="0" rtl="0" algn="just">
              <a:spcBef>
                <a:spcPts val="0"/>
              </a:spcBef>
              <a:spcAft>
                <a:spcPts val="0"/>
              </a:spcAft>
              <a:buNone/>
            </a:pPr>
            <a:r>
              <a:rPr lang="es" sz="1500">
                <a:solidFill>
                  <a:srgbClr val="375FA9"/>
                </a:solidFill>
              </a:rPr>
              <a:t>	</a:t>
            </a:r>
            <a:endParaRPr sz="1500">
              <a:solidFill>
                <a:srgbClr val="375FA9"/>
              </a:solidFill>
            </a:endParaRPr>
          </a:p>
        </p:txBody>
      </p:sp>
      <p:pic>
        <p:nvPicPr>
          <p:cNvPr descr="Prueba De Integración Software Arquitectura Proceso Codificación  Programación Aplicación Revisión Ilustraciones Vectoriales, Clip Art  Vectorizado Libre De Derechos. Image 71417712." id="212" name="Google Shape;212;p26"/>
          <p:cNvPicPr preferRelativeResize="0"/>
          <p:nvPr/>
        </p:nvPicPr>
        <p:blipFill rotWithShape="1">
          <a:blip r:embed="rId4">
            <a:alphaModFix/>
          </a:blip>
          <a:srcRect b="0" l="0" r="0" t="0"/>
          <a:stretch/>
        </p:blipFill>
        <p:spPr>
          <a:xfrm>
            <a:off x="6291537" y="1664378"/>
            <a:ext cx="2539842" cy="21158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27"/>
          <p:cNvSpPr txBox="1"/>
          <p:nvPr/>
        </p:nvSpPr>
        <p:spPr>
          <a:xfrm>
            <a:off x="3088888" y="1689208"/>
            <a:ext cx="5396100" cy="2726700"/>
          </a:xfrm>
          <a:prstGeom prst="rect">
            <a:avLst/>
          </a:prstGeom>
          <a:noFill/>
          <a:ln>
            <a:noFill/>
          </a:ln>
        </p:spPr>
        <p:txBody>
          <a:bodyPr anchorCtr="0" anchor="t" bIns="34275" lIns="0" spcFirstLastPara="1" rIns="0" wrap="square" tIns="34275">
            <a:noAutofit/>
          </a:bodyPr>
          <a:lstStyle/>
          <a:p>
            <a:pPr indent="0" lvl="0" marL="0" rtl="0" algn="just">
              <a:spcBef>
                <a:spcPts val="0"/>
              </a:spcBef>
              <a:spcAft>
                <a:spcPts val="0"/>
              </a:spcAft>
              <a:buNone/>
            </a:pPr>
            <a:r>
              <a:rPr lang="es" sz="1500">
                <a:solidFill>
                  <a:srgbClr val="375FA9"/>
                </a:solidFill>
              </a:rPr>
              <a:t>Con ellas se detectan errores que, sin las pruebas unitarias, no se podrían detectar hasta fases más avanzadas como las pruebas de sistema, de integración e incluso en la beta.</a:t>
            </a:r>
            <a:endParaRPr sz="1300">
              <a:solidFill>
                <a:srgbClr val="233A44"/>
              </a:solidFill>
              <a:latin typeface="Calibri"/>
              <a:ea typeface="Calibri"/>
              <a:cs typeface="Calibri"/>
              <a:sym typeface="Calibri"/>
            </a:endParaRPr>
          </a:p>
          <a:p>
            <a:pPr indent="0" lvl="0" marL="0" rtl="0" algn="just">
              <a:spcBef>
                <a:spcPts val="0"/>
              </a:spcBef>
              <a:spcAft>
                <a:spcPts val="0"/>
              </a:spcAft>
              <a:buNone/>
            </a:pPr>
            <a:br>
              <a:rPr lang="es" sz="1500">
                <a:solidFill>
                  <a:srgbClr val="375FA9"/>
                </a:solidFill>
              </a:rPr>
            </a:br>
            <a:r>
              <a:rPr lang="es" sz="1500">
                <a:solidFill>
                  <a:srgbClr val="375FA9"/>
                </a:solidFill>
              </a:rPr>
              <a:t>Realizar pruebas unitarias con regularidad supone, al final, un ahorro de tiempo y dinero.</a:t>
            </a:r>
            <a:endParaRPr sz="1300">
              <a:solidFill>
                <a:srgbClr val="233A44"/>
              </a:solidFill>
              <a:latin typeface="Calibri"/>
              <a:ea typeface="Calibri"/>
              <a:cs typeface="Calibri"/>
              <a:sym typeface="Calibri"/>
            </a:endParaRPr>
          </a:p>
          <a:p>
            <a:pPr indent="0" lvl="0" marL="0" rtl="0" algn="just">
              <a:spcBef>
                <a:spcPts val="0"/>
              </a:spcBef>
              <a:spcAft>
                <a:spcPts val="0"/>
              </a:spcAft>
              <a:buNone/>
            </a:pPr>
            <a:r>
              <a:t/>
            </a:r>
            <a:endParaRPr sz="1500">
              <a:solidFill>
                <a:srgbClr val="375FA9"/>
              </a:solidFill>
            </a:endParaRPr>
          </a:p>
          <a:p>
            <a:pPr indent="0" lvl="0" marL="0" rtl="0" algn="just">
              <a:spcBef>
                <a:spcPts val="0"/>
              </a:spcBef>
              <a:spcAft>
                <a:spcPts val="0"/>
              </a:spcAft>
              <a:buNone/>
            </a:pPr>
            <a:r>
              <a:rPr lang="es" sz="1500">
                <a:solidFill>
                  <a:srgbClr val="375FA9"/>
                </a:solidFill>
              </a:rPr>
              <a:t>El unit testing suele realizarse durante la fase de desarrollo de aplicaciones de software o móviles. </a:t>
            </a:r>
            <a:endParaRPr sz="1300">
              <a:solidFill>
                <a:srgbClr val="233A44"/>
              </a:solidFill>
              <a:latin typeface="Calibri"/>
              <a:ea typeface="Calibri"/>
              <a:cs typeface="Calibri"/>
              <a:sym typeface="Calibri"/>
            </a:endParaRPr>
          </a:p>
          <a:p>
            <a:pPr indent="0" lvl="0" marL="0" rtl="0" algn="just">
              <a:spcBef>
                <a:spcPts val="0"/>
              </a:spcBef>
              <a:spcAft>
                <a:spcPts val="0"/>
              </a:spcAft>
              <a:buNone/>
            </a:pPr>
            <a:r>
              <a:t/>
            </a:r>
            <a:endParaRPr sz="1500">
              <a:solidFill>
                <a:srgbClr val="375FA9"/>
              </a:solidFill>
            </a:endParaRPr>
          </a:p>
          <a:p>
            <a:pPr indent="0" lvl="0" marL="0" rtl="0" algn="just">
              <a:spcBef>
                <a:spcPts val="0"/>
              </a:spcBef>
              <a:spcAft>
                <a:spcPts val="0"/>
              </a:spcAft>
              <a:buNone/>
            </a:pPr>
            <a:r>
              <a:t/>
            </a:r>
            <a:endParaRPr sz="1500">
              <a:solidFill>
                <a:srgbClr val="375FA9"/>
              </a:solidFill>
            </a:endParaRPr>
          </a:p>
          <a:p>
            <a:pPr indent="0" lvl="0" marL="0" rtl="0" algn="just">
              <a:spcBef>
                <a:spcPts val="0"/>
              </a:spcBef>
              <a:spcAft>
                <a:spcPts val="0"/>
              </a:spcAft>
              <a:buNone/>
            </a:pPr>
            <a:r>
              <a:t/>
            </a:r>
            <a:endParaRPr sz="1500">
              <a:solidFill>
                <a:srgbClr val="375FA9"/>
              </a:solidFill>
            </a:endParaRPr>
          </a:p>
          <a:p>
            <a:pPr indent="0" lvl="0" marL="0" rtl="0" algn="just">
              <a:spcBef>
                <a:spcPts val="0"/>
              </a:spcBef>
              <a:spcAft>
                <a:spcPts val="0"/>
              </a:spcAft>
              <a:buNone/>
            </a:pPr>
            <a:r>
              <a:t/>
            </a:r>
            <a:endParaRPr sz="1500">
              <a:solidFill>
                <a:srgbClr val="375FA9"/>
              </a:solidFill>
            </a:endParaRPr>
          </a:p>
          <a:p>
            <a:pPr indent="0" lvl="0" marL="0" rtl="0" algn="just">
              <a:spcBef>
                <a:spcPts val="0"/>
              </a:spcBef>
              <a:spcAft>
                <a:spcPts val="0"/>
              </a:spcAft>
              <a:buNone/>
            </a:pPr>
            <a:r>
              <a:t/>
            </a:r>
            <a:endParaRPr sz="1500">
              <a:solidFill>
                <a:srgbClr val="375FA9"/>
              </a:solidFill>
            </a:endParaRPr>
          </a:p>
          <a:p>
            <a:pPr indent="0" lvl="0" marL="0" rtl="0" algn="just">
              <a:spcBef>
                <a:spcPts val="0"/>
              </a:spcBef>
              <a:spcAft>
                <a:spcPts val="0"/>
              </a:spcAft>
              <a:buNone/>
            </a:pPr>
            <a:r>
              <a:rPr lang="es" sz="1500">
                <a:solidFill>
                  <a:srgbClr val="375FA9"/>
                </a:solidFill>
              </a:rPr>
              <a:t>	</a:t>
            </a:r>
            <a:endParaRPr sz="1500">
              <a:solidFill>
                <a:srgbClr val="375FA9"/>
              </a:solidFill>
            </a:endParaRPr>
          </a:p>
        </p:txBody>
      </p:sp>
      <p:pic>
        <p:nvPicPr>
          <p:cNvPr descr="Pruebas de integración, la hora de la verdad para el software | OBS  Business School" id="218" name="Google Shape;218;p27"/>
          <p:cNvPicPr preferRelativeResize="0"/>
          <p:nvPr/>
        </p:nvPicPr>
        <p:blipFill rotWithShape="1">
          <a:blip r:embed="rId4">
            <a:alphaModFix/>
          </a:blip>
          <a:srcRect b="0" l="0" r="0" t="0"/>
          <a:stretch/>
        </p:blipFill>
        <p:spPr>
          <a:xfrm>
            <a:off x="460615" y="1966971"/>
            <a:ext cx="2403000" cy="16236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
        <p:nvSpPr>
          <p:cNvPr id="219" name="Google Shape;219;p27"/>
          <p:cNvSpPr txBox="1"/>
          <p:nvPr/>
        </p:nvSpPr>
        <p:spPr>
          <a:xfrm>
            <a:off x="460615" y="991951"/>
            <a:ext cx="6475500" cy="501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Pruebas Unitarias</a:t>
            </a:r>
            <a:endParaRPr sz="3000">
              <a:solidFill>
                <a:srgbClr val="E8346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8"/>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16: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Introducción a Java</a:t>
            </a:r>
            <a:endParaRPr b="1" sz="29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35116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Conexión a Base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a:t>
            </a:r>
            <a:r>
              <a:rPr lang="es" sz="1200">
                <a:solidFill>
                  <a:srgbClr val="3C63AB"/>
                </a:solidFill>
                <a:highlight>
                  <a:srgbClr val="FFFFFF"/>
                </a:highlight>
                <a:latin typeface="Arial"/>
                <a:ea typeface="Arial"/>
                <a:cs typeface="Arial"/>
                <a:sym typeface="Arial"/>
              </a:rPr>
              <a:t>Definir y diseñar una base de datos relacional de más de una tabla con relaciones</a:t>
            </a:r>
            <a:endParaRPr sz="1200">
              <a:solidFill>
                <a:srgbClr val="3C63AB"/>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Clr>
                <a:srgbClr val="3C63AB"/>
              </a:buClr>
              <a:buSzPts val="1260"/>
              <a:buAutoNum type="arabicPeriod"/>
            </a:pPr>
            <a:r>
              <a:rPr lang="es" sz="1200">
                <a:solidFill>
                  <a:srgbClr val="3C63AB"/>
                </a:solidFill>
                <a:highlight>
                  <a:srgbClr val="FFFFFF"/>
                </a:highlight>
                <a:latin typeface="Arial"/>
                <a:ea typeface="Arial"/>
                <a:cs typeface="Arial"/>
                <a:sym typeface="Arial"/>
              </a:rPr>
              <a:t> Construir una base de datos en SQLite con varias relaciones</a:t>
            </a:r>
            <a:endParaRPr sz="1200">
              <a:solidFill>
                <a:srgbClr val="3C63AB"/>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Clr>
                <a:srgbClr val="3C63AB"/>
              </a:buClr>
              <a:buSzPts val="1260"/>
              <a:buAutoNum type="arabicPeriod"/>
            </a:pPr>
            <a:r>
              <a:rPr lang="es" sz="1200">
                <a:solidFill>
                  <a:srgbClr val="3C63AB"/>
                </a:solidFill>
                <a:highlight>
                  <a:srgbClr val="FFFFFF"/>
                </a:highlight>
                <a:latin typeface="Arial"/>
                <a:ea typeface="Arial"/>
                <a:cs typeface="Arial"/>
                <a:sym typeface="Arial"/>
              </a:rPr>
              <a:t> Manipular la gestión de información en la base de datos construida</a:t>
            </a:r>
            <a:endParaRPr sz="1200">
              <a:solidFill>
                <a:srgbClr val="3C63AB"/>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Clr>
                <a:srgbClr val="3C63AB"/>
              </a:buClr>
              <a:buSzPts val="1260"/>
              <a:buAutoNum type="arabicPeriod"/>
            </a:pPr>
            <a:r>
              <a:rPr lang="es" sz="1200">
                <a:solidFill>
                  <a:srgbClr val="3C63AB"/>
                </a:solidFill>
                <a:highlight>
                  <a:srgbClr val="FFFFFF"/>
                </a:highlight>
                <a:latin typeface="Arial"/>
                <a:ea typeface="Arial"/>
                <a:cs typeface="Arial"/>
                <a:sym typeface="Arial"/>
              </a:rPr>
              <a:t> Construir una aplicación constituida de varios métodos utilizando entorno gráfico que conecte a base de datos relacional y lleve a cabo operaciones sobre esta</a:t>
            </a:r>
            <a:endParaRPr sz="1200">
              <a:solidFill>
                <a:srgbClr val="3C63AB"/>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Clr>
                <a:srgbClr val="3C63AB"/>
              </a:buClr>
              <a:buSzPts val="1260"/>
              <a:buAutoNum type="arabicPeriod"/>
            </a:pPr>
            <a:r>
              <a:rPr lang="es" sz="1200">
                <a:solidFill>
                  <a:srgbClr val="3C63AB"/>
                </a:solidFill>
                <a:highlight>
                  <a:srgbClr val="FFFFFF"/>
                </a:highlight>
                <a:latin typeface="Arial"/>
                <a:ea typeface="Arial"/>
                <a:cs typeface="Arial"/>
                <a:sym typeface="Arial"/>
              </a:rPr>
              <a:t> Explicar los conceptos de pruebas de pruebas unitarias</a:t>
            </a:r>
            <a:endParaRPr sz="1200">
              <a:solidFill>
                <a:srgbClr val="3C63AB"/>
              </a:solidFill>
              <a:highlight>
                <a:srgbClr val="FFFFFF"/>
              </a:highlight>
              <a:latin typeface="Arial"/>
              <a:ea typeface="Arial"/>
              <a:cs typeface="Arial"/>
              <a:sym typeface="Arial"/>
            </a:endParaRPr>
          </a:p>
          <a:p>
            <a:pPr indent="0" lvl="0" marL="45720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35620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JDBC (Java Data Base Connection)</a:t>
            </a:r>
            <a:endParaRPr sz="2800">
              <a:solidFill>
                <a:srgbClr val="AF7B51"/>
              </a:solidFill>
              <a:latin typeface="Nunito"/>
              <a:ea typeface="Nunito"/>
              <a:cs typeface="Nunito"/>
              <a:sym typeface="Nunito"/>
            </a:endParaRPr>
          </a:p>
        </p:txBody>
      </p:sp>
      <p:pic>
        <p:nvPicPr>
          <p:cNvPr id="162" name="Google Shape;162;p18"/>
          <p:cNvPicPr preferRelativeResize="0"/>
          <p:nvPr/>
        </p:nvPicPr>
        <p:blipFill rotWithShape="1">
          <a:blip r:embed="rId4">
            <a:alphaModFix/>
          </a:blip>
          <a:srcRect b="0" l="0" r="0" t="0"/>
          <a:stretch/>
        </p:blipFill>
        <p:spPr>
          <a:xfrm>
            <a:off x="1576319" y="1518486"/>
            <a:ext cx="5796657" cy="29422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1607325"/>
            <a:ext cx="7295100" cy="2562300"/>
          </a:xfrm>
          <a:prstGeom prst="rect">
            <a:avLst/>
          </a:prstGeom>
          <a:noFill/>
          <a:ln>
            <a:noFill/>
          </a:ln>
        </p:spPr>
        <p:txBody>
          <a:bodyPr anchorCtr="0" anchor="t" bIns="34275" lIns="0" spcFirstLastPara="1" rIns="0" wrap="square" tIns="34275">
            <a:noAutofit/>
          </a:bodyPr>
          <a:lstStyle/>
          <a:p>
            <a:pPr indent="-317500" lvl="0" marL="457200" rtl="0" algn="just">
              <a:spcBef>
                <a:spcPts val="0"/>
              </a:spcBef>
              <a:spcAft>
                <a:spcPts val="0"/>
              </a:spcAft>
              <a:buClr>
                <a:srgbClr val="000000"/>
              </a:buClr>
              <a:buSzPts val="1400"/>
              <a:buFont typeface="Calibri"/>
              <a:buChar char="●"/>
            </a:pPr>
            <a:r>
              <a:rPr lang="es">
                <a:solidFill>
                  <a:srgbClr val="3D4594"/>
                </a:solidFill>
              </a:rPr>
              <a:t>La API de JDBC (Java Data Base Connection) permite acceder a bases de datos relacionales mediante SQL desde programas Java.</a:t>
            </a:r>
            <a:endParaRPr sz="1300">
              <a:solidFill>
                <a:srgbClr val="233A44"/>
              </a:solidFill>
              <a:latin typeface="Calibri"/>
              <a:ea typeface="Calibri"/>
              <a:cs typeface="Calibri"/>
              <a:sym typeface="Calibri"/>
            </a:endParaRPr>
          </a:p>
          <a:p>
            <a:pPr indent="-228600" lvl="0" marL="457200" rtl="0" algn="just">
              <a:spcBef>
                <a:spcPts val="0"/>
              </a:spcBef>
              <a:spcAft>
                <a:spcPts val="0"/>
              </a:spcAft>
              <a:buNone/>
            </a:pPr>
            <a:r>
              <a:t/>
            </a:r>
            <a:endParaRPr>
              <a:solidFill>
                <a:srgbClr val="3D4594"/>
              </a:solidFill>
            </a:endParaRPr>
          </a:p>
          <a:p>
            <a:pPr indent="-317500" lvl="0" marL="457200" rtl="0" algn="just">
              <a:spcBef>
                <a:spcPts val="0"/>
              </a:spcBef>
              <a:spcAft>
                <a:spcPts val="0"/>
              </a:spcAft>
              <a:buClr>
                <a:srgbClr val="000000"/>
              </a:buClr>
              <a:buSzPts val="1400"/>
              <a:buFont typeface="Calibri"/>
              <a:buChar char="●"/>
            </a:pPr>
            <a:r>
              <a:rPr lang="es">
                <a:solidFill>
                  <a:srgbClr val="3D4594"/>
                </a:solidFill>
              </a:rPr>
              <a:t>JDBC permite acceder de la misma forma a cualquier sistema gestor de bases de datos relacionales (Oracle, MySQL, etc.).</a:t>
            </a:r>
            <a:endParaRPr sz="1300">
              <a:solidFill>
                <a:srgbClr val="233A44"/>
              </a:solidFill>
              <a:latin typeface="Calibri"/>
              <a:ea typeface="Calibri"/>
              <a:cs typeface="Calibri"/>
              <a:sym typeface="Calibri"/>
            </a:endParaRPr>
          </a:p>
          <a:p>
            <a:pPr indent="-228600" lvl="0" marL="457200" rtl="0" algn="just">
              <a:spcBef>
                <a:spcPts val="0"/>
              </a:spcBef>
              <a:spcAft>
                <a:spcPts val="0"/>
              </a:spcAft>
              <a:buNone/>
            </a:pPr>
            <a:r>
              <a:t/>
            </a:r>
            <a:endParaRPr>
              <a:solidFill>
                <a:srgbClr val="3D4594"/>
              </a:solidFill>
            </a:endParaRPr>
          </a:p>
          <a:p>
            <a:pPr indent="-317500" lvl="0" marL="457200" rtl="0" algn="just">
              <a:spcBef>
                <a:spcPts val="0"/>
              </a:spcBef>
              <a:spcAft>
                <a:spcPts val="0"/>
              </a:spcAft>
              <a:buClr>
                <a:srgbClr val="000000"/>
              </a:buClr>
              <a:buSzPts val="1400"/>
              <a:buFont typeface="Calibri"/>
              <a:buChar char="●"/>
            </a:pPr>
            <a:r>
              <a:rPr lang="es">
                <a:solidFill>
                  <a:srgbClr val="3D4594"/>
                </a:solidFill>
              </a:rPr>
              <a:t>Las interfaces de JDBC están integradas en la API estándar de JSE:</a:t>
            </a:r>
            <a:endParaRPr sz="1300">
              <a:solidFill>
                <a:srgbClr val="233A44"/>
              </a:solidFill>
              <a:latin typeface="Calibri"/>
              <a:ea typeface="Calibri"/>
              <a:cs typeface="Calibri"/>
              <a:sym typeface="Calibri"/>
            </a:endParaRPr>
          </a:p>
          <a:p>
            <a:pPr indent="-317500" lvl="1" marL="914400" rtl="0" algn="just">
              <a:spcBef>
                <a:spcPts val="0"/>
              </a:spcBef>
              <a:spcAft>
                <a:spcPts val="0"/>
              </a:spcAft>
              <a:buClr>
                <a:srgbClr val="000000"/>
              </a:buClr>
              <a:buSzPts val="1400"/>
              <a:buFont typeface="Calibri"/>
              <a:buChar char="○"/>
            </a:pPr>
            <a:r>
              <a:rPr lang="es" sz="1200">
                <a:solidFill>
                  <a:srgbClr val="3D4594"/>
                </a:solidFill>
              </a:rPr>
              <a:t>Paquete java.sql</a:t>
            </a:r>
            <a:endParaRPr sz="1200">
              <a:solidFill>
                <a:srgbClr val="3D4594"/>
              </a:solidFill>
            </a:endParaRPr>
          </a:p>
          <a:p>
            <a:pPr indent="-317500" lvl="1" marL="914400" rtl="0" algn="just">
              <a:spcBef>
                <a:spcPts val="0"/>
              </a:spcBef>
              <a:spcAft>
                <a:spcPts val="0"/>
              </a:spcAft>
              <a:buClr>
                <a:srgbClr val="000000"/>
              </a:buClr>
              <a:buSzPts val="1400"/>
              <a:buFont typeface="Calibri"/>
              <a:buChar char="○"/>
            </a:pPr>
            <a:r>
              <a:rPr lang="es" sz="1200">
                <a:solidFill>
                  <a:srgbClr val="3D4594"/>
                </a:solidFill>
              </a:rPr>
              <a:t>Paquete javax.sql</a:t>
            </a:r>
            <a:endParaRPr sz="1200">
              <a:solidFill>
                <a:srgbClr val="3D4594"/>
              </a:solidFill>
            </a:endParaRPr>
          </a:p>
          <a:p>
            <a:pPr indent="-228600" lvl="1" marL="914400" rtl="0" algn="just">
              <a:spcBef>
                <a:spcPts val="0"/>
              </a:spcBef>
              <a:spcAft>
                <a:spcPts val="0"/>
              </a:spcAft>
              <a:buNone/>
            </a:pPr>
            <a:r>
              <a:t/>
            </a:r>
            <a:endParaRPr sz="1200">
              <a:solidFill>
                <a:srgbClr val="3D4594"/>
              </a:solidFill>
            </a:endParaRPr>
          </a:p>
          <a:p>
            <a:pPr indent="-317500" lvl="0" marL="457200" rtl="0" algn="just">
              <a:spcBef>
                <a:spcPts val="0"/>
              </a:spcBef>
              <a:spcAft>
                <a:spcPts val="0"/>
              </a:spcAft>
              <a:buClr>
                <a:srgbClr val="000000"/>
              </a:buClr>
              <a:buSzPts val="1400"/>
              <a:buFont typeface="Calibri"/>
              <a:buChar char="●"/>
            </a:pPr>
            <a:r>
              <a:rPr lang="es">
                <a:solidFill>
                  <a:srgbClr val="3D4594"/>
                </a:solidFill>
              </a:rPr>
              <a:t>Se necesita adicionalmente un driver JDBC</a:t>
            </a:r>
            <a:endParaRPr sz="1300">
              <a:solidFill>
                <a:srgbClr val="233A44"/>
              </a:solidFill>
              <a:latin typeface="Calibri"/>
              <a:ea typeface="Calibri"/>
              <a:cs typeface="Calibri"/>
              <a:sym typeface="Calibri"/>
            </a:endParaRPr>
          </a:p>
        </p:txBody>
      </p:sp>
      <p:sp>
        <p:nvSpPr>
          <p:cNvPr id="168" name="Google Shape;168;p19"/>
          <p:cNvSpPr txBox="1"/>
          <p:nvPr/>
        </p:nvSpPr>
        <p:spPr>
          <a:xfrm>
            <a:off x="822960" y="34876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JDBC</a:t>
            </a:r>
            <a:endParaRPr sz="3000">
              <a:solidFill>
                <a:srgbClr val="E8346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00110" y="1938011"/>
            <a:ext cx="7295100" cy="2777700"/>
          </a:xfrm>
          <a:prstGeom prst="rect">
            <a:avLst/>
          </a:prstGeom>
          <a:noFill/>
          <a:ln>
            <a:noFill/>
          </a:ln>
        </p:spPr>
        <p:txBody>
          <a:bodyPr anchorCtr="0" anchor="t" bIns="34275" lIns="0" spcFirstLastPara="1" rIns="0" wrap="square" tIns="34275">
            <a:noAutofit/>
          </a:bodyPr>
          <a:lstStyle/>
          <a:p>
            <a:pPr indent="-317500" lvl="0" marL="457200" rtl="0" algn="just">
              <a:spcBef>
                <a:spcPts val="0"/>
              </a:spcBef>
              <a:spcAft>
                <a:spcPts val="0"/>
              </a:spcAft>
              <a:buClr>
                <a:srgbClr val="000000"/>
              </a:buClr>
              <a:buSzPts val="1400"/>
              <a:buFont typeface="Calibri"/>
              <a:buChar char="●"/>
            </a:pPr>
            <a:r>
              <a:rPr lang="es" sz="1600">
                <a:solidFill>
                  <a:srgbClr val="3D4594"/>
                </a:solidFill>
              </a:rPr>
              <a:t>java.sql.DriverManager</a:t>
            </a:r>
            <a:endParaRPr sz="1600">
              <a:solidFill>
                <a:srgbClr val="3D4594"/>
              </a:solidFill>
            </a:endParaRPr>
          </a:p>
          <a:p>
            <a:pPr indent="-228600" lvl="0" marL="457200" rtl="0" algn="just">
              <a:spcBef>
                <a:spcPts val="0"/>
              </a:spcBef>
              <a:spcAft>
                <a:spcPts val="0"/>
              </a:spcAft>
              <a:buNone/>
            </a:pPr>
            <a:r>
              <a:t/>
            </a:r>
            <a:endParaRPr sz="1600">
              <a:solidFill>
                <a:srgbClr val="3D4594"/>
              </a:solidFill>
            </a:endParaRPr>
          </a:p>
          <a:p>
            <a:pPr indent="-317500" lvl="0" marL="457200" rtl="0" algn="just">
              <a:spcBef>
                <a:spcPts val="0"/>
              </a:spcBef>
              <a:spcAft>
                <a:spcPts val="0"/>
              </a:spcAft>
              <a:buClr>
                <a:srgbClr val="000000"/>
              </a:buClr>
              <a:buSzPts val="1400"/>
              <a:buFont typeface="Calibri"/>
              <a:buChar char="●"/>
            </a:pPr>
            <a:r>
              <a:rPr lang="es" sz="1600">
                <a:solidFill>
                  <a:srgbClr val="3D4594"/>
                </a:solidFill>
              </a:rPr>
              <a:t>java.sql.Connection</a:t>
            </a:r>
            <a:endParaRPr sz="1600">
              <a:solidFill>
                <a:srgbClr val="3D4594"/>
              </a:solidFill>
            </a:endParaRPr>
          </a:p>
          <a:p>
            <a:pPr indent="-228600" lvl="0" marL="457200" rtl="0" algn="just">
              <a:spcBef>
                <a:spcPts val="0"/>
              </a:spcBef>
              <a:spcAft>
                <a:spcPts val="0"/>
              </a:spcAft>
              <a:buNone/>
            </a:pPr>
            <a:r>
              <a:t/>
            </a:r>
            <a:endParaRPr sz="1600">
              <a:solidFill>
                <a:srgbClr val="3D4594"/>
              </a:solidFill>
            </a:endParaRPr>
          </a:p>
          <a:p>
            <a:pPr indent="-317500" lvl="0" marL="457200" rtl="0" algn="just">
              <a:spcBef>
                <a:spcPts val="0"/>
              </a:spcBef>
              <a:spcAft>
                <a:spcPts val="0"/>
              </a:spcAft>
              <a:buClr>
                <a:srgbClr val="000000"/>
              </a:buClr>
              <a:buSzPts val="1400"/>
              <a:buFont typeface="Calibri"/>
              <a:buChar char="●"/>
            </a:pPr>
            <a:r>
              <a:rPr lang="es" sz="1600">
                <a:solidFill>
                  <a:srgbClr val="3D4594"/>
                </a:solidFill>
              </a:rPr>
              <a:t>java.sql.Statement</a:t>
            </a:r>
            <a:endParaRPr sz="1600">
              <a:solidFill>
                <a:srgbClr val="3D4594"/>
              </a:solidFill>
            </a:endParaRPr>
          </a:p>
          <a:p>
            <a:pPr indent="-228600" lvl="0" marL="457200" rtl="0" algn="just">
              <a:spcBef>
                <a:spcPts val="0"/>
              </a:spcBef>
              <a:spcAft>
                <a:spcPts val="0"/>
              </a:spcAft>
              <a:buNone/>
            </a:pPr>
            <a:r>
              <a:t/>
            </a:r>
            <a:endParaRPr sz="1600">
              <a:solidFill>
                <a:srgbClr val="3D4594"/>
              </a:solidFill>
            </a:endParaRPr>
          </a:p>
          <a:p>
            <a:pPr indent="-317500" lvl="0" marL="457200" rtl="0" algn="just">
              <a:spcBef>
                <a:spcPts val="0"/>
              </a:spcBef>
              <a:spcAft>
                <a:spcPts val="0"/>
              </a:spcAft>
              <a:buClr>
                <a:srgbClr val="000000"/>
              </a:buClr>
              <a:buSzPts val="1400"/>
              <a:buFont typeface="Calibri"/>
              <a:buChar char="●"/>
            </a:pPr>
            <a:r>
              <a:rPr lang="es" sz="1600">
                <a:solidFill>
                  <a:srgbClr val="3D4594"/>
                </a:solidFill>
              </a:rPr>
              <a:t>java.sql.ResultSet</a:t>
            </a:r>
            <a:endParaRPr sz="1600">
              <a:solidFill>
                <a:srgbClr val="3D4594"/>
              </a:solidFill>
            </a:endParaRPr>
          </a:p>
          <a:p>
            <a:pPr indent="-228600" lvl="0" marL="457200" rtl="0" algn="just">
              <a:spcBef>
                <a:spcPts val="0"/>
              </a:spcBef>
              <a:spcAft>
                <a:spcPts val="0"/>
              </a:spcAft>
              <a:buNone/>
            </a:pPr>
            <a:r>
              <a:t/>
            </a:r>
            <a:endParaRPr sz="1600">
              <a:solidFill>
                <a:srgbClr val="3D4594"/>
              </a:solidFill>
            </a:endParaRPr>
          </a:p>
          <a:p>
            <a:pPr indent="-317500" lvl="0" marL="457200" rtl="0" algn="just">
              <a:spcBef>
                <a:spcPts val="0"/>
              </a:spcBef>
              <a:spcAft>
                <a:spcPts val="0"/>
              </a:spcAft>
              <a:buClr>
                <a:srgbClr val="000000"/>
              </a:buClr>
              <a:buSzPts val="1400"/>
              <a:buFont typeface="Calibri"/>
              <a:buChar char="●"/>
            </a:pPr>
            <a:r>
              <a:rPr lang="es" sz="1600">
                <a:solidFill>
                  <a:srgbClr val="3D4594"/>
                </a:solidFill>
              </a:rPr>
              <a:t>java.sql.PreparedStatement</a:t>
            </a:r>
            <a:endParaRPr sz="1600">
              <a:solidFill>
                <a:srgbClr val="3D4594"/>
              </a:solidFill>
            </a:endParaRPr>
          </a:p>
          <a:p>
            <a:pPr indent="-228600" lvl="0" marL="457200" rtl="0" algn="just">
              <a:spcBef>
                <a:spcPts val="0"/>
              </a:spcBef>
              <a:spcAft>
                <a:spcPts val="0"/>
              </a:spcAft>
              <a:buNone/>
            </a:pPr>
            <a:r>
              <a:t/>
            </a:r>
            <a:endParaRPr sz="1600">
              <a:solidFill>
                <a:srgbClr val="3D4594"/>
              </a:solidFill>
            </a:endParaRPr>
          </a:p>
          <a:p>
            <a:pPr indent="-317500" lvl="0" marL="457200" rtl="0" algn="just">
              <a:spcBef>
                <a:spcPts val="0"/>
              </a:spcBef>
              <a:spcAft>
                <a:spcPts val="0"/>
              </a:spcAft>
              <a:buClr>
                <a:srgbClr val="000000"/>
              </a:buClr>
              <a:buSzPts val="1400"/>
              <a:buFont typeface="Calibri"/>
              <a:buChar char="●"/>
            </a:pPr>
            <a:r>
              <a:rPr lang="es" sz="1600">
                <a:solidFill>
                  <a:srgbClr val="3D4594"/>
                </a:solidFill>
              </a:rPr>
              <a:t>javax.sql.DataSource</a:t>
            </a:r>
            <a:endParaRPr sz="1600">
              <a:solidFill>
                <a:srgbClr val="3D4594"/>
              </a:solidFill>
            </a:endParaRPr>
          </a:p>
        </p:txBody>
      </p:sp>
      <p:sp>
        <p:nvSpPr>
          <p:cNvPr id="174" name="Google Shape;174;p20"/>
          <p:cNvSpPr txBox="1"/>
          <p:nvPr/>
        </p:nvSpPr>
        <p:spPr>
          <a:xfrm>
            <a:off x="800110" y="64599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Principales clases e interfaces de JDBC</a:t>
            </a:r>
            <a:endParaRPr sz="3000">
              <a:solidFill>
                <a:srgbClr val="E8346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00110" y="1306767"/>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600">
                <a:solidFill>
                  <a:srgbClr val="3D4594"/>
                </a:solidFill>
              </a:rPr>
              <a:t>En el modelo relacional se utiliza un grupo de tablas para representar los datos y las relaciones entre ellos.</a:t>
            </a:r>
            <a:endParaRPr sz="1300">
              <a:solidFill>
                <a:srgbClr val="233A44"/>
              </a:solidFill>
              <a:latin typeface="Calibri"/>
              <a:ea typeface="Calibri"/>
              <a:cs typeface="Calibri"/>
              <a:sym typeface="Calibri"/>
            </a:endParaRPr>
          </a:p>
        </p:txBody>
      </p:sp>
      <p:sp>
        <p:nvSpPr>
          <p:cNvPr id="180" name="Google Shape;180;p21"/>
          <p:cNvSpPr/>
          <p:nvPr/>
        </p:nvSpPr>
        <p:spPr>
          <a:xfrm>
            <a:off x="883396" y="2077398"/>
            <a:ext cx="7165200" cy="23082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s" sz="1600" u="none" cap="none" strike="noStrike">
                <a:solidFill>
                  <a:srgbClr val="E83464"/>
                </a:solidFill>
                <a:latin typeface="Arial"/>
                <a:ea typeface="Arial"/>
                <a:cs typeface="Arial"/>
                <a:sym typeface="Arial"/>
              </a:rPr>
              <a:t>Llave primaria</a:t>
            </a:r>
            <a:r>
              <a:rPr b="1" i="0" lang="es" sz="1400" u="none" cap="none" strike="noStrike">
                <a:solidFill>
                  <a:srgbClr val="D9563F"/>
                </a:solidFill>
                <a:latin typeface="Arial"/>
                <a:ea typeface="Arial"/>
                <a:cs typeface="Arial"/>
                <a:sym typeface="Arial"/>
              </a:rPr>
              <a:t>: </a:t>
            </a:r>
            <a:r>
              <a:rPr b="0" i="0" lang="es" sz="1400" u="none" cap="none" strike="noStrike">
                <a:solidFill>
                  <a:srgbClr val="3D4594"/>
                </a:solidFill>
                <a:latin typeface="Arial"/>
                <a:ea typeface="Arial"/>
                <a:cs typeface="Arial"/>
                <a:sym typeface="Arial"/>
              </a:rPr>
              <a:t>La clave o llave primaria es un campo, o grupo de campos que identifica en forma única un registro. Ningún otro registro puede tener la llave primaria igual. Dicha llave se utiliza para distinguir un registro con el fin de que se pueda  tener acceso a ellos, organizarlos y manipularlos. </a:t>
            </a:r>
            <a:endParaRPr/>
          </a:p>
          <a:p>
            <a:pPr indent="-285750" lvl="0" marL="285750" marR="0" rtl="0" algn="just">
              <a:lnSpc>
                <a:spcPct val="100000"/>
              </a:lnSpc>
              <a:spcBef>
                <a:spcPts val="0"/>
              </a:spcBef>
              <a:spcAft>
                <a:spcPts val="0"/>
              </a:spcAft>
              <a:buClr>
                <a:srgbClr val="000000"/>
              </a:buClr>
              <a:buSzPts val="1600"/>
              <a:buFont typeface="Arial"/>
              <a:buChar char="•"/>
            </a:pPr>
            <a:r>
              <a:rPr b="0" i="0" lang="es" sz="1600" u="none" cap="none" strike="noStrike">
                <a:solidFill>
                  <a:srgbClr val="E83464"/>
                </a:solidFill>
                <a:latin typeface="Arial"/>
                <a:ea typeface="Arial"/>
                <a:cs typeface="Arial"/>
                <a:sym typeface="Arial"/>
              </a:rPr>
              <a:t>Llaves foráneas</a:t>
            </a:r>
            <a:r>
              <a:rPr b="1" i="0" lang="es" sz="1400" u="none" cap="none" strike="noStrike">
                <a:solidFill>
                  <a:srgbClr val="D9563F"/>
                </a:solidFill>
                <a:latin typeface="Arial"/>
                <a:ea typeface="Arial"/>
                <a:cs typeface="Arial"/>
                <a:sym typeface="Arial"/>
              </a:rPr>
              <a:t>: </a:t>
            </a:r>
            <a:r>
              <a:rPr b="0" i="0" lang="es" sz="1400" u="none" cap="none" strike="noStrike">
                <a:solidFill>
                  <a:srgbClr val="3D4594"/>
                </a:solidFill>
                <a:latin typeface="Arial"/>
                <a:ea typeface="Arial"/>
                <a:cs typeface="Arial"/>
                <a:sym typeface="Arial"/>
              </a:rPr>
              <a:t>Es una limitación referencial entre dos tablas, se usa para hacer corresponder los campos llaves primarias definidos en otra tabla con el fin de preservar la integridad de los datos</a:t>
            </a:r>
            <a:endParaRPr/>
          </a:p>
        </p:txBody>
      </p:sp>
      <p:sp>
        <p:nvSpPr>
          <p:cNvPr id="181" name="Google Shape;181;p21"/>
          <p:cNvSpPr txBox="1"/>
          <p:nvPr/>
        </p:nvSpPr>
        <p:spPr>
          <a:xfrm>
            <a:off x="800110" y="312595"/>
            <a:ext cx="6549300" cy="9942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Modelo Relacional</a:t>
            </a:r>
            <a:endParaRPr sz="3000">
              <a:solidFill>
                <a:srgbClr val="E8346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pic>
        <p:nvPicPr>
          <p:cNvPr descr="Captura de pantalla 2020-11-05 a las 10.33.53.png" id="186" name="Google Shape;186;p22"/>
          <p:cNvPicPr preferRelativeResize="0"/>
          <p:nvPr/>
        </p:nvPicPr>
        <p:blipFill rotWithShape="1">
          <a:blip r:embed="rId4">
            <a:alphaModFix/>
          </a:blip>
          <a:srcRect b="0" l="0" r="0" t="0"/>
          <a:stretch/>
        </p:blipFill>
        <p:spPr>
          <a:xfrm>
            <a:off x="1148953" y="1572256"/>
            <a:ext cx="5984090" cy="3274138"/>
          </a:xfrm>
          <a:prstGeom prst="rect">
            <a:avLst/>
          </a:prstGeom>
          <a:noFill/>
          <a:ln>
            <a:noFill/>
          </a:ln>
        </p:spPr>
      </p:pic>
      <p:sp>
        <p:nvSpPr>
          <p:cNvPr id="187" name="Google Shape;187;p22"/>
          <p:cNvSpPr txBox="1"/>
          <p:nvPr/>
        </p:nvSpPr>
        <p:spPr>
          <a:xfrm>
            <a:off x="583792" y="835531"/>
            <a:ext cx="7110900" cy="6213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Calibri"/>
              <a:buNone/>
            </a:pPr>
            <a:r>
              <a:rPr b="0" i="0" lang="es" sz="2800" u="none" cap="none" strike="noStrike">
                <a:solidFill>
                  <a:srgbClr val="E83464"/>
                </a:solidFill>
                <a:latin typeface="Arial"/>
                <a:ea typeface="Arial"/>
                <a:cs typeface="Arial"/>
                <a:sym typeface="Arial"/>
              </a:rPr>
              <a:t>Ejemplo de modelo relacional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pic>
        <p:nvPicPr>
          <p:cNvPr descr="Captura de pantalla 2020-11-05 a las 10.36.44.png" id="192" name="Google Shape;192;p23"/>
          <p:cNvPicPr preferRelativeResize="0"/>
          <p:nvPr/>
        </p:nvPicPr>
        <p:blipFill rotWithShape="1">
          <a:blip r:embed="rId4">
            <a:alphaModFix/>
          </a:blip>
          <a:srcRect b="0" l="0" r="0" t="12134"/>
          <a:stretch/>
        </p:blipFill>
        <p:spPr>
          <a:xfrm>
            <a:off x="512779" y="1802068"/>
            <a:ext cx="7939669" cy="2747261"/>
          </a:xfrm>
          <a:prstGeom prst="rect">
            <a:avLst/>
          </a:prstGeom>
          <a:noFill/>
          <a:ln>
            <a:noFill/>
          </a:ln>
        </p:spPr>
      </p:pic>
      <p:sp>
        <p:nvSpPr>
          <p:cNvPr id="193" name="Google Shape;193;p23"/>
          <p:cNvSpPr txBox="1"/>
          <p:nvPr/>
        </p:nvSpPr>
        <p:spPr>
          <a:xfrm>
            <a:off x="616693" y="787308"/>
            <a:ext cx="6899100" cy="9813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Clr>
                <a:srgbClr val="3F3F3F"/>
              </a:buClr>
              <a:buSzPts val="3600"/>
              <a:buFont typeface="Calibri"/>
              <a:buNone/>
            </a:pPr>
            <a:r>
              <a:rPr b="0" i="0" lang="es" sz="2802" u="none" cap="none" strike="noStrike">
                <a:solidFill>
                  <a:srgbClr val="E83464"/>
                </a:solidFill>
                <a:latin typeface="Arial"/>
                <a:ea typeface="Arial"/>
                <a:cs typeface="Arial"/>
                <a:sym typeface="Arial"/>
              </a:rPr>
              <a:t>Ejemplo de modelo relacional</a:t>
            </a:r>
            <a:endParaRPr/>
          </a:p>
          <a:p>
            <a:pPr indent="0" lvl="0" marL="0" marR="0" rtl="0" algn="l">
              <a:lnSpc>
                <a:spcPct val="100000"/>
              </a:lnSpc>
              <a:spcBef>
                <a:spcPts val="0"/>
              </a:spcBef>
              <a:spcAft>
                <a:spcPts val="0"/>
              </a:spcAft>
              <a:buClr>
                <a:srgbClr val="3F3F3F"/>
              </a:buClr>
              <a:buSzPts val="3600"/>
              <a:buFont typeface="Calibri"/>
              <a:buNone/>
            </a:pPr>
            <a:r>
              <a:rPr b="0" i="0" lang="es" sz="2422" u="none" cap="none" strike="noStrike">
                <a:solidFill>
                  <a:srgbClr val="E83464"/>
                </a:solidFill>
                <a:latin typeface="Arial"/>
                <a:ea typeface="Arial"/>
                <a:cs typeface="Arial"/>
                <a:sym typeface="Arial"/>
              </a:rPr>
              <a:t>Generación de Tablas</a:t>
            </a:r>
            <a:endParaRPr b="0" i="0" sz="2422" u="none" cap="none" strike="noStrike">
              <a:solidFill>
                <a:srgbClr val="E8346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