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24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83f91b2e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d83f91b2ed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83f91b2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d83f91b2ed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8f0ca910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8f0ca910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83f91b2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d83f91b2ed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/>
        </p:nvSpPr>
        <p:spPr>
          <a:xfrm>
            <a:off x="872417" y="1202191"/>
            <a:ext cx="784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75FA9"/>
                </a:solidFill>
              </a:rPr>
              <a:t>Ordenamiento por </a:t>
            </a:r>
            <a:r>
              <a:rPr lang="es" sz="1600">
                <a:solidFill>
                  <a:srgbClr val="375FA9"/>
                </a:solidFill>
              </a:rPr>
              <a:t>inserción</a:t>
            </a:r>
            <a:r>
              <a:rPr lang="es" sz="1600">
                <a:solidFill>
                  <a:srgbClr val="375FA9"/>
                </a:solidFill>
              </a:rPr>
              <a:t> :</a:t>
            </a:r>
            <a:endParaRPr sz="1600">
              <a:solidFill>
                <a:srgbClr val="375FA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75FA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75FA9"/>
                </a:solidFill>
              </a:rPr>
              <a:t>METODO INSERCION</a:t>
            </a:r>
            <a:endParaRPr sz="1600">
              <a:solidFill>
                <a:srgbClr val="375FA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</a:rPr>
              <a:t>public static void Insercion (int[] vector) {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</a:rPr>
              <a:t>      for (int i = 1; i &lt; vector.length; i++) {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</a:rPr>
              <a:t>         int aux = vector[ i ];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</a:rPr>
              <a:t>         int j;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</a:rPr>
              <a:t>         for (j=i-1; j &gt; =0 &amp;&amp; vector[j] &gt; aux; j--){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</a:rPr>
              <a:t>              vector[ j+1] = vector[ j ];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</a:rPr>
              <a:t>          }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</a:rPr>
              <a:t>         vector[ j+1] = aux;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</a:rPr>
              <a:t>      }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</a:rPr>
              <a:t>   }</a:t>
            </a:r>
            <a:endParaRPr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 sz="3000">
                <a:solidFill>
                  <a:srgbClr val="375FA9"/>
                </a:solidFill>
              </a:rPr>
              <a:t>Ejercicios</a:t>
            </a:r>
            <a:r>
              <a:rPr b="1" lang="es" sz="3000">
                <a:solidFill>
                  <a:schemeClr val="lt1"/>
                </a:solidFill>
              </a:rPr>
              <a:t> </a:t>
            </a:r>
            <a:r>
              <a:rPr b="1" lang="es" sz="3000">
                <a:solidFill>
                  <a:srgbClr val="E63464"/>
                </a:solidFill>
              </a:rPr>
              <a:t>para practicar </a:t>
            </a:r>
            <a:endParaRPr b="1" sz="1800">
              <a:solidFill>
                <a:srgbClr val="E6346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211100" y="1355350"/>
            <a:ext cx="47970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import</a:t>
            </a:r>
            <a:r>
              <a:rPr lang="es" sz="1200">
                <a:highlight>
                  <a:srgbClr val="F8F9F9"/>
                </a:highlight>
              </a:rPr>
              <a:t> java.util.*;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public</a:t>
            </a:r>
            <a:r>
              <a:rPr lang="es" sz="1200">
                <a:highlight>
                  <a:srgbClr val="F8F9F9"/>
                </a:highlight>
              </a:rPr>
              <a:t>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class</a:t>
            </a:r>
            <a:r>
              <a:rPr lang="es" sz="1200">
                <a:highlight>
                  <a:srgbClr val="F8F9F9"/>
                </a:highlight>
              </a:rPr>
              <a:t> </a:t>
            </a:r>
            <a:r>
              <a:rPr lang="es" sz="1200">
                <a:solidFill>
                  <a:srgbClr val="A31515"/>
                </a:solidFill>
                <a:highlight>
                  <a:srgbClr val="F8F9F9"/>
                </a:highlight>
              </a:rPr>
              <a:t>Main</a:t>
            </a:r>
            <a:r>
              <a:rPr lang="es" sz="1200">
                <a:highlight>
                  <a:srgbClr val="F8F9F9"/>
                </a:highlight>
              </a:rPr>
              <a:t> {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public</a:t>
            </a:r>
            <a:r>
              <a:rPr lang="es" sz="1200">
                <a:highlight>
                  <a:srgbClr val="F8F9F9"/>
                </a:highlight>
              </a:rPr>
              <a:t>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static</a:t>
            </a:r>
            <a:r>
              <a:rPr lang="es" sz="1200">
                <a:highlight>
                  <a:srgbClr val="F8F9F9"/>
                </a:highlight>
              </a:rPr>
              <a:t>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void</a:t>
            </a:r>
            <a:r>
              <a:rPr lang="es" sz="1200">
                <a:highlight>
                  <a:srgbClr val="F8F9F9"/>
                </a:highlight>
              </a:rPr>
              <a:t> </a:t>
            </a:r>
            <a:r>
              <a:rPr lang="es" sz="1200">
                <a:solidFill>
                  <a:srgbClr val="A31515"/>
                </a:solidFill>
                <a:highlight>
                  <a:srgbClr val="F8F9F9"/>
                </a:highlight>
              </a:rPr>
              <a:t>main</a:t>
            </a:r>
            <a:r>
              <a:rPr lang="es" sz="1200">
                <a:highlight>
                  <a:srgbClr val="F8F9F9"/>
                </a:highlight>
              </a:rPr>
              <a:t>(String[] args) {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 Scanner sc =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new</a:t>
            </a:r>
            <a:r>
              <a:rPr lang="es" sz="1200">
                <a:highlight>
                  <a:srgbClr val="F8F9F9"/>
                </a:highlight>
              </a:rPr>
              <a:t> Scanner(System.in);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int</a:t>
            </a:r>
            <a:r>
              <a:rPr lang="es" sz="1200">
                <a:highlight>
                  <a:srgbClr val="F8F9F9"/>
                </a:highlight>
              </a:rPr>
              <a:t>[] numeros =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new</a:t>
            </a:r>
            <a:r>
              <a:rPr lang="es" sz="1200">
                <a:highlight>
                  <a:srgbClr val="F8F9F9"/>
                </a:highlight>
              </a:rPr>
              <a:t>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int</a:t>
            </a:r>
            <a:r>
              <a:rPr lang="es" sz="1200">
                <a:highlight>
                  <a:srgbClr val="F8F9F9"/>
                </a:highlight>
              </a:rPr>
              <a:t>[10];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int</a:t>
            </a:r>
            <a:r>
              <a:rPr lang="es" sz="1200">
                <a:highlight>
                  <a:srgbClr val="F8F9F9"/>
                </a:highlight>
              </a:rPr>
              <a:t> pos = 0, neg = 0, cero = 0; </a:t>
            </a:r>
            <a:r>
              <a:rPr lang="es" sz="1200">
                <a:solidFill>
                  <a:srgbClr val="008000"/>
                </a:solidFill>
                <a:highlight>
                  <a:srgbClr val="F8F9F9"/>
                </a:highlight>
              </a:rPr>
              <a:t>//contadores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int</a:t>
            </a:r>
            <a:r>
              <a:rPr lang="es" sz="1200">
                <a:highlight>
                  <a:srgbClr val="F8F9F9"/>
                </a:highlight>
              </a:rPr>
              <a:t> i;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</a:t>
            </a:r>
            <a:r>
              <a:rPr lang="es" sz="1200">
                <a:solidFill>
                  <a:srgbClr val="008000"/>
                </a:solidFill>
                <a:highlight>
                  <a:srgbClr val="F8F9F9"/>
                </a:highlight>
              </a:rPr>
              <a:t>//Leemos los valores por teclado y los guardamos en el array                                              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System.out.println(</a:t>
            </a:r>
            <a:r>
              <a:rPr lang="es" sz="1200">
                <a:solidFill>
                  <a:srgbClr val="A31515"/>
                </a:solidFill>
                <a:highlight>
                  <a:srgbClr val="F8F9F9"/>
                </a:highlight>
              </a:rPr>
              <a:t>"Lectura de los elementos del array: "</a:t>
            </a:r>
            <a:r>
              <a:rPr lang="es" sz="1200">
                <a:highlight>
                  <a:srgbClr val="F8F9F9"/>
                </a:highlight>
              </a:rPr>
              <a:t>);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for</a:t>
            </a:r>
            <a:r>
              <a:rPr lang="es" sz="1200">
                <a:highlight>
                  <a:srgbClr val="F8F9F9"/>
                </a:highlight>
              </a:rPr>
              <a:t> (i = 0; i &lt; numeros.length; i++) {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    System.out.print(</a:t>
            </a:r>
            <a:r>
              <a:rPr lang="es" sz="1200">
                <a:solidFill>
                  <a:srgbClr val="A31515"/>
                </a:solidFill>
                <a:highlight>
                  <a:srgbClr val="F8F9F9"/>
                </a:highlight>
              </a:rPr>
              <a:t>"numeros["</a:t>
            </a:r>
            <a:r>
              <a:rPr lang="es" sz="1200">
                <a:highlight>
                  <a:srgbClr val="F8F9F9"/>
                </a:highlight>
              </a:rPr>
              <a:t> + i + </a:t>
            </a:r>
            <a:r>
              <a:rPr lang="es" sz="1200">
                <a:solidFill>
                  <a:srgbClr val="A31515"/>
                </a:solidFill>
                <a:highlight>
                  <a:srgbClr val="F8F9F9"/>
                </a:highlight>
              </a:rPr>
              <a:t>"]= "</a:t>
            </a:r>
            <a:r>
              <a:rPr lang="es" sz="1200">
                <a:highlight>
                  <a:srgbClr val="F8F9F9"/>
                </a:highlight>
              </a:rPr>
              <a:t>);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    numeros[i] = sc.nextInt();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}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</a:t>
            </a:r>
            <a:endParaRPr sz="1600">
              <a:solidFill>
                <a:srgbClr val="375FA9"/>
              </a:solidFill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4747300" y="1355350"/>
            <a:ext cx="45984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</a:t>
            </a:r>
            <a:r>
              <a:rPr lang="es" sz="1200">
                <a:solidFill>
                  <a:srgbClr val="008000"/>
                </a:solidFill>
                <a:highlight>
                  <a:srgbClr val="F8F9F9"/>
                </a:highlight>
              </a:rPr>
              <a:t>//se recorre el array para contar positivos, negativos y ceros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for</a:t>
            </a:r>
            <a:r>
              <a:rPr lang="es" sz="1200">
                <a:highlight>
                  <a:srgbClr val="F8F9F9"/>
                </a:highlight>
              </a:rPr>
              <a:t> (i = 0; i &lt; numeros.length; i++) {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   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if</a:t>
            </a:r>
            <a:r>
              <a:rPr lang="es" sz="1200">
                <a:highlight>
                  <a:srgbClr val="F8F9F9"/>
                </a:highlight>
              </a:rPr>
              <a:t> (numeros[i] &gt; 0) {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        pos++;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    }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else</a:t>
            </a:r>
            <a:r>
              <a:rPr lang="es" sz="1200">
                <a:highlight>
                  <a:srgbClr val="F8F9F9"/>
                </a:highlight>
              </a:rPr>
              <a:t>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if</a:t>
            </a:r>
            <a:r>
              <a:rPr lang="es" sz="1200">
                <a:highlight>
                  <a:srgbClr val="F8F9F9"/>
                </a:highlight>
              </a:rPr>
              <a:t> (numeros[i] &lt; 0) {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        neg++;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    } </a:t>
            </a:r>
            <a:r>
              <a:rPr lang="es" sz="1200">
                <a:solidFill>
                  <a:srgbClr val="0000FF"/>
                </a:solidFill>
                <a:highlight>
                  <a:srgbClr val="F8F9F9"/>
                </a:highlight>
              </a:rPr>
              <a:t>else</a:t>
            </a:r>
            <a:r>
              <a:rPr lang="es" sz="1200">
                <a:highlight>
                  <a:srgbClr val="F8F9F9"/>
                </a:highlight>
              </a:rPr>
              <a:t> {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        cero++;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    }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}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</a:t>
            </a:r>
            <a:r>
              <a:rPr lang="es" sz="1200">
                <a:solidFill>
                  <a:srgbClr val="008000"/>
                </a:solidFill>
                <a:highlight>
                  <a:srgbClr val="F8F9F9"/>
                </a:highlight>
              </a:rPr>
              <a:t>//mostrar resultados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System.out.println(</a:t>
            </a:r>
            <a:r>
              <a:rPr lang="es" sz="1200">
                <a:solidFill>
                  <a:srgbClr val="A31515"/>
                </a:solidFill>
                <a:highlight>
                  <a:srgbClr val="F8F9F9"/>
                </a:highlight>
              </a:rPr>
              <a:t>"Positivos: "</a:t>
            </a:r>
            <a:r>
              <a:rPr lang="es" sz="1200">
                <a:highlight>
                  <a:srgbClr val="F8F9F9"/>
                </a:highlight>
              </a:rPr>
              <a:t> + pos);                                                                  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System.out.println(</a:t>
            </a:r>
            <a:r>
              <a:rPr lang="es" sz="1200">
                <a:solidFill>
                  <a:srgbClr val="A31515"/>
                </a:solidFill>
                <a:highlight>
                  <a:srgbClr val="F8F9F9"/>
                </a:highlight>
              </a:rPr>
              <a:t>"Negativos: "</a:t>
            </a:r>
            <a:r>
              <a:rPr lang="es" sz="1200">
                <a:highlight>
                  <a:srgbClr val="F8F9F9"/>
                </a:highlight>
              </a:rPr>
              <a:t> + neg);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    System.out.println(</a:t>
            </a:r>
            <a:r>
              <a:rPr lang="es" sz="1200">
                <a:solidFill>
                  <a:srgbClr val="A31515"/>
                </a:solidFill>
                <a:highlight>
                  <a:srgbClr val="F8F9F9"/>
                </a:highlight>
              </a:rPr>
              <a:t>"Ceros: "</a:t>
            </a:r>
            <a:r>
              <a:rPr lang="es" sz="1200">
                <a:highlight>
                  <a:srgbClr val="F8F9F9"/>
                </a:highlight>
              </a:rPr>
              <a:t> + cero);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  }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8F9F9"/>
                </a:highlight>
              </a:rPr>
              <a:t>}</a:t>
            </a:r>
            <a:endParaRPr sz="12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2076600" y="284250"/>
            <a:ext cx="521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</a:rPr>
              <a:t>Programa Java que guarda en un array 10 números enteros que se leen por teclado. A continuación, se recorre el array y calcula cuántos números son positivos, </a:t>
            </a:r>
            <a:r>
              <a:rPr lang="es" sz="1300">
                <a:solidFill>
                  <a:srgbClr val="375FA9"/>
                </a:solidFill>
              </a:rPr>
              <a:t>cuantos</a:t>
            </a:r>
            <a:r>
              <a:rPr lang="es" sz="1300">
                <a:solidFill>
                  <a:srgbClr val="375FA9"/>
                </a:solidFill>
              </a:rPr>
              <a:t> negativos y cuántos ceros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685075" y="946725"/>
            <a:ext cx="80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solidFill>
                  <a:srgbClr val="375FA9"/>
                </a:solidFill>
              </a:rPr>
              <a:t>Programa Java para leer la altura de N personas y calcular la altura media. Calcular cuántas personas tienen una altura superior a la media y cuántas tienen una altura inferior a la media. El valor de N se pide por teclado y debe ser entero positivo.</a:t>
            </a:r>
            <a:endParaRPr sz="1200">
              <a:solidFill>
                <a:srgbClr val="375FA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import</a:t>
            </a:r>
            <a:r>
              <a:rPr lang="es" sz="1000">
                <a:highlight>
                  <a:srgbClr val="F8F9F9"/>
                </a:highlight>
              </a:rPr>
              <a:t> java.util.*;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public</a:t>
            </a:r>
            <a:r>
              <a:rPr lang="es" sz="1000">
                <a:highlight>
                  <a:srgbClr val="F8F9F9"/>
                </a:highlight>
              </a:rPr>
              <a:t>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class</a:t>
            </a:r>
            <a:r>
              <a:rPr lang="es" sz="1000">
                <a:highlight>
                  <a:srgbClr val="F8F9F9"/>
                </a:highlight>
              </a:rPr>
              <a:t> </a:t>
            </a:r>
            <a:r>
              <a:rPr lang="es" sz="1000">
                <a:solidFill>
                  <a:srgbClr val="A31515"/>
                </a:solidFill>
                <a:highlight>
                  <a:srgbClr val="F8F9F9"/>
                </a:highlight>
              </a:rPr>
              <a:t>Main</a:t>
            </a:r>
            <a:r>
              <a:rPr lang="es" sz="1000">
                <a:highlight>
                  <a:srgbClr val="F8F9F9"/>
                </a:highlight>
              </a:rPr>
              <a:t> {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public</a:t>
            </a:r>
            <a:r>
              <a:rPr lang="es" sz="1000">
                <a:highlight>
                  <a:srgbClr val="F8F9F9"/>
                </a:highlight>
              </a:rPr>
              <a:t>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static</a:t>
            </a:r>
            <a:r>
              <a:rPr lang="es" sz="1000">
                <a:highlight>
                  <a:srgbClr val="F8F9F9"/>
                </a:highlight>
              </a:rPr>
              <a:t>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void</a:t>
            </a:r>
            <a:r>
              <a:rPr lang="es" sz="1000">
                <a:highlight>
                  <a:srgbClr val="F8F9F9"/>
                </a:highlight>
              </a:rPr>
              <a:t> </a:t>
            </a:r>
            <a:r>
              <a:rPr lang="es" sz="1000">
                <a:solidFill>
                  <a:srgbClr val="A31515"/>
                </a:solidFill>
                <a:highlight>
                  <a:srgbClr val="F8F9F9"/>
                </a:highlight>
              </a:rPr>
              <a:t>main</a:t>
            </a:r>
            <a:r>
              <a:rPr lang="es" sz="1000">
                <a:highlight>
                  <a:srgbClr val="F8F9F9"/>
                </a:highlight>
              </a:rPr>
              <a:t>(String[] args) {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Scanner sc =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new</a:t>
            </a:r>
            <a:r>
              <a:rPr lang="es" sz="1000">
                <a:highlight>
                  <a:srgbClr val="F8F9F9"/>
                </a:highlight>
              </a:rPr>
              <a:t> Scanner(System.in);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int</a:t>
            </a:r>
            <a:r>
              <a:rPr lang="es" sz="1000">
                <a:highlight>
                  <a:srgbClr val="F8F9F9"/>
                </a:highlight>
              </a:rPr>
              <a:t> i, N;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int</a:t>
            </a:r>
            <a:r>
              <a:rPr lang="es" sz="1000">
                <a:highlight>
                  <a:srgbClr val="F8F9F9"/>
                </a:highlight>
              </a:rPr>
              <a:t> contMas = 0, contMenos = 0;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double</a:t>
            </a:r>
            <a:r>
              <a:rPr lang="es" sz="1000">
                <a:highlight>
                  <a:srgbClr val="F8F9F9"/>
                </a:highlight>
              </a:rPr>
              <a:t> media = 0;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</a:t>
            </a:r>
            <a:r>
              <a:rPr lang="es" sz="1000">
                <a:solidFill>
                  <a:srgbClr val="008000"/>
                </a:solidFill>
                <a:highlight>
                  <a:srgbClr val="F8F9F9"/>
                </a:highlight>
              </a:rPr>
              <a:t>//Leer el número de personas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do</a:t>
            </a:r>
            <a:r>
              <a:rPr lang="es" sz="1000">
                <a:highlight>
                  <a:srgbClr val="F8F9F9"/>
                </a:highlight>
              </a:rPr>
              <a:t>{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    System.out.print(</a:t>
            </a:r>
            <a:r>
              <a:rPr lang="es" sz="1000">
                <a:solidFill>
                  <a:srgbClr val="A31515"/>
                </a:solidFill>
                <a:highlight>
                  <a:srgbClr val="F8F9F9"/>
                </a:highlight>
              </a:rPr>
              <a:t>"Número de personas: "</a:t>
            </a:r>
            <a:r>
              <a:rPr lang="es" sz="1000">
                <a:highlight>
                  <a:srgbClr val="F8F9F9"/>
                </a:highlight>
              </a:rPr>
              <a:t>);                                                             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    N = sc.nextInt();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}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while</a:t>
            </a:r>
            <a:r>
              <a:rPr lang="es" sz="1000">
                <a:highlight>
                  <a:srgbClr val="F8F9F9"/>
                </a:highlight>
              </a:rPr>
              <a:t>(N&lt;=0);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</a:t>
            </a:r>
            <a:r>
              <a:rPr lang="es" sz="1000">
                <a:solidFill>
                  <a:srgbClr val="008000"/>
                </a:solidFill>
                <a:highlight>
                  <a:srgbClr val="F8F9F9"/>
                </a:highlight>
              </a:rPr>
              <a:t>//Se crea el array de tamaño N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double</a:t>
            </a:r>
            <a:r>
              <a:rPr lang="es" sz="1000">
                <a:highlight>
                  <a:srgbClr val="F8F9F9"/>
                </a:highlight>
              </a:rPr>
              <a:t>[] alto =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new</a:t>
            </a:r>
            <a:r>
              <a:rPr lang="es" sz="1000">
                <a:highlight>
                  <a:srgbClr val="F8F9F9"/>
                </a:highlight>
              </a:rPr>
              <a:t> </a:t>
            </a:r>
            <a:r>
              <a:rPr lang="es" sz="1000">
                <a:solidFill>
                  <a:srgbClr val="0000FF"/>
                </a:solidFill>
                <a:highlight>
                  <a:srgbClr val="F8F9F9"/>
                </a:highlight>
              </a:rPr>
              <a:t>double</a:t>
            </a:r>
            <a:r>
              <a:rPr lang="es" sz="1000">
                <a:highlight>
                  <a:srgbClr val="F8F9F9"/>
                </a:highlight>
              </a:rPr>
              <a:t>[N];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</a:t>
            </a:r>
            <a:endParaRPr sz="1000"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      </a:t>
            </a:r>
            <a:endParaRPr sz="1200">
              <a:solidFill>
                <a:srgbClr val="008000"/>
              </a:solidFill>
              <a:highlight>
                <a:srgbClr val="F8F9F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200">
                <a:highlight>
                  <a:srgbClr val="F8F9F9"/>
                </a:highlight>
              </a:rPr>
              <a:t>  </a:t>
            </a:r>
            <a:endParaRPr sz="1600">
              <a:solidFill>
                <a:srgbClr val="375FA9"/>
              </a:solidFill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837775" y="1461900"/>
            <a:ext cx="5424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000">
                <a:highlight>
                  <a:srgbClr val="F8F9F9"/>
                </a:highlight>
              </a:rPr>
              <a:t> </a:t>
            </a:r>
            <a:r>
              <a:rPr lang="es" sz="900">
                <a:solidFill>
                  <a:srgbClr val="008000"/>
                </a:solidFill>
                <a:highlight>
                  <a:srgbClr val="F8F9F9"/>
                </a:highlight>
              </a:rPr>
              <a:t>//Leer alturas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System.out.println(</a:t>
            </a:r>
            <a:r>
              <a:rPr lang="es" sz="900">
                <a:solidFill>
                  <a:srgbClr val="A31515"/>
                </a:solidFill>
                <a:highlight>
                  <a:srgbClr val="F8F9F9"/>
                </a:highlight>
              </a:rPr>
              <a:t>"Lectura de la altura de las personas: "</a:t>
            </a:r>
            <a:r>
              <a:rPr lang="es" sz="900">
                <a:highlight>
                  <a:srgbClr val="F8F9F9"/>
                </a:highlight>
              </a:rPr>
              <a:t>);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</a:t>
            </a:r>
            <a:r>
              <a:rPr lang="es" sz="900">
                <a:solidFill>
                  <a:srgbClr val="0000FF"/>
                </a:solidFill>
                <a:highlight>
                  <a:srgbClr val="F8F9F9"/>
                </a:highlight>
              </a:rPr>
              <a:t>for</a:t>
            </a:r>
            <a:r>
              <a:rPr lang="es" sz="900">
                <a:highlight>
                  <a:srgbClr val="F8F9F9"/>
                </a:highlight>
              </a:rPr>
              <a:t> (i = 0; i &lt; N; i++) {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    System.out.print(</a:t>
            </a:r>
            <a:r>
              <a:rPr lang="es" sz="900">
                <a:solidFill>
                  <a:srgbClr val="A31515"/>
                </a:solidFill>
                <a:highlight>
                  <a:srgbClr val="F8F9F9"/>
                </a:highlight>
              </a:rPr>
              <a:t>"persona "</a:t>
            </a:r>
            <a:r>
              <a:rPr lang="es" sz="900">
                <a:highlight>
                  <a:srgbClr val="F8F9F9"/>
                </a:highlight>
              </a:rPr>
              <a:t> + (i+1) + </a:t>
            </a:r>
            <a:r>
              <a:rPr lang="es" sz="900">
                <a:solidFill>
                  <a:srgbClr val="A31515"/>
                </a:solidFill>
                <a:highlight>
                  <a:srgbClr val="F8F9F9"/>
                </a:highlight>
              </a:rPr>
              <a:t>" = "</a:t>
            </a:r>
            <a:r>
              <a:rPr lang="es" sz="900">
                <a:highlight>
                  <a:srgbClr val="F8F9F9"/>
                </a:highlight>
              </a:rPr>
              <a:t>);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    alto[i] = sc.nextDouble();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    media = media + alto[i]; </a:t>
            </a:r>
            <a:r>
              <a:rPr lang="es" sz="900">
                <a:solidFill>
                  <a:srgbClr val="008000"/>
                </a:solidFill>
                <a:highlight>
                  <a:srgbClr val="F8F9F9"/>
                </a:highlight>
              </a:rPr>
              <a:t>//se suma la estatura leída para calcular la media                           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}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</a:t>
            </a:r>
            <a:r>
              <a:rPr lang="es" sz="900">
                <a:solidFill>
                  <a:srgbClr val="008000"/>
                </a:solidFill>
                <a:highlight>
                  <a:srgbClr val="F8F9F9"/>
                </a:highlight>
              </a:rPr>
              <a:t>//Calcular la media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media = media / N;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</a:t>
            </a:r>
            <a:r>
              <a:rPr lang="es" sz="900">
                <a:solidFill>
                  <a:srgbClr val="008000"/>
                </a:solidFill>
                <a:highlight>
                  <a:srgbClr val="F8F9F9"/>
                </a:highlight>
              </a:rPr>
              <a:t>//recorremos el array para ver cuantos hay más altos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</a:t>
            </a:r>
            <a:r>
              <a:rPr lang="es" sz="900">
                <a:solidFill>
                  <a:srgbClr val="008000"/>
                </a:solidFill>
                <a:highlight>
                  <a:srgbClr val="F8F9F9"/>
                </a:highlight>
              </a:rPr>
              <a:t>//que la media y cuantos más bajos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</a:t>
            </a:r>
            <a:r>
              <a:rPr lang="es" sz="900">
                <a:solidFill>
                  <a:srgbClr val="0000FF"/>
                </a:solidFill>
                <a:highlight>
                  <a:srgbClr val="F8F9F9"/>
                </a:highlight>
              </a:rPr>
              <a:t>for</a:t>
            </a:r>
            <a:r>
              <a:rPr lang="es" sz="900">
                <a:highlight>
                  <a:srgbClr val="F8F9F9"/>
                </a:highlight>
              </a:rPr>
              <a:t> (i = 0; i &lt; alto.length; i++) {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    </a:t>
            </a:r>
            <a:r>
              <a:rPr lang="es" sz="900">
                <a:solidFill>
                  <a:srgbClr val="0000FF"/>
                </a:solidFill>
                <a:highlight>
                  <a:srgbClr val="F8F9F9"/>
                </a:highlight>
              </a:rPr>
              <a:t>if</a:t>
            </a:r>
            <a:r>
              <a:rPr lang="es" sz="900">
                <a:highlight>
                  <a:srgbClr val="F8F9F9"/>
                </a:highlight>
              </a:rPr>
              <a:t> (alto[i] &gt; media){ </a:t>
            </a:r>
            <a:r>
              <a:rPr lang="es" sz="900">
                <a:solidFill>
                  <a:srgbClr val="008000"/>
                </a:solidFill>
                <a:highlight>
                  <a:srgbClr val="F8F9F9"/>
                </a:highlight>
              </a:rPr>
              <a:t>//si la estatura es mayor que la media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        contMas++;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    } </a:t>
            </a:r>
            <a:r>
              <a:rPr lang="es" sz="900">
                <a:solidFill>
                  <a:srgbClr val="0000FF"/>
                </a:solidFill>
                <a:highlight>
                  <a:srgbClr val="F8F9F9"/>
                </a:highlight>
              </a:rPr>
              <a:t>else</a:t>
            </a:r>
            <a:r>
              <a:rPr lang="es" sz="900">
                <a:highlight>
                  <a:srgbClr val="F8F9F9"/>
                </a:highlight>
              </a:rPr>
              <a:t> </a:t>
            </a:r>
            <a:r>
              <a:rPr lang="es" sz="900">
                <a:solidFill>
                  <a:srgbClr val="0000FF"/>
                </a:solidFill>
                <a:highlight>
                  <a:srgbClr val="F8F9F9"/>
                </a:highlight>
              </a:rPr>
              <a:t>if</a:t>
            </a:r>
            <a:r>
              <a:rPr lang="es" sz="900">
                <a:highlight>
                  <a:srgbClr val="F8F9F9"/>
                </a:highlight>
              </a:rPr>
              <a:t> (alto[i] &lt; media){ </a:t>
            </a:r>
            <a:r>
              <a:rPr lang="es" sz="900">
                <a:solidFill>
                  <a:srgbClr val="008000"/>
                </a:solidFill>
                <a:highlight>
                  <a:srgbClr val="F8F9F9"/>
                </a:highlight>
              </a:rPr>
              <a:t>//si es menor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        contMenos++;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    }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}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</a:t>
            </a:r>
            <a:r>
              <a:rPr lang="es" sz="900">
                <a:solidFill>
                  <a:srgbClr val="008000"/>
                </a:solidFill>
                <a:highlight>
                  <a:srgbClr val="F8F9F9"/>
                </a:highlight>
              </a:rPr>
              <a:t>//Mostrar resultados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System.out.println(</a:t>
            </a:r>
            <a:r>
              <a:rPr lang="es" sz="900">
                <a:solidFill>
                  <a:srgbClr val="A31515"/>
                </a:solidFill>
                <a:highlight>
                  <a:srgbClr val="F8F9F9"/>
                </a:highlight>
              </a:rPr>
              <a:t>"Estatura media: "</a:t>
            </a:r>
            <a:r>
              <a:rPr lang="es" sz="900">
                <a:highlight>
                  <a:srgbClr val="F8F9F9"/>
                </a:highlight>
              </a:rPr>
              <a:t> + media);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System.out.println(</a:t>
            </a:r>
            <a:r>
              <a:rPr lang="es" sz="900">
                <a:solidFill>
                  <a:srgbClr val="A31515"/>
                </a:solidFill>
                <a:highlight>
                  <a:srgbClr val="F8F9F9"/>
                </a:highlight>
              </a:rPr>
              <a:t>"Personas con estatura superior a la media: "</a:t>
            </a:r>
            <a:r>
              <a:rPr lang="es" sz="900">
                <a:highlight>
                  <a:srgbClr val="F8F9F9"/>
                </a:highlight>
              </a:rPr>
              <a:t> + contMas);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    System.out.println(</a:t>
            </a:r>
            <a:r>
              <a:rPr lang="es" sz="900">
                <a:solidFill>
                  <a:srgbClr val="A31515"/>
                </a:solidFill>
                <a:highlight>
                  <a:srgbClr val="F8F9F9"/>
                </a:highlight>
              </a:rPr>
              <a:t>"Personas con estatura inferior a la media: "</a:t>
            </a:r>
            <a:r>
              <a:rPr lang="es" sz="900">
                <a:highlight>
                  <a:srgbClr val="F8F9F9"/>
                </a:highlight>
              </a:rPr>
              <a:t> + contMenos);                            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900">
                <a:highlight>
                  <a:srgbClr val="F8F9F9"/>
                </a:highlight>
              </a:rPr>
              <a:t>    }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8F9F9"/>
                </a:highlight>
              </a:rPr>
              <a:t>}</a:t>
            </a:r>
            <a:endParaRPr sz="900">
              <a:highlight>
                <a:srgbClr val="F8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2: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57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rPr b="1"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ARREGLOS UNIDIMENSIONALES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rPr b="1"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VECTORES</a:t>
            </a:r>
            <a:endParaRPr b="1"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5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400"/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AutoNum type="arabicPeriod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Declarar e inicializar arreglos unidimensionales (vectores).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AutoNum type="arabicPeriod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Utilizar los arreglos unidimensionales para almacenar datos y recuperarlos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AutoNum type="arabicPeriod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Iterar a través de los arreglos unidimensionales y manipular sus datos utilizando las primitivas de programación estudiadas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C63AA"/>
                </a:solidFill>
              </a:rPr>
              <a:t>ARREGLOS UNIDIMENSIONALES</a:t>
            </a:r>
            <a:br>
              <a:rPr lang="es" sz="4400">
                <a:solidFill>
                  <a:srgbClr val="3C63AA"/>
                </a:solidFill>
              </a:rPr>
            </a:br>
            <a:r>
              <a:rPr lang="es" sz="4400">
                <a:solidFill>
                  <a:srgbClr val="E83464"/>
                </a:solidFill>
              </a:rPr>
              <a:t>VECTORES</a:t>
            </a:r>
            <a:endParaRPr sz="1800">
              <a:solidFill>
                <a:srgbClr val="E6346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814460" y="3767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Arreglo Unidimensional: Vector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98850" y="1888059"/>
            <a:ext cx="3695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Es un arreglo de N elementos organizados en una dimensión donde N recibe el nombre de longitud o tamaño del vector. Para hacer referencia a un elemento del vector se usa el nombre del mismo, seguido del índice (entre corchetes), el cual indica una posición en particular del vector.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6529" y="3381622"/>
            <a:ext cx="3036094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1543" y="2085479"/>
            <a:ext cx="564356" cy="70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25818" y="2031472"/>
            <a:ext cx="614363" cy="78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97626" y="2077181"/>
            <a:ext cx="1042988" cy="76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4779524" y="3081540"/>
            <a:ext cx="20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V</a:t>
            </a:r>
            <a:endParaRPr b="1" i="0" sz="105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875227" y="2826754"/>
            <a:ext cx="11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 flipH="1">
            <a:off x="6282254" y="3876330"/>
            <a:ext cx="847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V[4] = 5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95548" y="2818121"/>
            <a:ext cx="2978944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154276" y="3150789"/>
            <a:ext cx="11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481602" y="3150789"/>
            <a:ext cx="11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5697626" y="3165598"/>
            <a:ext cx="435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6075668" y="3165598"/>
            <a:ext cx="11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6345698" y="3150789"/>
            <a:ext cx="43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6720450" y="3165598"/>
            <a:ext cx="11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6990481" y="3165599"/>
            <a:ext cx="13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7263799" y="3165598"/>
            <a:ext cx="371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7587836" y="3165598"/>
            <a:ext cx="345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909050" y="1579989"/>
            <a:ext cx="5047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8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Definición - Repaso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/>
        </p:nvSpPr>
        <p:spPr>
          <a:xfrm>
            <a:off x="738880" y="34107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Lectura y Escritura de un Vector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46966" y="1647293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B"/>
                </a:solidFill>
              </a:rPr>
              <a:t>Pseudocódigo</a:t>
            </a:r>
            <a:endParaRPr sz="1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361955" y="1923399"/>
            <a:ext cx="3703200" cy="26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Inicio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     Entero i, n, V[100]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     Leer 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     para i: 0, n-1, 1 hacer</a:t>
            </a:r>
            <a:endParaRPr>
              <a:solidFill>
                <a:srgbClr val="233A44"/>
              </a:solidFill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           Leer V[i]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     Finpara</a:t>
            </a:r>
            <a:endParaRPr>
              <a:solidFill>
                <a:srgbClr val="233A44"/>
              </a:solidFill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     para i: 0, n-1, 1 hacer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           Escribir V[i]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     Finpara</a:t>
            </a:r>
            <a:endParaRPr>
              <a:solidFill>
                <a:srgbClr val="233A44"/>
              </a:solidFill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33A44"/>
                </a:solidFill>
              </a:rPr>
              <a:t>Fin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3982294" y="1620400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B"/>
                </a:solidFill>
              </a:rPr>
              <a:t>Java</a:t>
            </a:r>
            <a:endParaRPr sz="1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3780264" y="1923398"/>
            <a:ext cx="5174100" cy="28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public static void main(String[] args)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int n, i, V[] = new int[100];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Scanner leer = new Scanner(System.in);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System.out.print("Cantidad estudiantes: ");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n = leer.nextInt();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for (i = 0; i &lt; n; i++)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    System.out.print("Elemento "+(i+1)+": ");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    V[i] = leer.nextInt(); 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System.out.println("Elementos del vector");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for (i = 0; i &lt; n; i++)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    System.out.println(V[i]);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917549" y="1565601"/>
            <a:ext cx="7354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7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Algoritmos de Inserción – Codificar en Java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0" y="1895428"/>
            <a:ext cx="368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En Vector ordenado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4419834" y="1933372"/>
            <a:ext cx="435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En Vector desordenado en la posición k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627325" y="2241175"/>
            <a:ext cx="34566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33A44"/>
                </a:solidFill>
              </a:rPr>
              <a:t>Inicio</a:t>
            </a:r>
            <a:endParaRPr sz="13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</a:t>
            </a:r>
            <a:r>
              <a:rPr lang="es" sz="1200">
                <a:solidFill>
                  <a:srgbClr val="233A44"/>
                </a:solidFill>
              </a:rPr>
              <a:t>Entero V[cap_max], x, i, n, pos</a:t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pos←1</a:t>
            </a:r>
            <a:endParaRPr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</a:t>
            </a:r>
            <a:r>
              <a:rPr lang="es" sz="1200">
                <a:solidFill>
                  <a:srgbClr val="233A44"/>
                </a:solidFill>
              </a:rPr>
              <a:t>Leer x </a:t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Si (n &lt; cap_max) entonces</a:t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        MQ (x &gt; V [pos]) hacer</a:t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                 pos←pos+1</a:t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        Fin MQ</a:t>
            </a:r>
            <a:endParaRPr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        Para i ← n a pos paso -1 hacer </a:t>
            </a:r>
            <a:endParaRPr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               V [ i+1 ] ← V [ i ]</a:t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        Fin para; </a:t>
            </a:r>
            <a:endParaRPr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        V[ pos ] ← x  </a:t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Sino</a:t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      Escribir “No hay espacio disponible”</a:t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33A44"/>
                </a:solidFill>
              </a:rPr>
              <a:t>  Fin si</a:t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3A44"/>
              </a:solidFill>
            </a:endParaRPr>
          </a:p>
          <a:p>
            <a:pPr indent="0" lvl="0" marL="457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33A44"/>
                </a:solidFill>
              </a:rPr>
              <a:t>Fin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4693853" y="2301556"/>
            <a:ext cx="42879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t/>
            </a:r>
            <a:endParaRPr b="0" i="0" sz="13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lang="es" sz="1300">
                <a:solidFill>
                  <a:srgbClr val="262626"/>
                </a:solidFill>
              </a:rPr>
              <a:t>    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Entero V [cap_max], </a:t>
            </a:r>
            <a:r>
              <a:rPr lang="es" sz="1300">
                <a:solidFill>
                  <a:srgbClr val="262626"/>
                </a:solidFill>
              </a:rPr>
              <a:t>x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300">
                <a:solidFill>
                  <a:srgbClr val="262626"/>
                </a:solidFill>
              </a:rPr>
              <a:t>i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300">
                <a:solidFill>
                  <a:srgbClr val="262626"/>
                </a:solidFill>
              </a:rPr>
              <a:t>n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300">
                <a:solidFill>
                  <a:srgbClr val="262626"/>
                </a:solidFill>
              </a:rPr>
              <a:t>k</a:t>
            </a:r>
            <a:endParaRPr sz="1300">
              <a:solidFill>
                <a:srgbClr val="262626"/>
              </a:solidFill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lang="es" sz="1300">
                <a:solidFill>
                  <a:srgbClr val="262626"/>
                </a:solidFill>
              </a:rPr>
              <a:t>   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Leer </a:t>
            </a:r>
            <a:r>
              <a:rPr lang="es" sz="1300">
                <a:solidFill>
                  <a:srgbClr val="262626"/>
                </a:solidFill>
              </a:rPr>
              <a:t>x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s" sz="1300">
                <a:solidFill>
                  <a:srgbClr val="262626"/>
                </a:solidFill>
              </a:rPr>
              <a:t>k</a:t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lang="es" sz="1300">
                <a:solidFill>
                  <a:srgbClr val="262626"/>
                </a:solidFill>
              </a:rPr>
              <a:t>   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 (</a:t>
            </a:r>
            <a:r>
              <a:rPr lang="es" sz="1300">
                <a:solidFill>
                  <a:srgbClr val="262626"/>
                </a:solidFill>
              </a:rPr>
              <a:t>n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&lt; cap_max) entonces</a:t>
            </a:r>
            <a:endParaRPr sz="1300">
              <a:solidFill>
                <a:srgbClr val="262626"/>
              </a:solidFill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   Para </a:t>
            </a:r>
            <a:r>
              <a:rPr lang="es" sz="1300">
                <a:solidFill>
                  <a:srgbClr val="262626"/>
                </a:solidFill>
              </a:rPr>
              <a:t>i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lang="es" sz="1300">
                <a:solidFill>
                  <a:srgbClr val="262626"/>
                </a:solidFill>
              </a:rPr>
              <a:t>n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s" sz="1300">
                <a:solidFill>
                  <a:srgbClr val="262626"/>
                </a:solidFill>
              </a:rPr>
              <a:t>k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paso -1 hacer </a:t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              V [ </a:t>
            </a:r>
            <a:r>
              <a:rPr lang="es" sz="1300">
                <a:solidFill>
                  <a:srgbClr val="262626"/>
                </a:solidFill>
              </a:rPr>
              <a:t>i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+1] ← V [</a:t>
            </a:r>
            <a:r>
              <a:rPr lang="es" sz="1300">
                <a:solidFill>
                  <a:srgbClr val="262626"/>
                </a:solidFill>
              </a:rPr>
              <a:t> i 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   Fin para </a:t>
            </a:r>
            <a:endParaRPr sz="1300">
              <a:solidFill>
                <a:srgbClr val="262626"/>
              </a:solidFill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   V[</a:t>
            </a:r>
            <a:r>
              <a:rPr lang="es" sz="1300">
                <a:solidFill>
                  <a:srgbClr val="262626"/>
                </a:solidFill>
              </a:rPr>
              <a:t> k 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] ← </a:t>
            </a:r>
            <a:r>
              <a:rPr lang="es" sz="1300">
                <a:solidFill>
                  <a:srgbClr val="262626"/>
                </a:solidFill>
              </a:rPr>
              <a:t>x</a:t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lang="es" sz="1300">
                <a:solidFill>
                  <a:srgbClr val="262626"/>
                </a:solidFill>
              </a:rPr>
              <a:t>   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Sino</a:t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   Escribir “No hay espacio disponible”</a:t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lang="es" sz="1300">
                <a:solidFill>
                  <a:srgbClr val="262626"/>
                </a:solidFill>
              </a:rPr>
              <a:t>   </a:t>
            </a: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Fin si</a:t>
            </a:r>
            <a:endParaRPr sz="1300">
              <a:solidFill>
                <a:srgbClr val="262626"/>
              </a:solidFill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822960" y="36236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Arreglo Unidimensional: Vector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609130" y="1286283"/>
            <a:ext cx="3786600" cy="3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Pseudocódigo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Inicio 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Entero Pos 🡨 1, X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lógico existe 🡨 F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leer X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MQ (Pos &lt; = N y Existe = F) hacer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     si (V(Pos) = X ) entonces 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	  existe ← V 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     sino 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	  Pos ← Pos  + 1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     fin si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fin MQ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Si (existe = V) entonces 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     Escribir “Encontrado”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sino 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	Escribir “No encontrado” </a:t>
            </a:r>
            <a:endParaRPr sz="2000"/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fin si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Fin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4395730" y="1209256"/>
            <a:ext cx="5007000" cy="3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Java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public static void main(String[] args)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int n, i, V[] = new int[100], pos = 1, x;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boolean sw = false;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Scanner leer = new Scanner(System.in);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System.out.print("Cantidad estudiantes: ");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n = leer.nextInt();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for (i = 0; i &lt; n; i++)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System.out.print("Elemento " + (i + 1) + ": ");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V[i] = leer.nextInt();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System.out.print("Elemento a buscar:");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x = leer.nextInt();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while (pos &lt;= n &amp;&amp; sw == false)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if (V[pos] == x)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     sw = true;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} else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     pos = pos + 1;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if (sw = true)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  System.out.println("Encontrado");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} else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  System.out.println("No encontrado");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   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33A44"/>
                </a:solidFill>
              </a:rPr>
              <a:t>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2089800" y="344900"/>
            <a:ext cx="4623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Vector búsqueda secuencial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/>
        </p:nvSpPr>
        <p:spPr>
          <a:xfrm>
            <a:off x="917549" y="1656614"/>
            <a:ext cx="7354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7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Algoritmos de Eliminación – Codificar en Java 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86087" y="2061975"/>
            <a:ext cx="368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En Vector ordenado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4408683" y="2049502"/>
            <a:ext cx="435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En Vector desordenado en la posición k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822960" y="39031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Arreglo Unidimensional: Vector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79068" y="2326889"/>
            <a:ext cx="4029600" cy="2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Inicio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Entero V[cap_max], X, I, N, pos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">
                <a:solidFill>
                  <a:srgbClr val="233A44"/>
                </a:solidFill>
              </a:rPr>
              <a:t>p</a:t>
            </a: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os←1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Leer X 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MQ (X &gt; V [ pos ]) </a:t>
            </a:r>
            <a:r>
              <a:rPr lang="es">
                <a:solidFill>
                  <a:srgbClr val="233A44"/>
                </a:solidFill>
              </a:rPr>
              <a:t>hacer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    pos←pos+1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Fin MQ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Para I← </a:t>
            </a:r>
            <a:r>
              <a:rPr lang="es">
                <a:solidFill>
                  <a:srgbClr val="233A44"/>
                </a:solidFill>
              </a:rPr>
              <a:t>p</a:t>
            </a: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os hasta N-1 paso 1 hacer 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    V [ I ] ← V [ I+1 ]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Fin para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N←N-1 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Fin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4571990" y="2482391"/>
            <a:ext cx="42879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Inicio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 Entero V [ cap_max ], I, N, K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 Leer K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 Para I ← K hasta N-1  paso 1 hacer 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      V [ I ] ← V [ I+1 ]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 Fin para 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  N←N-1</a:t>
            </a:r>
            <a:endParaRPr/>
          </a:p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6B"/>
              </a:buClr>
              <a:buSzPts val="1496"/>
              <a:buFont typeface="Corbel"/>
              <a:buNone/>
            </a:pPr>
            <a:r>
              <a:rPr b="0" i="0" lang="es" sz="14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 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