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2DCBA-0197-4DFA-B507-C1FE8F7902AA}">
  <a:tblStyle styleId="{6822DCBA-0197-4DFA-B507-C1FE8F7902AA}" styleName="Table_0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163EF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163EF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163EF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A81CE0E5-DCE6-44AB-9DCD-9EAA2060DDC9}" styleName="Table_1"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D4594">
              <a:alpha val="40000"/>
            </a:srgb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3D4594">
              <a:alpha val="40000"/>
            </a:srgb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AF7B51"/>
      </a:tcTxStyle>
      <a:tcStyle>
        <a:tcBdr>
          <a:lef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3D459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F7B5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D459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996a75d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dc996a75d7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c996a75d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dc996a75d7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348cd3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7b348cd30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b348cd3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7b348cd30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348cd3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7b348cd30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81781c4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d681781c4d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681781c4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d681781c4d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c996a7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dc996a75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09b8591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da09b85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a135df9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da135df94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676897" y="1728440"/>
            <a:ext cx="73710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1" marL="3746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0829C0"/>
                </a:solidFill>
              </a:rPr>
              <a:t>Es un modificador de no acceso, que se puede aplicar solo a una variable, un método o una clase.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3746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-285750" lvl="1" marL="3746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600">
                <a:solidFill>
                  <a:srgbClr val="0829C0"/>
                </a:solidFill>
              </a:rPr>
              <a:t>Se utiliza en tres contextos: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3746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-285750" lvl="2" marL="8318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■"/>
            </a:pPr>
            <a:r>
              <a:rPr lang="es" sz="1600">
                <a:solidFill>
                  <a:srgbClr val="0829C0"/>
                </a:solidFill>
              </a:rPr>
              <a:t>Variables con palabra clave final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8318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■"/>
            </a:pPr>
            <a:r>
              <a:rPr lang="es" sz="1600">
                <a:solidFill>
                  <a:srgbClr val="0829C0"/>
                </a:solidFill>
              </a:rPr>
              <a:t>Clases finales (No se incluye aquí)</a:t>
            </a:r>
            <a:endParaRPr sz="1600">
              <a:solidFill>
                <a:srgbClr val="0829C0"/>
              </a:solidFill>
            </a:endParaRPr>
          </a:p>
          <a:p>
            <a:pPr indent="-285750" lvl="2" marL="8318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■"/>
            </a:pPr>
            <a:r>
              <a:rPr lang="es" sz="1600">
                <a:solidFill>
                  <a:srgbClr val="0829C0"/>
                </a:solidFill>
              </a:rPr>
              <a:t>Métodos finales(No se incluye aquí)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546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0" lvl="1" marL="88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0" lvl="1" marL="88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0" lvl="1" marL="596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829C0"/>
                </a:solidFill>
              </a:rPr>
              <a:t>			</a:t>
            </a:r>
            <a:endParaRPr sz="2800">
              <a:solidFill>
                <a:srgbClr val="0829C0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2807494" y="2153841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76897" y="500707"/>
            <a:ext cx="6972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Final</a:t>
            </a:r>
            <a:endParaRPr b="1"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676897" y="1639231"/>
            <a:ext cx="7371000" cy="29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829C0"/>
                </a:solidFill>
              </a:rPr>
              <a:t>Variables con palabra clave final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829C0"/>
              </a:solidFill>
            </a:endParaRPr>
          </a:p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829C0"/>
                </a:solidFill>
              </a:rPr>
              <a:t>Algunas de las variables de instancia necesitan modificarse, mientras que otras no. Para esto se puede utilizar la palabra clave </a:t>
            </a:r>
            <a:r>
              <a:rPr b="1" lang="es" sz="1600">
                <a:solidFill>
                  <a:srgbClr val="0829C0"/>
                </a:solidFill>
              </a:rPr>
              <a:t>final</a:t>
            </a:r>
            <a:r>
              <a:rPr lang="es" sz="1600">
                <a:solidFill>
                  <a:srgbClr val="0829C0"/>
                </a:solidFill>
              </a:rPr>
              <a:t> para especificar que una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829C0"/>
                </a:solidFill>
              </a:rPr>
              <a:t>variable no puede modificarse (es decir, que sea una constante) y que cualquier intento por modificarla sería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829C0"/>
                </a:solidFill>
              </a:rPr>
              <a:t>un error. Por ejemplo: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0" lvl="2" marL="889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829C0"/>
                </a:solidFill>
              </a:rPr>
              <a:t>		private final int INCREMENTO;</a:t>
            </a:r>
            <a:endParaRPr sz="1600">
              <a:solidFill>
                <a:srgbClr val="0829C0"/>
              </a:solidFill>
            </a:endParaRPr>
          </a:p>
          <a:p>
            <a:pPr indent="0" lvl="1" marL="889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0" lvl="1" marL="889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0" lvl="1" marL="5969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829C0"/>
                </a:solidFill>
              </a:rPr>
              <a:t>			</a:t>
            </a:r>
            <a:endParaRPr sz="2800">
              <a:solidFill>
                <a:srgbClr val="0829C0"/>
              </a:solidFill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807494" y="2153841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76897" y="500707"/>
            <a:ext cx="6972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Final</a:t>
            </a:r>
            <a:endParaRPr b="1"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46899" y="314154"/>
            <a:ext cx="7415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Encapsulamiento de variables.</a:t>
            </a:r>
            <a:endParaRPr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>
            <p:ph idx="4294967295" type="body"/>
          </p:nvPr>
        </p:nvSpPr>
        <p:spPr>
          <a:xfrm>
            <a:off x="771860" y="1794052"/>
            <a:ext cx="76632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Es un principio del lenguaje Java cuya filosofía es hacer que los atributos de las clases se puedan editar sólo a través de métodos.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 hace teniendo las propiedades como privadas y métodos que la controlan públicos. Comúnmente, se crean un grupo de métodos llamados getters (se encargan de obtener el valor de la propiedad) y setters (se encargan de setearla).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Mantener las clases con el principio de encapsulamiento nos permite controlar el cambio de valor que pueda producirse en ellas añadiendo validaciones.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646899" y="314154"/>
            <a:ext cx="7415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22075" y="1634550"/>
            <a:ext cx="3347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public class Gato {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String nombre;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int patas;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}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//Mi método main...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Gato g = new Gato();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g.nombre = "Nemo";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g.patas = 4;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System.out.println("Mi gato se llama: " + g.nombre);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System.out.println("El número de patas de mi gato es: " + g.patas);</a:t>
            </a:r>
            <a:endParaRPr>
              <a:solidFill>
                <a:srgbClr val="3C63AB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30950" y="647700"/>
            <a:ext cx="4974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public class Gato {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private String nombre;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private int patas;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getNombre(){ return nombre;}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getPatas(){ return patas;}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setNombre(String nuevoNombre){ nombre = nuevoNombre;}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setPatas(int numeroPatas){ patas = numeroPatas;}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}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//Mi método main...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Gato g = new Gato();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g.setNombre("Nemo");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g.setPatas(3);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System.out.println("Mi gato se llama: " + g.getNombre());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System.out.println("El número de patas de mi gato es: " + g.getPatas());</a:t>
            </a:r>
            <a:endParaRPr>
              <a:solidFill>
                <a:srgbClr val="3C63AB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22075" y="4768825"/>
            <a:ext cx="60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Sin encapsulamiento                                  //                             Con encapsulamiento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638024" y="616179"/>
            <a:ext cx="7415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¿Por qué debemos aplicar el principio de encapsulamiento?</a:t>
            </a:r>
            <a:endParaRPr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771860" y="1794052"/>
            <a:ext cx="76632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Por mantenibilidad, estabilidad y seguridad principalmente. Un segundo equipo va a usar nuestra aplicación y por tanto nuestras clases.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Tras aplicar el principio de encapsulamiento, ya no tenemos acceso a las propiedades directamente, por lo que tenemos que usar los métodos (que son públicos y sí tenemos acceso a ellos) para poder acceder a las variables, tanto para modificarlas como para obtenerlas. El comportamiento es el mismo, aunque lleve un código adicional</a:t>
            </a: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416632" y="392718"/>
            <a:ext cx="7415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30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Estructura  en Java usando get y set</a:t>
            </a:r>
            <a:endParaRPr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579242" y="1708714"/>
            <a:ext cx="78729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Miclase 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private TipoAtributo Atributo;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400">
                <a:solidFill>
                  <a:srgbClr val="E73363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1" lang="es" sz="1400">
                <a:solidFill>
                  <a:srgbClr val="E73363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Miclase(TipoAtributo AtributoT){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Atributo=AtributoT;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s" sz="1400">
                <a:solidFill>
                  <a:srgbClr val="E73363"/>
                </a:solidFill>
                <a:latin typeface="Arial"/>
                <a:ea typeface="Arial"/>
                <a:cs typeface="Arial"/>
                <a:sym typeface="Arial"/>
              </a:rPr>
              <a:t>//Método set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void setAtributo (TipoAtributo Variable) 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Atributo=Variable;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s" sz="1400">
                <a:solidFill>
                  <a:srgbClr val="E73363"/>
                </a:solidFill>
                <a:latin typeface="Arial"/>
                <a:ea typeface="Arial"/>
                <a:cs typeface="Arial"/>
                <a:sym typeface="Arial"/>
              </a:rPr>
              <a:t>//Método get</a:t>
            </a:r>
            <a:endParaRPr b="1" sz="1400">
              <a:solidFill>
                <a:srgbClr val="E733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TipoAtributo getAtributo() 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return Atributo;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629124" y="713904"/>
            <a:ext cx="7415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30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Constructor en Java usando </a:t>
            </a:r>
            <a:br>
              <a:rPr lang="es" sz="30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30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get y set (clase Vertebrado)</a:t>
            </a:r>
            <a:endParaRPr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 txBox="1"/>
          <p:nvPr>
            <p:ph idx="4294967295" type="body"/>
          </p:nvPr>
        </p:nvSpPr>
        <p:spPr>
          <a:xfrm>
            <a:off x="771860" y="1794052"/>
            <a:ext cx="76632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public class Vertebrado 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private String nombreVertebrado;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Vertebrado(String nombre){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NombreVertebrado=Nombre;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void setNombreVertebrado (String NombreV) 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NombreVertebrado=NombreV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public String getNombreVertebrado() 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	return NombreVertebrado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800100" y="107765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 de Clase  Vertebrado con constructor usando </a:t>
            </a:r>
            <a:r>
              <a:rPr lang="es" sz="3000">
                <a:solidFill>
                  <a:srgbClr val="E83464"/>
                </a:solidFill>
              </a:rPr>
              <a:t>set y get</a:t>
            </a:r>
            <a:endParaRPr sz="3000">
              <a:solidFill>
                <a:srgbClr val="E83464"/>
              </a:solidFill>
            </a:endParaRPr>
          </a:p>
        </p:txBody>
      </p:sp>
      <p:graphicFrame>
        <p:nvGraphicFramePr>
          <p:cNvPr id="248" name="Google Shape;248;p31"/>
          <p:cNvGraphicFramePr/>
          <p:nvPr/>
        </p:nvGraphicFramePr>
        <p:xfrm>
          <a:off x="1773044" y="2468478"/>
          <a:ext cx="3000000" cy="3000000"/>
        </p:xfrm>
        <a:graphic>
          <a:graphicData uri="http://schemas.openxmlformats.org/drawingml/2006/table">
            <a:tbl>
              <a:tblPr bandRow="1" firstCol="1" firstRow="1">
                <a:gradFill>
                  <a:gsLst>
                    <a:gs pos="0">
                      <a:srgbClr val="A9ACE6"/>
                    </a:gs>
                    <a:gs pos="35000">
                      <a:srgbClr val="C2C5ED"/>
                    </a:gs>
                    <a:gs pos="100000">
                      <a:srgbClr val="E7E7F9"/>
                    </a:gs>
                  </a:gsLst>
                  <a:lin ang="16200038" scaled="0"/>
                </a:gradFill>
                <a:tableStyleId>{A81CE0E5-DCE6-44AB-9DCD-9EAA2060DDC9}</a:tableStyleId>
              </a:tblPr>
              <a:tblGrid>
                <a:gridCol w="5363725"/>
              </a:tblGrid>
              <a:tr h="33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800" u="none" cap="none" strike="noStrike">
                          <a:solidFill>
                            <a:srgbClr val="E62F6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Vertebrado</a:t>
                      </a:r>
                      <a:endParaRPr b="0" sz="18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3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nombreVertebrado : String</a:t>
                      </a:r>
                      <a:endParaRPr b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99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&lt;&lt;constructor&gt;&gt; Vertebrado(nombre: String)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setNombreVertebrado( nombreV: String)</a:t>
                      </a:r>
                      <a:endParaRPr b="0" sz="1600" u="none" cap="none" strike="noStrike">
                        <a:solidFill>
                          <a:srgbClr val="0829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getNombreVertebrado( ) : String</a:t>
                      </a:r>
                      <a:endParaRPr b="0" sz="1600" u="none" cap="none" strike="noStrike">
                        <a:solidFill>
                          <a:srgbClr val="0829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1600" u="none" cap="none" strike="noStrike">
                          <a:solidFill>
                            <a:srgbClr val="0829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imprimeMensaje( )</a:t>
                      </a:r>
                      <a:endParaRPr b="0" sz="1600" u="none" cap="none" strike="noStrike">
                        <a:solidFill>
                          <a:srgbClr val="0829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7: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Aplicar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adecuadamente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el cast de un tipo de dato a otro y de igual forma usar la promoción de argumentos en un método.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Usar la referencia this y demostrar su uso en un programa de aplicación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Explicar y aplicar el encapsulamiento en Java de variables y métodos a través de la construcción de una aplicación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y aplicar los métodos set y get con variables de instancias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Implementar los métodos set y get para modificar las variables privadas definidas dentro del encapsulamiento.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676897" y="500707"/>
            <a:ext cx="6972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Cast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435180" y="1430074"/>
            <a:ext cx="63735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Cambiar el tipo de una variable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C63AB"/>
                </a:solidFill>
              </a:rPr>
              <a:t>No perder información / precisión.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63AB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C63AB"/>
                </a:solidFill>
              </a:rPr>
              <a:t>Implícita.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63AB"/>
              </a:solidFill>
            </a:endParaRPr>
          </a:p>
          <a:p>
            <a:pPr indent="-19050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63AB"/>
              </a:solidFill>
            </a:endParaRPr>
          </a:p>
          <a:p>
            <a:pPr indent="-19050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63AB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300">
                <a:solidFill>
                  <a:srgbClr val="3C63AB"/>
                </a:solidFill>
              </a:rPr>
              <a:t>Explícita. Operador cast (tipo)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■"/>
            </a:pPr>
            <a:r>
              <a:rPr lang="es" sz="1300">
                <a:solidFill>
                  <a:srgbClr val="3C63AB"/>
                </a:solidFill>
              </a:rPr>
              <a:t>Cuando una conversión implícita no es posible, un cast explicita la conversión a realizar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■"/>
            </a:pPr>
            <a:r>
              <a:rPr lang="es" sz="1300">
                <a:solidFill>
                  <a:srgbClr val="3C63AB"/>
                </a:solidFill>
              </a:rPr>
              <a:t>Sólo se permiten casts que tienen sentido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</p:txBody>
      </p:sp>
      <p:pic>
        <p:nvPicPr>
          <p:cNvPr descr="CompatibilidadTiposPrimitivos"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2350" y="2303398"/>
            <a:ext cx="4374275" cy="10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676897" y="500707"/>
            <a:ext cx="6972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Cast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435180" y="1530433"/>
            <a:ext cx="63735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Cambios de tipo automáticos</a:t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De int a float, de float a int</a:t>
            </a:r>
            <a:br>
              <a:rPr lang="es" sz="1500">
                <a:solidFill>
                  <a:srgbClr val="3C63AB"/>
                </a:solidFill>
              </a:rPr>
            </a:br>
            <a:r>
              <a:rPr lang="es" sz="1500">
                <a:solidFill>
                  <a:srgbClr val="3C63AB"/>
                </a:solidFill>
              </a:rPr>
              <a:t>	int a;</a:t>
            </a:r>
            <a:br>
              <a:rPr lang="es" sz="1500">
                <a:solidFill>
                  <a:srgbClr val="3C63AB"/>
                </a:solidFill>
              </a:rPr>
            </a:br>
            <a:r>
              <a:rPr lang="es" sz="1500">
                <a:solidFill>
                  <a:srgbClr val="3C63AB"/>
                </a:solidFill>
              </a:rPr>
              <a:t>	float b;</a:t>
            </a:r>
            <a:br>
              <a:rPr lang="es" sz="1500">
                <a:solidFill>
                  <a:srgbClr val="3C63AB"/>
                </a:solidFill>
              </a:rPr>
            </a:br>
            <a:r>
              <a:rPr lang="es" sz="1500">
                <a:solidFill>
                  <a:srgbClr val="3C63AB"/>
                </a:solidFill>
              </a:rPr>
              <a:t>	a = (int) b;   // Se pierde información</a:t>
            </a:r>
            <a:br>
              <a:rPr lang="es" sz="1500">
                <a:solidFill>
                  <a:srgbClr val="3C63AB"/>
                </a:solidFill>
              </a:rPr>
            </a:br>
            <a:r>
              <a:rPr lang="es" sz="1500">
                <a:solidFill>
                  <a:srgbClr val="3C63AB"/>
                </a:solidFill>
              </a:rPr>
              <a:t>	b = (float) a;  // No es necesario</a:t>
            </a:r>
            <a:endParaRPr sz="15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800110" y="3676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Cast de Tipos Primitivos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609498" y="1624661"/>
            <a:ext cx="58782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0829C0"/>
                </a:solidFill>
              </a:rPr>
              <a:t>Puede perderse precisión</a:t>
            </a:r>
            <a:endParaRPr sz="1600">
              <a:solidFill>
                <a:srgbClr val="0829C0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464"/>
                </a:solidFill>
              </a:rPr>
              <a:t>double d = 20.5;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464"/>
                </a:solidFill>
              </a:rPr>
              <a:t>long l = (long) d;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464"/>
                </a:solidFill>
              </a:rPr>
              <a:t>System.out.println(l);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29C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0829C0"/>
                </a:solidFill>
              </a:rPr>
              <a:t>Pueden perderse dígitos</a:t>
            </a:r>
            <a:endParaRPr sz="1300">
              <a:solidFill>
                <a:srgbClr val="0829C0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364"/>
                </a:solidFill>
              </a:rPr>
              <a:t>long l = 1000000;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364"/>
                </a:solidFill>
              </a:rPr>
              <a:t>short s;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364"/>
                </a:solidFill>
              </a:rPr>
              <a:t>s = (short) l;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73364"/>
                </a:solidFill>
              </a:rPr>
              <a:t>System.out.println(s);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520700" y="1893216"/>
            <a:ext cx="742800" cy="685800"/>
          </a:xfrm>
          <a:prstGeom prst="foldedCorner">
            <a:avLst>
              <a:gd fmla="val 12500" name="adj"/>
            </a:avLst>
          </a:prstGeom>
          <a:solidFill>
            <a:srgbClr val="66CC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r>
            <a:endParaRPr b="0" i="0" sz="2100" u="none" cap="none" strike="noStrike">
              <a:solidFill>
                <a:srgbClr val="00796B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520700" y="3523155"/>
            <a:ext cx="742800" cy="685800"/>
          </a:xfrm>
          <a:prstGeom prst="foldedCorner">
            <a:avLst>
              <a:gd fmla="val 12500" name="adj"/>
            </a:avLst>
          </a:prstGeom>
          <a:solidFill>
            <a:srgbClr val="66CC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16960</a:t>
            </a:r>
            <a:endParaRPr b="0" i="0" sz="2100" u="none" cap="none" strike="noStrike">
              <a:solidFill>
                <a:srgbClr val="00796B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805935" y="3767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Cast</a:t>
            </a:r>
            <a:endParaRPr b="1"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83" name="Google Shape;183;p21"/>
          <p:cNvGraphicFramePr/>
          <p:nvPr/>
        </p:nvGraphicFramePr>
        <p:xfrm>
          <a:off x="897375" y="1612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{6822DCBA-0197-4DFA-B507-C1FE8F7902AA}</a:tableStyleId>
              </a:tblPr>
              <a:tblGrid>
                <a:gridCol w="1154500"/>
                <a:gridCol w="899600"/>
                <a:gridCol w="404825"/>
                <a:gridCol w="419825"/>
                <a:gridCol w="404825"/>
                <a:gridCol w="404825"/>
                <a:gridCol w="404825"/>
                <a:gridCol w="404825"/>
                <a:gridCol w="528525"/>
              </a:tblGrid>
              <a:tr h="29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Convertir desde      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Convertir a...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boolean</a:t>
                      </a:r>
                      <a:endParaRPr b="0" i="0" sz="11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byte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short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char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int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long 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float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double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boolean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byte</a:t>
                      </a:r>
                      <a:r>
                        <a:rPr lang="es" sz="11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short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char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int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si*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si*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long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si*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si*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float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si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  <a:tr h="25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50" u="none" cap="none" strike="noStrike">
                          <a:solidFill>
                            <a:srgbClr val="E62F61"/>
                          </a:solidFill>
                        </a:rPr>
                        <a:t>double</a:t>
                      </a:r>
                      <a:endParaRPr b="1" i="0" sz="75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no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cast 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solidFill>
                            <a:srgbClr val="E62F61"/>
                          </a:solidFill>
                        </a:rPr>
                        <a:t>  </a:t>
                      </a:r>
                      <a:endParaRPr b="0" i="0" sz="1000" u="none" cap="none" strike="noStrike">
                        <a:solidFill>
                          <a:srgbClr val="E62F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/>
                </a:tc>
              </a:tr>
            </a:tbl>
          </a:graphicData>
        </a:graphic>
      </p:graphicFrame>
      <p:sp>
        <p:nvSpPr>
          <p:cNvPr id="184" name="Google Shape;184;p21"/>
          <p:cNvSpPr/>
          <p:nvPr/>
        </p:nvSpPr>
        <p:spPr>
          <a:xfrm>
            <a:off x="6063735" y="1879902"/>
            <a:ext cx="26505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Donde: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no: indica que no hay posibilidad de conversión.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si: indica que el casting es implícito.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si*: indica que el casting es implícito pero se puede producir pérdida de precisión.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cast: indica que hay que hacer casting explícito.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854719" y="665010"/>
            <a:ext cx="58575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E83464"/>
                </a:solidFill>
              </a:rPr>
              <a:t>This</a:t>
            </a:r>
            <a:endParaRPr b="1" sz="2900">
              <a:solidFill>
                <a:srgbClr val="E83464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854719" y="1736646"/>
            <a:ext cx="76308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829C0"/>
                </a:solidFill>
              </a:rPr>
              <a:t>Dentro de un método, hace referencia al objeto al que se aplica el método.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29C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829C0"/>
                </a:solidFill>
              </a:rPr>
              <a:t>Sólo aparece en métodos de instancia</a:t>
            </a:r>
            <a:endParaRPr>
              <a:solidFill>
                <a:srgbClr val="0829C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0829C0"/>
                </a:solidFill>
              </a:rPr>
              <a:t>Si no hay instancia, no hay this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29C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829C0"/>
                </a:solidFill>
              </a:rPr>
              <a:t>Se puede usar para acceder a variables aunque estén ocultas.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29C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829C0"/>
                </a:solidFill>
              </a:rPr>
              <a:t>Si se intenta usar dentro de un método estático lanzará: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829C0"/>
                </a:solidFill>
              </a:rPr>
              <a:t>		“Cannot use This in a static context”</a:t>
            </a:r>
            <a:endParaRPr>
              <a:solidFill>
                <a:srgbClr val="0829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888774" y="523006"/>
            <a:ext cx="58575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This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977027" y="1614719"/>
            <a:ext cx="7604100" cy="24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475" lIns="73475" spcFirstLastPara="1" rIns="73475" wrap="square" tIns="73475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Prueba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a;  // declara la variable de instancia</a:t>
            </a:r>
            <a:endParaRPr b="0" i="0" sz="1904" u="none" cap="none" strike="noStrike">
              <a:solidFill>
                <a:srgbClr val="0829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metodo()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a = 0;   // declaración local. Oculta la variable de instancia</a:t>
            </a:r>
            <a:endParaRPr b="0" i="0" sz="1904" u="none" cap="none" strike="noStrike">
              <a:solidFill>
                <a:srgbClr val="0829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 = 3;        // accede a la variable local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this.a = 2;  // accede a la variable de instancia</a:t>
            </a:r>
            <a:endParaRPr b="0" i="0" sz="1904" u="none" cap="none" strike="noStrike">
              <a:solidFill>
                <a:srgbClr val="0829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904" u="none" cap="none" strike="noStrike">
                <a:solidFill>
                  <a:srgbClr val="0829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904" u="none" cap="none" strike="noStrike">
              <a:solidFill>
                <a:srgbClr val="0829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