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eec28905c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deec28905c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eec28905c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deec28905c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eec28905c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deec28905c_0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eec28905c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deec28905c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ca34f86d7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dca34f86d7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d74c4769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dd74c4769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ec28905c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deec28905c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62fcfd924_1_3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d62fcfd924_1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681781c4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d681781c4d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681781c4d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d681781c4d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681781c4d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d681781c4d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d74c4769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dd74c4769d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eec28905c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deec28905c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eec28905c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deec28905c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Programación </a:t>
            </a:r>
            <a:br>
              <a:rPr lang="es" sz="2400">
                <a:solidFill>
                  <a:srgbClr val="3D63AB"/>
                </a:solidFill>
                <a:latin typeface="Arial"/>
                <a:ea typeface="Arial"/>
                <a:cs typeface="Arial"/>
                <a:sym typeface="Arial"/>
              </a:rPr>
            </a:br>
            <a:r>
              <a:rPr lang="es" sz="2400">
                <a:solidFill>
                  <a:srgbClr val="3D63AB"/>
                </a:solidFill>
                <a:latin typeface="Arial"/>
                <a:ea typeface="Arial"/>
                <a:cs typeface="Arial"/>
                <a:sym typeface="Arial"/>
              </a:rPr>
              <a:t>Básica en Java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4"/>
          <p:cNvSpPr txBox="1"/>
          <p:nvPr/>
        </p:nvSpPr>
        <p:spPr>
          <a:xfrm>
            <a:off x="2431523" y="1663080"/>
            <a:ext cx="4326600" cy="19389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900"/>
              </a:spcBef>
              <a:spcAft>
                <a:spcPts val="0"/>
              </a:spcAft>
              <a:buNone/>
            </a:pPr>
            <a:r>
              <a:rPr lang="es">
                <a:solidFill>
                  <a:srgbClr val="375FA9"/>
                </a:solidFill>
                <a:latin typeface="Courier New"/>
                <a:ea typeface="Courier New"/>
                <a:cs typeface="Courier New"/>
                <a:sym typeface="Courier New"/>
              </a:rPr>
              <a:t>public interface Vehiculo {</a:t>
            </a:r>
            <a:endParaRPr sz="1300">
              <a:solidFill>
                <a:srgbClr val="233A44"/>
              </a:solidFill>
              <a:latin typeface="Courier New"/>
              <a:ea typeface="Courier New"/>
              <a:cs typeface="Courier New"/>
              <a:sym typeface="Courier New"/>
            </a:endParaRPr>
          </a:p>
          <a:p>
            <a:pPr indent="0" lvl="0" marL="0" rtl="0" algn="l">
              <a:lnSpc>
                <a:spcPct val="90000"/>
              </a:lnSpc>
              <a:spcBef>
                <a:spcPts val="900"/>
              </a:spcBef>
              <a:spcAft>
                <a:spcPts val="0"/>
              </a:spcAft>
              <a:buNone/>
            </a:pPr>
            <a:r>
              <a:rPr lang="es">
                <a:solidFill>
                  <a:srgbClr val="375FA9"/>
                </a:solidFill>
                <a:latin typeface="Courier New"/>
                <a:ea typeface="Courier New"/>
                <a:cs typeface="Courier New"/>
                <a:sym typeface="Courier New"/>
              </a:rPr>
              <a:t>    int VELOCIDAD_MAXIMA=120;</a:t>
            </a:r>
            <a:endParaRPr sz="1300">
              <a:solidFill>
                <a:srgbClr val="233A44"/>
              </a:solidFill>
              <a:latin typeface="Courier New"/>
              <a:ea typeface="Courier New"/>
              <a:cs typeface="Courier New"/>
              <a:sym typeface="Courier New"/>
            </a:endParaRPr>
          </a:p>
          <a:p>
            <a:pPr indent="0" lvl="0" marL="0" rtl="0" algn="l">
              <a:lnSpc>
                <a:spcPct val="90000"/>
              </a:lnSpc>
              <a:spcBef>
                <a:spcPts val="900"/>
              </a:spcBef>
              <a:spcAft>
                <a:spcPts val="0"/>
              </a:spcAft>
              <a:buNone/>
            </a:pPr>
            <a:r>
              <a:t/>
            </a:r>
            <a:endParaRPr>
              <a:solidFill>
                <a:srgbClr val="375FA9"/>
              </a:solidFill>
              <a:latin typeface="Courier New"/>
              <a:ea typeface="Courier New"/>
              <a:cs typeface="Courier New"/>
              <a:sym typeface="Courier New"/>
            </a:endParaRPr>
          </a:p>
          <a:p>
            <a:pPr indent="0" lvl="0" marL="0" rtl="0" algn="l">
              <a:lnSpc>
                <a:spcPct val="90000"/>
              </a:lnSpc>
              <a:spcBef>
                <a:spcPts val="900"/>
              </a:spcBef>
              <a:spcAft>
                <a:spcPts val="0"/>
              </a:spcAft>
              <a:buNone/>
            </a:pPr>
            <a:r>
              <a:rPr lang="es">
                <a:solidFill>
                  <a:srgbClr val="375FA9"/>
                </a:solidFill>
                <a:latin typeface="Courier New"/>
                <a:ea typeface="Courier New"/>
                <a:cs typeface="Courier New"/>
                <a:sym typeface="Courier New"/>
              </a:rPr>
              <a:t>    String frenar(int cuanto);</a:t>
            </a:r>
            <a:endParaRPr sz="1300">
              <a:solidFill>
                <a:srgbClr val="233A44"/>
              </a:solidFill>
              <a:latin typeface="Courier New"/>
              <a:ea typeface="Courier New"/>
              <a:cs typeface="Courier New"/>
              <a:sym typeface="Courier New"/>
            </a:endParaRPr>
          </a:p>
          <a:p>
            <a:pPr indent="0" lvl="0" marL="0" rtl="0" algn="l">
              <a:lnSpc>
                <a:spcPct val="90000"/>
              </a:lnSpc>
              <a:spcBef>
                <a:spcPts val="900"/>
              </a:spcBef>
              <a:spcAft>
                <a:spcPts val="0"/>
              </a:spcAft>
              <a:buNone/>
            </a:pPr>
            <a:r>
              <a:rPr lang="es">
                <a:solidFill>
                  <a:srgbClr val="375FA9"/>
                </a:solidFill>
                <a:latin typeface="Courier New"/>
                <a:ea typeface="Courier New"/>
                <a:cs typeface="Courier New"/>
                <a:sym typeface="Courier New"/>
              </a:rPr>
              <a:t>    String acelerar(int cuanto);</a:t>
            </a:r>
            <a:endParaRPr sz="1300">
              <a:solidFill>
                <a:srgbClr val="233A44"/>
              </a:solidFill>
              <a:latin typeface="Courier New"/>
              <a:ea typeface="Courier New"/>
              <a:cs typeface="Courier New"/>
              <a:sym typeface="Courier New"/>
            </a:endParaRPr>
          </a:p>
          <a:p>
            <a:pPr indent="0" lvl="0" marL="0" rtl="0" algn="l">
              <a:lnSpc>
                <a:spcPct val="90000"/>
              </a:lnSpc>
              <a:spcBef>
                <a:spcPts val="900"/>
              </a:spcBef>
              <a:spcAft>
                <a:spcPts val="0"/>
              </a:spcAft>
              <a:buNone/>
            </a:pPr>
            <a:r>
              <a:rPr lang="es">
                <a:solidFill>
                  <a:srgbClr val="375FA9"/>
                </a:solidFill>
                <a:latin typeface="Courier New"/>
                <a:ea typeface="Courier New"/>
                <a:cs typeface="Courier New"/>
                <a:sym typeface="Courier New"/>
              </a:rPr>
              <a:t>}</a:t>
            </a:r>
            <a:endParaRPr>
              <a:solidFill>
                <a:srgbClr val="375FA9"/>
              </a:solidFill>
              <a:latin typeface="Courier New"/>
              <a:ea typeface="Courier New"/>
              <a:cs typeface="Courier New"/>
              <a:sym typeface="Courier New"/>
            </a:endParaRPr>
          </a:p>
        </p:txBody>
      </p:sp>
      <p:sp>
        <p:nvSpPr>
          <p:cNvPr id="205" name="Google Shape;205;p24"/>
          <p:cNvSpPr txBox="1"/>
          <p:nvPr/>
        </p:nvSpPr>
        <p:spPr>
          <a:xfrm>
            <a:off x="822960" y="1814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Implementando una Interfaz</a:t>
            </a:r>
            <a:endParaRPr sz="2800">
              <a:solidFill>
                <a:srgbClr val="AF7B5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5"/>
          <p:cNvSpPr txBox="1"/>
          <p:nvPr/>
        </p:nvSpPr>
        <p:spPr>
          <a:xfrm>
            <a:off x="579050" y="1077775"/>
            <a:ext cx="4056000" cy="3913200"/>
          </a:xfrm>
          <a:prstGeom prst="rect">
            <a:avLst/>
          </a:prstGeom>
          <a:noFill/>
          <a:ln>
            <a:noFill/>
          </a:ln>
        </p:spPr>
        <p:txBody>
          <a:bodyPr anchorCtr="0" anchor="t" bIns="34275" lIns="0" spcFirstLastPara="1" rIns="0" wrap="square" tIns="34275">
            <a:noAutofit/>
          </a:bodyPr>
          <a:lstStyle/>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public class Taxi implements Vehiculo {</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int velocidad = 0;</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@Override</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public String frenar(int cuanto) {</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velocidad -= cuanto;</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return velocidad + "km/hora";</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@Override</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public String acelerar(int cuanto) {</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String cadena = "";</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velocidad += cuanto;</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if (velocidad &gt; VELOCIDAD_MAXIMA)</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cadena = "Exceso de velocidad";</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cadena += "El taxi ha acelerado a " + velocidad + "km/hora";</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return cadena;</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  }  </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rPr lang="es" sz="1100">
                <a:solidFill>
                  <a:srgbClr val="375FA9"/>
                </a:solidFill>
                <a:latin typeface="Courier New"/>
                <a:ea typeface="Courier New"/>
                <a:cs typeface="Courier New"/>
                <a:sym typeface="Courier New"/>
              </a:rPr>
              <a:t>}</a:t>
            </a:r>
            <a:endParaRPr sz="1100">
              <a:solidFill>
                <a:srgbClr val="375FA9"/>
              </a:solidFill>
              <a:latin typeface="Courier New"/>
              <a:ea typeface="Courier New"/>
              <a:cs typeface="Courier New"/>
              <a:sym typeface="Courier New"/>
            </a:endParaRPr>
          </a:p>
        </p:txBody>
      </p:sp>
      <p:sp>
        <p:nvSpPr>
          <p:cNvPr id="211" name="Google Shape;211;p25"/>
          <p:cNvSpPr txBox="1"/>
          <p:nvPr/>
        </p:nvSpPr>
        <p:spPr>
          <a:xfrm>
            <a:off x="2103250" y="181500"/>
            <a:ext cx="6263400" cy="732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Implementando una Interfaz</a:t>
            </a:r>
            <a:endParaRPr sz="2800">
              <a:solidFill>
                <a:srgbClr val="AF7B51"/>
              </a:solidFill>
              <a:latin typeface="Nunito"/>
              <a:ea typeface="Nunito"/>
              <a:cs typeface="Nunito"/>
              <a:sym typeface="Nunito"/>
            </a:endParaRPr>
          </a:p>
        </p:txBody>
      </p:sp>
      <p:sp>
        <p:nvSpPr>
          <p:cNvPr id="212" name="Google Shape;212;p25"/>
          <p:cNvSpPr txBox="1"/>
          <p:nvPr/>
        </p:nvSpPr>
        <p:spPr>
          <a:xfrm>
            <a:off x="4872450" y="1249750"/>
            <a:ext cx="3271500" cy="26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0B5394"/>
                </a:solidFill>
                <a:latin typeface="Courier New"/>
                <a:ea typeface="Courier New"/>
                <a:cs typeface="Courier New"/>
                <a:sym typeface="Courier New"/>
              </a:rPr>
              <a:t>class Main {</a:t>
            </a:r>
            <a:endParaRPr sz="1100">
              <a:solidFill>
                <a:srgbClr val="0B5394"/>
              </a:solidFill>
              <a:latin typeface="Courier New"/>
              <a:ea typeface="Courier New"/>
              <a:cs typeface="Courier New"/>
              <a:sym typeface="Courier New"/>
            </a:endParaRPr>
          </a:p>
          <a:p>
            <a:pPr indent="0" lvl="0" marL="0" rtl="0" algn="l">
              <a:spcBef>
                <a:spcPts val="0"/>
              </a:spcBef>
              <a:spcAft>
                <a:spcPts val="0"/>
              </a:spcAft>
              <a:buNone/>
            </a:pPr>
            <a:r>
              <a:rPr lang="es" sz="1100">
                <a:solidFill>
                  <a:srgbClr val="0B5394"/>
                </a:solidFill>
                <a:latin typeface="Courier New"/>
                <a:ea typeface="Courier New"/>
                <a:cs typeface="Courier New"/>
                <a:sym typeface="Courier New"/>
              </a:rPr>
              <a:t>    public static void main(String[] args) {</a:t>
            </a:r>
            <a:endParaRPr sz="1100">
              <a:solidFill>
                <a:srgbClr val="0B5394"/>
              </a:solidFill>
              <a:latin typeface="Courier New"/>
              <a:ea typeface="Courier New"/>
              <a:cs typeface="Courier New"/>
              <a:sym typeface="Courier New"/>
            </a:endParaRPr>
          </a:p>
          <a:p>
            <a:pPr indent="0" lvl="0" marL="0" rtl="0" algn="l">
              <a:spcBef>
                <a:spcPts val="0"/>
              </a:spcBef>
              <a:spcAft>
                <a:spcPts val="0"/>
              </a:spcAft>
              <a:buNone/>
            </a:pPr>
            <a:r>
              <a:rPr lang="es" sz="1100">
                <a:solidFill>
                  <a:srgbClr val="0B5394"/>
                </a:solidFill>
                <a:latin typeface="Courier New"/>
                <a:ea typeface="Courier New"/>
                <a:cs typeface="Courier New"/>
                <a:sym typeface="Courier New"/>
              </a:rPr>
              <a:t>        Taxi myTaxi = new Taxi();</a:t>
            </a:r>
            <a:endParaRPr sz="1100">
              <a:solidFill>
                <a:srgbClr val="0B5394"/>
              </a:solidFill>
              <a:latin typeface="Courier New"/>
              <a:ea typeface="Courier New"/>
              <a:cs typeface="Courier New"/>
              <a:sym typeface="Courier New"/>
            </a:endParaRPr>
          </a:p>
          <a:p>
            <a:pPr indent="0" lvl="0" marL="0" rtl="0" algn="l">
              <a:spcBef>
                <a:spcPts val="0"/>
              </a:spcBef>
              <a:spcAft>
                <a:spcPts val="0"/>
              </a:spcAft>
              <a:buNone/>
            </a:pPr>
            <a:r>
              <a:rPr lang="es" sz="1100">
                <a:solidFill>
                  <a:srgbClr val="0B5394"/>
                </a:solidFill>
                <a:latin typeface="Courier New"/>
                <a:ea typeface="Courier New"/>
                <a:cs typeface="Courier New"/>
                <a:sym typeface="Courier New"/>
              </a:rPr>
              <a:t>        String frenar = myTaxi.frenar(4);</a:t>
            </a:r>
            <a:endParaRPr sz="1100">
              <a:solidFill>
                <a:srgbClr val="0B5394"/>
              </a:solidFill>
              <a:latin typeface="Courier New"/>
              <a:ea typeface="Courier New"/>
              <a:cs typeface="Courier New"/>
              <a:sym typeface="Courier New"/>
            </a:endParaRPr>
          </a:p>
          <a:p>
            <a:pPr indent="0" lvl="0" marL="0" rtl="0" algn="l">
              <a:spcBef>
                <a:spcPts val="0"/>
              </a:spcBef>
              <a:spcAft>
                <a:spcPts val="0"/>
              </a:spcAft>
              <a:buNone/>
            </a:pPr>
            <a:r>
              <a:rPr lang="es" sz="1100">
                <a:solidFill>
                  <a:srgbClr val="0B5394"/>
                </a:solidFill>
                <a:latin typeface="Courier New"/>
                <a:ea typeface="Courier New"/>
                <a:cs typeface="Courier New"/>
                <a:sym typeface="Courier New"/>
              </a:rPr>
              <a:t>        String acelerar = myTaxi.acelerar(10);</a:t>
            </a:r>
            <a:endParaRPr sz="1100">
              <a:solidFill>
                <a:srgbClr val="0B5394"/>
              </a:solidFill>
              <a:latin typeface="Courier New"/>
              <a:ea typeface="Courier New"/>
              <a:cs typeface="Courier New"/>
              <a:sym typeface="Courier New"/>
            </a:endParaRPr>
          </a:p>
          <a:p>
            <a:pPr indent="0" lvl="0" marL="0" rtl="0" algn="l">
              <a:spcBef>
                <a:spcPts val="0"/>
              </a:spcBef>
              <a:spcAft>
                <a:spcPts val="0"/>
              </a:spcAft>
              <a:buNone/>
            </a:pPr>
            <a:r>
              <a:rPr lang="es" sz="1100">
                <a:solidFill>
                  <a:srgbClr val="0B5394"/>
                </a:solidFill>
                <a:latin typeface="Courier New"/>
                <a:ea typeface="Courier New"/>
                <a:cs typeface="Courier New"/>
                <a:sym typeface="Courier New"/>
              </a:rPr>
              <a:t>        System.out.println(frenar);</a:t>
            </a:r>
            <a:endParaRPr sz="1100">
              <a:solidFill>
                <a:srgbClr val="0B5394"/>
              </a:solidFill>
              <a:latin typeface="Courier New"/>
              <a:ea typeface="Courier New"/>
              <a:cs typeface="Courier New"/>
              <a:sym typeface="Courier New"/>
            </a:endParaRPr>
          </a:p>
          <a:p>
            <a:pPr indent="0" lvl="0" marL="0" rtl="0" algn="l">
              <a:spcBef>
                <a:spcPts val="0"/>
              </a:spcBef>
              <a:spcAft>
                <a:spcPts val="0"/>
              </a:spcAft>
              <a:buNone/>
            </a:pPr>
            <a:r>
              <a:rPr lang="es" sz="1100">
                <a:solidFill>
                  <a:srgbClr val="0B5394"/>
                </a:solidFill>
                <a:latin typeface="Courier New"/>
                <a:ea typeface="Courier New"/>
                <a:cs typeface="Courier New"/>
                <a:sym typeface="Courier New"/>
              </a:rPr>
              <a:t>        System.out.println(acelerar);</a:t>
            </a:r>
            <a:endParaRPr sz="1100">
              <a:solidFill>
                <a:srgbClr val="0B5394"/>
              </a:solidFill>
              <a:latin typeface="Courier New"/>
              <a:ea typeface="Courier New"/>
              <a:cs typeface="Courier New"/>
              <a:sym typeface="Courier New"/>
            </a:endParaRPr>
          </a:p>
          <a:p>
            <a:pPr indent="0" lvl="0" marL="0" rtl="0" algn="l">
              <a:spcBef>
                <a:spcPts val="0"/>
              </a:spcBef>
              <a:spcAft>
                <a:spcPts val="0"/>
              </a:spcAft>
              <a:buNone/>
            </a:pPr>
            <a:r>
              <a:rPr lang="es" sz="1100">
                <a:solidFill>
                  <a:srgbClr val="0B5394"/>
                </a:solidFill>
                <a:latin typeface="Courier New"/>
                <a:ea typeface="Courier New"/>
                <a:cs typeface="Courier New"/>
                <a:sym typeface="Courier New"/>
              </a:rPr>
              <a:t>    }</a:t>
            </a:r>
            <a:endParaRPr sz="1100">
              <a:solidFill>
                <a:srgbClr val="0B5394"/>
              </a:solidFill>
              <a:latin typeface="Courier New"/>
              <a:ea typeface="Courier New"/>
              <a:cs typeface="Courier New"/>
              <a:sym typeface="Courier New"/>
            </a:endParaRPr>
          </a:p>
          <a:p>
            <a:pPr indent="0" lvl="0" marL="0" rtl="0" algn="l">
              <a:spcBef>
                <a:spcPts val="0"/>
              </a:spcBef>
              <a:spcAft>
                <a:spcPts val="0"/>
              </a:spcAft>
              <a:buNone/>
            </a:pPr>
            <a:r>
              <a:rPr lang="es" sz="1100">
                <a:solidFill>
                  <a:srgbClr val="0B5394"/>
                </a:solidFill>
                <a:latin typeface="Courier New"/>
                <a:ea typeface="Courier New"/>
                <a:cs typeface="Courier New"/>
                <a:sym typeface="Courier New"/>
              </a:rPr>
              <a:t>}</a:t>
            </a:r>
            <a:endParaRPr sz="1100">
              <a:solidFill>
                <a:srgbClr val="0B5394"/>
              </a:solidFill>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
        <p:nvSpPr>
          <p:cNvPr id="213" name="Google Shape;213;p25"/>
          <p:cNvSpPr/>
          <p:nvPr/>
        </p:nvSpPr>
        <p:spPr>
          <a:xfrm rot="5396893">
            <a:off x="5819449" y="3643699"/>
            <a:ext cx="663900" cy="109800"/>
          </a:xfrm>
          <a:prstGeom prst="rightArrow">
            <a:avLst>
              <a:gd fmla="val 50000" name="adj1"/>
              <a:gd fmla="val 50000" name="adj2"/>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txBox="1"/>
          <p:nvPr/>
        </p:nvSpPr>
        <p:spPr>
          <a:xfrm>
            <a:off x="5361775" y="4030550"/>
            <a:ext cx="63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75FA9"/>
                </a:solidFill>
              </a:rPr>
              <a:t>Clase principal.</a:t>
            </a:r>
            <a:endParaRPr>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26"/>
          <p:cNvSpPr txBox="1"/>
          <p:nvPr/>
        </p:nvSpPr>
        <p:spPr>
          <a:xfrm>
            <a:off x="655825" y="1056925"/>
            <a:ext cx="4056000" cy="39132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interface SerPadre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void criar();</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interface SerEsposo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void amar();</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interface SerEmpleado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void trabajar();</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class EmpleadoDeOracle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public void trabajar()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class Programador extends EmpleadoDeOracle implements SerPadre , SerEsposo, SerEmpleado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public void criar()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public void amar()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t/>
            </a:r>
            <a:endParaRPr sz="1100">
              <a:solidFill>
                <a:srgbClr val="375FA9"/>
              </a:solidFill>
            </a:endParaRPr>
          </a:p>
        </p:txBody>
      </p:sp>
      <p:sp>
        <p:nvSpPr>
          <p:cNvPr id="220" name="Google Shape;220;p26"/>
          <p:cNvSpPr txBox="1"/>
          <p:nvPr/>
        </p:nvSpPr>
        <p:spPr>
          <a:xfrm>
            <a:off x="2103250" y="181500"/>
            <a:ext cx="6263400" cy="732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Implementando una Interfaz</a:t>
            </a:r>
            <a:endParaRPr sz="2800">
              <a:solidFill>
                <a:srgbClr val="AF7B51"/>
              </a:solidFill>
              <a:latin typeface="Nunito"/>
              <a:ea typeface="Nunito"/>
              <a:cs typeface="Nunito"/>
              <a:sym typeface="Nunito"/>
            </a:endParaRPr>
          </a:p>
        </p:txBody>
      </p:sp>
      <p:sp>
        <p:nvSpPr>
          <p:cNvPr id="221" name="Google Shape;221;p26"/>
          <p:cNvSpPr txBox="1"/>
          <p:nvPr/>
        </p:nvSpPr>
        <p:spPr>
          <a:xfrm>
            <a:off x="4777150" y="1409650"/>
            <a:ext cx="3896400" cy="287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300">
                <a:solidFill>
                  <a:srgbClr val="0B5394"/>
                </a:solidFill>
              </a:rPr>
              <a:t>Como se observa se implementaron varias interfaces y Programador está comprometido a implementar los métodos de las interfaces, sin embargo, serEmpleado y EmpleadoDeOracle tienen el mismo método trabajar(), así que no se proporciona explícitamente trabajar() porque lo toma de la clase EmpleadoDeOracle, esto quiere decir que cuando se cree un objeto Programador, este tomará automáticamente ese método de EmpleadoDeOracle.</a:t>
            </a:r>
            <a:endParaRPr sz="1300">
              <a:solidFill>
                <a:srgbClr val="0B5394"/>
              </a:solidFill>
            </a:endParaRPr>
          </a:p>
          <a:p>
            <a:pPr indent="0" lvl="0" marL="0" rtl="0" algn="l">
              <a:spcBef>
                <a:spcPts val="0"/>
              </a:spcBef>
              <a:spcAft>
                <a:spcPts val="0"/>
              </a:spcAft>
              <a:buNone/>
            </a:pPr>
            <a:r>
              <a:t/>
            </a:r>
            <a:endParaRPr sz="1100">
              <a:solidFill>
                <a:srgbClr val="0B5394"/>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27"/>
          <p:cNvSpPr txBox="1"/>
          <p:nvPr/>
        </p:nvSpPr>
        <p:spPr>
          <a:xfrm>
            <a:off x="614575" y="1202150"/>
            <a:ext cx="4056000" cy="37356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interface Galleta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void crearMasa();</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void darForma();</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void cocinar();</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interface GalletaConChispas extends Galleta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public void anadirChispas();</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class Cena implements GalletaConChispas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public void crearMasa()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public void darForma()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public void cocinar()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public void anadirChispas()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    }</a:t>
            </a:r>
            <a:endParaRPr sz="1100">
              <a:solidFill>
                <a:srgbClr val="375FA9"/>
              </a:solidFill>
              <a:latin typeface="Courier New"/>
              <a:ea typeface="Courier New"/>
              <a:cs typeface="Courier New"/>
              <a:sym typeface="Courier New"/>
            </a:endParaRPr>
          </a:p>
          <a:p>
            <a:pPr indent="0" lvl="0" marL="0" rtl="0" algn="l">
              <a:lnSpc>
                <a:spcPct val="90000"/>
              </a:lnSpc>
              <a:spcBef>
                <a:spcPts val="300"/>
              </a:spcBef>
              <a:spcAft>
                <a:spcPts val="0"/>
              </a:spcAft>
              <a:buNone/>
            </a:pPr>
            <a:r>
              <a:rPr lang="es" sz="1100">
                <a:solidFill>
                  <a:srgbClr val="375FA9"/>
                </a:solidFill>
                <a:latin typeface="Courier New"/>
                <a:ea typeface="Courier New"/>
                <a:cs typeface="Courier New"/>
                <a:sym typeface="Courier New"/>
              </a:rPr>
              <a:t>}</a:t>
            </a:r>
            <a:endParaRPr sz="1100">
              <a:solidFill>
                <a:srgbClr val="375FA9"/>
              </a:solidFill>
              <a:latin typeface="Courier New"/>
              <a:ea typeface="Courier New"/>
              <a:cs typeface="Courier New"/>
              <a:sym typeface="Courier New"/>
            </a:endParaRPr>
          </a:p>
          <a:p>
            <a:pPr indent="0" lvl="0" marL="0" rtl="0" algn="l">
              <a:spcBef>
                <a:spcPts val="300"/>
              </a:spcBef>
              <a:spcAft>
                <a:spcPts val="0"/>
              </a:spcAft>
              <a:buNone/>
            </a:pPr>
            <a:r>
              <a:t/>
            </a:r>
            <a:endParaRPr sz="1100">
              <a:solidFill>
                <a:srgbClr val="375FA9"/>
              </a:solidFill>
            </a:endParaRPr>
          </a:p>
          <a:p>
            <a:pPr indent="0" lvl="0" marL="0" rtl="0" algn="l">
              <a:spcBef>
                <a:spcPts val="300"/>
              </a:spcBef>
              <a:spcAft>
                <a:spcPts val="0"/>
              </a:spcAft>
              <a:buNone/>
            </a:pPr>
            <a:r>
              <a:t/>
            </a:r>
            <a:endParaRPr sz="1100">
              <a:solidFill>
                <a:srgbClr val="375FA9"/>
              </a:solidFill>
            </a:endParaRPr>
          </a:p>
        </p:txBody>
      </p:sp>
      <p:sp>
        <p:nvSpPr>
          <p:cNvPr id="227" name="Google Shape;227;p27"/>
          <p:cNvSpPr txBox="1"/>
          <p:nvPr/>
        </p:nvSpPr>
        <p:spPr>
          <a:xfrm>
            <a:off x="2103250" y="181500"/>
            <a:ext cx="6263400" cy="732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Implementando una Interfaz</a:t>
            </a:r>
            <a:endParaRPr sz="2800">
              <a:solidFill>
                <a:srgbClr val="AF7B51"/>
              </a:solidFill>
              <a:latin typeface="Nunito"/>
              <a:ea typeface="Nunito"/>
              <a:cs typeface="Nunito"/>
              <a:sym typeface="Nunito"/>
            </a:endParaRPr>
          </a:p>
        </p:txBody>
      </p:sp>
      <p:sp>
        <p:nvSpPr>
          <p:cNvPr id="228" name="Google Shape;228;p27"/>
          <p:cNvSpPr txBox="1"/>
          <p:nvPr/>
        </p:nvSpPr>
        <p:spPr>
          <a:xfrm>
            <a:off x="4987950" y="1693925"/>
            <a:ext cx="3271500" cy="218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300">
                <a:solidFill>
                  <a:srgbClr val="0B5394"/>
                </a:solidFill>
              </a:rPr>
              <a:t>Las interfaces también pueden heredar de otras interfaces, consiguiendo así una nueva interfaz, se emplea el extends habitual. Teniendo así que la clase que implementa a esa nueva interfaz recibirá los métodos tanto de la interfaz base como la derivada.</a:t>
            </a:r>
            <a:endParaRPr sz="1300">
              <a:solidFill>
                <a:srgbClr val="0B5394"/>
              </a:solidFill>
            </a:endParaRPr>
          </a:p>
          <a:p>
            <a:pPr indent="0" lvl="0" marL="0" rtl="0" algn="l">
              <a:spcBef>
                <a:spcPts val="0"/>
              </a:spcBef>
              <a:spcAft>
                <a:spcPts val="0"/>
              </a:spcAft>
              <a:buNone/>
            </a:pPr>
            <a:r>
              <a:t/>
            </a:r>
            <a:endParaRPr sz="1100">
              <a:solidFill>
                <a:srgbClr val="0B5394"/>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28"/>
          <p:cNvSpPr txBox="1"/>
          <p:nvPr/>
        </p:nvSpPr>
        <p:spPr>
          <a:xfrm>
            <a:off x="800110" y="1440791"/>
            <a:ext cx="7543800" cy="34257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900"/>
              </a:spcBef>
              <a:spcAft>
                <a:spcPts val="0"/>
              </a:spcAft>
              <a:buNone/>
            </a:pPr>
            <a:r>
              <a:rPr lang="es">
                <a:solidFill>
                  <a:srgbClr val="375FA9"/>
                </a:solidFill>
              </a:rPr>
              <a:t>El operador instanceof se utiliza para conocer si un objeto es de un tipo determinado (clase o interfaz), es decir, si el objeto pasaría el test «ES UN» para esa clase o ese interfaz.</a:t>
            </a:r>
            <a:endParaRPr sz="1300">
              <a:solidFill>
                <a:srgbClr val="233A44"/>
              </a:solidFill>
              <a:latin typeface="Calibri"/>
              <a:ea typeface="Calibri"/>
              <a:cs typeface="Calibri"/>
              <a:sym typeface="Calibri"/>
            </a:endParaRPr>
          </a:p>
          <a:p>
            <a:pPr indent="0" lvl="0" marL="0" rtl="0" algn="l">
              <a:lnSpc>
                <a:spcPct val="90000"/>
              </a:lnSpc>
              <a:spcBef>
                <a:spcPts val="0"/>
              </a:spcBef>
              <a:spcAft>
                <a:spcPts val="0"/>
              </a:spcAft>
              <a:buNone/>
            </a:pPr>
            <a:r>
              <a:t/>
            </a:r>
            <a:endParaRPr sz="1100">
              <a:solidFill>
                <a:srgbClr val="375FA9"/>
              </a:solidFill>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public class Vehiculos {</a:t>
            </a:r>
            <a:endParaRPr sz="1200">
              <a:solidFill>
                <a:srgbClr val="233A44"/>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public class Taxi extends Vehiculos{</a:t>
            </a:r>
            <a:endParaRPr sz="1200">
              <a:solidFill>
                <a:srgbClr val="233A44"/>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public static void main (String[] args){</a:t>
            </a:r>
            <a:endParaRPr sz="1200">
              <a:solidFill>
                <a:srgbClr val="233A44"/>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Taxi taxi1 = new Taxi();</a:t>
            </a:r>
            <a:endParaRPr sz="1200">
              <a:solidFill>
                <a:srgbClr val="375FA9"/>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if(taxi1 instanceof Vehiculos)</a:t>
            </a:r>
            <a:endParaRPr sz="1200">
              <a:solidFill>
                <a:srgbClr val="375FA9"/>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System.out.println(“taxi1 es un Taxi y también un vehiculo.");</a:t>
            </a:r>
            <a:endParaRPr sz="1200">
              <a:solidFill>
                <a:srgbClr val="233A44"/>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a:t>
            </a:r>
            <a:endParaRPr sz="1200">
              <a:solidFill>
                <a:srgbClr val="375FA9"/>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Vehículo tax = new Taxi();</a:t>
            </a:r>
            <a:endParaRPr sz="1200">
              <a:solidFill>
                <a:srgbClr val="233A44"/>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ElCast(tax);</a:t>
            </a:r>
            <a:endParaRPr sz="1200">
              <a:solidFill>
                <a:srgbClr val="375FA9"/>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a:t>
            </a:r>
            <a:endParaRPr sz="1200">
              <a:solidFill>
                <a:srgbClr val="233A44"/>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public static void ElCast(Vehiculo a){</a:t>
            </a:r>
            <a:endParaRPr sz="1200">
              <a:solidFill>
                <a:srgbClr val="233A44"/>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if (a instanceof Taxi)</a:t>
            </a:r>
            <a:endParaRPr sz="1200">
              <a:solidFill>
                <a:srgbClr val="375FA9"/>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((Taxi)a).Potencia();</a:t>
            </a:r>
            <a:endParaRPr sz="1200">
              <a:solidFill>
                <a:srgbClr val="375FA9"/>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a:t>
            </a:r>
            <a:endParaRPr sz="1200">
              <a:solidFill>
                <a:srgbClr val="233A44"/>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public static void Potencia(){</a:t>
            </a:r>
            <a:endParaRPr sz="1200">
              <a:solidFill>
                <a:srgbClr val="375FA9"/>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System.out.println(“100");</a:t>
            </a:r>
            <a:endParaRPr sz="1200">
              <a:solidFill>
                <a:srgbClr val="375FA9"/>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   }</a:t>
            </a:r>
            <a:endParaRPr sz="1200">
              <a:solidFill>
                <a:srgbClr val="FF0000"/>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s" sz="1200">
                <a:solidFill>
                  <a:srgbClr val="375FA9"/>
                </a:solidFill>
                <a:latin typeface="Courier New"/>
                <a:ea typeface="Courier New"/>
                <a:cs typeface="Courier New"/>
                <a:sym typeface="Courier New"/>
              </a:rPr>
              <a:t>}</a:t>
            </a:r>
            <a:endParaRPr sz="1200">
              <a:solidFill>
                <a:srgbClr val="375FA9"/>
              </a:solidFill>
              <a:latin typeface="Courier New"/>
              <a:ea typeface="Courier New"/>
              <a:cs typeface="Courier New"/>
              <a:sym typeface="Courier New"/>
            </a:endParaRPr>
          </a:p>
        </p:txBody>
      </p:sp>
      <p:sp>
        <p:nvSpPr>
          <p:cNvPr id="234" name="Google Shape;234;p28"/>
          <p:cNvSpPr txBox="1"/>
          <p:nvPr/>
        </p:nvSpPr>
        <p:spPr>
          <a:xfrm>
            <a:off x="800110" y="40084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Operador instanceof </a:t>
            </a:r>
            <a:endParaRPr sz="2800">
              <a:solidFill>
                <a:srgbClr val="E8346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29"/>
          <p:cNvSpPr txBox="1"/>
          <p:nvPr/>
        </p:nvSpPr>
        <p:spPr>
          <a:xfrm>
            <a:off x="800110" y="1440791"/>
            <a:ext cx="7543800" cy="3425700"/>
          </a:xfrm>
          <a:prstGeom prst="rect">
            <a:avLst/>
          </a:prstGeom>
          <a:noFill/>
          <a:ln>
            <a:noFill/>
          </a:ln>
        </p:spPr>
        <p:txBody>
          <a:bodyPr anchorCtr="0" anchor="t" bIns="34275" lIns="0" spcFirstLastPara="1" rIns="0" wrap="square" tIns="34275">
            <a:noAutofit/>
          </a:bodyPr>
          <a:lstStyle/>
          <a:p>
            <a:pPr indent="0" lvl="0" marL="457200" rtl="0" algn="l">
              <a:lnSpc>
                <a:spcPct val="90000"/>
              </a:lnSpc>
              <a:spcBef>
                <a:spcPts val="0"/>
              </a:spcBef>
              <a:spcAft>
                <a:spcPts val="0"/>
              </a:spcAft>
              <a:buNone/>
            </a:pPr>
            <a:r>
              <a:t/>
            </a:r>
            <a:endParaRPr sz="1500">
              <a:solidFill>
                <a:srgbClr val="FF0000"/>
              </a:solidFill>
            </a:endParaRPr>
          </a:p>
          <a:p>
            <a:pPr indent="-323850" lvl="0" marL="457200" rtl="0" algn="l">
              <a:lnSpc>
                <a:spcPct val="90000"/>
              </a:lnSpc>
              <a:spcBef>
                <a:spcPts val="0"/>
              </a:spcBef>
              <a:spcAft>
                <a:spcPts val="0"/>
              </a:spcAft>
              <a:buClr>
                <a:srgbClr val="375FA9"/>
              </a:buClr>
              <a:buSzPts val="1500"/>
              <a:buChar char="●"/>
            </a:pPr>
            <a:r>
              <a:rPr lang="es" sz="1500">
                <a:solidFill>
                  <a:srgbClr val="375FA9"/>
                </a:solidFill>
              </a:rPr>
              <a:t>Cuando utilicemos el operador instanceof, debemos recordar que sólo puede usarse con variables que contengan la referencia a un objeto. </a:t>
            </a:r>
            <a:endParaRPr sz="1500">
              <a:solidFill>
                <a:srgbClr val="375FA9"/>
              </a:solidFill>
            </a:endParaRPr>
          </a:p>
          <a:p>
            <a:pPr indent="0" lvl="0" marL="457200" rtl="0" algn="l">
              <a:lnSpc>
                <a:spcPct val="90000"/>
              </a:lnSpc>
              <a:spcBef>
                <a:spcPts val="0"/>
              </a:spcBef>
              <a:spcAft>
                <a:spcPts val="0"/>
              </a:spcAft>
              <a:buNone/>
            </a:pPr>
            <a:r>
              <a:t/>
            </a:r>
            <a:endParaRPr sz="1500">
              <a:solidFill>
                <a:srgbClr val="375FA9"/>
              </a:solidFill>
            </a:endParaRPr>
          </a:p>
          <a:p>
            <a:pPr indent="-323850" lvl="0" marL="457200" rtl="0" algn="l">
              <a:lnSpc>
                <a:spcPct val="90000"/>
              </a:lnSpc>
              <a:spcBef>
                <a:spcPts val="0"/>
              </a:spcBef>
              <a:spcAft>
                <a:spcPts val="0"/>
              </a:spcAft>
              <a:buClr>
                <a:srgbClr val="375FA9"/>
              </a:buClr>
              <a:buSzPts val="1500"/>
              <a:buChar char="●"/>
            </a:pPr>
            <a:r>
              <a:rPr lang="es" sz="1500">
                <a:solidFill>
                  <a:srgbClr val="375FA9"/>
                </a:solidFill>
              </a:rPr>
              <a:t>Puede ocurrir que el objeto que estamos comprobando con instanceof, no sea una instancia directa de la clase que aparece a la derecha del operador, aun así instanceof devolverá true si el objeto es de un tipo compatible con el objeto que aparece a su derecha.</a:t>
            </a:r>
            <a:endParaRPr sz="1500">
              <a:solidFill>
                <a:srgbClr val="375FA9"/>
              </a:solidFill>
            </a:endParaRPr>
          </a:p>
          <a:p>
            <a:pPr indent="0" lvl="0" marL="457200" rtl="0" algn="l">
              <a:lnSpc>
                <a:spcPct val="90000"/>
              </a:lnSpc>
              <a:spcBef>
                <a:spcPts val="0"/>
              </a:spcBef>
              <a:spcAft>
                <a:spcPts val="0"/>
              </a:spcAft>
              <a:buNone/>
            </a:pPr>
            <a:r>
              <a:t/>
            </a:r>
            <a:endParaRPr sz="1500">
              <a:solidFill>
                <a:srgbClr val="375FA9"/>
              </a:solidFill>
            </a:endParaRPr>
          </a:p>
          <a:p>
            <a:pPr indent="-323850" lvl="0" marL="457200" rtl="0" algn="l">
              <a:lnSpc>
                <a:spcPct val="90000"/>
              </a:lnSpc>
              <a:spcBef>
                <a:spcPts val="0"/>
              </a:spcBef>
              <a:spcAft>
                <a:spcPts val="0"/>
              </a:spcAft>
              <a:buClr>
                <a:srgbClr val="375FA9"/>
              </a:buClr>
              <a:buSzPts val="1500"/>
              <a:buChar char="●"/>
            </a:pPr>
            <a:r>
              <a:rPr lang="es" sz="1500">
                <a:solidFill>
                  <a:srgbClr val="375FA9"/>
                </a:solidFill>
              </a:rPr>
              <a:t>Un error de compilación de instanceof es que no se puede usar para tratar de comprobar dos clases de diferentes jerarquías.</a:t>
            </a:r>
            <a:endParaRPr sz="1500">
              <a:solidFill>
                <a:srgbClr val="375FA9"/>
              </a:solidFill>
            </a:endParaRPr>
          </a:p>
          <a:p>
            <a:pPr indent="0" lvl="0" marL="457200" rtl="0" algn="l">
              <a:lnSpc>
                <a:spcPct val="90000"/>
              </a:lnSpc>
              <a:spcBef>
                <a:spcPts val="0"/>
              </a:spcBef>
              <a:spcAft>
                <a:spcPts val="0"/>
              </a:spcAft>
              <a:buNone/>
            </a:pPr>
            <a:r>
              <a:t/>
            </a:r>
            <a:endParaRPr sz="1500">
              <a:solidFill>
                <a:srgbClr val="375FA9"/>
              </a:solidFill>
            </a:endParaRPr>
          </a:p>
          <a:p>
            <a:pPr indent="0" lvl="0" marL="0" rtl="0" algn="l">
              <a:lnSpc>
                <a:spcPct val="90000"/>
              </a:lnSpc>
              <a:spcBef>
                <a:spcPts val="0"/>
              </a:spcBef>
              <a:spcAft>
                <a:spcPts val="0"/>
              </a:spcAft>
              <a:buNone/>
            </a:pPr>
            <a:r>
              <a:t/>
            </a:r>
            <a:endParaRPr sz="1500">
              <a:solidFill>
                <a:srgbClr val="375FA9"/>
              </a:solidFill>
            </a:endParaRPr>
          </a:p>
        </p:txBody>
      </p:sp>
      <p:sp>
        <p:nvSpPr>
          <p:cNvPr id="240" name="Google Shape;240;p29"/>
          <p:cNvSpPr txBox="1"/>
          <p:nvPr/>
        </p:nvSpPr>
        <p:spPr>
          <a:xfrm>
            <a:off x="800110" y="40084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Operador instanceof </a:t>
            </a:r>
            <a:endParaRPr sz="2800">
              <a:solidFill>
                <a:srgbClr val="E8346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3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Clr>
                <a:srgbClr val="3F3F3F"/>
              </a:buClr>
              <a:buSzPts val="3600"/>
              <a:buFont typeface="Arial"/>
              <a:buNone/>
            </a:pPr>
            <a:r>
              <a:rPr b="1" lang="es" sz="3000">
                <a:solidFill>
                  <a:srgbClr val="375FA9"/>
                </a:solidFill>
              </a:rPr>
              <a:t>Ejercicios</a:t>
            </a:r>
            <a:r>
              <a:rPr lang="es" sz="3000">
                <a:solidFill>
                  <a:schemeClr val="lt1"/>
                </a:solidFill>
              </a:rPr>
              <a:t> </a:t>
            </a:r>
            <a:r>
              <a:rPr lang="es" sz="3000">
                <a:solidFill>
                  <a:srgbClr val="E63464"/>
                </a:solidFill>
              </a:rPr>
              <a:t>para practicar </a:t>
            </a:r>
            <a:endParaRPr sz="1800">
              <a:solidFill>
                <a:srgbClr val="E6346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1"/>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12: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Introducción a Java</a:t>
            </a:r>
            <a:endParaRPr b="1" sz="29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35116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Programación Orientada a Objetos (POO)</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None/>
            </a:pPr>
            <a:r>
              <a:t/>
            </a:r>
            <a:endParaRPr sz="1400">
              <a:solidFill>
                <a:srgbClr val="3C63AB"/>
              </a:solidFill>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Explicar los conceptos de Interfaz para manejar herencias múltiples</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Desarrollar un programa donde aplique los conceptos de interfaz en conjunto con el concepto de herencia de una clase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43597" y="22424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Interfaz</a:t>
            </a:r>
            <a:endParaRPr sz="3000">
              <a:solidFill>
                <a:srgbClr val="E83464"/>
              </a:solidFill>
            </a:endParaRPr>
          </a:p>
        </p:txBody>
      </p:sp>
      <p:sp>
        <p:nvSpPr>
          <p:cNvPr id="162" name="Google Shape;162;p18"/>
          <p:cNvSpPr txBox="1"/>
          <p:nvPr/>
        </p:nvSpPr>
        <p:spPr>
          <a:xfrm>
            <a:off x="756617" y="1828481"/>
            <a:ext cx="7527000" cy="2329200"/>
          </a:xfrm>
          <a:prstGeom prst="rect">
            <a:avLst/>
          </a:prstGeom>
          <a:noFill/>
          <a:ln>
            <a:noFill/>
          </a:ln>
        </p:spPr>
        <p:txBody>
          <a:bodyPr anchorCtr="0" anchor="t" bIns="34525" lIns="69050" spcFirstLastPara="1" rIns="69050" wrap="square" tIns="3452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Una interfaz es una colección de métodos abstractos y constantes.</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Una interfaz no se puede instanciar.</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Una clase que implementa una interfaz debe implementar los métodos declarados en dicha interfaz.</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En una clase se pueden implementar múltiples interfaces.</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Java soporta herencia múltiple de interfaces.</a:t>
            </a:r>
            <a:endParaRPr sz="15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00110" y="1617812"/>
            <a:ext cx="7543800" cy="3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75FA9"/>
              </a:solidFill>
            </a:endParaRPr>
          </a:p>
          <a:p>
            <a:pPr indent="0" lvl="0" marL="0" rtl="0" algn="l">
              <a:spcBef>
                <a:spcPts val="0"/>
              </a:spcBef>
              <a:spcAft>
                <a:spcPts val="0"/>
              </a:spcAft>
              <a:buNone/>
            </a:pPr>
            <a:r>
              <a:rPr lang="es">
                <a:solidFill>
                  <a:srgbClr val="375FA9"/>
                </a:solidFill>
              </a:rPr>
              <a:t>Sintaxis:</a:t>
            </a:r>
            <a:endParaRPr sz="2100">
              <a:solidFill>
                <a:srgbClr val="233A44"/>
              </a:solidFill>
              <a:latin typeface="Calibri"/>
              <a:ea typeface="Calibri"/>
              <a:cs typeface="Calibri"/>
              <a:sym typeface="Calibri"/>
            </a:endParaRPr>
          </a:p>
          <a:p>
            <a:pPr indent="0" lvl="0" marL="0" rtl="0" algn="l">
              <a:spcBef>
                <a:spcPts val="0"/>
              </a:spcBef>
              <a:spcAft>
                <a:spcPts val="0"/>
              </a:spcAft>
              <a:buNone/>
            </a:pPr>
            <a:r>
              <a:rPr lang="es">
                <a:solidFill>
                  <a:srgbClr val="375FA9"/>
                </a:solidFill>
              </a:rPr>
              <a:t>	</a:t>
            </a:r>
            <a:r>
              <a:rPr lang="es">
                <a:solidFill>
                  <a:srgbClr val="375FA9"/>
                </a:solidFill>
                <a:latin typeface="Courier New"/>
                <a:ea typeface="Courier New"/>
                <a:cs typeface="Courier New"/>
                <a:sym typeface="Courier New"/>
              </a:rPr>
              <a:t>public </a:t>
            </a:r>
            <a:r>
              <a:rPr b="1" lang="es">
                <a:solidFill>
                  <a:srgbClr val="375FA9"/>
                </a:solidFill>
                <a:latin typeface="Courier New"/>
                <a:ea typeface="Courier New"/>
                <a:cs typeface="Courier New"/>
                <a:sym typeface="Courier New"/>
              </a:rPr>
              <a:t>interface</a:t>
            </a:r>
            <a:r>
              <a:rPr lang="es">
                <a:solidFill>
                  <a:srgbClr val="375FA9"/>
                </a:solidFill>
                <a:latin typeface="Courier New"/>
                <a:ea typeface="Courier New"/>
                <a:cs typeface="Courier New"/>
                <a:sym typeface="Courier New"/>
              </a:rPr>
              <a:t> nombreInterfaz {</a:t>
            </a:r>
            <a:endParaRPr>
              <a:solidFill>
                <a:srgbClr val="233A44"/>
              </a:solidFill>
              <a:latin typeface="Courier New"/>
              <a:ea typeface="Courier New"/>
              <a:cs typeface="Courier New"/>
              <a:sym typeface="Courier New"/>
            </a:endParaRPr>
          </a:p>
          <a:p>
            <a:pPr indent="0" lvl="0" marL="0" rtl="0" algn="l">
              <a:spcBef>
                <a:spcPts val="0"/>
              </a:spcBef>
              <a:spcAft>
                <a:spcPts val="0"/>
              </a:spcAft>
              <a:buNone/>
            </a:pPr>
            <a:r>
              <a:rPr lang="es">
                <a:solidFill>
                  <a:srgbClr val="375FA9"/>
                </a:solidFill>
                <a:latin typeface="Courier New"/>
                <a:ea typeface="Courier New"/>
                <a:cs typeface="Courier New"/>
                <a:sym typeface="Courier New"/>
              </a:rPr>
              <a:t>		</a:t>
            </a:r>
            <a:r>
              <a:rPr b="1" lang="es">
                <a:solidFill>
                  <a:srgbClr val="375FA9"/>
                </a:solidFill>
                <a:latin typeface="Courier New"/>
                <a:ea typeface="Courier New"/>
                <a:cs typeface="Courier New"/>
                <a:sym typeface="Courier New"/>
              </a:rPr>
              <a:t>static final</a:t>
            </a:r>
            <a:r>
              <a:rPr lang="es">
                <a:solidFill>
                  <a:srgbClr val="375FA9"/>
                </a:solidFill>
                <a:latin typeface="Courier New"/>
                <a:ea typeface="Courier New"/>
                <a:cs typeface="Courier New"/>
                <a:sym typeface="Courier New"/>
              </a:rPr>
              <a:t> tipo CONSTANTE = valor;</a:t>
            </a:r>
            <a:endParaRPr>
              <a:solidFill>
                <a:srgbClr val="233A44"/>
              </a:solidFill>
              <a:latin typeface="Courier New"/>
              <a:ea typeface="Courier New"/>
              <a:cs typeface="Courier New"/>
              <a:sym typeface="Courier New"/>
            </a:endParaRPr>
          </a:p>
          <a:p>
            <a:pPr indent="0" lvl="0" marL="0" rtl="0" algn="l">
              <a:spcBef>
                <a:spcPts val="0"/>
              </a:spcBef>
              <a:spcAft>
                <a:spcPts val="0"/>
              </a:spcAft>
              <a:buNone/>
            </a:pPr>
            <a:r>
              <a:rPr lang="es">
                <a:solidFill>
                  <a:srgbClr val="375FA9"/>
                </a:solidFill>
                <a:latin typeface="Courier New"/>
                <a:ea typeface="Courier New"/>
                <a:cs typeface="Courier New"/>
                <a:sym typeface="Courier New"/>
              </a:rPr>
              <a:t>		tipoDevuelto nombreMetodo(listaParam);</a:t>
            </a:r>
            <a:endParaRPr>
              <a:solidFill>
                <a:srgbClr val="233A44"/>
              </a:solidFill>
              <a:latin typeface="Courier New"/>
              <a:ea typeface="Courier New"/>
              <a:cs typeface="Courier New"/>
              <a:sym typeface="Courier New"/>
            </a:endParaRPr>
          </a:p>
          <a:p>
            <a:pPr indent="0" lvl="0" marL="0" rtl="0" algn="l">
              <a:spcBef>
                <a:spcPts val="0"/>
              </a:spcBef>
              <a:spcAft>
                <a:spcPts val="0"/>
              </a:spcAft>
              <a:buNone/>
            </a:pPr>
            <a:r>
              <a:rPr lang="es">
                <a:solidFill>
                  <a:srgbClr val="375FA9"/>
                </a:solidFill>
                <a:latin typeface="Courier New"/>
                <a:ea typeface="Courier New"/>
                <a:cs typeface="Courier New"/>
                <a:sym typeface="Courier New"/>
              </a:rPr>
              <a:t>	}</a:t>
            </a:r>
            <a:endParaRPr>
              <a:solidFill>
                <a:srgbClr val="233A44"/>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375FA9"/>
              </a:solidFill>
            </a:endParaRPr>
          </a:p>
          <a:p>
            <a:pPr indent="-285750" lvl="0" marL="285750" rtl="0" algn="l">
              <a:spcBef>
                <a:spcPts val="0"/>
              </a:spcBef>
              <a:spcAft>
                <a:spcPts val="0"/>
              </a:spcAft>
              <a:buClr>
                <a:srgbClr val="000000"/>
              </a:buClr>
              <a:buSzPts val="1400"/>
              <a:buFont typeface="Calibri"/>
              <a:buChar char="●"/>
            </a:pPr>
            <a:r>
              <a:rPr lang="es">
                <a:solidFill>
                  <a:srgbClr val="375FA9"/>
                </a:solidFill>
              </a:rPr>
              <a:t>No hay llaves. Al no estar implementado después de la declaración se pone sólo un ;</a:t>
            </a:r>
            <a:endParaRPr>
              <a:solidFill>
                <a:srgbClr val="375FA9"/>
              </a:solidFill>
            </a:endParaRPr>
          </a:p>
          <a:p>
            <a:pPr indent="-285750" lvl="0" marL="285750" rtl="0" algn="l">
              <a:spcBef>
                <a:spcPts val="0"/>
              </a:spcBef>
              <a:spcAft>
                <a:spcPts val="0"/>
              </a:spcAft>
              <a:buClr>
                <a:srgbClr val="000000"/>
              </a:buClr>
              <a:buSzPts val="1400"/>
              <a:buFont typeface="Calibri"/>
              <a:buChar char="●"/>
            </a:pPr>
            <a:r>
              <a:rPr lang="es">
                <a:solidFill>
                  <a:srgbClr val="375FA9"/>
                </a:solidFill>
              </a:rPr>
              <a:t>Las constantes y métodos en la interfaz deben ser públicos.</a:t>
            </a:r>
            <a:endParaRPr sz="2100">
              <a:solidFill>
                <a:srgbClr val="233A44"/>
              </a:solidFill>
              <a:latin typeface="Calibri"/>
              <a:ea typeface="Calibri"/>
              <a:cs typeface="Calibri"/>
              <a:sym typeface="Calibri"/>
            </a:endParaRPr>
          </a:p>
          <a:p>
            <a:pPr indent="-285750" lvl="0" marL="285750" rtl="0" algn="l">
              <a:spcBef>
                <a:spcPts val="0"/>
              </a:spcBef>
              <a:spcAft>
                <a:spcPts val="0"/>
              </a:spcAft>
              <a:buClr>
                <a:srgbClr val="000000"/>
              </a:buClr>
              <a:buSzPts val="1400"/>
              <a:buFont typeface="Calibri"/>
              <a:buChar char="●"/>
            </a:pPr>
            <a:r>
              <a:rPr lang="es">
                <a:solidFill>
                  <a:srgbClr val="375FA9"/>
                </a:solidFill>
              </a:rPr>
              <a:t>Los atributos son automáticamente public final static</a:t>
            </a:r>
            <a:endParaRPr sz="2100">
              <a:solidFill>
                <a:srgbClr val="233A44"/>
              </a:solidFill>
              <a:latin typeface="Calibri"/>
              <a:ea typeface="Calibri"/>
              <a:cs typeface="Calibri"/>
              <a:sym typeface="Calibri"/>
            </a:endParaRPr>
          </a:p>
          <a:p>
            <a:pPr indent="-285750" lvl="0" marL="285750" rtl="0" algn="l">
              <a:spcBef>
                <a:spcPts val="0"/>
              </a:spcBef>
              <a:spcAft>
                <a:spcPts val="0"/>
              </a:spcAft>
              <a:buClr>
                <a:srgbClr val="000000"/>
              </a:buClr>
              <a:buSzPts val="1400"/>
              <a:buFont typeface="Calibri"/>
              <a:buChar char="●"/>
            </a:pPr>
            <a:r>
              <a:rPr lang="es">
                <a:solidFill>
                  <a:srgbClr val="375FA9"/>
                </a:solidFill>
              </a:rPr>
              <a:t>Todos los Métodos son automáticamente public abstract así no se diga explícitamente</a:t>
            </a:r>
            <a:endParaRPr>
              <a:solidFill>
                <a:srgbClr val="375FA9"/>
              </a:solidFill>
            </a:endParaRPr>
          </a:p>
          <a:p>
            <a:pPr indent="0" lvl="0" marL="146050" rtl="0" algn="l">
              <a:lnSpc>
                <a:spcPct val="90000"/>
              </a:lnSpc>
              <a:spcBef>
                <a:spcPts val="0"/>
              </a:spcBef>
              <a:spcAft>
                <a:spcPts val="0"/>
              </a:spcAft>
              <a:buNone/>
            </a:pPr>
            <a:r>
              <a:t/>
            </a:r>
            <a:endParaRPr>
              <a:solidFill>
                <a:srgbClr val="375FA9"/>
              </a:solidFill>
            </a:endParaRPr>
          </a:p>
        </p:txBody>
      </p:sp>
      <p:sp>
        <p:nvSpPr>
          <p:cNvPr id="168" name="Google Shape;168;p19"/>
          <p:cNvSpPr txBox="1"/>
          <p:nvPr/>
        </p:nvSpPr>
        <p:spPr>
          <a:xfrm>
            <a:off x="800110" y="343012"/>
            <a:ext cx="7543800" cy="10881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s" sz="3000">
                <a:solidFill>
                  <a:srgbClr val="E83464"/>
                </a:solidFill>
              </a:rPr>
              <a:t>Interfaz - Declaración</a:t>
            </a:r>
            <a:endParaRPr sz="3000">
              <a:solidFill>
                <a:srgbClr val="E8346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52538" y="1639301"/>
            <a:ext cx="7306200" cy="1081800"/>
          </a:xfrm>
          <a:prstGeom prst="rect">
            <a:avLst/>
          </a:prstGeom>
          <a:noFill/>
          <a:ln>
            <a:noFill/>
          </a:ln>
        </p:spPr>
        <p:txBody>
          <a:bodyPr anchorCtr="0" anchor="t" bIns="34275" lIns="0" spcFirstLastPara="1" rIns="0" wrap="square" tIns="34275">
            <a:noAutofit/>
          </a:bodyPr>
          <a:lstStyle/>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Herencia múltiple: capacidad para heredar métodos de dos o más clases.</a:t>
            </a:r>
            <a:endParaRPr sz="1600">
              <a:solidFill>
                <a:srgbClr val="3C63AB"/>
              </a:solidFill>
            </a:endParaRPr>
          </a:p>
          <a:p>
            <a:pPr indent="0" lvl="0" marL="45720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Las interfaces también pueden heredar de otras interfaces, consiguiendo así una nueva interfaz, se emplea el extends habitual.</a:t>
            </a:r>
            <a:endParaRPr sz="1600">
              <a:solidFill>
                <a:srgbClr val="3C63AB"/>
              </a:solidFill>
            </a:endParaRPr>
          </a:p>
          <a:p>
            <a:pPr indent="0" lvl="0" marL="457200" rtl="0" algn="just">
              <a:lnSpc>
                <a:spcPct val="90000"/>
              </a:lnSpc>
              <a:spcBef>
                <a:spcPts val="0"/>
              </a:spcBef>
              <a:spcAft>
                <a:spcPts val="0"/>
              </a:spcAft>
              <a:buNone/>
            </a:pPr>
            <a:r>
              <a:t/>
            </a:r>
            <a:endParaRPr sz="1600">
              <a:solidFill>
                <a:srgbClr val="3C63AB"/>
              </a:solidFill>
            </a:endParaRPr>
          </a:p>
          <a:p>
            <a:pPr indent="-292100" lvl="0" marL="285750" rtl="0" algn="just">
              <a:lnSpc>
                <a:spcPct val="90000"/>
              </a:lnSpc>
              <a:spcBef>
                <a:spcPts val="0"/>
              </a:spcBef>
              <a:spcAft>
                <a:spcPts val="0"/>
              </a:spcAft>
              <a:buClr>
                <a:srgbClr val="262626"/>
              </a:buClr>
              <a:buSzPts val="1600"/>
              <a:buFont typeface="Calibri"/>
              <a:buChar char="●"/>
            </a:pPr>
            <a:r>
              <a:rPr lang="es" sz="1600">
                <a:solidFill>
                  <a:srgbClr val="3C63AB"/>
                </a:solidFill>
              </a:rPr>
              <a:t>En las interfaces se especifica qué se debe hacer pero no su implementación. Serán las clases que implementen estas interfaces las que describen la lógica del comportamiento de los métodos.</a:t>
            </a:r>
            <a:endParaRPr sz="1600">
              <a:solidFill>
                <a:srgbClr val="3C63AB"/>
              </a:solidFill>
            </a:endParaRPr>
          </a:p>
        </p:txBody>
      </p:sp>
      <p:sp>
        <p:nvSpPr>
          <p:cNvPr id="174" name="Google Shape;174;p20"/>
          <p:cNvSpPr txBox="1"/>
          <p:nvPr/>
        </p:nvSpPr>
        <p:spPr>
          <a:xfrm>
            <a:off x="733752" y="22610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Interfaz – Herencia Múltiple</a:t>
            </a:r>
            <a:endParaRPr sz="2800">
              <a:solidFill>
                <a:srgbClr val="E8346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1124038" y="3635301"/>
            <a:ext cx="7306200" cy="1081800"/>
          </a:xfrm>
          <a:prstGeom prst="rect">
            <a:avLst/>
          </a:prstGeom>
          <a:noFill/>
          <a:ln>
            <a:noFill/>
          </a:ln>
        </p:spPr>
        <p:txBody>
          <a:bodyPr anchorCtr="0" anchor="t" bIns="34275" lIns="0" spcFirstLastPara="1" rIns="0" wrap="square" tIns="34275">
            <a:noAutofit/>
          </a:bodyPr>
          <a:lstStyle/>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En Java una clase hereda de una única superclase</a:t>
            </a:r>
            <a:endParaRPr sz="1300">
              <a:solidFill>
                <a:srgbClr val="233A44"/>
              </a:solidFill>
              <a:latin typeface="Calibri"/>
              <a:ea typeface="Calibri"/>
              <a:cs typeface="Calibri"/>
              <a:sym typeface="Calibri"/>
            </a:endParaRPr>
          </a:p>
          <a:p>
            <a:pPr indent="0" lvl="1" marL="457200" rtl="0" algn="just">
              <a:lnSpc>
                <a:spcPct val="90000"/>
              </a:lnSpc>
              <a:spcBef>
                <a:spcPts val="0"/>
              </a:spcBef>
              <a:spcAft>
                <a:spcPts val="0"/>
              </a:spcAft>
              <a:buNone/>
            </a:pPr>
            <a:r>
              <a:rPr lang="es">
                <a:solidFill>
                  <a:srgbClr val="3C63AB"/>
                </a:solidFill>
              </a:rPr>
              <a:t>o no existe la herencia múltiple</a:t>
            </a:r>
            <a:endParaRPr sz="1100">
              <a:solidFill>
                <a:srgbClr val="233A44"/>
              </a:solidFill>
              <a:latin typeface="Calibri"/>
              <a:ea typeface="Calibri"/>
              <a:cs typeface="Calibri"/>
              <a:sym typeface="Calibri"/>
            </a:endParaRPr>
          </a:p>
          <a:p>
            <a:pPr indent="-190500" lvl="0" marL="28575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Pero puede implementar varias interfaces</a:t>
            </a:r>
            <a:endParaRPr sz="1600">
              <a:solidFill>
                <a:srgbClr val="3C63AB"/>
              </a:solidFill>
            </a:endParaRPr>
          </a:p>
        </p:txBody>
      </p:sp>
      <p:sp>
        <p:nvSpPr>
          <p:cNvPr id="180" name="Google Shape;180;p21"/>
          <p:cNvSpPr txBox="1"/>
          <p:nvPr/>
        </p:nvSpPr>
        <p:spPr>
          <a:xfrm>
            <a:off x="733752" y="22610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Interfaz – Herencia Múltiple</a:t>
            </a:r>
            <a:endParaRPr sz="2800">
              <a:solidFill>
                <a:srgbClr val="E83464"/>
              </a:solidFill>
            </a:endParaRPr>
          </a:p>
        </p:txBody>
      </p:sp>
      <p:pic>
        <p:nvPicPr>
          <p:cNvPr id="181" name="Google Shape;181;p21"/>
          <p:cNvPicPr preferRelativeResize="0"/>
          <p:nvPr/>
        </p:nvPicPr>
        <p:blipFill rotWithShape="1">
          <a:blip r:embed="rId4">
            <a:alphaModFix/>
          </a:blip>
          <a:srcRect b="0" l="0" r="0" t="0"/>
          <a:stretch/>
        </p:blipFill>
        <p:spPr>
          <a:xfrm>
            <a:off x="2141033" y="1448806"/>
            <a:ext cx="4798857" cy="21530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p:nvPr/>
        </p:nvSpPr>
        <p:spPr>
          <a:xfrm>
            <a:off x="959008" y="1682817"/>
            <a:ext cx="6337800" cy="212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cap="none" strike="noStrike">
              <a:solidFill>
                <a:srgbClr val="375FA9"/>
              </a:solidFill>
              <a:latin typeface="Arial"/>
              <a:ea typeface="Arial"/>
              <a:cs typeface="Arial"/>
              <a:sym typeface="Arial"/>
            </a:endParaRPr>
          </a:p>
          <a:p>
            <a:pPr indent="0" lvl="0" marL="0" marR="0" rtl="0" algn="l">
              <a:lnSpc>
                <a:spcPct val="100000"/>
              </a:lnSpc>
              <a:spcBef>
                <a:spcPts val="0"/>
              </a:spcBef>
              <a:spcAft>
                <a:spcPts val="0"/>
              </a:spcAft>
              <a:buNone/>
            </a:pPr>
            <a:r>
              <a:t/>
            </a:r>
            <a:endParaRPr i="0" sz="1200" u="none" cap="none" strike="noStrike">
              <a:solidFill>
                <a:srgbClr val="375FA9"/>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i="0" lang="es" sz="1200" u="none" cap="none" strike="noStrike">
                <a:solidFill>
                  <a:srgbClr val="375FA9"/>
                </a:solidFill>
                <a:latin typeface="Courier New"/>
                <a:ea typeface="Courier New"/>
                <a:cs typeface="Courier New"/>
                <a:sym typeface="Courier New"/>
              </a:rPr>
              <a:t>public </a:t>
            </a:r>
            <a:r>
              <a:rPr b="1" i="0" lang="es" sz="1200" u="none" cap="none" strike="noStrike">
                <a:solidFill>
                  <a:srgbClr val="375FA9"/>
                </a:solidFill>
                <a:latin typeface="Courier New"/>
                <a:ea typeface="Courier New"/>
                <a:cs typeface="Courier New"/>
                <a:sym typeface="Courier New"/>
              </a:rPr>
              <a:t>interface</a:t>
            </a:r>
            <a:r>
              <a:rPr i="0" lang="es" sz="1200" u="none" cap="none" strike="noStrike">
                <a:solidFill>
                  <a:srgbClr val="375FA9"/>
                </a:solidFill>
                <a:latin typeface="Courier New"/>
                <a:ea typeface="Courier New"/>
                <a:cs typeface="Courier New"/>
                <a:sym typeface="Courier New"/>
              </a:rPr>
              <a:t> Vehiculo {</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i="0" lang="es" sz="1200" u="none" cap="none" strike="noStrike">
                <a:solidFill>
                  <a:srgbClr val="375FA9"/>
                </a:solidFill>
                <a:latin typeface="Courier New"/>
                <a:ea typeface="Courier New"/>
                <a:cs typeface="Courier New"/>
                <a:sym typeface="Courier New"/>
              </a:rPr>
              <a:t>	</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i="0" lang="es" sz="1200" u="none" cap="none" strike="noStrike">
                <a:solidFill>
                  <a:srgbClr val="375FA9"/>
                </a:solidFill>
                <a:latin typeface="Courier New"/>
                <a:ea typeface="Courier New"/>
                <a:cs typeface="Courier New"/>
                <a:sym typeface="Courier New"/>
              </a:rPr>
              <a:t>	public boolean tieneSeguro();</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i="0" lang="es" sz="1200" u="none" cap="none" strike="noStrike">
                <a:solidFill>
                  <a:srgbClr val="375FA9"/>
                </a:solidFill>
                <a:latin typeface="Courier New"/>
                <a:ea typeface="Courier New"/>
                <a:cs typeface="Courier New"/>
                <a:sym typeface="Courier New"/>
              </a:rPr>
              <a:t>	</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i="0" lang="es" sz="1200" u="none" cap="none" strike="noStrike">
                <a:solidFill>
                  <a:srgbClr val="375FA9"/>
                </a:solidFill>
                <a:latin typeface="Courier New"/>
                <a:ea typeface="Courier New"/>
                <a:cs typeface="Courier New"/>
                <a:sym typeface="Courier New"/>
              </a:rPr>
              <a:t>	public void recorreDistancia(int numKilometros);</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i="0" lang="es" sz="1200" u="none" cap="none" strike="noStrike">
                <a:solidFill>
                  <a:srgbClr val="375FA9"/>
                </a:solidFill>
                <a:latin typeface="Courier New"/>
                <a:ea typeface="Courier New"/>
                <a:cs typeface="Courier New"/>
                <a:sym typeface="Courier New"/>
              </a:rPr>
              <a:t>	</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i="0" lang="es" sz="1200" u="none" cap="none" strike="noStrike">
                <a:solidFill>
                  <a:srgbClr val="375FA9"/>
                </a:solidFill>
                <a:latin typeface="Courier New"/>
                <a:ea typeface="Courier New"/>
                <a:cs typeface="Courier New"/>
                <a:sym typeface="Courier New"/>
              </a:rPr>
              <a:t>	public double getCombustibleRestante();</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i="0" sz="1200" u="none" cap="none" strike="noStrike">
              <a:solidFill>
                <a:srgbClr val="375FA9"/>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i="0" lang="es" sz="1200" u="none" cap="none" strike="noStrike">
                <a:solidFill>
                  <a:srgbClr val="375FA9"/>
                </a:solidFill>
                <a:latin typeface="Courier New"/>
                <a:ea typeface="Courier New"/>
                <a:cs typeface="Courier New"/>
                <a:sym typeface="Courier New"/>
              </a:rPr>
              <a:t>}</a:t>
            </a:r>
            <a:endParaRPr>
              <a:latin typeface="Courier New"/>
              <a:ea typeface="Courier New"/>
              <a:cs typeface="Courier New"/>
              <a:sym typeface="Courier New"/>
            </a:endParaRPr>
          </a:p>
        </p:txBody>
      </p:sp>
      <p:sp>
        <p:nvSpPr>
          <p:cNvPr id="187" name="Google Shape;187;p22"/>
          <p:cNvSpPr txBox="1"/>
          <p:nvPr/>
        </p:nvSpPr>
        <p:spPr>
          <a:xfrm>
            <a:off x="5765314" y="2037897"/>
            <a:ext cx="43476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100" u="none" cap="none" strike="noStrike">
                <a:solidFill>
                  <a:srgbClr val="375FA9"/>
                </a:solidFill>
                <a:latin typeface="Arial"/>
                <a:ea typeface="Arial"/>
                <a:cs typeface="Arial"/>
                <a:sym typeface="Arial"/>
              </a:rPr>
              <a:t>Inicio de la definición de la interfaz "</a:t>
            </a:r>
            <a:r>
              <a:rPr b="1" i="0" lang="es" sz="1100" u="none" cap="none" strike="noStrike">
                <a:solidFill>
                  <a:srgbClr val="375FA9"/>
                </a:solidFill>
                <a:latin typeface="Courier New"/>
                <a:ea typeface="Courier New"/>
                <a:cs typeface="Courier New"/>
                <a:sym typeface="Courier New"/>
              </a:rPr>
              <a:t>Vehiculo</a:t>
            </a:r>
            <a:r>
              <a:rPr b="1" i="0" lang="es" sz="1100" u="none" cap="none" strike="noStrike">
                <a:solidFill>
                  <a:srgbClr val="375FA9"/>
                </a:solidFill>
                <a:latin typeface="Arial"/>
                <a:ea typeface="Arial"/>
                <a:cs typeface="Arial"/>
                <a:sym typeface="Arial"/>
              </a:rPr>
              <a:t>"</a:t>
            </a:r>
            <a:endParaRPr/>
          </a:p>
        </p:txBody>
      </p:sp>
      <p:sp>
        <p:nvSpPr>
          <p:cNvPr id="188" name="Google Shape;188;p22"/>
          <p:cNvSpPr txBox="1"/>
          <p:nvPr/>
        </p:nvSpPr>
        <p:spPr>
          <a:xfrm>
            <a:off x="7067785" y="2846947"/>
            <a:ext cx="19689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100" u="none" cap="none" strike="noStrike">
                <a:solidFill>
                  <a:srgbClr val="375FA9"/>
                </a:solidFill>
                <a:latin typeface="Arial"/>
                <a:ea typeface="Arial"/>
                <a:cs typeface="Arial"/>
                <a:sym typeface="Arial"/>
              </a:rPr>
              <a:t>Definición de métodos</a:t>
            </a:r>
            <a:endParaRPr b="1" i="0" sz="1100" u="none" cap="none" strike="noStrike">
              <a:solidFill>
                <a:srgbClr val="375FA9"/>
              </a:solidFill>
              <a:latin typeface="Arial"/>
              <a:ea typeface="Arial"/>
              <a:cs typeface="Arial"/>
              <a:sym typeface="Arial"/>
            </a:endParaRPr>
          </a:p>
        </p:txBody>
      </p:sp>
      <p:sp>
        <p:nvSpPr>
          <p:cNvPr id="189" name="Google Shape;189;p22"/>
          <p:cNvSpPr txBox="1"/>
          <p:nvPr/>
        </p:nvSpPr>
        <p:spPr>
          <a:xfrm>
            <a:off x="822960" y="32645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Interfaz - Ejemplo</a:t>
            </a:r>
            <a:endParaRPr sz="3000">
              <a:solidFill>
                <a:srgbClr val="E83464"/>
              </a:solidFill>
            </a:endParaRPr>
          </a:p>
        </p:txBody>
      </p:sp>
      <p:sp>
        <p:nvSpPr>
          <p:cNvPr id="190" name="Google Shape;190;p22"/>
          <p:cNvSpPr/>
          <p:nvPr/>
        </p:nvSpPr>
        <p:spPr>
          <a:xfrm>
            <a:off x="3752550" y="2113800"/>
            <a:ext cx="1968900" cy="109800"/>
          </a:xfrm>
          <a:prstGeom prst="rightArrow">
            <a:avLst>
              <a:gd fmla="val 50000" name="adj1"/>
              <a:gd fmla="val 50000" name="adj2"/>
            </a:avLst>
          </a:prstGeom>
          <a:solidFill>
            <a:srgbClr val="FFFF00"/>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424300" y="2922850"/>
            <a:ext cx="604200" cy="109800"/>
          </a:xfrm>
          <a:prstGeom prst="rightArrow">
            <a:avLst>
              <a:gd fmla="val 50000" name="adj1"/>
              <a:gd fmla="val 50000" name="adj2"/>
            </a:avLst>
          </a:prstGeom>
          <a:solidFill>
            <a:srgbClr val="FFFF00"/>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6136325" y="2485800"/>
            <a:ext cx="248700" cy="1034700"/>
          </a:xfrm>
          <a:prstGeom prst="rightBrace">
            <a:avLst>
              <a:gd fmla="val 50000" name="adj1"/>
              <a:gd fmla="val 49156" name="adj2"/>
            </a:avLst>
          </a:prstGeom>
          <a:solidFill>
            <a:schemeClr val="dk1"/>
          </a:solid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3"/>
          <p:cNvSpPr txBox="1"/>
          <p:nvPr/>
        </p:nvSpPr>
        <p:spPr>
          <a:xfrm>
            <a:off x="834100" y="1785746"/>
            <a:ext cx="7306200" cy="1161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lang="es" sz="1500">
                <a:solidFill>
                  <a:srgbClr val="3C63AB"/>
                </a:solidFill>
              </a:rPr>
              <a:t>Cuando una clase implementa una interfaz, debe implementar todos los métodos abstractos de esa interfaz:</a:t>
            </a:r>
            <a:endParaRPr sz="1500">
              <a:solidFill>
                <a:srgbClr val="3C63AB"/>
              </a:solidFill>
            </a:endParaRPr>
          </a:p>
          <a:p>
            <a:pPr indent="0" lvl="0" marL="0" rtl="0" algn="just">
              <a:lnSpc>
                <a:spcPct val="90000"/>
              </a:lnSpc>
              <a:spcBef>
                <a:spcPts val="0"/>
              </a:spcBef>
              <a:spcAft>
                <a:spcPts val="0"/>
              </a:spcAft>
              <a:buNone/>
            </a:pPr>
            <a:r>
              <a:t/>
            </a:r>
            <a:endParaRPr sz="1500">
              <a:solidFill>
                <a:srgbClr val="3C63AB"/>
              </a:solidFill>
            </a:endParaRPr>
          </a:p>
          <a:p>
            <a:pPr indent="-285750" lvl="1" marL="742950" rtl="0" algn="just">
              <a:lnSpc>
                <a:spcPct val="90000"/>
              </a:lnSpc>
              <a:spcBef>
                <a:spcPts val="0"/>
              </a:spcBef>
              <a:spcAft>
                <a:spcPts val="0"/>
              </a:spcAft>
              <a:buClr>
                <a:srgbClr val="233A44"/>
              </a:buClr>
              <a:buSzPts val="1500"/>
              <a:buFont typeface="Calibri"/>
              <a:buChar char="○"/>
            </a:pPr>
            <a:r>
              <a:rPr lang="es">
                <a:solidFill>
                  <a:srgbClr val="3C63AB"/>
                </a:solidFill>
              </a:rPr>
              <a:t>Para representar esto se utiliza la palabra reservada implements:</a:t>
            </a:r>
            <a:endParaRPr sz="11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sz="1500">
              <a:solidFill>
                <a:srgbClr val="3C63AB"/>
              </a:solidFill>
            </a:endParaRPr>
          </a:p>
          <a:p>
            <a:pPr indent="0" lvl="0" marL="0" rtl="0" algn="just">
              <a:lnSpc>
                <a:spcPct val="90000"/>
              </a:lnSpc>
              <a:spcBef>
                <a:spcPts val="0"/>
              </a:spcBef>
              <a:spcAft>
                <a:spcPts val="0"/>
              </a:spcAft>
              <a:buNone/>
            </a:pPr>
            <a:r>
              <a:t/>
            </a:r>
            <a:endParaRPr sz="1500">
              <a:solidFill>
                <a:srgbClr val="3C63AB"/>
              </a:solidFill>
            </a:endParaRPr>
          </a:p>
          <a:p>
            <a:pPr indent="0" lvl="0" marL="0" rtl="0" algn="just">
              <a:lnSpc>
                <a:spcPct val="90000"/>
              </a:lnSpc>
              <a:spcBef>
                <a:spcPts val="0"/>
              </a:spcBef>
              <a:spcAft>
                <a:spcPts val="0"/>
              </a:spcAft>
              <a:buNone/>
            </a:pPr>
            <a:r>
              <a:rPr lang="es" sz="1500">
                <a:solidFill>
                  <a:srgbClr val="3C63AB"/>
                </a:solidFill>
              </a:rPr>
              <a:t>	</a:t>
            </a:r>
            <a:endParaRPr sz="1500">
              <a:solidFill>
                <a:srgbClr val="3C63AB"/>
              </a:solidFill>
              <a:latin typeface="Courier New"/>
              <a:ea typeface="Courier New"/>
              <a:cs typeface="Courier New"/>
              <a:sym typeface="Courier New"/>
            </a:endParaRPr>
          </a:p>
        </p:txBody>
      </p:sp>
      <p:sp>
        <p:nvSpPr>
          <p:cNvPr id="198" name="Google Shape;198;p23"/>
          <p:cNvSpPr txBox="1"/>
          <p:nvPr/>
        </p:nvSpPr>
        <p:spPr>
          <a:xfrm>
            <a:off x="733752" y="22610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Interfaz - Implementación</a:t>
            </a:r>
            <a:endParaRPr sz="3000">
              <a:solidFill>
                <a:srgbClr val="E83464"/>
              </a:solidFill>
            </a:endParaRPr>
          </a:p>
        </p:txBody>
      </p:sp>
      <p:sp>
        <p:nvSpPr>
          <p:cNvPr id="199" name="Google Shape;199;p23"/>
          <p:cNvSpPr txBox="1"/>
          <p:nvPr/>
        </p:nvSpPr>
        <p:spPr>
          <a:xfrm>
            <a:off x="1712375" y="3091425"/>
            <a:ext cx="5152500" cy="7665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es">
                <a:solidFill>
                  <a:srgbClr val="3C63AB"/>
                </a:solidFill>
                <a:latin typeface="Courier New"/>
                <a:ea typeface="Courier New"/>
                <a:cs typeface="Courier New"/>
                <a:sym typeface="Courier New"/>
              </a:rPr>
              <a:t>public class nombreClase implements Interfaz {</a:t>
            </a:r>
            <a:endParaRPr>
              <a:solidFill>
                <a:srgbClr val="3C63AB"/>
              </a:solidFill>
              <a:latin typeface="Courier New"/>
              <a:ea typeface="Courier New"/>
              <a:cs typeface="Courier New"/>
              <a:sym typeface="Courier New"/>
            </a:endParaRPr>
          </a:p>
          <a:p>
            <a:pPr indent="457200" lvl="0" marL="0" rtl="0" algn="just">
              <a:lnSpc>
                <a:spcPct val="90000"/>
              </a:lnSpc>
              <a:spcBef>
                <a:spcPts val="0"/>
              </a:spcBef>
              <a:spcAft>
                <a:spcPts val="0"/>
              </a:spcAft>
              <a:buNone/>
            </a:pPr>
            <a:r>
              <a:rPr lang="es">
                <a:solidFill>
                  <a:srgbClr val="00FF00"/>
                </a:solidFill>
                <a:latin typeface="Courier New"/>
                <a:ea typeface="Courier New"/>
                <a:cs typeface="Courier New"/>
                <a:sym typeface="Courier New"/>
              </a:rPr>
              <a:t>//cuerpo de la clase</a:t>
            </a:r>
            <a:endParaRPr>
              <a:solidFill>
                <a:srgbClr val="00FF00"/>
              </a:solidFill>
              <a:latin typeface="Courier New"/>
              <a:ea typeface="Courier New"/>
              <a:cs typeface="Courier New"/>
              <a:sym typeface="Courier New"/>
            </a:endParaRPr>
          </a:p>
          <a:p>
            <a:pPr indent="0" lvl="0" marL="0" rtl="0" algn="just">
              <a:lnSpc>
                <a:spcPct val="90000"/>
              </a:lnSpc>
              <a:spcBef>
                <a:spcPts val="0"/>
              </a:spcBef>
              <a:spcAft>
                <a:spcPts val="0"/>
              </a:spcAft>
              <a:buNone/>
            </a:pPr>
            <a:r>
              <a:rPr lang="es">
                <a:solidFill>
                  <a:srgbClr val="3C63AB"/>
                </a:solidFill>
                <a:latin typeface="Courier New"/>
                <a:ea typeface="Courier New"/>
                <a:cs typeface="Courier New"/>
                <a:sym typeface="Courier New"/>
              </a:rPr>
              <a:t>}</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