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Nuni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70EF34-EB98-4A41-A584-44780586B6BA}">
  <a:tblStyle styleId="{F170EF34-EB98-4A41-A584-44780586B6BA}" styleName="Table_0">
    <a:wholeTbl>
      <a:tcTxStyle b="off" i="off">
        <a:font>
          <a:latin typeface="Arial"/>
          <a:ea typeface="Arial"/>
          <a:cs typeface="Arial"/>
        </a:font>
        <a:srgbClr val="FFFFFF"/>
      </a:tcTxStyle>
      <a:tcStyle>
        <a:tcBdr>
          <a:left>
            <a:ln cap="flat" cmpd="sng" w="9525">
              <a:solidFill>
                <a:srgbClr val="163EF5"/>
              </a:solidFill>
              <a:prstDash val="solid"/>
              <a:round/>
              <a:headEnd len="sm" w="sm" type="none"/>
              <a:tailEnd len="sm" w="sm" type="none"/>
            </a:ln>
          </a:left>
          <a:right>
            <a:ln cap="flat" cmpd="sng" w="9525">
              <a:solidFill>
                <a:srgbClr val="163EF5"/>
              </a:solidFill>
              <a:prstDash val="solid"/>
              <a:round/>
              <a:headEnd len="sm" w="sm" type="none"/>
              <a:tailEnd len="sm" w="sm" type="none"/>
            </a:ln>
          </a:right>
          <a:top>
            <a:ln cap="flat" cmpd="sng" w="9525">
              <a:solidFill>
                <a:srgbClr val="163EF5"/>
              </a:solidFill>
              <a:prstDash val="solid"/>
              <a:round/>
              <a:headEnd len="sm" w="sm" type="none"/>
              <a:tailEnd len="sm" w="sm" type="none"/>
            </a:ln>
          </a:top>
          <a:bottom>
            <a:ln cap="flat" cmpd="sng" w="9525">
              <a:solidFill>
                <a:srgbClr val="163EF5"/>
              </a:solidFill>
              <a:prstDash val="solid"/>
              <a:round/>
              <a:headEnd len="sm" w="sm" type="none"/>
              <a:tailEnd len="sm" w="sm" type="none"/>
            </a:ln>
          </a:bottom>
          <a:insideH>
            <a:ln cap="flat" cmpd="sng" w="9525">
              <a:solidFill>
                <a:srgbClr val="163EF5"/>
              </a:solidFill>
              <a:prstDash val="solid"/>
              <a:round/>
              <a:headEnd len="sm" w="sm" type="none"/>
              <a:tailEnd len="sm" w="sm" type="none"/>
            </a:ln>
          </a:insideH>
          <a:insideV>
            <a:ln cap="flat" cmpd="sng" w="9525">
              <a:solidFill>
                <a:srgbClr val="163EF5"/>
              </a:solidFill>
              <a:prstDash val="solid"/>
              <a:round/>
              <a:headEnd len="sm" w="sm" type="none"/>
              <a:tailEnd len="sm" w="sm" type="none"/>
            </a:ln>
          </a:insideV>
        </a:tcBdr>
        <a:fill>
          <a:solidFill>
            <a:srgbClr val="FFFFFF">
              <a:alpha val="0"/>
            </a:srgbClr>
          </a:solidFill>
        </a:fill>
      </a:tcStyle>
    </a:wholeTbl>
    <a:band1H>
      <a:tcTxStyle b="off" i="off"/>
      <a:tcStyle>
        <a:fill>
          <a:solidFill>
            <a:srgbClr val="163EF5">
              <a:alpha val="40000"/>
            </a:srgbClr>
          </a:solidFill>
        </a:fill>
      </a:tcStyle>
    </a:band1H>
    <a:band2H>
      <a:tcTxStyle b="off" i="off"/>
    </a:band2H>
    <a:band1V>
      <a:tcTxStyle b="off" i="off"/>
      <a:tcStyle>
        <a:tcBdr>
          <a:top>
            <a:ln cap="flat" cmpd="sng" w="9525">
              <a:solidFill>
                <a:srgbClr val="163EF5"/>
              </a:solidFill>
              <a:prstDash val="solid"/>
              <a:round/>
              <a:headEnd len="sm" w="sm" type="none"/>
              <a:tailEnd len="sm" w="sm" type="none"/>
            </a:ln>
          </a:top>
          <a:bottom>
            <a:ln cap="flat" cmpd="sng" w="9525">
              <a:solidFill>
                <a:srgbClr val="163EF5"/>
              </a:solidFill>
              <a:prstDash val="solid"/>
              <a:round/>
              <a:headEnd len="sm" w="sm" type="none"/>
              <a:tailEnd len="sm" w="sm" type="none"/>
            </a:ln>
          </a:bottom>
        </a:tcBdr>
        <a:fill>
          <a:solidFill>
            <a:srgbClr val="163EF5">
              <a:alpha val="40000"/>
            </a:srgbClr>
          </a:solidFill>
        </a:fill>
      </a:tcStyle>
    </a:band1V>
    <a:band2V>
      <a:tcTxStyle b="off" i="off"/>
    </a:band2V>
    <a:lastCol>
      <a:tcTxStyle b="on" i="off"/>
      <a:tcStyle>
        <a:tcBdr>
          <a:left>
            <a:ln cap="flat" cmpd="sng" w="9525">
              <a:solidFill>
                <a:srgbClr val="163EF5"/>
              </a:solidFill>
              <a:prstDash val="solid"/>
              <a:round/>
              <a:headEnd len="sm" w="sm" type="none"/>
              <a:tailEnd len="sm" w="sm" type="none"/>
            </a:ln>
          </a:left>
          <a:right>
            <a:ln cap="flat" cmpd="sng" w="9525">
              <a:solidFill>
                <a:srgbClr val="163EF5"/>
              </a:solidFill>
              <a:prstDash val="solid"/>
              <a:round/>
              <a:headEnd len="sm" w="sm" type="none"/>
              <a:tailEnd len="sm" w="sm" type="none"/>
            </a:ln>
          </a:right>
          <a:top>
            <a:ln cap="flat" cmpd="sng" w="9525">
              <a:solidFill>
                <a:srgbClr val="163EF5"/>
              </a:solidFill>
              <a:prstDash val="solid"/>
              <a:round/>
              <a:headEnd len="sm" w="sm" type="none"/>
              <a:tailEnd len="sm" w="sm" type="none"/>
            </a:ln>
          </a:top>
          <a:bottom>
            <a:ln cap="flat" cmpd="sng" w="9525">
              <a:solidFill>
                <a:srgbClr val="163EF5"/>
              </a:solidFill>
              <a:prstDash val="solid"/>
              <a:round/>
              <a:headEnd len="sm" w="sm" type="none"/>
              <a:tailEnd len="sm" w="sm" type="none"/>
            </a:ln>
          </a:bottom>
          <a:insideH>
            <a:ln cap="flat" cmpd="sng" w="9525">
              <a:solidFill>
                <a:srgbClr val="163EF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rgbClr val="163EF5"/>
              </a:solidFill>
              <a:prstDash val="solid"/>
              <a:round/>
              <a:headEnd len="sm" w="sm" type="none"/>
              <a:tailEnd len="sm" w="sm" type="none"/>
            </a:ln>
          </a:left>
          <a:right>
            <a:ln cap="flat" cmpd="sng" w="9525">
              <a:solidFill>
                <a:srgbClr val="163EF5"/>
              </a:solidFill>
              <a:prstDash val="solid"/>
              <a:round/>
              <a:headEnd len="sm" w="sm" type="none"/>
              <a:tailEnd len="sm" w="sm" type="none"/>
            </a:ln>
          </a:right>
          <a:top>
            <a:ln cap="flat" cmpd="sng" w="9525">
              <a:solidFill>
                <a:srgbClr val="163EF5"/>
              </a:solidFill>
              <a:prstDash val="solid"/>
              <a:round/>
              <a:headEnd len="sm" w="sm" type="none"/>
              <a:tailEnd len="sm" w="sm" type="none"/>
            </a:ln>
          </a:top>
          <a:bottom>
            <a:ln cap="flat" cmpd="sng" w="9525">
              <a:solidFill>
                <a:srgbClr val="163EF5"/>
              </a:solidFill>
              <a:prstDash val="solid"/>
              <a:round/>
              <a:headEnd len="sm" w="sm" type="none"/>
              <a:tailEnd len="sm" w="sm" type="none"/>
            </a:ln>
          </a:bottom>
          <a:insideH>
            <a:ln cap="flat" cmpd="sng" w="9525">
              <a:solidFill>
                <a:srgbClr val="163EF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rgbClr val="163EF5"/>
              </a:solidFill>
              <a:prstDash val="solid"/>
              <a:round/>
              <a:headEnd len="sm" w="sm" type="none"/>
              <a:tailEnd len="sm" w="sm" type="none"/>
            </a:ln>
          </a:left>
          <a:right>
            <a:ln cap="flat" cmpd="sng" w="9525">
              <a:solidFill>
                <a:srgbClr val="163EF5"/>
              </a:solidFill>
              <a:prstDash val="solid"/>
              <a:round/>
              <a:headEnd len="sm" w="sm" type="none"/>
              <a:tailEnd len="sm" w="sm" type="none"/>
            </a:ln>
          </a:right>
          <a:top>
            <a:ln cap="flat" cmpd="sng" w="9525">
              <a:solidFill>
                <a:srgbClr val="163EF5"/>
              </a:solidFill>
              <a:prstDash val="solid"/>
              <a:round/>
              <a:headEnd len="sm" w="sm" type="none"/>
              <a:tailEnd len="sm" w="sm" type="none"/>
            </a:ln>
          </a:top>
          <a:bottom>
            <a:ln cap="flat" cmpd="sng" w="9525">
              <a:solidFill>
                <a:srgbClr val="163EF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Arial"/>
          <a:ea typeface="Arial"/>
          <a:cs typeface="Arial"/>
        </a:font>
        <a:srgbClr val="AF7B51"/>
      </a:tcTxStyle>
      <a:tcStyle>
        <a:tcBdr>
          <a:left>
            <a:ln cap="flat" cmpd="sng" w="9525">
              <a:solidFill>
                <a:srgbClr val="163EF5"/>
              </a:solidFill>
              <a:prstDash val="solid"/>
              <a:round/>
              <a:headEnd len="sm" w="sm" type="none"/>
              <a:tailEnd len="sm" w="sm" type="none"/>
            </a:ln>
          </a:left>
          <a:right>
            <a:ln cap="flat" cmpd="sng" w="9525">
              <a:solidFill>
                <a:srgbClr val="163EF5"/>
              </a:solidFill>
              <a:prstDash val="solid"/>
              <a:round/>
              <a:headEnd len="sm" w="sm" type="none"/>
              <a:tailEnd len="sm" w="sm" type="none"/>
            </a:ln>
          </a:right>
          <a:top>
            <a:ln cap="flat" cmpd="sng" w="9525">
              <a:solidFill>
                <a:srgbClr val="163EF5"/>
              </a:solidFill>
              <a:prstDash val="solid"/>
              <a:round/>
              <a:headEnd len="sm" w="sm" type="none"/>
              <a:tailEnd len="sm" w="sm" type="none"/>
            </a:ln>
          </a:top>
          <a:bottom>
            <a:ln cap="flat" cmpd="sng" w="9525">
              <a:solidFill>
                <a:srgbClr val="AF7B5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163EF5"/>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73ba7a56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e73ba7a56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73ba7a56c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e73ba7a56c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73ba7a56c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e73ba7a56c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73ba7a56c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e73ba7a56c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73ba7a56c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e73ba7a56c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73ba7a56c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e73ba7a56c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73ba7a56c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e73ba7a56c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73ba7a56c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e73ba7a56c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73ba7a56c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ge73ba7a56c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73ba7a56c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e73ba7a56c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73ba7a56c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e73ba7a56c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73ba7a56c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e73ba7a56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73ba7a56c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e73ba7a56c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73ba7a56c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e73ba7a56c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73ba7a56c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ge73ba7a56c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73ba7a56c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ge73ba7a56c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73ba7a56c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ge73ba7a56c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73ba7a56c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ge73ba7a56c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73ba7a56c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ge73ba7a56c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73ba7a56c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ge73ba7a56c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73ba7a56c_0_15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ge73ba7a56c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73ba7a56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e73ba7a56c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73ba7a56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73ba7a56c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73ba7a56c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73ba7a56c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73ba7a56c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73ba7a56c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73ba7a56c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73ba7a56c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73ba7a56c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73ba7a56c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73ba7a56c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73ba7a56c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II:</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Programación </a:t>
            </a:r>
            <a:br>
              <a:rPr b="0" i="0" lang="es" sz="2400" u="none" cap="none" strike="noStrike">
                <a:solidFill>
                  <a:srgbClr val="3D63AB"/>
                </a:solidFill>
                <a:latin typeface="Arial"/>
                <a:ea typeface="Arial"/>
                <a:cs typeface="Arial"/>
                <a:sym typeface="Arial"/>
              </a:rPr>
            </a:br>
            <a:r>
              <a:rPr b="0" i="0" lang="es" sz="2400" u="none" cap="none" strike="noStrike">
                <a:solidFill>
                  <a:srgbClr val="3D63AB"/>
                </a:solidFill>
                <a:latin typeface="Arial"/>
                <a:ea typeface="Arial"/>
                <a:cs typeface="Arial"/>
                <a:sym typeface="Arial"/>
              </a:rPr>
              <a:t>Básica en Java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24"/>
          <p:cNvSpPr txBox="1"/>
          <p:nvPr/>
        </p:nvSpPr>
        <p:spPr>
          <a:xfrm>
            <a:off x="733051" y="423846"/>
            <a:ext cx="6549300" cy="9942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200"/>
              <a:buFont typeface="Arial"/>
              <a:buNone/>
            </a:pPr>
            <a:r>
              <a:rPr b="1" i="0" lang="es" sz="3200" u="none" cap="none" strike="noStrike">
                <a:solidFill>
                  <a:srgbClr val="E83464"/>
                </a:solidFill>
                <a:latin typeface="Arial"/>
                <a:ea typeface="Arial"/>
                <a:cs typeface="Arial"/>
                <a:sym typeface="Arial"/>
              </a:rPr>
              <a:t>SQL = DML + DDL</a:t>
            </a:r>
            <a:endParaRPr b="1" i="0" sz="3200" u="none" cap="none" strike="noStrike">
              <a:solidFill>
                <a:srgbClr val="E83464"/>
              </a:solidFill>
              <a:latin typeface="Arial"/>
              <a:ea typeface="Arial"/>
              <a:cs typeface="Arial"/>
              <a:sym typeface="Arial"/>
            </a:endParaRPr>
          </a:p>
        </p:txBody>
      </p:sp>
      <p:sp>
        <p:nvSpPr>
          <p:cNvPr id="210" name="Google Shape;210;p24"/>
          <p:cNvSpPr txBox="1"/>
          <p:nvPr/>
        </p:nvSpPr>
        <p:spPr>
          <a:xfrm>
            <a:off x="733051" y="1418018"/>
            <a:ext cx="7543800" cy="30174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000000"/>
              </a:buClr>
              <a:buSzPts val="2400"/>
              <a:buFont typeface="Arial"/>
              <a:buNone/>
            </a:pPr>
            <a:r>
              <a:rPr b="0" i="0" lang="es" sz="2400" u="none" cap="none" strike="noStrike">
                <a:solidFill>
                  <a:srgbClr val="3D4594"/>
                </a:solidFill>
                <a:latin typeface="Arial"/>
                <a:ea typeface="Arial"/>
                <a:cs typeface="Arial"/>
                <a:sym typeface="Arial"/>
              </a:rPr>
              <a:t>Lenguaje de Definición de Datos (DDL)</a:t>
            </a:r>
            <a:endParaRPr b="0" i="0" sz="1300" u="none" cap="none" strike="noStrike">
              <a:solidFill>
                <a:srgbClr val="233A44"/>
              </a:solidFill>
              <a:latin typeface="Arial"/>
              <a:ea typeface="Arial"/>
              <a:cs typeface="Arial"/>
              <a:sym typeface="Arial"/>
            </a:endParaRPr>
          </a:p>
          <a:p>
            <a:pPr indent="0" lvl="0" marL="139700" marR="0" rtl="0" algn="just">
              <a:lnSpc>
                <a:spcPct val="90000"/>
              </a:lnSpc>
              <a:spcBef>
                <a:spcPts val="900"/>
              </a:spcBef>
              <a:spcAft>
                <a:spcPts val="0"/>
              </a:spcAft>
              <a:buClr>
                <a:srgbClr val="000000"/>
              </a:buClr>
              <a:buSzPts val="1500"/>
              <a:buFont typeface="Arial"/>
              <a:buNone/>
            </a:pPr>
            <a:r>
              <a:rPr b="0" i="0" lang="es" sz="1500" u="none" cap="none" strike="noStrike">
                <a:solidFill>
                  <a:srgbClr val="3D4594"/>
                </a:solidFill>
                <a:latin typeface="Arial"/>
                <a:ea typeface="Arial"/>
                <a:cs typeface="Arial"/>
                <a:sym typeface="Arial"/>
              </a:rPr>
              <a:t>Es un lenguaje de programación para definir estructuras de datos, proporcionado por los sistemas gestores de bases de datos:</a:t>
            </a:r>
            <a:endParaRPr b="0" i="0" sz="1300" u="none" cap="none" strike="noStrike">
              <a:solidFill>
                <a:srgbClr val="233A44"/>
              </a:solidFill>
              <a:latin typeface="Arial"/>
              <a:ea typeface="Arial"/>
              <a:cs typeface="Arial"/>
              <a:sym typeface="Arial"/>
            </a:endParaRPr>
          </a:p>
          <a:p>
            <a:pPr indent="-317500" lvl="0" marL="457200" marR="0" rtl="0" algn="just">
              <a:lnSpc>
                <a:spcPct val="90000"/>
              </a:lnSpc>
              <a:spcBef>
                <a:spcPts val="900"/>
              </a:spcBef>
              <a:spcAft>
                <a:spcPts val="0"/>
              </a:spcAft>
              <a:buClr>
                <a:srgbClr val="233A44"/>
              </a:buClr>
              <a:buSzPts val="1400"/>
              <a:buFont typeface="Arial"/>
              <a:buChar char="●"/>
            </a:pPr>
            <a:r>
              <a:rPr b="0" i="0" lang="es" sz="1500" u="none" cap="none" strike="noStrike">
                <a:solidFill>
                  <a:srgbClr val="3D4594"/>
                </a:solidFill>
                <a:latin typeface="Arial"/>
                <a:ea typeface="Arial"/>
                <a:cs typeface="Arial"/>
                <a:sym typeface="Arial"/>
              </a:rPr>
              <a:t>CREATE: se usa para crear una base de datos, tabla, vistas, etc.</a:t>
            </a:r>
            <a:endParaRPr b="0" i="0" sz="1300" u="none" cap="none" strike="noStrike">
              <a:solidFill>
                <a:srgbClr val="233A44"/>
              </a:solidFill>
              <a:latin typeface="Arial"/>
              <a:ea typeface="Arial"/>
              <a:cs typeface="Arial"/>
              <a:sym typeface="Arial"/>
            </a:endParaRPr>
          </a:p>
          <a:p>
            <a:pPr indent="-317500" lvl="0" marL="457200" marR="0" rtl="0" algn="just">
              <a:lnSpc>
                <a:spcPct val="90000"/>
              </a:lnSpc>
              <a:spcBef>
                <a:spcPts val="900"/>
              </a:spcBef>
              <a:spcAft>
                <a:spcPts val="0"/>
              </a:spcAft>
              <a:buClr>
                <a:srgbClr val="233A44"/>
              </a:buClr>
              <a:buSzPts val="1400"/>
              <a:buFont typeface="Arial"/>
              <a:buChar char="●"/>
            </a:pPr>
            <a:r>
              <a:rPr b="0" i="0" lang="es" sz="1500" u="none" cap="none" strike="noStrike">
                <a:solidFill>
                  <a:srgbClr val="3D4594"/>
                </a:solidFill>
                <a:latin typeface="Arial"/>
                <a:ea typeface="Arial"/>
                <a:cs typeface="Arial"/>
                <a:sym typeface="Arial"/>
              </a:rPr>
              <a:t>ALTER: se utiliza para modificar la estructura, por ejemplo añadir o borrar columnas de una tabla.</a:t>
            </a:r>
            <a:endParaRPr b="0" i="0" sz="1300" u="none" cap="none" strike="noStrike">
              <a:solidFill>
                <a:srgbClr val="233A44"/>
              </a:solidFill>
              <a:latin typeface="Arial"/>
              <a:ea typeface="Arial"/>
              <a:cs typeface="Arial"/>
              <a:sym typeface="Arial"/>
            </a:endParaRPr>
          </a:p>
          <a:p>
            <a:pPr indent="-317500" lvl="0" marL="457200" marR="0" rtl="0" algn="just">
              <a:lnSpc>
                <a:spcPct val="90000"/>
              </a:lnSpc>
              <a:spcBef>
                <a:spcPts val="900"/>
              </a:spcBef>
              <a:spcAft>
                <a:spcPts val="0"/>
              </a:spcAft>
              <a:buClr>
                <a:srgbClr val="233A44"/>
              </a:buClr>
              <a:buSzPts val="1400"/>
              <a:buFont typeface="Arial"/>
              <a:buChar char="●"/>
            </a:pPr>
            <a:r>
              <a:rPr b="0" i="0" lang="es" sz="1500" u="none" cap="none" strike="noStrike">
                <a:solidFill>
                  <a:srgbClr val="3D4594"/>
                </a:solidFill>
                <a:latin typeface="Arial"/>
                <a:ea typeface="Arial"/>
                <a:cs typeface="Arial"/>
                <a:sym typeface="Arial"/>
              </a:rPr>
              <a:t>DROP: con esta sentencia, podemos eliminar los objetos de la estructura, por ejemplo un índice o una secuencia.</a:t>
            </a:r>
            <a:endParaRPr b="0" i="0" sz="1300" u="none" cap="none" strike="noStrike">
              <a:solidFill>
                <a:srgbClr val="233A44"/>
              </a:solidFill>
              <a:latin typeface="Arial"/>
              <a:ea typeface="Arial"/>
              <a:cs typeface="Arial"/>
              <a:sym typeface="Arial"/>
            </a:endParaRPr>
          </a:p>
          <a:p>
            <a:pPr indent="0" lvl="0" marL="139700" marR="0" rtl="0" algn="just">
              <a:lnSpc>
                <a:spcPct val="90000"/>
              </a:lnSpc>
              <a:spcBef>
                <a:spcPts val="900"/>
              </a:spcBef>
              <a:spcAft>
                <a:spcPts val="0"/>
              </a:spcAft>
              <a:buClr>
                <a:srgbClr val="000000"/>
              </a:buClr>
              <a:buSzPts val="2400"/>
              <a:buFont typeface="Arial"/>
              <a:buNone/>
            </a:pPr>
            <a:r>
              <a:t/>
            </a:r>
            <a:endParaRPr b="0" i="0" sz="2400" u="none" cap="none" strike="noStrike">
              <a:solidFill>
                <a:srgbClr val="3D4594"/>
              </a:solidFill>
              <a:latin typeface="Arial"/>
              <a:ea typeface="Arial"/>
              <a:cs typeface="Arial"/>
              <a:sym typeface="Arial"/>
            </a:endParaRPr>
          </a:p>
          <a:p>
            <a:pPr indent="0" lvl="0" marL="139700" marR="0" rtl="0" algn="just">
              <a:lnSpc>
                <a:spcPct val="90000"/>
              </a:lnSpc>
              <a:spcBef>
                <a:spcPts val="900"/>
              </a:spcBef>
              <a:spcAft>
                <a:spcPts val="0"/>
              </a:spcAft>
              <a:buClr>
                <a:srgbClr val="000000"/>
              </a:buClr>
              <a:buSzPts val="2400"/>
              <a:buFont typeface="Arial"/>
              <a:buNone/>
            </a:pPr>
            <a:r>
              <a:t/>
            </a:r>
            <a:endParaRPr b="0" i="0" sz="2400" u="none" cap="none" strike="noStrike">
              <a:solidFill>
                <a:srgbClr val="3D4594"/>
              </a:solidFill>
              <a:latin typeface="Arial"/>
              <a:ea typeface="Arial"/>
              <a:cs typeface="Arial"/>
              <a:sym typeface="Arial"/>
            </a:endParaRPr>
          </a:p>
          <a:p>
            <a:pPr indent="0" lvl="0" marL="139700" marR="0" rtl="0" algn="just">
              <a:lnSpc>
                <a:spcPct val="90000"/>
              </a:lnSpc>
              <a:spcBef>
                <a:spcPts val="900"/>
              </a:spcBef>
              <a:spcAft>
                <a:spcPts val="0"/>
              </a:spcAft>
              <a:buClr>
                <a:srgbClr val="000000"/>
              </a:buClr>
              <a:buSzPts val="2400"/>
              <a:buFont typeface="Arial"/>
              <a:buNone/>
            </a:pPr>
            <a:r>
              <a:t/>
            </a:r>
            <a:endParaRPr b="0" i="0" sz="2400" u="none" cap="none" strike="noStrike">
              <a:solidFill>
                <a:srgbClr val="3D4594"/>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5"/>
          <p:cNvSpPr txBox="1"/>
          <p:nvPr/>
        </p:nvSpPr>
        <p:spPr>
          <a:xfrm>
            <a:off x="733115" y="1426003"/>
            <a:ext cx="7543800" cy="32241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000000"/>
              </a:buClr>
              <a:buSzPts val="2400"/>
              <a:buFont typeface="Arial"/>
              <a:buNone/>
            </a:pPr>
            <a:r>
              <a:rPr b="0" i="0" lang="es" sz="2400" u="none" cap="none" strike="noStrike">
                <a:solidFill>
                  <a:srgbClr val="3D4594"/>
                </a:solidFill>
                <a:latin typeface="Arial"/>
                <a:ea typeface="Arial"/>
                <a:cs typeface="Arial"/>
                <a:sym typeface="Arial"/>
              </a:rPr>
              <a:t>Lenguaje de Manipulación de Datos (DML)</a:t>
            </a:r>
            <a:endParaRPr b="0" i="0" sz="1300" u="none" cap="none" strike="noStrike">
              <a:solidFill>
                <a:srgbClr val="233A44"/>
              </a:solidFill>
              <a:latin typeface="Arial"/>
              <a:ea typeface="Arial"/>
              <a:cs typeface="Arial"/>
              <a:sym typeface="Arial"/>
            </a:endParaRPr>
          </a:p>
          <a:p>
            <a:pPr indent="0" lvl="0" marL="139700" marR="0" rtl="0" algn="just">
              <a:lnSpc>
                <a:spcPct val="90000"/>
              </a:lnSpc>
              <a:spcBef>
                <a:spcPts val="90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Permite a los usuarios introducir datos para posteriormente realizar tareas de consultas o modificación de los datos que contienen las Bases de Datos.</a:t>
            </a:r>
            <a:endParaRPr b="0" i="0" sz="2400" u="none" cap="none" strike="noStrike">
              <a:solidFill>
                <a:srgbClr val="3D4594"/>
              </a:solidFill>
              <a:latin typeface="Arial"/>
              <a:ea typeface="Arial"/>
              <a:cs typeface="Arial"/>
              <a:sym typeface="Arial"/>
            </a:endParaRPr>
          </a:p>
          <a:p>
            <a:pPr indent="-317500" lvl="0" marL="457200" marR="0" rtl="0" algn="just">
              <a:lnSpc>
                <a:spcPct val="90000"/>
              </a:lnSpc>
              <a:spcBef>
                <a:spcPts val="900"/>
              </a:spcBef>
              <a:spcAft>
                <a:spcPts val="0"/>
              </a:spcAft>
              <a:buClr>
                <a:srgbClr val="233A44"/>
              </a:buClr>
              <a:buSzPts val="1400"/>
              <a:buFont typeface="Arial"/>
              <a:buChar char="●"/>
            </a:pPr>
            <a:r>
              <a:rPr b="0" i="0" lang="es" sz="1400" u="none" cap="none" strike="noStrike">
                <a:solidFill>
                  <a:srgbClr val="3D4594"/>
                </a:solidFill>
                <a:latin typeface="Arial"/>
                <a:ea typeface="Arial"/>
                <a:cs typeface="Arial"/>
                <a:sym typeface="Arial"/>
              </a:rPr>
              <a:t>SELECT: esta sentencia se utiliza para realizar consultas sobre los datos.</a:t>
            </a:r>
            <a:endParaRPr b="0" i="0" sz="1300" u="none" cap="none" strike="noStrike">
              <a:solidFill>
                <a:srgbClr val="233A44"/>
              </a:solidFill>
              <a:latin typeface="Arial"/>
              <a:ea typeface="Arial"/>
              <a:cs typeface="Arial"/>
              <a:sym typeface="Arial"/>
            </a:endParaRPr>
          </a:p>
          <a:p>
            <a:pPr indent="-317500" lvl="0" marL="457200" marR="0" rtl="0" algn="just">
              <a:lnSpc>
                <a:spcPct val="90000"/>
              </a:lnSpc>
              <a:spcBef>
                <a:spcPts val="900"/>
              </a:spcBef>
              <a:spcAft>
                <a:spcPts val="0"/>
              </a:spcAft>
              <a:buClr>
                <a:srgbClr val="233A44"/>
              </a:buClr>
              <a:buSzPts val="1400"/>
              <a:buFont typeface="Arial"/>
              <a:buChar char="●"/>
            </a:pPr>
            <a:r>
              <a:rPr b="0" i="0" lang="es" sz="1400" u="none" cap="none" strike="noStrike">
                <a:solidFill>
                  <a:srgbClr val="3D4594"/>
                </a:solidFill>
                <a:latin typeface="Arial"/>
                <a:ea typeface="Arial"/>
                <a:cs typeface="Arial"/>
                <a:sym typeface="Arial"/>
              </a:rPr>
              <a:t>INSERT: con esta instrucción podemos insertar los valores en una base de datos.</a:t>
            </a:r>
            <a:endParaRPr b="0" i="0" sz="1300" u="none" cap="none" strike="noStrike">
              <a:solidFill>
                <a:srgbClr val="233A44"/>
              </a:solidFill>
              <a:latin typeface="Arial"/>
              <a:ea typeface="Arial"/>
              <a:cs typeface="Arial"/>
              <a:sym typeface="Arial"/>
            </a:endParaRPr>
          </a:p>
          <a:p>
            <a:pPr indent="-317500" lvl="0" marL="457200" marR="0" rtl="0" algn="just">
              <a:lnSpc>
                <a:spcPct val="90000"/>
              </a:lnSpc>
              <a:spcBef>
                <a:spcPts val="900"/>
              </a:spcBef>
              <a:spcAft>
                <a:spcPts val="0"/>
              </a:spcAft>
              <a:buClr>
                <a:srgbClr val="233A44"/>
              </a:buClr>
              <a:buSzPts val="1400"/>
              <a:buFont typeface="Arial"/>
              <a:buChar char="●"/>
            </a:pPr>
            <a:r>
              <a:rPr b="0" i="0" lang="es" sz="1400" u="none" cap="none" strike="noStrike">
                <a:solidFill>
                  <a:srgbClr val="3D4594"/>
                </a:solidFill>
                <a:latin typeface="Arial"/>
                <a:ea typeface="Arial"/>
                <a:cs typeface="Arial"/>
                <a:sym typeface="Arial"/>
              </a:rPr>
              <a:t>UPDATE: sirve para modificar los valores de uno o varios registros.</a:t>
            </a:r>
            <a:endParaRPr b="0" i="0" sz="1300" u="none" cap="none" strike="noStrike">
              <a:solidFill>
                <a:srgbClr val="233A44"/>
              </a:solidFill>
              <a:latin typeface="Arial"/>
              <a:ea typeface="Arial"/>
              <a:cs typeface="Arial"/>
              <a:sym typeface="Arial"/>
            </a:endParaRPr>
          </a:p>
          <a:p>
            <a:pPr indent="-317500" lvl="0" marL="457200" marR="0" rtl="0" algn="just">
              <a:lnSpc>
                <a:spcPct val="90000"/>
              </a:lnSpc>
              <a:spcBef>
                <a:spcPts val="900"/>
              </a:spcBef>
              <a:spcAft>
                <a:spcPts val="0"/>
              </a:spcAft>
              <a:buClr>
                <a:srgbClr val="233A44"/>
              </a:buClr>
              <a:buSzPts val="1400"/>
              <a:buFont typeface="Arial"/>
              <a:buChar char="●"/>
            </a:pPr>
            <a:r>
              <a:rPr b="0" i="0" lang="es" sz="1400" u="none" cap="none" strike="noStrike">
                <a:solidFill>
                  <a:srgbClr val="3D4594"/>
                </a:solidFill>
                <a:latin typeface="Arial"/>
                <a:ea typeface="Arial"/>
                <a:cs typeface="Arial"/>
                <a:sym typeface="Arial"/>
              </a:rPr>
              <a:t>DELETE: se utiliza para eliminar las filas de una tabla.</a:t>
            </a:r>
            <a:endParaRPr b="0" i="0" sz="1300" u="none" cap="none" strike="noStrike">
              <a:solidFill>
                <a:srgbClr val="233A44"/>
              </a:solidFill>
              <a:latin typeface="Arial"/>
              <a:ea typeface="Arial"/>
              <a:cs typeface="Arial"/>
              <a:sym typeface="Arial"/>
            </a:endParaRPr>
          </a:p>
          <a:p>
            <a:pPr indent="0" lvl="0" marL="139700" marR="0" rtl="0" algn="just">
              <a:lnSpc>
                <a:spcPct val="90000"/>
              </a:lnSpc>
              <a:spcBef>
                <a:spcPts val="900"/>
              </a:spcBef>
              <a:spcAft>
                <a:spcPts val="0"/>
              </a:spcAft>
              <a:buClr>
                <a:srgbClr val="000000"/>
              </a:buClr>
              <a:buSzPts val="2400"/>
              <a:buFont typeface="Arial"/>
              <a:buNone/>
            </a:pPr>
            <a:r>
              <a:t/>
            </a:r>
            <a:endParaRPr b="0" i="0" sz="2400" u="none" cap="none" strike="noStrike">
              <a:solidFill>
                <a:srgbClr val="3D4594"/>
              </a:solidFill>
              <a:latin typeface="Arial"/>
              <a:ea typeface="Arial"/>
              <a:cs typeface="Arial"/>
              <a:sym typeface="Arial"/>
            </a:endParaRPr>
          </a:p>
          <a:p>
            <a:pPr indent="0" lvl="0" marL="139700" marR="0" rtl="0" algn="just">
              <a:lnSpc>
                <a:spcPct val="90000"/>
              </a:lnSpc>
              <a:spcBef>
                <a:spcPts val="900"/>
              </a:spcBef>
              <a:spcAft>
                <a:spcPts val="0"/>
              </a:spcAft>
              <a:buClr>
                <a:srgbClr val="000000"/>
              </a:buClr>
              <a:buSzPts val="2400"/>
              <a:buFont typeface="Arial"/>
              <a:buNone/>
            </a:pPr>
            <a:r>
              <a:t/>
            </a:r>
            <a:endParaRPr b="0" i="0" sz="2400" u="none" cap="none" strike="noStrike">
              <a:solidFill>
                <a:srgbClr val="3D4594"/>
              </a:solidFill>
              <a:latin typeface="Arial"/>
              <a:ea typeface="Arial"/>
              <a:cs typeface="Arial"/>
              <a:sym typeface="Arial"/>
            </a:endParaRPr>
          </a:p>
        </p:txBody>
      </p:sp>
      <p:sp>
        <p:nvSpPr>
          <p:cNvPr id="216" name="Google Shape;216;p25"/>
          <p:cNvSpPr txBox="1"/>
          <p:nvPr/>
        </p:nvSpPr>
        <p:spPr>
          <a:xfrm>
            <a:off x="733115" y="864465"/>
            <a:ext cx="7543800" cy="5616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200"/>
              <a:buFont typeface="Arial"/>
              <a:buNone/>
            </a:pPr>
            <a:r>
              <a:rPr b="1" i="0" lang="es" sz="3200" u="none" cap="none" strike="noStrike">
                <a:solidFill>
                  <a:srgbClr val="E83464"/>
                </a:solidFill>
                <a:latin typeface="Arial"/>
                <a:ea typeface="Arial"/>
                <a:cs typeface="Arial"/>
                <a:sym typeface="Arial"/>
              </a:rPr>
              <a:t>SQL =DML+DDL.</a:t>
            </a:r>
            <a:endParaRPr b="1" i="0" sz="3200" u="none" cap="none" strike="noStrike">
              <a:solidFill>
                <a:srgbClr val="E83464"/>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26"/>
          <p:cNvSpPr txBox="1"/>
          <p:nvPr/>
        </p:nvSpPr>
        <p:spPr>
          <a:xfrm>
            <a:off x="733115" y="1426003"/>
            <a:ext cx="7543800" cy="32241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000000"/>
              </a:buClr>
              <a:buSzPts val="2400"/>
              <a:buFont typeface="Arial"/>
              <a:buNone/>
            </a:pPr>
            <a:r>
              <a:t/>
            </a:r>
            <a:endParaRPr b="0" i="0" sz="24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None/>
            </a:pPr>
            <a:r>
              <a:rPr b="0" i="0" lang="es" sz="2400" u="none" cap="none" strike="noStrike">
                <a:solidFill>
                  <a:srgbClr val="3D4594"/>
                </a:solidFill>
                <a:latin typeface="Arial"/>
                <a:ea typeface="Arial"/>
                <a:cs typeface="Arial"/>
                <a:sym typeface="Arial"/>
              </a:rPr>
              <a:t>DCL (Data Control Language):</a:t>
            </a:r>
            <a:endParaRPr/>
          </a:p>
          <a:p>
            <a:pPr indent="0" lvl="0" marL="139700" marR="0" rtl="0" algn="just">
              <a:lnSpc>
                <a:spcPct val="90000"/>
              </a:lnSpc>
              <a:spcBef>
                <a:spcPts val="900"/>
              </a:spcBef>
              <a:spcAft>
                <a:spcPts val="0"/>
              </a:spcAft>
              <a:buNone/>
            </a:pPr>
            <a:r>
              <a:rPr b="0" i="0" lang="es" sz="1400" u="none" cap="none" strike="noStrike">
                <a:solidFill>
                  <a:srgbClr val="3D4594"/>
                </a:solidFill>
                <a:latin typeface="Arial"/>
                <a:ea typeface="Arial"/>
                <a:cs typeface="Arial"/>
                <a:sym typeface="Arial"/>
              </a:rPr>
              <a:t>Permite crear roles, permisos e integridad referencial, así como el control al acceso a la base de datos.</a:t>
            </a:r>
            <a:endParaRPr/>
          </a:p>
          <a:p>
            <a:pPr indent="0" lvl="0" marL="139700" marR="0" rtl="0" algn="just">
              <a:lnSpc>
                <a:spcPct val="90000"/>
              </a:lnSpc>
              <a:spcBef>
                <a:spcPts val="900"/>
              </a:spcBef>
              <a:spcAft>
                <a:spcPts val="0"/>
              </a:spcAft>
              <a:buNone/>
            </a:pPr>
            <a:r>
              <a:rPr b="0" i="0" lang="es" sz="1400" u="none" cap="none" strike="noStrike">
                <a:solidFill>
                  <a:srgbClr val="3D4594"/>
                </a:solidFill>
                <a:latin typeface="Arial"/>
                <a:ea typeface="Arial"/>
                <a:cs typeface="Arial"/>
                <a:sym typeface="Arial"/>
              </a:rPr>
              <a:t>GRANT: Usado para otorgar privilegios de acceso de usuario a la base de datos.</a:t>
            </a:r>
            <a:endParaRPr/>
          </a:p>
          <a:p>
            <a:pPr indent="0" lvl="0" marL="139700" marR="0" rtl="0" algn="just">
              <a:lnSpc>
                <a:spcPct val="90000"/>
              </a:lnSpc>
              <a:spcBef>
                <a:spcPts val="900"/>
              </a:spcBef>
              <a:spcAft>
                <a:spcPts val="0"/>
              </a:spcAft>
              <a:buNone/>
            </a:pPr>
            <a:r>
              <a:rPr b="0" i="0" lang="es" sz="1400" u="none" cap="none" strike="noStrike">
                <a:solidFill>
                  <a:srgbClr val="3D4594"/>
                </a:solidFill>
                <a:latin typeface="Arial"/>
                <a:ea typeface="Arial"/>
                <a:cs typeface="Arial"/>
                <a:sym typeface="Arial"/>
              </a:rPr>
              <a:t>REVOKE: Utilizado para retirar privilegios de acceso otorgados con el comando GRANT.</a:t>
            </a:r>
            <a:endParaRPr/>
          </a:p>
          <a:p>
            <a:pPr indent="0" lvl="0" marL="139700" marR="0" rtl="0" algn="just">
              <a:lnSpc>
                <a:spcPct val="90000"/>
              </a:lnSpc>
              <a:spcBef>
                <a:spcPts val="900"/>
              </a:spcBef>
              <a:spcAft>
                <a:spcPts val="0"/>
              </a:spcAft>
              <a:buNone/>
            </a:pPr>
            <a:r>
              <a:t/>
            </a:r>
            <a:endParaRPr b="0" i="0" sz="1400" u="none" cap="none" strike="noStrike">
              <a:solidFill>
                <a:srgbClr val="3D4594"/>
              </a:solidFill>
              <a:latin typeface="Arial"/>
              <a:ea typeface="Arial"/>
              <a:cs typeface="Arial"/>
              <a:sym typeface="Arial"/>
            </a:endParaRPr>
          </a:p>
          <a:p>
            <a:pPr indent="0" lvl="0" marL="139700" marR="0" rtl="0" algn="just">
              <a:lnSpc>
                <a:spcPct val="90000"/>
              </a:lnSpc>
              <a:spcBef>
                <a:spcPts val="900"/>
              </a:spcBef>
              <a:spcAft>
                <a:spcPts val="0"/>
              </a:spcAft>
              <a:buClr>
                <a:srgbClr val="000000"/>
              </a:buClr>
              <a:buSzPts val="2400"/>
              <a:buFont typeface="Arial"/>
              <a:buNone/>
            </a:pPr>
            <a:r>
              <a:t/>
            </a:r>
            <a:endParaRPr b="0" i="0" sz="2400" u="none" cap="none" strike="noStrike">
              <a:solidFill>
                <a:srgbClr val="3D4594"/>
              </a:solidFill>
              <a:latin typeface="Arial"/>
              <a:ea typeface="Arial"/>
              <a:cs typeface="Arial"/>
              <a:sym typeface="Arial"/>
            </a:endParaRPr>
          </a:p>
          <a:p>
            <a:pPr indent="0" lvl="0" marL="139700" marR="0" rtl="0" algn="just">
              <a:lnSpc>
                <a:spcPct val="90000"/>
              </a:lnSpc>
              <a:spcBef>
                <a:spcPts val="900"/>
              </a:spcBef>
              <a:spcAft>
                <a:spcPts val="0"/>
              </a:spcAft>
              <a:buClr>
                <a:srgbClr val="000000"/>
              </a:buClr>
              <a:buSzPts val="2400"/>
              <a:buFont typeface="Arial"/>
              <a:buNone/>
            </a:pPr>
            <a:r>
              <a:t/>
            </a:r>
            <a:endParaRPr b="0" i="0" sz="2400" u="none" cap="none" strike="noStrike">
              <a:solidFill>
                <a:srgbClr val="3D4594"/>
              </a:solidFill>
              <a:latin typeface="Arial"/>
              <a:ea typeface="Arial"/>
              <a:cs typeface="Arial"/>
              <a:sym typeface="Arial"/>
            </a:endParaRPr>
          </a:p>
        </p:txBody>
      </p:sp>
      <p:sp>
        <p:nvSpPr>
          <p:cNvPr id="222" name="Google Shape;222;p26"/>
          <p:cNvSpPr txBox="1"/>
          <p:nvPr/>
        </p:nvSpPr>
        <p:spPr>
          <a:xfrm>
            <a:off x="733115" y="864465"/>
            <a:ext cx="7543800" cy="5616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200"/>
              <a:buFont typeface="Arial"/>
              <a:buNone/>
            </a:pPr>
            <a:r>
              <a:rPr b="1" i="0" lang="es" sz="3200" u="none" cap="none" strike="noStrike">
                <a:solidFill>
                  <a:srgbClr val="E83464"/>
                </a:solidFill>
                <a:latin typeface="Arial"/>
                <a:ea typeface="Arial"/>
                <a:cs typeface="Arial"/>
                <a:sym typeface="Arial"/>
              </a:rPr>
              <a:t>SQL =DML+DDL.</a:t>
            </a:r>
            <a:endParaRPr b="1" i="0" sz="3200" u="none" cap="none" strike="noStrike">
              <a:solidFill>
                <a:srgbClr val="E83464"/>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27"/>
          <p:cNvSpPr txBox="1"/>
          <p:nvPr/>
        </p:nvSpPr>
        <p:spPr>
          <a:xfrm>
            <a:off x="593014" y="1353772"/>
            <a:ext cx="7861800" cy="30090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SQLiteStudio es una interfaz gráfica para bases de datos SQLite, potente, ligero, rápido e intuitivo. Se trata de una aplicación </a:t>
            </a:r>
            <a:r>
              <a:rPr b="1" i="0" lang="es" sz="1400" u="none" cap="none" strike="noStrike">
                <a:solidFill>
                  <a:srgbClr val="3D4594"/>
                </a:solidFill>
                <a:latin typeface="Arial"/>
                <a:ea typeface="Arial"/>
                <a:cs typeface="Arial"/>
                <a:sym typeface="Arial"/>
              </a:rPr>
              <a:t>multiplataforma</a:t>
            </a:r>
            <a:r>
              <a:rPr b="0" i="0" lang="es" sz="1400" u="none" cap="none" strike="noStrike">
                <a:solidFill>
                  <a:srgbClr val="3D4594"/>
                </a:solidFill>
                <a:latin typeface="Arial"/>
                <a:ea typeface="Arial"/>
                <a:cs typeface="Arial"/>
                <a:sym typeface="Arial"/>
              </a:rPr>
              <a:t>, disponible para los principales sistemas operativos </a:t>
            </a:r>
            <a:r>
              <a:rPr b="0" i="1" lang="es" sz="1400" u="none" cap="none" strike="noStrike">
                <a:solidFill>
                  <a:srgbClr val="3D4594"/>
                </a:solidFill>
                <a:latin typeface="Arial"/>
                <a:ea typeface="Arial"/>
                <a:cs typeface="Arial"/>
                <a:sym typeface="Arial"/>
              </a:rPr>
              <a:t>Windows</a:t>
            </a:r>
            <a:r>
              <a:rPr b="0" i="0" lang="es" sz="1400" u="none" cap="none" strike="noStrike">
                <a:solidFill>
                  <a:srgbClr val="3D4594"/>
                </a:solidFill>
                <a:latin typeface="Arial"/>
                <a:ea typeface="Arial"/>
                <a:cs typeface="Arial"/>
                <a:sym typeface="Arial"/>
              </a:rPr>
              <a:t>, </a:t>
            </a:r>
            <a:r>
              <a:rPr b="0" i="1" lang="es" sz="1400" u="none" cap="none" strike="noStrike">
                <a:solidFill>
                  <a:srgbClr val="3D4594"/>
                </a:solidFill>
                <a:latin typeface="Arial"/>
                <a:ea typeface="Arial"/>
                <a:cs typeface="Arial"/>
                <a:sym typeface="Arial"/>
              </a:rPr>
              <a:t>MacOSX</a:t>
            </a:r>
            <a:r>
              <a:rPr b="0" i="0" lang="es" sz="1400" u="none" cap="none" strike="noStrike">
                <a:solidFill>
                  <a:srgbClr val="3D4594"/>
                </a:solidFill>
                <a:latin typeface="Arial"/>
                <a:ea typeface="Arial"/>
                <a:cs typeface="Arial"/>
                <a:sym typeface="Arial"/>
              </a:rPr>
              <a:t> y </a:t>
            </a:r>
            <a:r>
              <a:rPr b="1" i="0" lang="es" sz="1400" u="none" cap="none" strike="noStrike">
                <a:solidFill>
                  <a:srgbClr val="3D4594"/>
                </a:solidFill>
                <a:latin typeface="Arial"/>
                <a:ea typeface="Arial"/>
                <a:cs typeface="Arial"/>
                <a:sym typeface="Arial"/>
              </a:rPr>
              <a:t>Linux</a:t>
            </a:r>
            <a:r>
              <a:rPr b="0" i="0" lang="es" sz="1400" u="none" cap="none" strike="noStrike">
                <a:solidFill>
                  <a:srgbClr val="3D4594"/>
                </a:solidFill>
                <a:latin typeface="Arial"/>
                <a:ea typeface="Arial"/>
                <a:cs typeface="Arial"/>
                <a:sym typeface="Arial"/>
              </a:rPr>
              <a:t>.</a:t>
            </a:r>
            <a:endParaRPr b="0" i="0" sz="1300" u="none" cap="none" strike="noStrike">
              <a:solidFill>
                <a:srgbClr val="233A44"/>
              </a:solidFill>
              <a:latin typeface="Arial"/>
              <a:ea typeface="Arial"/>
              <a:cs typeface="Arial"/>
              <a:sym typeface="Arial"/>
            </a:endParaRPr>
          </a:p>
          <a:p>
            <a:pPr indent="0" lvl="0" marL="139700" marR="0" rtl="0" algn="just">
              <a:lnSpc>
                <a:spcPct val="90000"/>
              </a:lnSpc>
              <a:spcBef>
                <a:spcPts val="90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Entre las diferentes características que posee </a:t>
            </a:r>
            <a:r>
              <a:rPr b="1" i="0" lang="es" sz="1400" u="none" cap="none" strike="noStrike">
                <a:solidFill>
                  <a:srgbClr val="3D4594"/>
                </a:solidFill>
                <a:latin typeface="Arial"/>
                <a:ea typeface="Arial"/>
                <a:cs typeface="Arial"/>
                <a:sym typeface="Arial"/>
              </a:rPr>
              <a:t>SQLiteStudio</a:t>
            </a:r>
            <a:r>
              <a:rPr b="0" i="0" lang="es" sz="1400" u="none" cap="none" strike="noStrike">
                <a:solidFill>
                  <a:srgbClr val="3D4594"/>
                </a:solidFill>
                <a:latin typeface="Arial"/>
                <a:ea typeface="Arial"/>
                <a:cs typeface="Arial"/>
                <a:sym typeface="Arial"/>
              </a:rPr>
              <a:t> se pueden destacar las siguientes:</a:t>
            </a:r>
            <a:endParaRPr b="0" i="0" sz="1400" u="none" cap="none" strike="noStrike">
              <a:solidFill>
                <a:srgbClr val="3D4594"/>
              </a:solidFill>
              <a:latin typeface="Arial"/>
              <a:ea typeface="Arial"/>
              <a:cs typeface="Arial"/>
              <a:sym typeface="Arial"/>
            </a:endParaRPr>
          </a:p>
          <a:p>
            <a:pPr indent="-317500" lvl="0" marL="457200" marR="0" rtl="0" algn="l">
              <a:lnSpc>
                <a:spcPct val="90000"/>
              </a:lnSpc>
              <a:spcBef>
                <a:spcPts val="900"/>
              </a:spcBef>
              <a:spcAft>
                <a:spcPts val="0"/>
              </a:spcAft>
              <a:buClr>
                <a:srgbClr val="233A44"/>
              </a:buClr>
              <a:buSzPts val="1400"/>
              <a:buFont typeface="Arial"/>
              <a:buChar char="●"/>
            </a:pPr>
            <a:r>
              <a:rPr b="0" i="0" lang="es" sz="1400" u="none" cap="none" strike="noStrike">
                <a:solidFill>
                  <a:srgbClr val="3D4594"/>
                </a:solidFill>
                <a:latin typeface="Arial"/>
                <a:ea typeface="Arial"/>
                <a:cs typeface="Arial"/>
                <a:sym typeface="Arial"/>
              </a:rPr>
              <a:t>No necesita instalación, solo hay que desempaquetar y ejecutar.</a:t>
            </a:r>
            <a:endParaRPr b="0" i="0" sz="1300" u="none" cap="none" strike="noStrike">
              <a:solidFill>
                <a:srgbClr val="233A44"/>
              </a:solidFill>
              <a:latin typeface="Arial"/>
              <a:ea typeface="Arial"/>
              <a:cs typeface="Arial"/>
              <a:sym typeface="Arial"/>
            </a:endParaRPr>
          </a:p>
          <a:p>
            <a:pPr indent="-317500" lvl="0" marL="457200" marR="0" rtl="0" algn="l">
              <a:lnSpc>
                <a:spcPct val="90000"/>
              </a:lnSpc>
              <a:spcBef>
                <a:spcPts val="900"/>
              </a:spcBef>
              <a:spcAft>
                <a:spcPts val="0"/>
              </a:spcAft>
              <a:buClr>
                <a:srgbClr val="233A44"/>
              </a:buClr>
              <a:buSzPts val="1400"/>
              <a:buFont typeface="Arial"/>
              <a:buChar char="●"/>
            </a:pPr>
            <a:r>
              <a:rPr b="0" i="0" lang="es" sz="1400" u="none" cap="none" strike="noStrike">
                <a:solidFill>
                  <a:srgbClr val="3D4594"/>
                </a:solidFill>
                <a:latin typeface="Arial"/>
                <a:ea typeface="Arial"/>
                <a:cs typeface="Arial"/>
                <a:sym typeface="Arial"/>
              </a:rPr>
              <a:t>Se puede exportar a diversos formatos: CSV, HTML, XML, PDF o JSON.</a:t>
            </a:r>
            <a:endParaRPr b="0" i="0" sz="1300" u="none" cap="none" strike="noStrike">
              <a:solidFill>
                <a:srgbClr val="233A44"/>
              </a:solidFill>
              <a:latin typeface="Arial"/>
              <a:ea typeface="Arial"/>
              <a:cs typeface="Arial"/>
              <a:sym typeface="Arial"/>
            </a:endParaRPr>
          </a:p>
          <a:p>
            <a:pPr indent="-317500" lvl="0" marL="457200" marR="0" rtl="0" algn="l">
              <a:lnSpc>
                <a:spcPct val="90000"/>
              </a:lnSpc>
              <a:spcBef>
                <a:spcPts val="900"/>
              </a:spcBef>
              <a:spcAft>
                <a:spcPts val="0"/>
              </a:spcAft>
              <a:buClr>
                <a:srgbClr val="233A44"/>
              </a:buClr>
              <a:buSzPts val="1400"/>
              <a:buFont typeface="Arial"/>
              <a:buChar char="●"/>
            </a:pPr>
            <a:r>
              <a:rPr b="0" i="0" lang="es" sz="1400" u="none" cap="none" strike="noStrike">
                <a:solidFill>
                  <a:srgbClr val="3D4594"/>
                </a:solidFill>
                <a:latin typeface="Arial"/>
                <a:ea typeface="Arial"/>
                <a:cs typeface="Arial"/>
                <a:sym typeface="Arial"/>
              </a:rPr>
              <a:t>Se pueden importar datos desde CSV</a:t>
            </a:r>
            <a:endParaRPr b="0" i="0" sz="1300" u="none" cap="none" strike="noStrike">
              <a:solidFill>
                <a:srgbClr val="233A44"/>
              </a:solidFill>
              <a:latin typeface="Arial"/>
              <a:ea typeface="Arial"/>
              <a:cs typeface="Arial"/>
              <a:sym typeface="Arial"/>
            </a:endParaRPr>
          </a:p>
          <a:p>
            <a:pPr indent="-317500" lvl="0" marL="457200" marR="0" rtl="0" algn="l">
              <a:lnSpc>
                <a:spcPct val="90000"/>
              </a:lnSpc>
              <a:spcBef>
                <a:spcPts val="900"/>
              </a:spcBef>
              <a:spcAft>
                <a:spcPts val="0"/>
              </a:spcAft>
              <a:buClr>
                <a:srgbClr val="233A44"/>
              </a:buClr>
              <a:buSzPts val="1400"/>
              <a:buFont typeface="Arial"/>
              <a:buChar char="●"/>
            </a:pPr>
            <a:r>
              <a:rPr b="0" i="0" lang="es" sz="1400" u="none" cap="none" strike="noStrike">
                <a:solidFill>
                  <a:srgbClr val="3D4594"/>
                </a:solidFill>
                <a:latin typeface="Arial"/>
                <a:ea typeface="Arial"/>
                <a:cs typeface="Arial"/>
                <a:sym typeface="Arial"/>
              </a:rPr>
              <a:t>Soporta </a:t>
            </a:r>
            <a:r>
              <a:rPr b="1" i="0" lang="es" sz="1400" u="none" cap="none" strike="noStrike">
                <a:solidFill>
                  <a:srgbClr val="3D4594"/>
                </a:solidFill>
                <a:latin typeface="Arial"/>
                <a:ea typeface="Arial"/>
                <a:cs typeface="Arial"/>
                <a:sym typeface="Arial"/>
              </a:rPr>
              <a:t>unicode</a:t>
            </a:r>
            <a:endParaRPr b="0" i="0" sz="1400" u="none" cap="none" strike="noStrike">
              <a:solidFill>
                <a:srgbClr val="3D4594"/>
              </a:solidFill>
              <a:latin typeface="Arial"/>
              <a:ea typeface="Arial"/>
              <a:cs typeface="Arial"/>
              <a:sym typeface="Arial"/>
            </a:endParaRPr>
          </a:p>
          <a:p>
            <a:pPr indent="-317500" lvl="0" marL="457200" marR="0" rtl="0" algn="l">
              <a:lnSpc>
                <a:spcPct val="90000"/>
              </a:lnSpc>
              <a:spcBef>
                <a:spcPts val="900"/>
              </a:spcBef>
              <a:spcAft>
                <a:spcPts val="0"/>
              </a:spcAft>
              <a:buClr>
                <a:srgbClr val="233A44"/>
              </a:buClr>
              <a:buSzPts val="1400"/>
              <a:buFont typeface="Arial"/>
              <a:buChar char="●"/>
            </a:pPr>
            <a:r>
              <a:rPr b="0" i="0" lang="es" sz="1400" u="none" cap="none" strike="noStrike">
                <a:solidFill>
                  <a:srgbClr val="3D4594"/>
                </a:solidFill>
                <a:latin typeface="Arial"/>
                <a:ea typeface="Arial"/>
                <a:cs typeface="Arial"/>
                <a:sym typeface="Arial"/>
              </a:rPr>
              <a:t>Permite configurar el aspecto, colores, fuentes y atajos.</a:t>
            </a:r>
            <a:endParaRPr b="0" i="0" sz="1300" u="none" cap="none" strike="noStrike">
              <a:solidFill>
                <a:srgbClr val="233A44"/>
              </a:solidFill>
              <a:latin typeface="Arial"/>
              <a:ea typeface="Arial"/>
              <a:cs typeface="Arial"/>
              <a:sym typeface="Arial"/>
            </a:endParaRPr>
          </a:p>
          <a:p>
            <a:pPr indent="-317500" lvl="0" marL="457200" marR="0" rtl="0" algn="l">
              <a:lnSpc>
                <a:spcPct val="90000"/>
              </a:lnSpc>
              <a:spcBef>
                <a:spcPts val="900"/>
              </a:spcBef>
              <a:spcAft>
                <a:spcPts val="0"/>
              </a:spcAft>
              <a:buClr>
                <a:srgbClr val="233A44"/>
              </a:buClr>
              <a:buSzPts val="1400"/>
              <a:buFont typeface="Arial"/>
              <a:buChar char="●"/>
            </a:pPr>
            <a:r>
              <a:rPr b="0" i="0" lang="es" sz="1400" u="none" cap="none" strike="noStrike">
                <a:solidFill>
                  <a:srgbClr val="3D4594"/>
                </a:solidFill>
                <a:latin typeface="Arial"/>
                <a:ea typeface="Arial"/>
                <a:cs typeface="Arial"/>
                <a:sym typeface="Arial"/>
              </a:rPr>
              <a:t>Código abierto y gratuito.</a:t>
            </a:r>
            <a:endParaRPr b="0" i="0" sz="1300" u="none" cap="none" strike="noStrike">
              <a:solidFill>
                <a:srgbClr val="233A44"/>
              </a:solidFill>
              <a:latin typeface="Arial"/>
              <a:ea typeface="Arial"/>
              <a:cs typeface="Arial"/>
              <a:sym typeface="Arial"/>
            </a:endParaRPr>
          </a:p>
          <a:p>
            <a:pPr indent="-317500" lvl="0" marL="457200" marR="0" rtl="0" algn="l">
              <a:lnSpc>
                <a:spcPct val="90000"/>
              </a:lnSpc>
              <a:spcBef>
                <a:spcPts val="900"/>
              </a:spcBef>
              <a:spcAft>
                <a:spcPts val="0"/>
              </a:spcAft>
              <a:buClr>
                <a:srgbClr val="233A44"/>
              </a:buClr>
              <a:buSzPts val="1400"/>
              <a:buFont typeface="Arial"/>
              <a:buChar char="●"/>
            </a:pPr>
            <a:r>
              <a:rPr b="0" i="0" lang="es" sz="1400" u="none" cap="none" strike="noStrike">
                <a:solidFill>
                  <a:srgbClr val="3D4594"/>
                </a:solidFill>
                <a:latin typeface="Arial"/>
                <a:ea typeface="Arial"/>
                <a:cs typeface="Arial"/>
                <a:sym typeface="Arial"/>
              </a:rPr>
              <a:t>Permite el uso de complementos.</a:t>
            </a:r>
            <a:endParaRPr b="0" i="0" sz="1300" u="none" cap="none" strike="noStrike">
              <a:solidFill>
                <a:srgbClr val="233A44"/>
              </a:solidFill>
              <a:latin typeface="Arial"/>
              <a:ea typeface="Arial"/>
              <a:cs typeface="Arial"/>
              <a:sym typeface="Arial"/>
            </a:endParaRPr>
          </a:p>
          <a:p>
            <a:pPr indent="0" lvl="0" marL="139700" marR="0" rtl="0" algn="l">
              <a:lnSpc>
                <a:spcPct val="90000"/>
              </a:lnSpc>
              <a:spcBef>
                <a:spcPts val="90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p:txBody>
      </p:sp>
      <p:sp>
        <p:nvSpPr>
          <p:cNvPr id="228" name="Google Shape;228;p27"/>
          <p:cNvSpPr txBox="1"/>
          <p:nvPr/>
        </p:nvSpPr>
        <p:spPr>
          <a:xfrm>
            <a:off x="593014" y="859140"/>
            <a:ext cx="7543800" cy="5616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200"/>
              <a:buFont typeface="Arial"/>
              <a:buNone/>
            </a:pPr>
            <a:r>
              <a:rPr b="0" i="0" lang="es" sz="3200" u="none" cap="none" strike="noStrike">
                <a:solidFill>
                  <a:srgbClr val="E83464"/>
                </a:solidFill>
                <a:latin typeface="Arial"/>
                <a:ea typeface="Arial"/>
                <a:cs typeface="Arial"/>
                <a:sym typeface="Arial"/>
              </a:rPr>
              <a:t>SQLite Studio</a:t>
            </a:r>
            <a:endParaRPr b="0" i="0" sz="3200" u="none" cap="none" strike="noStrike">
              <a:solidFill>
                <a:srgbClr val="E83464"/>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28"/>
          <p:cNvSpPr txBox="1"/>
          <p:nvPr/>
        </p:nvSpPr>
        <p:spPr>
          <a:xfrm>
            <a:off x="582064" y="884644"/>
            <a:ext cx="7543800" cy="5616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200"/>
              <a:buFont typeface="Arial"/>
              <a:buNone/>
            </a:pPr>
            <a:r>
              <a:rPr b="0" i="0" lang="es" sz="3200" u="none" cap="none" strike="noStrike">
                <a:solidFill>
                  <a:srgbClr val="E83464"/>
                </a:solidFill>
                <a:latin typeface="Arial"/>
                <a:ea typeface="Arial"/>
                <a:cs typeface="Arial"/>
                <a:sym typeface="Arial"/>
              </a:rPr>
              <a:t>Entorno SQLite Studio</a:t>
            </a:r>
            <a:endParaRPr b="0" i="0" sz="3200" u="none" cap="none" strike="noStrike">
              <a:solidFill>
                <a:srgbClr val="E83464"/>
              </a:solidFill>
              <a:latin typeface="Arial"/>
              <a:ea typeface="Arial"/>
              <a:cs typeface="Arial"/>
              <a:sym typeface="Arial"/>
            </a:endParaRPr>
          </a:p>
        </p:txBody>
      </p:sp>
      <p:pic>
        <p:nvPicPr>
          <p:cNvPr id="234" name="Google Shape;234;p28"/>
          <p:cNvPicPr preferRelativeResize="0"/>
          <p:nvPr/>
        </p:nvPicPr>
        <p:blipFill rotWithShape="1">
          <a:blip r:embed="rId4">
            <a:alphaModFix/>
          </a:blip>
          <a:srcRect b="0" l="0" r="0" t="0"/>
          <a:stretch/>
        </p:blipFill>
        <p:spPr>
          <a:xfrm>
            <a:off x="500288" y="1446182"/>
            <a:ext cx="6423703" cy="3391074"/>
          </a:xfrm>
          <a:prstGeom prst="rect">
            <a:avLst/>
          </a:prstGeom>
          <a:noFill/>
          <a:ln>
            <a:noFill/>
          </a:ln>
        </p:spPr>
      </p:pic>
      <p:sp>
        <p:nvSpPr>
          <p:cNvPr id="235" name="Google Shape;235;p28"/>
          <p:cNvSpPr txBox="1"/>
          <p:nvPr/>
        </p:nvSpPr>
        <p:spPr>
          <a:xfrm>
            <a:off x="6924002" y="1716349"/>
            <a:ext cx="2015700" cy="2493000"/>
          </a:xfrm>
          <a:prstGeom prst="rect">
            <a:avLst/>
          </a:prstGeom>
          <a:noFill/>
          <a:ln>
            <a:noFill/>
          </a:ln>
        </p:spPr>
        <p:txBody>
          <a:bodyPr anchorCtr="0" anchor="t" bIns="45700" lIns="91425" spcFirstLastPara="1" rIns="91425" wrap="square" tIns="45700">
            <a:noAutofit/>
          </a:bodyPr>
          <a:lstStyle/>
          <a:p>
            <a:pPr indent="0" lvl="0" marL="139700" marR="0" rtl="0" algn="just">
              <a:lnSpc>
                <a:spcPct val="100000"/>
              </a:lnSpc>
              <a:spcBef>
                <a:spcPts val="0"/>
              </a:spcBef>
              <a:spcAft>
                <a:spcPts val="0"/>
              </a:spcAft>
              <a:buClr>
                <a:srgbClr val="000000"/>
              </a:buClr>
              <a:buSzPts val="1200"/>
              <a:buFont typeface="Arial"/>
              <a:buNone/>
            </a:pPr>
            <a:r>
              <a:rPr b="0" i="0" lang="es" sz="1200" u="none" cap="none" strike="noStrike">
                <a:solidFill>
                  <a:srgbClr val="3D4594"/>
                </a:solidFill>
                <a:latin typeface="Arial"/>
                <a:ea typeface="Arial"/>
                <a:cs typeface="Arial"/>
                <a:sym typeface="Arial"/>
              </a:rPr>
              <a:t>Existen diferentes complementos, algunos que vienen por defecto, y otros que se pueden instalar. </a:t>
            </a:r>
            <a:endParaRPr b="0" i="0" sz="12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200"/>
              <a:buFont typeface="Arial"/>
              <a:buNone/>
            </a:pPr>
            <a:r>
              <a:rPr b="0" i="0" lang="es" sz="1200" u="none" cap="none" strike="noStrike">
                <a:solidFill>
                  <a:srgbClr val="3D4594"/>
                </a:solidFill>
                <a:latin typeface="Arial"/>
                <a:ea typeface="Arial"/>
                <a:cs typeface="Arial"/>
                <a:sym typeface="Arial"/>
              </a:rPr>
              <a:t>De la misma forma, existen tanto complementos oficiales, como desarrollados por terceros.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29"/>
          <p:cNvSpPr txBox="1"/>
          <p:nvPr/>
        </p:nvSpPr>
        <p:spPr>
          <a:xfrm>
            <a:off x="790427" y="870877"/>
            <a:ext cx="6759000" cy="5616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200"/>
              <a:buFont typeface="Arial"/>
              <a:buNone/>
            </a:pPr>
            <a:r>
              <a:rPr b="0" i="0" lang="es" sz="3200" u="none" cap="none" strike="noStrike">
                <a:solidFill>
                  <a:srgbClr val="E83464"/>
                </a:solidFill>
                <a:latin typeface="Arial"/>
                <a:ea typeface="Arial"/>
                <a:cs typeface="Arial"/>
                <a:sym typeface="Arial"/>
              </a:rPr>
              <a:t>Diseño y Creación (Create)</a:t>
            </a:r>
            <a:endParaRPr b="0" i="0" sz="3200" u="none" cap="none" strike="noStrike">
              <a:solidFill>
                <a:srgbClr val="E83464"/>
              </a:solidFill>
              <a:latin typeface="Arial"/>
              <a:ea typeface="Arial"/>
              <a:cs typeface="Arial"/>
              <a:sym typeface="Arial"/>
            </a:endParaRPr>
          </a:p>
        </p:txBody>
      </p:sp>
      <p:sp>
        <p:nvSpPr>
          <p:cNvPr id="241" name="Google Shape;241;p29"/>
          <p:cNvSpPr/>
          <p:nvPr/>
        </p:nvSpPr>
        <p:spPr>
          <a:xfrm>
            <a:off x="790427" y="1616149"/>
            <a:ext cx="4104900" cy="3056100"/>
          </a:xfrm>
          <a:prstGeom prst="rect">
            <a:avLst/>
          </a:prstGeom>
          <a:noFill/>
          <a:ln cap="flat" cmpd="sng" w="25400">
            <a:solidFill>
              <a:srgbClr val="0058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F7B51"/>
              </a:solidFill>
              <a:latin typeface="Arial"/>
              <a:ea typeface="Arial"/>
              <a:cs typeface="Arial"/>
              <a:sym typeface="Arial"/>
            </a:endParaRPr>
          </a:p>
        </p:txBody>
      </p:sp>
      <p:graphicFrame>
        <p:nvGraphicFramePr>
          <p:cNvPr id="242" name="Google Shape;242;p29"/>
          <p:cNvGraphicFramePr/>
          <p:nvPr/>
        </p:nvGraphicFramePr>
        <p:xfrm>
          <a:off x="896791" y="2081626"/>
          <a:ext cx="3000000" cy="3000000"/>
        </p:xfrm>
        <a:graphic>
          <a:graphicData uri="http://schemas.openxmlformats.org/drawingml/2006/table">
            <a:tbl>
              <a:tblPr bandRow="1" firstRow="1">
                <a:noFill/>
                <a:tableStyleId>{F170EF34-EB98-4A41-A584-44780586B6BA}</a:tableStyleId>
              </a:tblPr>
              <a:tblGrid>
                <a:gridCol w="3753275"/>
              </a:tblGrid>
              <a:tr h="409625">
                <a:tc>
                  <a:txBody>
                    <a:bodyPr/>
                    <a:lstStyle/>
                    <a:p>
                      <a:pPr indent="0" lvl="0" marL="0" marR="0" rtl="0" algn="ctr">
                        <a:lnSpc>
                          <a:spcPct val="100000"/>
                        </a:lnSpc>
                        <a:spcBef>
                          <a:spcPts val="0"/>
                        </a:spcBef>
                        <a:spcAft>
                          <a:spcPts val="0"/>
                        </a:spcAft>
                        <a:buClr>
                          <a:srgbClr val="000000"/>
                        </a:buClr>
                        <a:buSzPts val="1500"/>
                        <a:buFont typeface="Arial"/>
                        <a:buNone/>
                      </a:pPr>
                      <a:r>
                        <a:rPr lang="es" sz="1500" u="none" cap="none" strike="noStrike">
                          <a:solidFill>
                            <a:srgbClr val="FFFFFF"/>
                          </a:solidFill>
                          <a:latin typeface="Arial"/>
                          <a:ea typeface="Arial"/>
                          <a:cs typeface="Arial"/>
                          <a:sym typeface="Arial"/>
                        </a:rPr>
                        <a:t>Personas</a:t>
                      </a:r>
                      <a:endParaRPr sz="1400" u="none" cap="none" strike="noStrike"/>
                    </a:p>
                  </a:txBody>
                  <a:tcPr marT="45725" marB="45725" marR="91450" marL="91450"/>
                </a:tc>
              </a:tr>
              <a:tr h="2025000">
                <a:tc>
                  <a:txBody>
                    <a:bodyPr/>
                    <a:lstStyle/>
                    <a:p>
                      <a:pPr indent="0" lvl="0" marL="0" marR="0" rtl="0" algn="l">
                        <a:lnSpc>
                          <a:spcPct val="100000"/>
                        </a:lnSpc>
                        <a:spcBef>
                          <a:spcPts val="0"/>
                        </a:spcBef>
                        <a:spcAft>
                          <a:spcPts val="0"/>
                        </a:spcAft>
                        <a:buClr>
                          <a:srgbClr val="000000"/>
                        </a:buClr>
                        <a:buSzPts val="1500"/>
                        <a:buFont typeface="Arial"/>
                        <a:buNone/>
                      </a:pPr>
                      <a:r>
                        <a:rPr lang="es" sz="1500" u="none" cap="none" strike="noStrike">
                          <a:latin typeface="Arial"/>
                          <a:ea typeface="Arial"/>
                          <a:cs typeface="Arial"/>
                          <a:sym typeface="Arial"/>
                        </a:rPr>
                        <a:t>P_id: int auto_increment</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s" sz="1500" u="none" cap="none" strike="noStrike">
                          <a:latin typeface="Arial"/>
                          <a:ea typeface="Arial"/>
                          <a:cs typeface="Arial"/>
                          <a:sym typeface="Arial"/>
                        </a:rPr>
                        <a:t>Nombre: text(20) not null</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s" sz="1500" u="none" cap="none" strike="noStrike">
                          <a:latin typeface="Arial"/>
                          <a:ea typeface="Arial"/>
                          <a:cs typeface="Arial"/>
                          <a:sym typeface="Arial"/>
                        </a:rPr>
                        <a:t>Apellidos: text(20) not null</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s" sz="1500" u="none" cap="none" strike="noStrike">
                          <a:latin typeface="Arial"/>
                          <a:ea typeface="Arial"/>
                          <a:cs typeface="Arial"/>
                          <a:sym typeface="Arial"/>
                        </a:rPr>
                        <a:t>Dirección: text(40) not null</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s" sz="1500" u="none" cap="none" strike="noStrike">
                          <a:latin typeface="Arial"/>
                          <a:ea typeface="Arial"/>
                          <a:cs typeface="Arial"/>
                          <a:sym typeface="Arial"/>
                        </a:rPr>
                        <a:t>Ciudad text(10) not null</a:t>
                      </a:r>
                      <a:endParaRPr sz="1400" u="none" cap="none" strike="noStrike"/>
                    </a:p>
                  </a:txBody>
                  <a:tcPr marT="45725" marB="45725" marR="91450" marL="91450"/>
                </a:tc>
              </a:tr>
            </a:tbl>
          </a:graphicData>
        </a:graphic>
      </p:graphicFrame>
      <p:sp>
        <p:nvSpPr>
          <p:cNvPr id="243" name="Google Shape;243;p29"/>
          <p:cNvSpPr txBox="1"/>
          <p:nvPr/>
        </p:nvSpPr>
        <p:spPr>
          <a:xfrm>
            <a:off x="823880" y="1637321"/>
            <a:ext cx="2030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3D4594"/>
                </a:solidFill>
                <a:latin typeface="Arial"/>
                <a:ea typeface="Arial"/>
                <a:cs typeface="Arial"/>
                <a:sym typeface="Arial"/>
              </a:rPr>
              <a:t>Empresa</a:t>
            </a:r>
            <a:endParaRPr b="0" i="0" sz="1400" u="none" cap="none" strike="noStrike">
              <a:solidFill>
                <a:srgbClr val="000000"/>
              </a:solidFill>
              <a:latin typeface="Arial"/>
              <a:ea typeface="Arial"/>
              <a:cs typeface="Arial"/>
              <a:sym typeface="Arial"/>
            </a:endParaRPr>
          </a:p>
        </p:txBody>
      </p:sp>
      <p:sp>
        <p:nvSpPr>
          <p:cNvPr id="244" name="Google Shape;244;p29"/>
          <p:cNvSpPr txBox="1"/>
          <p:nvPr/>
        </p:nvSpPr>
        <p:spPr>
          <a:xfrm>
            <a:off x="5125824" y="2081620"/>
            <a:ext cx="3544500" cy="224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CREATE DATABASE Empresa;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CREATE TABLE Personas(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P_id integer autoincrement,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Nombre text(20) not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Apellidos text(20) not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Direccion text(40) not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Ciudad text(10) not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30"/>
          <p:cNvSpPr txBox="1"/>
          <p:nvPr/>
        </p:nvSpPr>
        <p:spPr>
          <a:xfrm>
            <a:off x="579864" y="974950"/>
            <a:ext cx="7437900" cy="5616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0" i="0" lang="es" sz="3000" u="none" cap="none" strike="noStrike">
                <a:solidFill>
                  <a:srgbClr val="E83464"/>
                </a:solidFill>
                <a:latin typeface="Arial"/>
                <a:ea typeface="Arial"/>
                <a:cs typeface="Arial"/>
                <a:sym typeface="Arial"/>
              </a:rPr>
              <a:t>Inserción de registros (Insert)</a:t>
            </a:r>
            <a:endParaRPr b="0" i="0" sz="3000" u="none" cap="none" strike="noStrike">
              <a:solidFill>
                <a:srgbClr val="E83464"/>
              </a:solidFill>
              <a:latin typeface="Arial"/>
              <a:ea typeface="Arial"/>
              <a:cs typeface="Arial"/>
              <a:sym typeface="Arial"/>
            </a:endParaRPr>
          </a:p>
        </p:txBody>
      </p:sp>
      <p:sp>
        <p:nvSpPr>
          <p:cNvPr id="250" name="Google Shape;250;p30"/>
          <p:cNvSpPr txBox="1"/>
          <p:nvPr/>
        </p:nvSpPr>
        <p:spPr>
          <a:xfrm>
            <a:off x="457200" y="1775540"/>
            <a:ext cx="8307600" cy="246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Sintaxis: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INSERT INTO nombre_de_la_tabla ( nombre_de_la_columna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VALUES (valor_de_la_columna [, ...] ) </a:t>
            </a:r>
            <a:endParaRPr b="0" i="0" sz="14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Ejemplo: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INSERT  INTO Personas(P_id, Nombre, Apellidos, Direccion, Ciudad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VALUES ('2345', 'María', 'Pérez)', ‘clle 82 #42e-45', 'Barranquilla');</a:t>
            </a:r>
            <a:endParaRPr b="0" i="0" sz="14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INSERT  INTO Personas(P_id, Nombre, Apellidos, Direccion, Ciudad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VALUES ('5347', 'Paola', 'López)', 'clle 62 #46-85', 'Barranquilla');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31"/>
          <p:cNvSpPr txBox="1"/>
          <p:nvPr/>
        </p:nvSpPr>
        <p:spPr>
          <a:xfrm>
            <a:off x="569764" y="814294"/>
            <a:ext cx="7437900" cy="5616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0" i="0" lang="es" sz="3000" u="none" cap="none" strike="noStrike">
                <a:solidFill>
                  <a:srgbClr val="E83464"/>
                </a:solidFill>
                <a:latin typeface="Arial"/>
                <a:ea typeface="Arial"/>
                <a:cs typeface="Arial"/>
                <a:sym typeface="Arial"/>
              </a:rPr>
              <a:t>Mostrar registros (Select)</a:t>
            </a:r>
            <a:endParaRPr b="0" i="0" sz="3000" u="none" cap="none" strike="noStrike">
              <a:solidFill>
                <a:srgbClr val="E83464"/>
              </a:solidFill>
              <a:latin typeface="Arial"/>
              <a:ea typeface="Arial"/>
              <a:cs typeface="Arial"/>
              <a:sym typeface="Arial"/>
            </a:endParaRPr>
          </a:p>
        </p:txBody>
      </p:sp>
      <p:sp>
        <p:nvSpPr>
          <p:cNvPr id="256" name="Google Shape;256;p31"/>
          <p:cNvSpPr txBox="1"/>
          <p:nvPr/>
        </p:nvSpPr>
        <p:spPr>
          <a:xfrm>
            <a:off x="569764" y="1570278"/>
            <a:ext cx="8307600" cy="289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Sintaxis: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SELECT [ ALL | DISTINCT [ ON ( expression [,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 | expression [ [ AS ] output_name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 FROM from_item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 WHERE condition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 ORDER BY expression [ ASC | DESC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None/>
            </a:pPr>
            <a:r>
              <a:rPr b="0" i="0" lang="es" sz="1400" u="none" cap="none" strike="noStrike">
                <a:solidFill>
                  <a:srgbClr val="3D4594"/>
                </a:solidFill>
                <a:latin typeface="Arial"/>
                <a:ea typeface="Arial"/>
                <a:cs typeface="Arial"/>
                <a:sym typeface="Arial"/>
              </a:rPr>
              <a:t>SELECT FROM WHERE ORDER BY: las cláusulas SQL SELECT FROM son el ABC de las consultas de bases de datos, con estas dos cláusulas se muestran los datos de una tabla.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SELECT: indica que campos  mostrar separándolos por comas, para mostrar todos los campos de una tabla se usa el símbolo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FROM: indica la tabla o tablas a consultar y obtener los datos.</a:t>
            </a:r>
            <a:endParaRPr b="0" i="0" sz="1400" u="none" cap="none" strike="noStrike">
              <a:solidFill>
                <a:srgbClr val="3D4594"/>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32"/>
          <p:cNvSpPr txBox="1"/>
          <p:nvPr/>
        </p:nvSpPr>
        <p:spPr>
          <a:xfrm>
            <a:off x="539439" y="844619"/>
            <a:ext cx="7437900" cy="5616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0" i="0" lang="es" sz="3000" u="none" cap="none" strike="noStrike">
                <a:solidFill>
                  <a:srgbClr val="E83464"/>
                </a:solidFill>
                <a:latin typeface="Arial"/>
                <a:ea typeface="Arial"/>
                <a:cs typeface="Arial"/>
                <a:sym typeface="Arial"/>
              </a:rPr>
              <a:t>Mostrar registros (Select)</a:t>
            </a:r>
            <a:endParaRPr b="0" i="0" sz="3000" u="none" cap="none" strike="noStrike">
              <a:solidFill>
                <a:srgbClr val="E83464"/>
              </a:solidFill>
              <a:latin typeface="Arial"/>
              <a:ea typeface="Arial"/>
              <a:cs typeface="Arial"/>
              <a:sym typeface="Arial"/>
            </a:endParaRPr>
          </a:p>
        </p:txBody>
      </p:sp>
      <p:sp>
        <p:nvSpPr>
          <p:cNvPr id="262" name="Google Shape;262;p32"/>
          <p:cNvSpPr txBox="1"/>
          <p:nvPr/>
        </p:nvSpPr>
        <p:spPr>
          <a:xfrm>
            <a:off x="539439" y="1734418"/>
            <a:ext cx="7895100" cy="289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Ejemplo: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Para la consulta de comprobación se usarán las clausulas SELECT y FROM: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SELECT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FROM Personas;</a:t>
            </a:r>
            <a:endParaRPr b="0" i="0" sz="14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Los resultados mostrados 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2345|María|Pérez|clle 82 #42e-45|Barranquilla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5347|Paola|López|clle 62 #46-85|Barranquilla</a:t>
            </a:r>
            <a:endParaRPr b="0" i="0" sz="14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33"/>
          <p:cNvSpPr txBox="1"/>
          <p:nvPr/>
        </p:nvSpPr>
        <p:spPr>
          <a:xfrm>
            <a:off x="557562" y="1053090"/>
            <a:ext cx="7437900" cy="800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0" i="0" lang="es" sz="3000" u="none" cap="none" strike="noStrike">
                <a:solidFill>
                  <a:srgbClr val="E83464"/>
                </a:solidFill>
                <a:latin typeface="Arial"/>
                <a:ea typeface="Arial"/>
                <a:cs typeface="Arial"/>
                <a:sym typeface="Arial"/>
              </a:rPr>
              <a:t>Eliminación de registros (Delete)</a:t>
            </a:r>
            <a:endParaRPr b="0" i="0" sz="3000" u="none" cap="none" strike="noStrike">
              <a:solidFill>
                <a:srgbClr val="E83464"/>
              </a:solidFill>
              <a:latin typeface="Arial"/>
              <a:ea typeface="Arial"/>
              <a:cs typeface="Arial"/>
              <a:sym typeface="Arial"/>
            </a:endParaRPr>
          </a:p>
        </p:txBody>
      </p:sp>
      <p:sp>
        <p:nvSpPr>
          <p:cNvPr id="268" name="Google Shape;268;p33"/>
          <p:cNvSpPr txBox="1"/>
          <p:nvPr/>
        </p:nvSpPr>
        <p:spPr>
          <a:xfrm>
            <a:off x="2732051" y="2165832"/>
            <a:ext cx="4125900" cy="20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3D4594"/>
                </a:solidFill>
                <a:latin typeface="Arial"/>
                <a:ea typeface="Arial"/>
                <a:cs typeface="Arial"/>
                <a:sym typeface="Arial"/>
              </a:rPr>
              <a:t>Sintaxis: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3D4594"/>
                </a:solidFill>
                <a:latin typeface="Arial"/>
                <a:ea typeface="Arial"/>
                <a:cs typeface="Arial"/>
                <a:sym typeface="Arial"/>
              </a:rPr>
              <a:t>DELETE nombre_de_la_tabla </a:t>
            </a:r>
            <a:endParaRPr b="0" i="0" sz="16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3D4594"/>
                </a:solidFill>
                <a:latin typeface="Arial"/>
                <a:ea typeface="Arial"/>
                <a:cs typeface="Arial"/>
                <a:sym typeface="Arial"/>
              </a:rPr>
              <a:t>WHERE Expresion</a:t>
            </a:r>
            <a:endParaRPr b="0" i="0" sz="16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3D4594"/>
                </a:solidFill>
                <a:latin typeface="Arial"/>
                <a:ea typeface="Arial"/>
                <a:cs typeface="Arial"/>
                <a:sym typeface="Arial"/>
              </a:rPr>
              <a:t>Ejemplo: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3D4594"/>
                </a:solidFill>
                <a:latin typeface="Arial"/>
                <a:ea typeface="Arial"/>
                <a:cs typeface="Arial"/>
                <a:sym typeface="Arial"/>
              </a:rPr>
              <a:t>DELETE Personas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3D4594"/>
                </a:solidFill>
                <a:latin typeface="Arial"/>
                <a:ea typeface="Arial"/>
                <a:cs typeface="Arial"/>
                <a:sym typeface="Arial"/>
              </a:rPr>
              <a:t>WHERE P_id = '2345'</a:t>
            </a:r>
            <a:endParaRPr b="0" i="0" sz="16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D4594"/>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15: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Introducción a Java</a:t>
            </a:r>
            <a:endParaRPr b="1" sz="29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35116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SzPts val="1600"/>
              <a:buNone/>
            </a:pPr>
            <a:r>
              <a:rPr lang="es" sz="1800">
                <a:solidFill>
                  <a:srgbClr val="3C63AA"/>
                </a:solidFill>
                <a:latin typeface="Arial"/>
                <a:ea typeface="Arial"/>
                <a:cs typeface="Arial"/>
                <a:sym typeface="Arial"/>
              </a:rPr>
              <a:t>Conexión a Base de Datos</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34"/>
          <p:cNvSpPr txBox="1"/>
          <p:nvPr/>
        </p:nvSpPr>
        <p:spPr>
          <a:xfrm>
            <a:off x="557562" y="1053090"/>
            <a:ext cx="7437900" cy="800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0" i="0" lang="es" sz="3000" u="none" cap="none" strike="noStrike">
                <a:solidFill>
                  <a:srgbClr val="E83464"/>
                </a:solidFill>
                <a:latin typeface="Arial"/>
                <a:ea typeface="Arial"/>
                <a:cs typeface="Arial"/>
                <a:sym typeface="Arial"/>
              </a:rPr>
              <a:t>SQLite en Visual Studio Code</a:t>
            </a:r>
            <a:endParaRPr b="0" i="0" sz="3000" u="none" cap="none" strike="noStrike">
              <a:solidFill>
                <a:srgbClr val="E83464"/>
              </a:solidFill>
              <a:latin typeface="Arial"/>
              <a:ea typeface="Arial"/>
              <a:cs typeface="Arial"/>
              <a:sym typeface="Arial"/>
            </a:endParaRPr>
          </a:p>
        </p:txBody>
      </p:sp>
      <p:sp>
        <p:nvSpPr>
          <p:cNvPr id="274" name="Google Shape;274;p34"/>
          <p:cNvSpPr txBox="1"/>
          <p:nvPr/>
        </p:nvSpPr>
        <p:spPr>
          <a:xfrm>
            <a:off x="6044100" y="2184100"/>
            <a:ext cx="2980800" cy="2062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0" i="0" lang="es" sz="1600" u="none" cap="none" strike="noStrike">
                <a:solidFill>
                  <a:srgbClr val="3D4594"/>
                </a:solidFill>
                <a:latin typeface="Arial"/>
                <a:ea typeface="Arial"/>
                <a:cs typeface="Arial"/>
                <a:sym typeface="Arial"/>
              </a:rPr>
              <a:t>Para poder hacer uso del manejo de las bases de dato dentro del editor de código de visual studio, necesitamos instalar el  plugin SQLite de alexcvzz.vscode-sqlite. </a:t>
            </a:r>
            <a:endParaRPr b="0" i="0" sz="16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D45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D4594"/>
              </a:solidFill>
              <a:latin typeface="Arial"/>
              <a:ea typeface="Arial"/>
              <a:cs typeface="Arial"/>
              <a:sym typeface="Arial"/>
            </a:endParaRPr>
          </a:p>
        </p:txBody>
      </p:sp>
      <p:pic>
        <p:nvPicPr>
          <p:cNvPr id="275" name="Google Shape;275;p34"/>
          <p:cNvPicPr preferRelativeResize="0"/>
          <p:nvPr/>
        </p:nvPicPr>
        <p:blipFill rotWithShape="1">
          <a:blip r:embed="rId4">
            <a:alphaModFix/>
          </a:blip>
          <a:srcRect b="0" l="0" r="0" t="0"/>
          <a:stretch/>
        </p:blipFill>
        <p:spPr>
          <a:xfrm>
            <a:off x="254625" y="2184100"/>
            <a:ext cx="5392126" cy="161221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9" name="Shape 279"/>
        <p:cNvGrpSpPr/>
        <p:nvPr/>
      </p:nvGrpSpPr>
      <p:grpSpPr>
        <a:xfrm>
          <a:off x="0" y="0"/>
          <a:ext cx="0" cy="0"/>
          <a:chOff x="0" y="0"/>
          <a:chExt cx="0" cy="0"/>
        </a:xfrm>
      </p:grpSpPr>
      <p:sp>
        <p:nvSpPr>
          <p:cNvPr id="280" name="Google Shape;280;p35"/>
          <p:cNvSpPr txBox="1"/>
          <p:nvPr/>
        </p:nvSpPr>
        <p:spPr>
          <a:xfrm>
            <a:off x="698624" y="1724410"/>
            <a:ext cx="7543800" cy="3024000"/>
          </a:xfrm>
          <a:prstGeom prst="rect">
            <a:avLst/>
          </a:prstGeom>
          <a:noFill/>
          <a:ln>
            <a:noFill/>
          </a:ln>
        </p:spPr>
        <p:txBody>
          <a:bodyPr anchorCtr="0" anchor="t" bIns="34275" lIns="0" spcFirstLastPara="1" rIns="0" wrap="square" tIns="34275">
            <a:noAutofit/>
          </a:bodyPr>
          <a:lstStyle/>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La clase </a:t>
            </a:r>
            <a:r>
              <a:rPr b="1" i="0" lang="es" sz="1400" u="none" cap="none" strike="noStrike">
                <a:solidFill>
                  <a:srgbClr val="3D4594"/>
                </a:solidFill>
                <a:latin typeface="Arial"/>
                <a:ea typeface="Arial"/>
                <a:cs typeface="Arial"/>
                <a:sym typeface="Arial"/>
              </a:rPr>
              <a:t>DriverManager</a:t>
            </a:r>
            <a:r>
              <a:rPr b="0" i="0" lang="es" sz="1400" u="none" cap="none" strike="noStrike">
                <a:solidFill>
                  <a:srgbClr val="3D4594"/>
                </a:solidFill>
                <a:latin typeface="Arial"/>
                <a:ea typeface="Arial"/>
                <a:cs typeface="Arial"/>
                <a:sym typeface="Arial"/>
              </a:rPr>
              <a:t> permite obtener objetos </a:t>
            </a:r>
            <a:r>
              <a:rPr b="1" i="0" lang="es" sz="1400" u="none" cap="none" strike="noStrike">
                <a:solidFill>
                  <a:srgbClr val="3D4594"/>
                </a:solidFill>
                <a:latin typeface="Arial"/>
                <a:ea typeface="Arial"/>
                <a:cs typeface="Arial"/>
                <a:sym typeface="Arial"/>
              </a:rPr>
              <a:t>Connection</a:t>
            </a:r>
            <a:r>
              <a:rPr b="0" i="0" lang="es" sz="1400" u="none" cap="none" strike="noStrike">
                <a:solidFill>
                  <a:srgbClr val="3D4594"/>
                </a:solidFill>
                <a:latin typeface="Arial"/>
                <a:ea typeface="Arial"/>
                <a:cs typeface="Arial"/>
                <a:sym typeface="Arial"/>
              </a:rPr>
              <a:t> con la base de datos. Para conectarse es necesario conocer:</a:t>
            </a:r>
            <a:endParaRPr b="0" i="0" sz="1400" u="none" cap="none" strike="noStrike">
              <a:solidFill>
                <a:srgbClr val="3D4594"/>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 sz="1400" u="none" cap="none" strike="noStrike">
                <a:solidFill>
                  <a:srgbClr val="3D4594"/>
                </a:solidFill>
                <a:latin typeface="Arial"/>
                <a:ea typeface="Arial"/>
                <a:cs typeface="Arial"/>
                <a:sym typeface="Arial"/>
              </a:rPr>
              <a:t>URL de conexión, que incluye: </a:t>
            </a:r>
            <a:endParaRPr b="0" i="0" sz="1300" u="none" cap="none" strike="noStrike">
              <a:solidFill>
                <a:srgbClr val="233A44"/>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s" sz="1200" u="none" cap="none" strike="noStrike">
                <a:solidFill>
                  <a:srgbClr val="3D4594"/>
                </a:solidFill>
                <a:latin typeface="Arial"/>
                <a:ea typeface="Arial"/>
                <a:cs typeface="Arial"/>
                <a:sym typeface="Arial"/>
              </a:rPr>
              <a:t>Nombre del host donde está la base de datos.</a:t>
            </a:r>
            <a:endParaRPr b="0" i="0" sz="1100" u="none" cap="none" strike="noStrike">
              <a:solidFill>
                <a:srgbClr val="233A44"/>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s" sz="1200" u="none" cap="none" strike="noStrike">
                <a:solidFill>
                  <a:srgbClr val="3D4594"/>
                </a:solidFill>
                <a:latin typeface="Arial"/>
                <a:ea typeface="Arial"/>
                <a:cs typeface="Arial"/>
                <a:sym typeface="Arial"/>
              </a:rPr>
              <a:t>Nombre de la base de datos a usar.</a:t>
            </a:r>
            <a:endParaRPr b="0" i="0" sz="1100" u="none" cap="none" strike="noStrike">
              <a:solidFill>
                <a:srgbClr val="233A44"/>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 sz="1400" u="none" cap="none" strike="noStrike">
                <a:solidFill>
                  <a:srgbClr val="3D4594"/>
                </a:solidFill>
                <a:latin typeface="Arial"/>
                <a:ea typeface="Arial"/>
                <a:cs typeface="Arial"/>
                <a:sym typeface="Arial"/>
              </a:rPr>
              <a:t>Nombre del usuario en la base de datos.</a:t>
            </a:r>
            <a:endParaRPr b="0" i="0" sz="1300" u="none" cap="none" strike="noStrike">
              <a:solidFill>
                <a:srgbClr val="233A44"/>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 sz="1400" u="none" cap="none" strike="noStrike">
                <a:solidFill>
                  <a:srgbClr val="3D4594"/>
                </a:solidFill>
                <a:latin typeface="Arial"/>
                <a:ea typeface="Arial"/>
                <a:cs typeface="Arial"/>
                <a:sym typeface="Arial"/>
              </a:rPr>
              <a:t>Contraseña del usuario en la base de datos.</a:t>
            </a:r>
            <a:endParaRPr b="0" i="0" sz="14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El objeto </a:t>
            </a:r>
            <a:r>
              <a:rPr b="1" i="0" lang="es" sz="1400" u="none" cap="none" strike="noStrike">
                <a:solidFill>
                  <a:srgbClr val="3D4594"/>
                </a:solidFill>
                <a:latin typeface="Arial"/>
                <a:ea typeface="Arial"/>
                <a:cs typeface="Arial"/>
                <a:sym typeface="Arial"/>
              </a:rPr>
              <a:t>Connection</a:t>
            </a:r>
            <a:r>
              <a:rPr b="0" i="0" lang="es" sz="1400" u="none" cap="none" strike="noStrike">
                <a:solidFill>
                  <a:srgbClr val="3D4594"/>
                </a:solidFill>
                <a:latin typeface="Arial"/>
                <a:ea typeface="Arial"/>
                <a:cs typeface="Arial"/>
                <a:sym typeface="Arial"/>
              </a:rPr>
              <a:t> representa el contexto de una conexión con</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la base de datos:</a:t>
            </a:r>
            <a:endParaRPr b="0" i="0" sz="1300" u="none" cap="none" strike="noStrike">
              <a:solidFill>
                <a:srgbClr val="233A44"/>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 sz="1400" u="none" cap="none" strike="noStrike">
                <a:solidFill>
                  <a:srgbClr val="3D4594"/>
                </a:solidFill>
                <a:latin typeface="Arial"/>
                <a:ea typeface="Arial"/>
                <a:cs typeface="Arial"/>
                <a:sym typeface="Arial"/>
              </a:rPr>
              <a:t>Permite obtener objetos </a:t>
            </a:r>
            <a:r>
              <a:rPr b="1" i="0" lang="es" sz="1400" u="none" cap="none" strike="noStrike">
                <a:solidFill>
                  <a:srgbClr val="3D4594"/>
                </a:solidFill>
                <a:latin typeface="Arial"/>
                <a:ea typeface="Arial"/>
                <a:cs typeface="Arial"/>
                <a:sym typeface="Arial"/>
              </a:rPr>
              <a:t>Statement</a:t>
            </a:r>
            <a:r>
              <a:rPr b="0" i="0" lang="es" sz="1400" u="none" cap="none" strike="noStrike">
                <a:solidFill>
                  <a:srgbClr val="3D4594"/>
                </a:solidFill>
                <a:latin typeface="Arial"/>
                <a:ea typeface="Arial"/>
                <a:cs typeface="Arial"/>
                <a:sym typeface="Arial"/>
              </a:rPr>
              <a:t> para realizar consultas SQL.</a:t>
            </a:r>
            <a:endParaRPr b="0" i="0" sz="1300" u="none" cap="none" strike="noStrike">
              <a:solidFill>
                <a:srgbClr val="233A44"/>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 sz="1400" u="none" cap="none" strike="noStrike">
                <a:solidFill>
                  <a:srgbClr val="3D4594"/>
                </a:solidFill>
                <a:latin typeface="Arial"/>
                <a:ea typeface="Arial"/>
                <a:cs typeface="Arial"/>
                <a:sym typeface="Arial"/>
              </a:rPr>
              <a:t>Permite obtener metadatos acerca de la base de datos (nombres de tablas, etc.)</a:t>
            </a:r>
            <a:endParaRPr b="0" i="0" sz="1300" u="none" cap="none" strike="noStrike">
              <a:solidFill>
                <a:srgbClr val="233A44"/>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 sz="1400" u="none" cap="none" strike="noStrike">
                <a:solidFill>
                  <a:srgbClr val="3D4594"/>
                </a:solidFill>
                <a:latin typeface="Arial"/>
                <a:ea typeface="Arial"/>
                <a:cs typeface="Arial"/>
                <a:sym typeface="Arial"/>
              </a:rPr>
              <a:t>Permite gestionar transacciones.</a:t>
            </a:r>
            <a:endParaRPr b="0" i="0" sz="1300" u="none" cap="none" strike="noStrike">
              <a:solidFill>
                <a:srgbClr val="233A44"/>
              </a:solidFill>
              <a:latin typeface="Arial"/>
              <a:ea typeface="Arial"/>
              <a:cs typeface="Arial"/>
              <a:sym typeface="Arial"/>
            </a:endParaRPr>
          </a:p>
        </p:txBody>
      </p:sp>
      <p:sp>
        <p:nvSpPr>
          <p:cNvPr id="281" name="Google Shape;281;p35"/>
          <p:cNvSpPr txBox="1"/>
          <p:nvPr/>
        </p:nvSpPr>
        <p:spPr>
          <a:xfrm>
            <a:off x="698624" y="636310"/>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2800"/>
              <a:buFont typeface="Arial"/>
              <a:buNone/>
            </a:pPr>
            <a:r>
              <a:rPr b="0" i="0" lang="es" sz="2800" u="none" cap="none" strike="noStrike">
                <a:solidFill>
                  <a:srgbClr val="E83464"/>
                </a:solidFill>
                <a:latin typeface="Arial"/>
                <a:ea typeface="Arial"/>
                <a:cs typeface="Arial"/>
                <a:sym typeface="Arial"/>
              </a:rPr>
              <a:t>Conexión con DriverManager y </a:t>
            </a:r>
            <a:br>
              <a:rPr b="0" i="0" lang="es" sz="2800" u="none" cap="none" strike="noStrike">
                <a:solidFill>
                  <a:srgbClr val="E83464"/>
                </a:solidFill>
                <a:latin typeface="Arial"/>
                <a:ea typeface="Arial"/>
                <a:cs typeface="Arial"/>
                <a:sym typeface="Arial"/>
              </a:rPr>
            </a:br>
            <a:r>
              <a:rPr b="0" i="0" lang="es" sz="2800" u="none" cap="none" strike="noStrike">
                <a:solidFill>
                  <a:srgbClr val="E83464"/>
                </a:solidFill>
                <a:latin typeface="Arial"/>
                <a:ea typeface="Arial"/>
                <a:cs typeface="Arial"/>
                <a:sym typeface="Arial"/>
              </a:rPr>
              <a:t>el objeto Connection</a:t>
            </a:r>
            <a:endParaRPr b="0" i="0" sz="2800" u="none" cap="none" strike="noStrike">
              <a:solidFill>
                <a:srgbClr val="E83464"/>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p36"/>
          <p:cNvSpPr txBox="1"/>
          <p:nvPr/>
        </p:nvSpPr>
        <p:spPr>
          <a:xfrm>
            <a:off x="698624" y="1824000"/>
            <a:ext cx="7543800" cy="3085500"/>
          </a:xfrm>
          <a:prstGeom prst="rect">
            <a:avLst/>
          </a:prstGeom>
          <a:noFill/>
          <a:ln>
            <a:noFill/>
          </a:ln>
        </p:spPr>
        <p:txBody>
          <a:bodyPr anchorCtr="0" anchor="t" bIns="34275" lIns="0" spcFirstLastPara="1" rIns="0" wrap="square" tIns="34275">
            <a:noAutofit/>
          </a:bodyPr>
          <a:lstStyle/>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Connection connection;</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a:t>
            </a:r>
            <a:endParaRPr b="0" i="0" sz="14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try {</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String url = "jdbc:mysql :// hostname/database -name";</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connection =</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DriverManager.getConnection(url , "user", "passwd");</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catch (SQLException ex) {</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connection = null;</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ex.printStackTrace ();</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System.out.println("SQLException: " + ex.getMessage ());</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System.out.println("SQLState: " + ex.getSQLState ());</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System.out.println("VendorError: " + ex.getErrorCode ()); </a:t>
            </a:r>
            <a:endParaRPr b="0" i="0" sz="14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a:t>
            </a:r>
            <a:endParaRPr b="0" i="0" sz="14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p:txBody>
      </p:sp>
      <p:sp>
        <p:nvSpPr>
          <p:cNvPr id="287" name="Google Shape;287;p36"/>
          <p:cNvSpPr txBox="1"/>
          <p:nvPr/>
        </p:nvSpPr>
        <p:spPr>
          <a:xfrm>
            <a:off x="698624" y="537035"/>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2800"/>
              <a:buFont typeface="Arial"/>
              <a:buNone/>
            </a:pPr>
            <a:r>
              <a:rPr b="0" i="0" lang="es" sz="2800" u="none" cap="none" strike="noStrike">
                <a:solidFill>
                  <a:srgbClr val="E83464"/>
                </a:solidFill>
                <a:latin typeface="Arial"/>
                <a:ea typeface="Arial"/>
                <a:cs typeface="Arial"/>
                <a:sym typeface="Arial"/>
              </a:rPr>
              <a:t>Conexión con DriverManager y </a:t>
            </a:r>
            <a:br>
              <a:rPr b="0" i="0" lang="es" sz="2800" u="none" cap="none" strike="noStrike">
                <a:solidFill>
                  <a:srgbClr val="E83464"/>
                </a:solidFill>
                <a:latin typeface="Arial"/>
                <a:ea typeface="Arial"/>
                <a:cs typeface="Arial"/>
                <a:sym typeface="Arial"/>
              </a:rPr>
            </a:br>
            <a:r>
              <a:rPr b="0" i="0" lang="es" sz="2800" u="none" cap="none" strike="noStrike">
                <a:solidFill>
                  <a:srgbClr val="E83464"/>
                </a:solidFill>
                <a:latin typeface="Arial"/>
                <a:ea typeface="Arial"/>
                <a:cs typeface="Arial"/>
                <a:sym typeface="Arial"/>
              </a:rPr>
              <a:t>el objeto Connection </a:t>
            </a:r>
            <a:endParaRPr b="0" i="0" sz="2800" u="none" cap="none" strike="noStrike">
              <a:solidFill>
                <a:srgbClr val="E83464"/>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7"/>
          <p:cNvSpPr txBox="1"/>
          <p:nvPr/>
        </p:nvSpPr>
        <p:spPr>
          <a:xfrm>
            <a:off x="698624" y="1716170"/>
            <a:ext cx="7543800" cy="3085500"/>
          </a:xfrm>
          <a:prstGeom prst="rect">
            <a:avLst/>
          </a:prstGeom>
          <a:noFill/>
          <a:ln>
            <a:noFill/>
          </a:ln>
        </p:spPr>
        <p:txBody>
          <a:bodyPr anchorCtr="0" anchor="t" bIns="34275" lIns="0" spcFirstLastPara="1" rIns="0" wrap="square" tIns="34275">
            <a:noAutofit/>
          </a:bodyPr>
          <a:lstStyle/>
          <a:p>
            <a:pPr indent="0" lvl="0" marL="139700" marR="0" rtl="0" algn="just">
              <a:lnSpc>
                <a:spcPct val="100000"/>
              </a:lnSpc>
              <a:spcBef>
                <a:spcPts val="0"/>
              </a:spcBef>
              <a:spcAft>
                <a:spcPts val="0"/>
              </a:spcAft>
              <a:buNone/>
            </a:pPr>
            <a:r>
              <a:rPr b="0" i="0" lang="es" sz="1000" u="none" cap="none" strike="noStrike">
                <a:solidFill>
                  <a:srgbClr val="3D4594"/>
                </a:solidFill>
                <a:latin typeface="Courier New"/>
                <a:ea typeface="Courier New"/>
                <a:cs typeface="Courier New"/>
                <a:sym typeface="Courier New"/>
              </a:rPr>
              <a:t>public class tabsqlite {</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public static void main(String[] args) {</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try {</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//cargar driver de</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Class.forName("org.sqlite.JDBC");</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Connection conexion = DriverManager.getConnection</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("jdbc:sqlite:D:/db/SQLite/ejemplo.db");</a:t>
            </a:r>
            <a:br>
              <a:rPr b="0" i="0" lang="es" sz="1000" u="none" cap="none" strike="noStrike">
                <a:solidFill>
                  <a:srgbClr val="3D4594"/>
                </a:solidFill>
                <a:latin typeface="Courier New"/>
                <a:ea typeface="Courier New"/>
                <a:cs typeface="Courier New"/>
                <a:sym typeface="Courier New"/>
              </a:rPr>
            </a:b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//preparamos la consulta</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Statement sentencia = conexion.createStatement();</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ResultSet result =sentencia.executeQuery ("SELECT * FROM departamentos");</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//RECORREMOS EL RESULTADO PARA VISUALIZAR CADA FILA</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while (result.next())</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System.out.println(result.getInt(1)+" "+result.getString(2)+" "+result.getString(3));</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    </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result.close();   // cerrar ResultSet</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sentencia.close(); //cerrar Stament</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conexion.close(); // cerrar conexion</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 </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catch (ClassNotFoundException cn){cn.printStackTrace();}</a:t>
            </a:r>
            <a:br>
              <a:rPr b="0" i="0" lang="es" sz="1000" u="none" cap="none" strike="noStrike">
                <a:solidFill>
                  <a:srgbClr val="3D4594"/>
                </a:solidFill>
                <a:latin typeface="Courier New"/>
                <a:ea typeface="Courier New"/>
                <a:cs typeface="Courier New"/>
                <a:sym typeface="Courier New"/>
              </a:rPr>
            </a:br>
            <a:r>
              <a:rPr b="0" i="0" lang="es" sz="1000" u="none" cap="none" strike="noStrike">
                <a:solidFill>
                  <a:srgbClr val="3D4594"/>
                </a:solidFill>
                <a:latin typeface="Courier New"/>
                <a:ea typeface="Courier New"/>
                <a:cs typeface="Courier New"/>
                <a:sym typeface="Courier New"/>
              </a:rPr>
              <a:t>        catch (SQLException e) {e.printStackTrace();}</a:t>
            </a:r>
            <a:endParaRPr b="0" i="0" sz="1000" u="none" cap="none" strike="noStrike">
              <a:solidFill>
                <a:srgbClr val="3D4594"/>
              </a:solidFill>
              <a:latin typeface="Courier New"/>
              <a:ea typeface="Courier New"/>
              <a:cs typeface="Courier New"/>
              <a:sym typeface="Courier New"/>
            </a:endParaRPr>
          </a:p>
          <a:p>
            <a:pPr indent="0" lvl="0" marL="139700" marR="0" rtl="0" algn="just">
              <a:lnSpc>
                <a:spcPct val="100000"/>
              </a:lnSpc>
              <a:spcBef>
                <a:spcPts val="0"/>
              </a:spcBef>
              <a:spcAft>
                <a:spcPts val="0"/>
              </a:spcAft>
              <a:buNone/>
            </a:pPr>
            <a:r>
              <a:t/>
            </a:r>
            <a:endParaRPr b="0" i="0" sz="1400" u="none" cap="none" strike="noStrike">
              <a:solidFill>
                <a:srgbClr val="3D4594"/>
              </a:solidFill>
              <a:latin typeface="Arial"/>
              <a:ea typeface="Arial"/>
              <a:cs typeface="Arial"/>
              <a:sym typeface="Arial"/>
            </a:endParaRPr>
          </a:p>
        </p:txBody>
      </p:sp>
      <p:sp>
        <p:nvSpPr>
          <p:cNvPr id="293" name="Google Shape;293;p37"/>
          <p:cNvSpPr txBox="1"/>
          <p:nvPr/>
        </p:nvSpPr>
        <p:spPr>
          <a:xfrm>
            <a:off x="698624" y="537035"/>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2800"/>
              <a:buFont typeface="Arial"/>
              <a:buNone/>
            </a:pPr>
            <a:r>
              <a:rPr b="0" i="0" lang="es" sz="2800" u="none" cap="none" strike="noStrike">
                <a:solidFill>
                  <a:srgbClr val="E83464"/>
                </a:solidFill>
                <a:latin typeface="Arial"/>
                <a:ea typeface="Arial"/>
                <a:cs typeface="Arial"/>
                <a:sym typeface="Arial"/>
              </a:rPr>
              <a:t>Conexión con DriverManager y </a:t>
            </a:r>
            <a:br>
              <a:rPr b="0" i="0" lang="es" sz="2800" u="none" cap="none" strike="noStrike">
                <a:solidFill>
                  <a:srgbClr val="E83464"/>
                </a:solidFill>
                <a:latin typeface="Arial"/>
                <a:ea typeface="Arial"/>
                <a:cs typeface="Arial"/>
                <a:sym typeface="Arial"/>
              </a:rPr>
            </a:br>
            <a:r>
              <a:rPr b="0" i="0" lang="es" sz="2800" u="none" cap="none" strike="noStrike">
                <a:solidFill>
                  <a:srgbClr val="E83464"/>
                </a:solidFill>
                <a:latin typeface="Arial"/>
                <a:ea typeface="Arial"/>
                <a:cs typeface="Arial"/>
                <a:sym typeface="Arial"/>
              </a:rPr>
              <a:t>el objeto Connection </a:t>
            </a:r>
            <a:endParaRPr b="0" i="0" sz="2800" u="none" cap="none" strike="noStrike">
              <a:solidFill>
                <a:srgbClr val="E83464"/>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38"/>
          <p:cNvSpPr txBox="1"/>
          <p:nvPr/>
        </p:nvSpPr>
        <p:spPr>
          <a:xfrm>
            <a:off x="698624" y="1548935"/>
            <a:ext cx="7543800" cy="2546700"/>
          </a:xfrm>
          <a:prstGeom prst="rect">
            <a:avLst/>
          </a:prstGeom>
          <a:noFill/>
          <a:ln>
            <a:noFill/>
          </a:ln>
        </p:spPr>
        <p:txBody>
          <a:bodyPr anchorCtr="0" anchor="t" bIns="34275" lIns="0" spcFirstLastPara="1" rIns="0" wrap="square" tIns="34275">
            <a:noAutofit/>
          </a:bodyPr>
          <a:lstStyle/>
          <a:p>
            <a:pPr indent="0" lvl="0" marL="139700" marR="0" rtl="0" algn="just">
              <a:lnSpc>
                <a:spcPct val="100000"/>
              </a:lnSpc>
              <a:spcBef>
                <a:spcPts val="0"/>
              </a:spcBef>
              <a:spcAft>
                <a:spcPts val="0"/>
              </a:spcAft>
              <a:buClr>
                <a:srgbClr val="000000"/>
              </a:buClr>
              <a:buSzPts val="1500"/>
              <a:buFont typeface="Arial"/>
              <a:buNone/>
            </a:pPr>
            <a:r>
              <a:rPr b="0" i="0" lang="es" sz="1500" u="none" cap="none" strike="noStrike">
                <a:solidFill>
                  <a:srgbClr val="3D4594"/>
                </a:solidFill>
                <a:latin typeface="Arial"/>
                <a:ea typeface="Arial"/>
                <a:cs typeface="Arial"/>
                <a:sym typeface="Arial"/>
              </a:rPr>
              <a:t>Los objetos Statement permiten realizar consultas SQL en la base</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500"/>
              <a:buFont typeface="Arial"/>
              <a:buNone/>
            </a:pPr>
            <a:r>
              <a:rPr b="0" i="0" lang="es" sz="1500" u="none" cap="none" strike="noStrike">
                <a:solidFill>
                  <a:srgbClr val="3D4594"/>
                </a:solidFill>
                <a:latin typeface="Arial"/>
                <a:ea typeface="Arial"/>
                <a:cs typeface="Arial"/>
                <a:sym typeface="Arial"/>
              </a:rPr>
              <a:t>de datos:</a:t>
            </a:r>
            <a:endParaRPr b="0" i="0" sz="1300" u="none" cap="none" strike="noStrike">
              <a:solidFill>
                <a:srgbClr val="233A44"/>
              </a:solidFill>
              <a:latin typeface="Arial"/>
              <a:ea typeface="Arial"/>
              <a:cs typeface="Arial"/>
              <a:sym typeface="Arial"/>
            </a:endParaRPr>
          </a:p>
          <a:p>
            <a:pPr indent="-22860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3D4594"/>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 sz="1500" u="none" cap="none" strike="noStrike">
                <a:solidFill>
                  <a:srgbClr val="3D4594"/>
                </a:solidFill>
                <a:latin typeface="Arial"/>
                <a:ea typeface="Arial"/>
                <a:cs typeface="Arial"/>
                <a:sym typeface="Arial"/>
              </a:rPr>
              <a:t>Se obtienen a partir de un objeto Connection.</a:t>
            </a:r>
            <a:endParaRPr b="0" i="0" sz="1300" u="none" cap="none" strike="noStrike">
              <a:solidFill>
                <a:srgbClr val="233A44"/>
              </a:solidFill>
              <a:latin typeface="Arial"/>
              <a:ea typeface="Arial"/>
              <a:cs typeface="Arial"/>
              <a:sym typeface="Arial"/>
            </a:endParaRPr>
          </a:p>
          <a:p>
            <a:pPr indent="-22860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3D4594"/>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 sz="1500" u="none" cap="none" strike="noStrike">
                <a:solidFill>
                  <a:srgbClr val="3D4594"/>
                </a:solidFill>
                <a:latin typeface="Arial"/>
                <a:ea typeface="Arial"/>
                <a:cs typeface="Arial"/>
                <a:sym typeface="Arial"/>
              </a:rPr>
              <a:t>Disponen de distintos métodos para hacer consultas:</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3D4594"/>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s" sz="1400" u="none" cap="none" strike="noStrike">
                <a:solidFill>
                  <a:srgbClr val="3D4594"/>
                </a:solidFill>
                <a:latin typeface="Arial"/>
                <a:ea typeface="Arial"/>
                <a:cs typeface="Arial"/>
                <a:sym typeface="Arial"/>
              </a:rPr>
              <a:t>Método executeQuery: se utiliza para mostrar datos, normalmente mediante consultas SELECT.</a:t>
            </a:r>
            <a:endParaRPr b="0" i="0" sz="1100" u="none" cap="none" strike="noStrike">
              <a:solidFill>
                <a:srgbClr val="233A44"/>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s" sz="1400" u="none" cap="none" strike="noStrike">
                <a:solidFill>
                  <a:srgbClr val="3D4594"/>
                </a:solidFill>
                <a:latin typeface="Arial"/>
                <a:ea typeface="Arial"/>
                <a:cs typeface="Arial"/>
                <a:sym typeface="Arial"/>
              </a:rPr>
              <a:t>Método executeUpdate: se utiliza para insertar, modificar o borrar datos, mediante sentencias INSERT, UPDATE y DELETE.</a:t>
            </a:r>
            <a:endParaRPr b="0" i="0" sz="1100" u="none" cap="none" strike="noStrike">
              <a:solidFill>
                <a:srgbClr val="233A44"/>
              </a:solidFill>
              <a:latin typeface="Arial"/>
              <a:ea typeface="Arial"/>
              <a:cs typeface="Arial"/>
              <a:sym typeface="Arial"/>
            </a:endParaRPr>
          </a:p>
        </p:txBody>
      </p:sp>
      <p:sp>
        <p:nvSpPr>
          <p:cNvPr id="299" name="Google Shape;299;p38"/>
          <p:cNvSpPr txBox="1"/>
          <p:nvPr/>
        </p:nvSpPr>
        <p:spPr>
          <a:xfrm>
            <a:off x="698624" y="460835"/>
            <a:ext cx="7543800" cy="8550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2800"/>
              <a:buFont typeface="Arial"/>
              <a:buNone/>
            </a:pPr>
            <a:r>
              <a:rPr b="0" i="0" lang="es" sz="2800" u="none" cap="none" strike="noStrike">
                <a:solidFill>
                  <a:srgbClr val="E83464"/>
                </a:solidFill>
                <a:latin typeface="Arial"/>
                <a:ea typeface="Arial"/>
                <a:cs typeface="Arial"/>
                <a:sym typeface="Arial"/>
              </a:rPr>
              <a:t>Objeto Statement</a:t>
            </a:r>
            <a:endParaRPr b="0" i="0" sz="2800" u="none" cap="none" strike="noStrike">
              <a:solidFill>
                <a:srgbClr val="E83464"/>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3" name="Shape 303"/>
        <p:cNvGrpSpPr/>
        <p:nvPr/>
      </p:nvGrpSpPr>
      <p:grpSpPr>
        <a:xfrm>
          <a:off x="0" y="0"/>
          <a:ext cx="0" cy="0"/>
          <a:chOff x="0" y="0"/>
          <a:chExt cx="0" cy="0"/>
        </a:xfrm>
      </p:grpSpPr>
      <p:sp>
        <p:nvSpPr>
          <p:cNvPr id="304" name="Google Shape;304;p39"/>
          <p:cNvSpPr txBox="1"/>
          <p:nvPr/>
        </p:nvSpPr>
        <p:spPr>
          <a:xfrm>
            <a:off x="698624" y="1827715"/>
            <a:ext cx="7408200" cy="2223600"/>
          </a:xfrm>
          <a:prstGeom prst="rect">
            <a:avLst/>
          </a:prstGeom>
          <a:noFill/>
          <a:ln>
            <a:noFill/>
          </a:ln>
        </p:spPr>
        <p:txBody>
          <a:bodyPr anchorCtr="0" anchor="t" bIns="34275" lIns="0" spcFirstLastPara="1" rIns="0" wrap="square" tIns="34275">
            <a:noAutofit/>
          </a:bodyPr>
          <a:lstStyle/>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El método executeQuery devuelve un objeto de tipo ResultSet, que dará acceso a los resultados de la consulta que se haya ejecutado.</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String query = "SELECT nombre_columna [, . . .] "</a:t>
            </a:r>
            <a:endParaRPr b="0" i="0" sz="14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 "FROM nombre_tabla";</a:t>
            </a:r>
            <a:endParaRPr b="0" i="0" sz="14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try (Statement stmt = connection.createStatement ()) {</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ResultSet rs = stmt.executeQuery(query);</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  (...)</a:t>
            </a:r>
            <a:endParaRPr b="0" i="0" sz="14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400"/>
              <a:buFont typeface="Arial"/>
              <a:buNone/>
            </a:pPr>
            <a:r>
              <a:rPr b="0" i="0" lang="es" sz="1400" u="none" cap="none" strike="noStrike">
                <a:solidFill>
                  <a:srgbClr val="3D4594"/>
                </a:solidFill>
                <a:latin typeface="Arial"/>
                <a:ea typeface="Arial"/>
                <a:cs typeface="Arial"/>
                <a:sym typeface="Arial"/>
              </a:rPr>
              <a:t>}</a:t>
            </a:r>
            <a:endParaRPr b="0" i="0" sz="1400" u="none" cap="none" strike="noStrike">
              <a:solidFill>
                <a:srgbClr val="3D4594"/>
              </a:solidFill>
              <a:latin typeface="Arial"/>
              <a:ea typeface="Arial"/>
              <a:cs typeface="Arial"/>
              <a:sym typeface="Arial"/>
            </a:endParaRPr>
          </a:p>
        </p:txBody>
      </p:sp>
      <p:sp>
        <p:nvSpPr>
          <p:cNvPr id="305" name="Google Shape;305;p39"/>
          <p:cNvSpPr txBox="1"/>
          <p:nvPr/>
        </p:nvSpPr>
        <p:spPr>
          <a:xfrm>
            <a:off x="698625" y="628104"/>
            <a:ext cx="7543800" cy="8550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2800"/>
              <a:buFont typeface="Arial"/>
              <a:buNone/>
            </a:pPr>
            <a:r>
              <a:rPr b="0" i="0" lang="es" sz="2800" u="none" cap="none" strike="noStrike">
                <a:solidFill>
                  <a:srgbClr val="E83464"/>
                </a:solidFill>
                <a:latin typeface="Arial"/>
                <a:ea typeface="Arial"/>
                <a:cs typeface="Arial"/>
                <a:sym typeface="Arial"/>
              </a:rPr>
              <a:t>Objeto Statement - SELECT</a:t>
            </a:r>
            <a:endParaRPr b="0" i="0" sz="2800" u="none" cap="none" strike="noStrike">
              <a:solidFill>
                <a:srgbClr val="E83464"/>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40"/>
          <p:cNvSpPr txBox="1"/>
          <p:nvPr/>
        </p:nvSpPr>
        <p:spPr>
          <a:xfrm>
            <a:off x="698625" y="1905774"/>
            <a:ext cx="7408200" cy="2069700"/>
          </a:xfrm>
          <a:prstGeom prst="rect">
            <a:avLst/>
          </a:prstGeom>
          <a:noFill/>
          <a:ln>
            <a:noFill/>
          </a:ln>
        </p:spPr>
        <p:txBody>
          <a:bodyPr anchorCtr="0" anchor="t" bIns="34275" lIns="0" spcFirstLastPara="1" rIns="0" wrap="square" tIns="34275">
            <a:noAutofit/>
          </a:bodyPr>
          <a:lstStyle/>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El método executeUpdate de Connection se utiliza para insertar, eliminar o modificar datos. Devuelve el número de filas afectadas (insertadas, eliminadas o modificadas) por la sentencia ejecutada.</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String query = “UPDATE nombre_tabla  SET nombre_columna = valor_nuevo "</a:t>
            </a:r>
            <a:endParaRPr b="0" i="0" sz="13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             + “WHERE Expresion ";</a:t>
            </a:r>
            <a:endParaRPr b="0" i="0" sz="13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try (Statement stmt = connection.createStatement ()) {</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    int rowCount = stmt.executeUpdate(query);</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a:t>
            </a:r>
            <a:endParaRPr b="0" i="0" sz="1300" u="none" cap="none" strike="noStrike">
              <a:solidFill>
                <a:srgbClr val="3D4594"/>
              </a:solidFill>
              <a:latin typeface="Arial"/>
              <a:ea typeface="Arial"/>
              <a:cs typeface="Arial"/>
              <a:sym typeface="Arial"/>
            </a:endParaRPr>
          </a:p>
        </p:txBody>
      </p:sp>
      <p:sp>
        <p:nvSpPr>
          <p:cNvPr id="311" name="Google Shape;311;p40"/>
          <p:cNvSpPr txBox="1"/>
          <p:nvPr/>
        </p:nvSpPr>
        <p:spPr>
          <a:xfrm>
            <a:off x="698625" y="628104"/>
            <a:ext cx="7543800" cy="8550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2800"/>
              <a:buFont typeface="Arial"/>
              <a:buNone/>
            </a:pPr>
            <a:r>
              <a:rPr b="0" i="0" lang="es" sz="2800" u="none" cap="none" strike="noStrike">
                <a:solidFill>
                  <a:srgbClr val="E83464"/>
                </a:solidFill>
                <a:latin typeface="Arial"/>
                <a:ea typeface="Arial"/>
                <a:cs typeface="Arial"/>
                <a:sym typeface="Arial"/>
              </a:rPr>
              <a:t>Objeto Statement – UPDATE </a:t>
            </a:r>
            <a:endParaRPr b="0" i="0" sz="2800" u="none" cap="none" strike="noStrike">
              <a:solidFill>
                <a:srgbClr val="E83464"/>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41"/>
          <p:cNvSpPr txBox="1"/>
          <p:nvPr/>
        </p:nvSpPr>
        <p:spPr>
          <a:xfrm>
            <a:off x="821287" y="1638144"/>
            <a:ext cx="6995700" cy="3270000"/>
          </a:xfrm>
          <a:prstGeom prst="rect">
            <a:avLst/>
          </a:prstGeom>
          <a:noFill/>
          <a:ln>
            <a:noFill/>
          </a:ln>
        </p:spPr>
        <p:txBody>
          <a:bodyPr anchorCtr="0" anchor="t" bIns="34275" lIns="0" spcFirstLastPara="1" rIns="0" wrap="square" tIns="34275">
            <a:noAutofit/>
          </a:bodyPr>
          <a:lstStyle/>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String variable = "INSERT INTO nombre_tabla "</a:t>
            </a:r>
            <a:endParaRPr b="0" i="0" sz="13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                   + “(</a:t>
            </a:r>
            <a:r>
              <a:rPr b="0" i="0" lang="es" sz="1200" u="none" cap="none" strike="noStrike">
                <a:solidFill>
                  <a:srgbClr val="3D4594"/>
                </a:solidFill>
                <a:latin typeface="Arial"/>
                <a:ea typeface="Arial"/>
                <a:cs typeface="Arial"/>
                <a:sym typeface="Arial"/>
              </a:rPr>
              <a:t>nombre_columna [, . . .])</a:t>
            </a:r>
            <a:r>
              <a:rPr b="0" i="0" lang="es" sz="1300" u="none" cap="none" strike="noStrike">
                <a:solidFill>
                  <a:srgbClr val="3D4594"/>
                </a:solidFill>
                <a:latin typeface="Arial"/>
                <a:ea typeface="Arial"/>
                <a:cs typeface="Arial"/>
                <a:sym typeface="Arial"/>
              </a:rPr>
              <a:t> "</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                   + "VALUES (valor_columna [, ...]) ";</a:t>
            </a:r>
            <a:endParaRPr b="0" i="0" sz="13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 }</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try (Statement stmt = connection.createStatement ()) {</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    stmt.executeUpdate(q, Statement.RETURN_GENERATED_KEYS);</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    ResultSet rs = stmt.getGeneratedKeys ();</a:t>
            </a:r>
            <a:endParaRPr b="0" i="0" sz="13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    int rowId;</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    if (rs.next()) {</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	rowId = rs.getInt (1);</a:t>
            </a:r>
            <a:endParaRPr b="0" i="0" sz="13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 else {</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	// Esto no deber´ıa ocurrir ...</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	rowId = -1;</a:t>
            </a:r>
            <a:endParaRPr b="0" i="0" sz="1300" u="none" cap="none" strike="noStrike">
              <a:solidFill>
                <a:srgbClr val="233A4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rPr b="0" i="0" lang="es" sz="1300" u="none" cap="none" strike="noStrike">
                <a:solidFill>
                  <a:srgbClr val="3D4594"/>
                </a:solidFill>
                <a:latin typeface="Arial"/>
                <a:ea typeface="Arial"/>
                <a:cs typeface="Arial"/>
                <a:sym typeface="Arial"/>
              </a:rPr>
              <a:t>}</a:t>
            </a:r>
            <a:endParaRPr b="0" i="0" sz="13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D4594"/>
              </a:solidFill>
              <a:latin typeface="Arial"/>
              <a:ea typeface="Arial"/>
              <a:cs typeface="Arial"/>
              <a:sym typeface="Arial"/>
            </a:endParaRPr>
          </a:p>
          <a:p>
            <a:pPr indent="0" lvl="0" marL="13970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3D4594"/>
              </a:solidFill>
              <a:latin typeface="Arial"/>
              <a:ea typeface="Arial"/>
              <a:cs typeface="Arial"/>
              <a:sym typeface="Arial"/>
            </a:endParaRPr>
          </a:p>
        </p:txBody>
      </p:sp>
      <p:sp>
        <p:nvSpPr>
          <p:cNvPr id="317" name="Google Shape;317;p41"/>
          <p:cNvSpPr txBox="1"/>
          <p:nvPr/>
        </p:nvSpPr>
        <p:spPr>
          <a:xfrm>
            <a:off x="698625" y="628104"/>
            <a:ext cx="7543800" cy="8550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2800"/>
              <a:buFont typeface="Arial"/>
              <a:buNone/>
            </a:pPr>
            <a:r>
              <a:rPr b="0" i="0" lang="es" sz="2800" u="none" cap="none" strike="noStrike">
                <a:solidFill>
                  <a:srgbClr val="E83464"/>
                </a:solidFill>
                <a:latin typeface="Arial"/>
                <a:ea typeface="Arial"/>
                <a:cs typeface="Arial"/>
                <a:sym typeface="Arial"/>
              </a:rPr>
              <a:t>Objeto Statement – INSERT </a:t>
            </a:r>
            <a:endParaRPr b="0" i="0" sz="2800" u="none" cap="none" strike="noStrike">
              <a:solidFill>
                <a:srgbClr val="E83464"/>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2"/>
          <p:cNvPicPr preferRelativeResize="0"/>
          <p:nvPr/>
        </p:nvPicPr>
        <p:blipFill rotWithShape="1">
          <a:blip r:embed="rId3">
            <a:alphaModFix/>
          </a:blip>
          <a:srcRect b="0" l="0" r="0" t="0"/>
          <a:stretch/>
        </p:blipFill>
        <p:spPr>
          <a:xfrm>
            <a:off x="2475" y="0"/>
            <a:ext cx="9139050"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Definir y diseñar una base de datos relacional</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Construir una base de datos en SQLite de una tabla</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Manipular la gestión de información en la base de datos construida</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Explicar y aplicar el concepto de conexión a una base de datos relacional (JDBC)</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Construir una aplicación con entorno gráfico que conecte a una base de datos relacional y lleve a cabo operaciones sobre esta</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376121" y="820445"/>
            <a:ext cx="8210400" cy="6180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2800"/>
              <a:buFont typeface="Arial"/>
              <a:buNone/>
            </a:pPr>
            <a:r>
              <a:rPr b="0" i="0" lang="es" sz="2800" u="none" cap="none" strike="noStrike">
                <a:solidFill>
                  <a:srgbClr val="E83464"/>
                </a:solidFill>
                <a:latin typeface="Arial"/>
                <a:ea typeface="Arial"/>
                <a:cs typeface="Arial"/>
                <a:sym typeface="Arial"/>
              </a:rPr>
              <a:t>¿Qué es una base de datos?</a:t>
            </a:r>
            <a:endParaRPr b="0" i="0" sz="2800" u="none" cap="none" strike="noStrike">
              <a:solidFill>
                <a:srgbClr val="E83464"/>
              </a:solidFill>
              <a:latin typeface="Arial"/>
              <a:ea typeface="Arial"/>
              <a:cs typeface="Arial"/>
              <a:sym typeface="Arial"/>
            </a:endParaRPr>
          </a:p>
        </p:txBody>
      </p:sp>
      <p:sp>
        <p:nvSpPr>
          <p:cNvPr id="162" name="Google Shape;162;p18"/>
          <p:cNvSpPr txBox="1"/>
          <p:nvPr/>
        </p:nvSpPr>
        <p:spPr>
          <a:xfrm>
            <a:off x="731450" y="1621605"/>
            <a:ext cx="7254300" cy="2894700"/>
          </a:xfrm>
          <a:prstGeom prst="rect">
            <a:avLst/>
          </a:prstGeom>
          <a:noFill/>
          <a:ln>
            <a:noFill/>
          </a:ln>
        </p:spPr>
        <p:txBody>
          <a:bodyPr anchorCtr="0" anchor="t" bIns="34275" lIns="0" spcFirstLastPara="1" rIns="0" wrap="square" tIns="34275">
            <a:noAutofit/>
          </a:bodyPr>
          <a:lstStyle/>
          <a:p>
            <a:pPr indent="-285750" lvl="0" marL="285750" marR="0" rtl="0" algn="just">
              <a:lnSpc>
                <a:spcPct val="90000"/>
              </a:lnSpc>
              <a:spcBef>
                <a:spcPts val="0"/>
              </a:spcBef>
              <a:spcAft>
                <a:spcPts val="0"/>
              </a:spcAft>
              <a:buClr>
                <a:srgbClr val="233A44"/>
              </a:buClr>
              <a:buSzPts val="1500"/>
              <a:buFont typeface="Arial"/>
              <a:buChar char="●"/>
            </a:pPr>
            <a:r>
              <a:rPr b="0" i="0" lang="es" sz="1600" u="none" cap="none" strike="noStrike">
                <a:solidFill>
                  <a:srgbClr val="375FA9"/>
                </a:solidFill>
                <a:latin typeface="Arial"/>
                <a:ea typeface="Arial"/>
                <a:cs typeface="Arial"/>
                <a:sym typeface="Arial"/>
              </a:rPr>
              <a:t>Una base de datos es una colección organizada de información estructurada, o datos, típicamente almacenados electrónicamente en un sistema de computadora. Una base de datos es usualmente controlada por un sistema de gestion de base de datos (DBMS). En conjunto, los datos y el DBMS, junto con las aplicaciones que están asociados con ellos, se conocen como un sistema de base de datos, que a menudo se reducen a solo base de datos. </a:t>
            </a:r>
            <a:endParaRPr b="0" i="0" sz="1600" u="none" cap="none" strike="noStrike">
              <a:solidFill>
                <a:srgbClr val="375FA9"/>
              </a:solidFill>
              <a:latin typeface="Arial"/>
              <a:ea typeface="Arial"/>
              <a:cs typeface="Arial"/>
              <a:sym typeface="Arial"/>
            </a:endParaRPr>
          </a:p>
          <a:p>
            <a:pPr indent="-190500" lvl="0" marL="285750" marR="0" rtl="0" algn="just">
              <a:lnSpc>
                <a:spcPct val="90000"/>
              </a:lnSpc>
              <a:spcBef>
                <a:spcPts val="0"/>
              </a:spcBef>
              <a:spcAft>
                <a:spcPts val="0"/>
              </a:spcAft>
              <a:buClr>
                <a:srgbClr val="233A44"/>
              </a:buClr>
              <a:buSzPts val="1500"/>
              <a:buFont typeface="Arial"/>
              <a:buNone/>
            </a:pPr>
            <a:r>
              <a:t/>
            </a:r>
            <a:endParaRPr b="0" i="0" sz="1600" u="none" cap="none" strike="noStrike">
              <a:solidFill>
                <a:srgbClr val="375FA9"/>
              </a:solidFill>
              <a:latin typeface="Arial"/>
              <a:ea typeface="Arial"/>
              <a:cs typeface="Arial"/>
              <a:sym typeface="Arial"/>
            </a:endParaRPr>
          </a:p>
          <a:p>
            <a:pPr indent="-285750" lvl="0" marL="285750" marR="0" rtl="0" algn="just">
              <a:lnSpc>
                <a:spcPct val="90000"/>
              </a:lnSpc>
              <a:spcBef>
                <a:spcPts val="0"/>
              </a:spcBef>
              <a:spcAft>
                <a:spcPts val="0"/>
              </a:spcAft>
              <a:buClr>
                <a:srgbClr val="233A44"/>
              </a:buClr>
              <a:buSzPts val="1500"/>
              <a:buFont typeface="Arial"/>
              <a:buChar char="●"/>
            </a:pPr>
            <a:r>
              <a:rPr b="0" i="0" lang="es" sz="1600" u="none" cap="none" strike="noStrike">
                <a:solidFill>
                  <a:srgbClr val="375FA9"/>
                </a:solidFill>
                <a:latin typeface="Arial"/>
                <a:ea typeface="Arial"/>
                <a:cs typeface="Arial"/>
                <a:sym typeface="Arial"/>
              </a:rPr>
              <a:t>Hay muchos tipos diferentes de bases de datos. La mejor base de datos para una organización específica depende de cómo la organización pretende utilizar los datos. Pero  a grandes razgos se clasifican en relacionales  y no relacionales.</a:t>
            </a:r>
            <a:endParaRPr b="0" i="0" sz="16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376121" y="820445"/>
            <a:ext cx="8210400" cy="6180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2800"/>
              <a:buFont typeface="Arial"/>
              <a:buNone/>
            </a:pPr>
            <a:r>
              <a:rPr b="0" i="0" lang="es" sz="2800" u="none" cap="none" strike="noStrike">
                <a:solidFill>
                  <a:srgbClr val="E83464"/>
                </a:solidFill>
                <a:latin typeface="Arial"/>
                <a:ea typeface="Arial"/>
                <a:cs typeface="Arial"/>
                <a:sym typeface="Arial"/>
              </a:rPr>
              <a:t>¿Qué es una base de datos relacional?</a:t>
            </a:r>
            <a:endParaRPr b="0" i="0" sz="2800" u="none" cap="none" strike="noStrike">
              <a:solidFill>
                <a:srgbClr val="E83464"/>
              </a:solidFill>
              <a:latin typeface="Arial"/>
              <a:ea typeface="Arial"/>
              <a:cs typeface="Arial"/>
              <a:sym typeface="Arial"/>
            </a:endParaRPr>
          </a:p>
        </p:txBody>
      </p:sp>
      <p:sp>
        <p:nvSpPr>
          <p:cNvPr id="168" name="Google Shape;168;p19"/>
          <p:cNvSpPr txBox="1"/>
          <p:nvPr/>
        </p:nvSpPr>
        <p:spPr>
          <a:xfrm>
            <a:off x="731450" y="1621605"/>
            <a:ext cx="7254300" cy="2894700"/>
          </a:xfrm>
          <a:prstGeom prst="rect">
            <a:avLst/>
          </a:prstGeom>
          <a:noFill/>
          <a:ln>
            <a:noFill/>
          </a:ln>
        </p:spPr>
        <p:txBody>
          <a:bodyPr anchorCtr="0" anchor="t" bIns="34275" lIns="0" spcFirstLastPara="1" rIns="0" wrap="square" tIns="34275">
            <a:noAutofit/>
          </a:bodyPr>
          <a:lstStyle/>
          <a:p>
            <a:pPr indent="-285750" lvl="0" marL="285750" marR="0" rtl="0" algn="just">
              <a:lnSpc>
                <a:spcPct val="90000"/>
              </a:lnSpc>
              <a:spcBef>
                <a:spcPts val="0"/>
              </a:spcBef>
              <a:spcAft>
                <a:spcPts val="0"/>
              </a:spcAft>
              <a:buClr>
                <a:srgbClr val="233A44"/>
              </a:buClr>
              <a:buSzPts val="1500"/>
              <a:buFont typeface="Arial"/>
              <a:buChar char="●"/>
            </a:pPr>
            <a:r>
              <a:rPr b="0" i="0" lang="es" sz="1600" u="none" cap="none" strike="noStrike">
                <a:solidFill>
                  <a:srgbClr val="375FA9"/>
                </a:solidFill>
                <a:latin typeface="Arial"/>
                <a:ea typeface="Arial"/>
                <a:cs typeface="Arial"/>
                <a:sym typeface="Arial"/>
              </a:rPr>
              <a:t>Una </a:t>
            </a:r>
            <a:r>
              <a:rPr b="1" i="1" lang="es" sz="1600" u="none" cap="none" strike="noStrike">
                <a:solidFill>
                  <a:srgbClr val="375FA9"/>
                </a:solidFill>
                <a:latin typeface="Arial"/>
                <a:ea typeface="Arial"/>
                <a:cs typeface="Arial"/>
                <a:sym typeface="Arial"/>
              </a:rPr>
              <a:t>base de datos relacional</a:t>
            </a:r>
            <a:r>
              <a:rPr b="0" i="0" lang="es" sz="1600" u="none" cap="none" strike="noStrike">
                <a:solidFill>
                  <a:srgbClr val="375FA9"/>
                </a:solidFill>
                <a:latin typeface="Arial"/>
                <a:ea typeface="Arial"/>
                <a:cs typeface="Arial"/>
                <a:sym typeface="Arial"/>
              </a:rPr>
              <a:t> es un tipo de base de datos que almacena y proporciona acceso a puntos de datos relacionados entre sí. Las bases de datos relacionales se basan en el modelo relacional, una forma intuitiva y directa de representar datos en tablas. </a:t>
            </a:r>
            <a:endParaRPr b="0" i="0" sz="16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233A44"/>
              </a:buClr>
              <a:buSzPts val="1500"/>
              <a:buFont typeface="Arial"/>
              <a:buNone/>
            </a:pPr>
            <a:r>
              <a:t/>
            </a:r>
            <a:endParaRPr b="0" i="0" sz="1600" u="none" cap="none" strike="noStrike">
              <a:solidFill>
                <a:srgbClr val="375FA9"/>
              </a:solidFill>
              <a:latin typeface="Arial"/>
              <a:ea typeface="Arial"/>
              <a:cs typeface="Arial"/>
              <a:sym typeface="Arial"/>
            </a:endParaRPr>
          </a:p>
          <a:p>
            <a:pPr indent="-285750" lvl="0" marL="285750" marR="0" rtl="0" algn="just">
              <a:lnSpc>
                <a:spcPct val="90000"/>
              </a:lnSpc>
              <a:spcBef>
                <a:spcPts val="0"/>
              </a:spcBef>
              <a:spcAft>
                <a:spcPts val="0"/>
              </a:spcAft>
              <a:buClr>
                <a:srgbClr val="233A44"/>
              </a:buClr>
              <a:buSzPts val="1500"/>
              <a:buFont typeface="Arial"/>
              <a:buChar char="●"/>
            </a:pPr>
            <a:r>
              <a:rPr b="0" i="0" lang="es" sz="1600" u="none" cap="none" strike="noStrike">
                <a:solidFill>
                  <a:srgbClr val="375FA9"/>
                </a:solidFill>
                <a:latin typeface="Arial"/>
                <a:ea typeface="Arial"/>
                <a:cs typeface="Arial"/>
                <a:sym typeface="Arial"/>
              </a:rPr>
              <a:t>En una base de datos relacional, cada fila de la tabla es un registro con un ID único llamado clave. Las columnas de la tabla contienen atributos de los datos, y cada registro generalmente tiene un valor para cada atributo, lo que facilita el establecimiento de las relaciones entre los puntos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00110" y="1355361"/>
            <a:ext cx="6619800" cy="7713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2800"/>
              <a:buFont typeface="Arial"/>
              <a:buNone/>
            </a:pPr>
            <a:r>
              <a:rPr b="0" i="0" lang="es" sz="2800" u="none" cap="none" strike="noStrike">
                <a:solidFill>
                  <a:srgbClr val="E83464"/>
                </a:solidFill>
                <a:latin typeface="Arial"/>
                <a:ea typeface="Arial"/>
                <a:cs typeface="Arial"/>
                <a:sym typeface="Arial"/>
              </a:rPr>
              <a:t>¿Cómo se estructuran las base de datos relacionales?</a:t>
            </a:r>
            <a:endParaRPr b="0" i="0" sz="2800" u="none" cap="none" strike="noStrike">
              <a:solidFill>
                <a:srgbClr val="AF7B51"/>
              </a:solidFill>
              <a:latin typeface="Arial"/>
              <a:ea typeface="Arial"/>
              <a:cs typeface="Arial"/>
              <a:sym typeface="Arial"/>
            </a:endParaRPr>
          </a:p>
        </p:txBody>
      </p:sp>
      <p:sp>
        <p:nvSpPr>
          <p:cNvPr id="174" name="Google Shape;174;p20"/>
          <p:cNvSpPr txBox="1"/>
          <p:nvPr/>
        </p:nvSpPr>
        <p:spPr>
          <a:xfrm>
            <a:off x="800110" y="2239847"/>
            <a:ext cx="7543800" cy="23514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233A44"/>
              </a:buClr>
              <a:buSzPts val="1400"/>
              <a:buFont typeface="Arial"/>
              <a:buChar char="●"/>
            </a:pPr>
            <a:r>
              <a:rPr b="0" i="0" lang="es" sz="1600" u="none" cap="none" strike="noStrike">
                <a:solidFill>
                  <a:srgbClr val="375FA9"/>
                </a:solidFill>
                <a:latin typeface="Arial"/>
                <a:ea typeface="Arial"/>
                <a:cs typeface="Arial"/>
                <a:sym typeface="Arial"/>
              </a:rPr>
              <a:t>El modelo relacional significa que las estructuras lógicas de datos (las tablas de datos, vistas e índices) están separadas de las estructuras físicas de almacenamiento. Esta separación significa que los administradores de bases de datos pueden administrar el almacenamiento físico de datos sin afectar el acceso a esos datos como una estructura lógica. Por ejemplo, cambiar el nombre de un archivo de base de datos no cambia el nombre de las tablas almacenadas en él.</a:t>
            </a:r>
            <a:endParaRPr b="0" i="0" sz="1600" u="none" cap="none" strike="noStrike">
              <a:solidFill>
                <a:srgbClr val="375FA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923321" y="866585"/>
            <a:ext cx="6619800" cy="7713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2800"/>
              <a:buFont typeface="Arial"/>
              <a:buNone/>
            </a:pPr>
            <a:r>
              <a:rPr b="0" i="0" lang="es" sz="2800" u="none" cap="none" strike="noStrike">
                <a:solidFill>
                  <a:srgbClr val="E83464"/>
                </a:solidFill>
                <a:latin typeface="Arial"/>
                <a:ea typeface="Arial"/>
                <a:cs typeface="Arial"/>
                <a:sym typeface="Arial"/>
              </a:rPr>
              <a:t>¿Cómo se estructuran las base de datos relacionales?</a:t>
            </a:r>
            <a:endParaRPr b="0" i="0" sz="2800" u="none" cap="none" strike="noStrike">
              <a:solidFill>
                <a:srgbClr val="AF7B51"/>
              </a:solidFill>
              <a:latin typeface="Arial"/>
              <a:ea typeface="Arial"/>
              <a:cs typeface="Arial"/>
              <a:sym typeface="Arial"/>
            </a:endParaRPr>
          </a:p>
        </p:txBody>
      </p:sp>
      <p:sp>
        <p:nvSpPr>
          <p:cNvPr id="180" name="Google Shape;180;p21"/>
          <p:cNvSpPr txBox="1"/>
          <p:nvPr/>
        </p:nvSpPr>
        <p:spPr>
          <a:xfrm>
            <a:off x="655692" y="1638009"/>
            <a:ext cx="7543800" cy="30174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233A44"/>
              </a:buClr>
              <a:buSzPts val="1400"/>
              <a:buFont typeface="Arial"/>
              <a:buChar char="●"/>
            </a:pPr>
            <a:r>
              <a:rPr b="0" i="0" lang="es" sz="1500" u="none" cap="none" strike="noStrike">
                <a:solidFill>
                  <a:srgbClr val="375FA9"/>
                </a:solidFill>
                <a:latin typeface="Arial"/>
                <a:ea typeface="Arial"/>
                <a:cs typeface="Arial"/>
                <a:sym typeface="Arial"/>
              </a:rPr>
              <a:t>La distinción entre lógica y física también se aplica a las operaciones de la base de datos, que son acciones claramente definidas que permiten a las aplicaciones manipular los datos y las estructuras de la base de datos. Las operaciones lógicas permiten que una aplicación especifique el contenido que necesita, mientras que las operaciones físicas determinan cómo se debe acceder a esos datos y luego realizan la tarea.</a:t>
            </a:r>
            <a:endParaRPr b="0" i="0" sz="1300" u="none" cap="none" strike="noStrike">
              <a:solidFill>
                <a:srgbClr val="233A44"/>
              </a:solidFill>
              <a:latin typeface="Arial"/>
              <a:ea typeface="Arial"/>
              <a:cs typeface="Arial"/>
              <a:sym typeface="Arial"/>
            </a:endParaRPr>
          </a:p>
          <a:p>
            <a:pPr indent="-317500" lvl="0" marL="457200" marR="0" rtl="0" algn="just">
              <a:lnSpc>
                <a:spcPct val="90000"/>
              </a:lnSpc>
              <a:spcBef>
                <a:spcPts val="900"/>
              </a:spcBef>
              <a:spcAft>
                <a:spcPts val="0"/>
              </a:spcAft>
              <a:buClr>
                <a:srgbClr val="233A44"/>
              </a:buClr>
              <a:buSzPts val="1400"/>
              <a:buFont typeface="Arial"/>
              <a:buChar char="●"/>
            </a:pPr>
            <a:r>
              <a:rPr b="0" i="0" lang="es" sz="1500" u="none" cap="none" strike="noStrike">
                <a:solidFill>
                  <a:srgbClr val="375FA9"/>
                </a:solidFill>
                <a:latin typeface="Arial"/>
                <a:ea typeface="Arial"/>
                <a:cs typeface="Arial"/>
                <a:sym typeface="Arial"/>
              </a:rPr>
              <a:t>Para garantizar que los datos sean siempre precisos y accesibles, las bases de datos relacionales siguen ciertas reglas de integridad. Por ejemplo, una regla de integridad puede especificar que no se permiten filas duplicadas en una tabla, para eliminar la posibilidad de que ingrese información errónea en la base de datos.</a:t>
            </a:r>
            <a:endParaRPr b="0" i="0" sz="1300" u="none" cap="none" strike="noStrike">
              <a:solidFill>
                <a:srgbClr val="233A44"/>
              </a:solidFill>
              <a:latin typeface="Arial"/>
              <a:ea typeface="Arial"/>
              <a:cs typeface="Arial"/>
              <a:sym typeface="Arial"/>
            </a:endParaRPr>
          </a:p>
          <a:p>
            <a:pPr indent="-22860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778356" y="375811"/>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600"/>
              <a:buFont typeface="Arial"/>
              <a:buNone/>
            </a:pPr>
            <a:r>
              <a:rPr b="0" i="0" lang="es" sz="3600" u="none" cap="none" strike="noStrike">
                <a:solidFill>
                  <a:srgbClr val="E83464"/>
                </a:solidFill>
                <a:latin typeface="Arial"/>
                <a:ea typeface="Arial"/>
                <a:cs typeface="Arial"/>
                <a:sym typeface="Arial"/>
              </a:rPr>
              <a:t>SQL</a:t>
            </a:r>
            <a:endParaRPr b="0" i="0" sz="3600" u="none" cap="none" strike="noStrike">
              <a:solidFill>
                <a:srgbClr val="E83464"/>
              </a:solidFill>
              <a:latin typeface="Arial"/>
              <a:ea typeface="Arial"/>
              <a:cs typeface="Arial"/>
              <a:sym typeface="Arial"/>
            </a:endParaRPr>
          </a:p>
        </p:txBody>
      </p:sp>
      <p:sp>
        <p:nvSpPr>
          <p:cNvPr id="186" name="Google Shape;186;p22"/>
          <p:cNvSpPr txBox="1"/>
          <p:nvPr/>
        </p:nvSpPr>
        <p:spPr>
          <a:xfrm>
            <a:off x="699597" y="1562984"/>
            <a:ext cx="7543800" cy="18462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233A44"/>
              </a:buClr>
              <a:buSzPts val="1400"/>
              <a:buFont typeface="Arial"/>
              <a:buChar char="●"/>
            </a:pPr>
            <a:r>
              <a:rPr b="0" i="0" lang="es" sz="1600" u="none" cap="none" strike="noStrike">
                <a:solidFill>
                  <a:srgbClr val="375FA9"/>
                </a:solidFill>
                <a:latin typeface="Arial"/>
                <a:ea typeface="Arial"/>
                <a:cs typeface="Arial"/>
                <a:sym typeface="Arial"/>
              </a:rPr>
              <a:t>El lenguaje de consulta estructurado o SQL (Structured Query Language) es un lenguaje declarativo de acceso a bases de datos relacionales que permite especificar diversos tipos de operaciones en ellas.</a:t>
            </a:r>
            <a:endParaRPr b="0" i="0" sz="1300" u="none" cap="none" strike="noStrike">
              <a:solidFill>
                <a:srgbClr val="233A44"/>
              </a:solidFill>
              <a:latin typeface="Arial"/>
              <a:ea typeface="Arial"/>
              <a:cs typeface="Arial"/>
              <a:sym typeface="Arial"/>
            </a:endParaRPr>
          </a:p>
          <a:p>
            <a:pPr indent="0" lvl="0" marL="139700" marR="0" rtl="0" algn="just">
              <a:lnSpc>
                <a:spcPct val="90000"/>
              </a:lnSpc>
              <a:spcBef>
                <a:spcPts val="900"/>
              </a:spcBef>
              <a:spcAft>
                <a:spcPts val="0"/>
              </a:spcAft>
              <a:buClr>
                <a:srgbClr val="000000"/>
              </a:buClr>
              <a:buSzPts val="1600"/>
              <a:buFont typeface="Arial"/>
              <a:buNone/>
            </a:pPr>
            <a:r>
              <a:rPr b="0" i="0" lang="es" sz="1600" u="none" cap="none" strike="noStrike">
                <a:solidFill>
                  <a:srgbClr val="375FA9"/>
                </a:solidFill>
                <a:latin typeface="Arial"/>
                <a:ea typeface="Arial"/>
                <a:cs typeface="Arial"/>
                <a:sym typeface="Arial"/>
              </a:rPr>
              <a:t> </a:t>
            </a:r>
            <a:endParaRPr b="0" i="0" sz="1600" u="none" cap="none" strike="noStrike">
              <a:solidFill>
                <a:srgbClr val="375FA9"/>
              </a:solidFill>
              <a:latin typeface="Arial"/>
              <a:ea typeface="Arial"/>
              <a:cs typeface="Arial"/>
              <a:sym typeface="Arial"/>
            </a:endParaRPr>
          </a:p>
          <a:p>
            <a:pPr indent="-317500" lvl="0" marL="457200" marR="0" rtl="0" algn="just">
              <a:lnSpc>
                <a:spcPct val="90000"/>
              </a:lnSpc>
              <a:spcBef>
                <a:spcPts val="900"/>
              </a:spcBef>
              <a:spcAft>
                <a:spcPts val="0"/>
              </a:spcAft>
              <a:buClr>
                <a:srgbClr val="233A44"/>
              </a:buClr>
              <a:buSzPts val="1400"/>
              <a:buFont typeface="Arial"/>
              <a:buChar char="●"/>
            </a:pPr>
            <a:r>
              <a:rPr b="0" i="0" lang="es" sz="1600" u="none" cap="none" strike="noStrike">
                <a:solidFill>
                  <a:srgbClr val="375FA9"/>
                </a:solidFill>
                <a:latin typeface="Arial"/>
                <a:ea typeface="Arial"/>
                <a:cs typeface="Arial"/>
                <a:sym typeface="Arial"/>
              </a:rPr>
              <a:t>Una de sus características es el manejo del álgebra y el cálculo relacional que permiten efectuar consultas con el fin de recuperar de forma sencilla información de interés de bases de datos, así como hacer cambios en ella. </a:t>
            </a:r>
            <a:endParaRPr b="0" i="0" sz="1300" u="none" cap="none" strike="noStrike">
              <a:solidFill>
                <a:srgbClr val="233A44"/>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nvSpPr>
        <p:spPr>
          <a:xfrm>
            <a:off x="738250" y="718501"/>
            <a:ext cx="6314100" cy="8898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600"/>
              <a:buFont typeface="Arial"/>
              <a:buNone/>
            </a:pPr>
            <a:r>
              <a:rPr b="1" i="0" lang="es" sz="3600" u="none" cap="none" strike="noStrike">
                <a:solidFill>
                  <a:srgbClr val="E83464"/>
                </a:solidFill>
                <a:latin typeface="Arial"/>
                <a:ea typeface="Arial"/>
                <a:cs typeface="Arial"/>
                <a:sym typeface="Arial"/>
              </a:rPr>
              <a:t>SQL</a:t>
            </a:r>
            <a:endParaRPr b="1" i="0" sz="3600" u="none" cap="none" strike="noStrike">
              <a:solidFill>
                <a:srgbClr val="E83464"/>
              </a:solidFill>
              <a:latin typeface="Arial"/>
              <a:ea typeface="Arial"/>
              <a:cs typeface="Arial"/>
              <a:sym typeface="Arial"/>
            </a:endParaRPr>
          </a:p>
        </p:txBody>
      </p:sp>
      <p:grpSp>
        <p:nvGrpSpPr>
          <p:cNvPr id="192" name="Google Shape;192;p23"/>
          <p:cNvGrpSpPr/>
          <p:nvPr/>
        </p:nvGrpSpPr>
        <p:grpSpPr>
          <a:xfrm>
            <a:off x="748494" y="1698768"/>
            <a:ext cx="7113863" cy="2806418"/>
            <a:chOff x="144952" y="0"/>
            <a:chExt cx="7736664" cy="3136013"/>
          </a:xfrm>
        </p:grpSpPr>
        <p:sp>
          <p:nvSpPr>
            <p:cNvPr id="193" name="Google Shape;193;p23"/>
            <p:cNvSpPr/>
            <p:nvPr/>
          </p:nvSpPr>
          <p:spPr>
            <a:xfrm>
              <a:off x="2898608" y="0"/>
              <a:ext cx="4392000" cy="980100"/>
            </a:xfrm>
            <a:prstGeom prst="rightArrow">
              <a:avLst>
                <a:gd fmla="val 75000" name="adj1"/>
                <a:gd fmla="val 50000" name="adj2"/>
              </a:avLst>
            </a:prstGeom>
            <a:solidFill>
              <a:srgbClr val="FFCC66"/>
            </a:solidFill>
            <a:ln cap="flat" cmpd="sng" w="25400">
              <a:solidFill>
                <a:srgbClr val="C8D6D3">
                  <a:alpha val="89020"/>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3"/>
            <p:cNvSpPr txBox="1"/>
            <p:nvPr/>
          </p:nvSpPr>
          <p:spPr>
            <a:xfrm>
              <a:off x="2898608" y="122495"/>
              <a:ext cx="4024500" cy="735000"/>
            </a:xfrm>
            <a:prstGeom prst="rect">
              <a:avLst/>
            </a:prstGeom>
            <a:noFill/>
            <a:ln>
              <a:noFill/>
            </a:ln>
          </p:spPr>
          <p:txBody>
            <a:bodyPr anchorCtr="0" anchor="t" bIns="11425" lIns="11425" spcFirstLastPara="1" rIns="11425" wrap="square" tIns="11425">
              <a:noAutofit/>
            </a:bodyPr>
            <a:lstStyle/>
            <a:p>
              <a:pPr indent="-57150" lvl="1" marL="171450" marR="0" rtl="0" algn="l">
                <a:lnSpc>
                  <a:spcPct val="90000"/>
                </a:lnSpc>
                <a:spcBef>
                  <a:spcPts val="0"/>
                </a:spcBef>
                <a:spcAft>
                  <a:spcPts val="0"/>
                </a:spcAft>
                <a:buClr>
                  <a:srgbClr val="000000"/>
                </a:buClr>
                <a:buSzPts val="1800"/>
                <a:buFont typeface="Arial"/>
                <a:buNone/>
              </a:pPr>
              <a:r>
                <a:t/>
              </a:r>
              <a:endParaRPr b="0" i="0" sz="1000" u="none" cap="none" strike="noStrike">
                <a:solidFill>
                  <a:srgbClr val="FFFFFF"/>
                </a:solidFill>
                <a:latin typeface="Arial"/>
                <a:ea typeface="Arial"/>
                <a:cs typeface="Arial"/>
                <a:sym typeface="Arial"/>
              </a:endParaRPr>
            </a:p>
            <a:p>
              <a:pPr indent="0" lvl="2" marL="177800" marR="0" rtl="0" algn="l">
                <a:lnSpc>
                  <a:spcPct val="90000"/>
                </a:lnSpc>
                <a:spcBef>
                  <a:spcPts val="0"/>
                </a:spcBef>
                <a:spcAft>
                  <a:spcPts val="0"/>
                </a:spcAft>
                <a:buClr>
                  <a:srgbClr val="000000"/>
                </a:buClr>
                <a:buSzPts val="1600"/>
                <a:buFont typeface="Arial"/>
                <a:buNone/>
              </a:pPr>
              <a:r>
                <a:rPr b="0" i="0" lang="es" sz="1600" u="none" cap="none" strike="noStrike">
                  <a:solidFill>
                    <a:srgbClr val="FFFFFF"/>
                  </a:solidFill>
                  <a:latin typeface="Arial"/>
                  <a:ea typeface="Arial"/>
                  <a:cs typeface="Arial"/>
                  <a:sym typeface="Arial"/>
                </a:rPr>
                <a:t>Es un lenguaje declarativo de alto nivel</a:t>
              </a:r>
              <a:endParaRPr b="0" i="0" sz="1600" u="none" cap="none" strike="noStrike">
                <a:solidFill>
                  <a:srgbClr val="FFFFFF"/>
                </a:solidFill>
                <a:latin typeface="Arial"/>
                <a:ea typeface="Arial"/>
                <a:cs typeface="Arial"/>
                <a:sym typeface="Arial"/>
              </a:endParaRPr>
            </a:p>
          </p:txBody>
        </p:sp>
        <p:sp>
          <p:nvSpPr>
            <p:cNvPr id="195" name="Google Shape;195;p23"/>
            <p:cNvSpPr/>
            <p:nvPr/>
          </p:nvSpPr>
          <p:spPr>
            <a:xfrm>
              <a:off x="735983" y="0"/>
              <a:ext cx="2162700" cy="980100"/>
            </a:xfrm>
            <a:prstGeom prst="roundRect">
              <a:avLst>
                <a:gd fmla="val 16667" name="adj"/>
              </a:avLst>
            </a:prstGeom>
            <a:solidFill>
              <a:srgbClr val="FFCC66"/>
            </a:solidFill>
            <a:ln cap="flat" cmpd="sng" w="25400">
              <a:solidFill>
                <a:srgbClr val="AF7B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3"/>
            <p:cNvSpPr txBox="1"/>
            <p:nvPr/>
          </p:nvSpPr>
          <p:spPr>
            <a:xfrm>
              <a:off x="783821" y="47838"/>
              <a:ext cx="2067000" cy="884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400"/>
                <a:buFont typeface="Arial"/>
                <a:buNone/>
              </a:pPr>
              <a:r>
                <a:rPr b="0" i="0" lang="es" sz="2400" u="none" cap="none" strike="noStrike">
                  <a:solidFill>
                    <a:srgbClr val="FFFFFF"/>
                  </a:solidFill>
                  <a:latin typeface="Arial"/>
                  <a:ea typeface="Arial"/>
                  <a:cs typeface="Arial"/>
                  <a:sym typeface="Arial"/>
                </a:rPr>
                <a:t>¿Qué es?</a:t>
              </a:r>
              <a:endParaRPr b="0" i="0" sz="2400" u="none" cap="none" strike="noStrike">
                <a:solidFill>
                  <a:srgbClr val="FFFFFF"/>
                </a:solidFill>
                <a:latin typeface="Arial"/>
                <a:ea typeface="Arial"/>
                <a:cs typeface="Arial"/>
                <a:sym typeface="Arial"/>
              </a:endParaRPr>
            </a:p>
          </p:txBody>
        </p:sp>
        <p:sp>
          <p:nvSpPr>
            <p:cNvPr id="197" name="Google Shape;197;p23"/>
            <p:cNvSpPr/>
            <p:nvPr/>
          </p:nvSpPr>
          <p:spPr>
            <a:xfrm>
              <a:off x="2291716" y="1077956"/>
              <a:ext cx="5589900" cy="980100"/>
            </a:xfrm>
            <a:prstGeom prst="rightArrow">
              <a:avLst>
                <a:gd fmla="val 75000" name="adj1"/>
                <a:gd fmla="val 50000" name="adj2"/>
              </a:avLst>
            </a:prstGeom>
            <a:solidFill>
              <a:srgbClr val="163EF5">
                <a:alpha val="89020"/>
              </a:srgbClr>
            </a:solidFill>
            <a:ln cap="flat" cmpd="sng" w="25400">
              <a:solidFill>
                <a:srgbClr val="C8D6D3">
                  <a:alpha val="89020"/>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txBox="1"/>
            <p:nvPr/>
          </p:nvSpPr>
          <p:spPr>
            <a:xfrm>
              <a:off x="2291716" y="1200451"/>
              <a:ext cx="5222400" cy="735000"/>
            </a:xfrm>
            <a:prstGeom prst="rect">
              <a:avLst/>
            </a:prstGeom>
            <a:noFill/>
            <a:ln>
              <a:noFill/>
            </a:ln>
          </p:spPr>
          <p:txBody>
            <a:bodyPr anchorCtr="0" anchor="t" bIns="11425" lIns="11425" spcFirstLastPara="1" rIns="11425" wrap="square" tIns="11425">
              <a:noAutofit/>
            </a:bodyPr>
            <a:lstStyle/>
            <a:p>
              <a:pPr indent="-57150" lvl="1" marL="171450" marR="0" rtl="0" algn="l">
                <a:lnSpc>
                  <a:spcPct val="90000"/>
                </a:lnSpc>
                <a:spcBef>
                  <a:spcPts val="0"/>
                </a:spcBef>
                <a:spcAft>
                  <a:spcPts val="0"/>
                </a:spcAft>
                <a:buClr>
                  <a:srgbClr val="000000"/>
                </a:buClr>
                <a:buSzPts val="1800"/>
                <a:buFont typeface="Arial"/>
                <a:buNone/>
              </a:pPr>
              <a:r>
                <a:t/>
              </a:r>
              <a:endParaRPr b="0" i="0" sz="1050" u="none" cap="none" strike="noStrike">
                <a:solidFill>
                  <a:srgbClr val="FFFFFF"/>
                </a:solidFill>
                <a:latin typeface="Arial"/>
                <a:ea typeface="Arial"/>
                <a:cs typeface="Arial"/>
                <a:sym typeface="Arial"/>
              </a:endParaRPr>
            </a:p>
            <a:p>
              <a:pPr indent="0" lvl="1" marL="177800" marR="0" rtl="0" algn="l">
                <a:lnSpc>
                  <a:spcPct val="90000"/>
                </a:lnSpc>
                <a:spcBef>
                  <a:spcPts val="0"/>
                </a:spcBef>
                <a:spcAft>
                  <a:spcPts val="0"/>
                </a:spcAft>
                <a:buClr>
                  <a:srgbClr val="000000"/>
                </a:buClr>
                <a:buSzPts val="1600"/>
                <a:buFont typeface="Arial"/>
                <a:buNone/>
              </a:pPr>
              <a:r>
                <a:rPr b="0" i="0" lang="es" sz="1600" u="none" cap="none" strike="noStrike">
                  <a:solidFill>
                    <a:srgbClr val="FFFFFF"/>
                  </a:solidFill>
                  <a:latin typeface="Arial"/>
                  <a:ea typeface="Arial"/>
                  <a:cs typeface="Arial"/>
                  <a:sym typeface="Arial"/>
                </a:rPr>
                <a:t>Nos permite el acceso a bases de datos relacionales y operar sobre ellas.</a:t>
              </a:r>
              <a:endParaRPr b="0" i="0" sz="1600" u="none" cap="none" strike="noStrike">
                <a:solidFill>
                  <a:srgbClr val="FFFFFF"/>
                </a:solidFill>
                <a:latin typeface="Arial"/>
                <a:ea typeface="Arial"/>
                <a:cs typeface="Arial"/>
                <a:sym typeface="Arial"/>
              </a:endParaRPr>
            </a:p>
          </p:txBody>
        </p:sp>
        <p:sp>
          <p:nvSpPr>
            <p:cNvPr id="199" name="Google Shape;199;p23"/>
            <p:cNvSpPr/>
            <p:nvPr/>
          </p:nvSpPr>
          <p:spPr>
            <a:xfrm>
              <a:off x="144952" y="1077956"/>
              <a:ext cx="2146800" cy="980100"/>
            </a:xfrm>
            <a:prstGeom prst="roundRect">
              <a:avLst>
                <a:gd fmla="val 16667" name="adj"/>
              </a:avLst>
            </a:prstGeom>
            <a:solidFill>
              <a:srgbClr val="163EF5">
                <a:alpha val="89020"/>
              </a:srgbClr>
            </a:solidFill>
            <a:ln cap="flat" cmpd="sng" w="25400">
              <a:solidFill>
                <a:srgbClr val="AF7B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3"/>
            <p:cNvSpPr txBox="1"/>
            <p:nvPr/>
          </p:nvSpPr>
          <p:spPr>
            <a:xfrm>
              <a:off x="192790" y="1125794"/>
              <a:ext cx="2051100" cy="884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400"/>
                <a:buFont typeface="Arial"/>
                <a:buNone/>
              </a:pPr>
              <a:r>
                <a:rPr b="0" i="0" lang="es" sz="2400" u="none" cap="none" strike="noStrike">
                  <a:solidFill>
                    <a:srgbClr val="FFFFFF"/>
                  </a:solidFill>
                  <a:latin typeface="Arial"/>
                  <a:ea typeface="Arial"/>
                  <a:cs typeface="Arial"/>
                  <a:sym typeface="Arial"/>
                </a:rPr>
                <a:t>¿Por qué?</a:t>
              </a:r>
              <a:endParaRPr b="0" i="0" sz="2400" u="none" cap="none" strike="noStrike">
                <a:solidFill>
                  <a:srgbClr val="FFFFFF"/>
                </a:solidFill>
                <a:latin typeface="Arial"/>
                <a:ea typeface="Arial"/>
                <a:cs typeface="Arial"/>
                <a:sym typeface="Arial"/>
              </a:endParaRPr>
            </a:p>
          </p:txBody>
        </p:sp>
        <p:sp>
          <p:nvSpPr>
            <p:cNvPr id="201" name="Google Shape;201;p23"/>
            <p:cNvSpPr/>
            <p:nvPr/>
          </p:nvSpPr>
          <p:spPr>
            <a:xfrm>
              <a:off x="3286213" y="2155913"/>
              <a:ext cx="3558300" cy="980100"/>
            </a:xfrm>
            <a:prstGeom prst="rightArrow">
              <a:avLst>
                <a:gd fmla="val 75000" name="adj1"/>
                <a:gd fmla="val 50000" name="adj2"/>
              </a:avLst>
            </a:prstGeom>
            <a:solidFill>
              <a:srgbClr val="FF9999"/>
            </a:solidFill>
            <a:ln cap="flat" cmpd="sng" w="25400">
              <a:solidFill>
                <a:srgbClr val="F7F7F7">
                  <a:alpha val="89020"/>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3"/>
            <p:cNvSpPr txBox="1"/>
            <p:nvPr/>
          </p:nvSpPr>
          <p:spPr>
            <a:xfrm>
              <a:off x="3286213" y="2278408"/>
              <a:ext cx="3190800" cy="735000"/>
            </a:xfrm>
            <a:prstGeom prst="rect">
              <a:avLst/>
            </a:prstGeom>
            <a:noFill/>
            <a:ln>
              <a:noFill/>
            </a:ln>
          </p:spPr>
          <p:txBody>
            <a:bodyPr anchorCtr="0" anchor="t" bIns="11425" lIns="11425" spcFirstLastPara="1" rIns="11425" wrap="square" tIns="11425">
              <a:noAutofit/>
            </a:bodyPr>
            <a:lstStyle/>
            <a:p>
              <a:pPr indent="0" lvl="1" marL="177800" marR="0" rtl="0" algn="l">
                <a:lnSpc>
                  <a:spcPct val="90000"/>
                </a:lnSpc>
                <a:spcBef>
                  <a:spcPts val="0"/>
                </a:spcBef>
                <a:spcAft>
                  <a:spcPts val="0"/>
                </a:spcAft>
                <a:buClr>
                  <a:srgbClr val="000000"/>
                </a:buClr>
                <a:buSzPts val="1600"/>
                <a:buFont typeface="Arial"/>
                <a:buNone/>
              </a:pPr>
              <a:r>
                <a:rPr b="0" i="0" lang="es" sz="1600" u="none" cap="none" strike="noStrike">
                  <a:solidFill>
                    <a:srgbClr val="FFFFFF"/>
                  </a:solidFill>
                  <a:latin typeface="Arial"/>
                  <a:ea typeface="Arial"/>
                  <a:cs typeface="Arial"/>
                  <a:sym typeface="Arial"/>
                </a:rPr>
                <a:t>Manipular bases de datos desde cualquier lenguaje de programación</a:t>
              </a:r>
              <a:endParaRPr b="0" i="0" sz="1600" u="none" cap="none" strike="noStrike">
                <a:solidFill>
                  <a:srgbClr val="FFFFFF"/>
                </a:solidFill>
                <a:latin typeface="Arial"/>
                <a:ea typeface="Arial"/>
                <a:cs typeface="Arial"/>
                <a:sym typeface="Arial"/>
              </a:endParaRPr>
            </a:p>
          </p:txBody>
        </p:sp>
        <p:sp>
          <p:nvSpPr>
            <p:cNvPr id="203" name="Google Shape;203;p23"/>
            <p:cNvSpPr/>
            <p:nvPr/>
          </p:nvSpPr>
          <p:spPr>
            <a:xfrm>
              <a:off x="1182022" y="2155913"/>
              <a:ext cx="2104200" cy="980100"/>
            </a:xfrm>
            <a:prstGeom prst="roundRect">
              <a:avLst>
                <a:gd fmla="val 16667" name="adj"/>
              </a:avLst>
            </a:prstGeom>
            <a:solidFill>
              <a:srgbClr val="FF9999"/>
            </a:solidFill>
            <a:ln cap="flat" cmpd="sng" w="25400">
              <a:solidFill>
                <a:srgbClr val="AF7B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3"/>
            <p:cNvSpPr txBox="1"/>
            <p:nvPr/>
          </p:nvSpPr>
          <p:spPr>
            <a:xfrm>
              <a:off x="1229860" y="2203751"/>
              <a:ext cx="2008500" cy="884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400"/>
                <a:buFont typeface="Arial"/>
                <a:buNone/>
              </a:pPr>
              <a:r>
                <a:rPr b="0" i="0" lang="es" sz="2400" u="none" cap="none" strike="noStrike">
                  <a:solidFill>
                    <a:srgbClr val="FFFFFF"/>
                  </a:solidFill>
                  <a:latin typeface="Arial"/>
                  <a:ea typeface="Arial"/>
                  <a:cs typeface="Arial"/>
                  <a:sym typeface="Arial"/>
                </a:rPr>
                <a:t>¿Para qué?</a:t>
              </a:r>
              <a:endParaRPr b="0" i="0" sz="2400" u="none" cap="none" strike="noStrike">
                <a:solidFill>
                  <a:srgbClr val="FFFFFF"/>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