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Rocio Del Rosario Ramos Rodrigue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Nunito-bold.fntdata"/><Relationship Id="rId10" Type="http://schemas.openxmlformats.org/officeDocument/2006/relationships/slide" Target="slides/slide4.xml"/><Relationship Id="rId21" Type="http://schemas.openxmlformats.org/officeDocument/2006/relationships/font" Target="fonts/Nunito-regular.fntdata"/><Relationship Id="rId13" Type="http://schemas.openxmlformats.org/officeDocument/2006/relationships/slide" Target="slides/slide7.xml"/><Relationship Id="rId24" Type="http://schemas.openxmlformats.org/officeDocument/2006/relationships/font" Target="fonts/Nunito-boldItalic.fntdata"/><Relationship Id="rId12" Type="http://schemas.openxmlformats.org/officeDocument/2006/relationships/slide" Target="slides/slide6.xml"/><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5-23T04:06:48.938">
    <p:pos x="518" y="354"/>
    <p:text>No es Java Swing, Con GUI VSCode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b38cb7128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db38cb7128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b38cb7450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gdb38cb7450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b38cb7450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gdb38cb7450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b38cb7450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gdb38cb7450_0_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62fcfd924_1_3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d62fcfd924_1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d681781c4d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d681781c4d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681781c4d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gd681781c4d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681781c4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d681781c4d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d681781c4d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gd681781c4d_1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681781c4d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d681781c4d_1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db38cb7128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db38cb7128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showMasterSp="0">
  <p:cSld name="CAPTION_ONLY">
    <p:spTree>
      <p:nvGrpSpPr>
        <p:cNvPr id="105" name="Shape 105"/>
        <p:cNvGrpSpPr/>
        <p:nvPr/>
      </p:nvGrpSpPr>
      <p:grpSpPr>
        <a:xfrm>
          <a:off x="0" y="0"/>
          <a:ext cx="0" cy="0"/>
          <a:chOff x="0" y="0"/>
          <a:chExt cx="0" cy="0"/>
        </a:xfrm>
      </p:grpSpPr>
      <p:sp>
        <p:nvSpPr>
          <p:cNvPr id="106" name="Google Shape;106;p11"/>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1"/>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1"/>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10" name="Google Shape;110;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showMasterSp="0">
  <p:cSld name="BIG_NUMBER">
    <p:spTree>
      <p:nvGrpSpPr>
        <p:cNvPr id="111" name="Shape 111"/>
        <p:cNvGrpSpPr/>
        <p:nvPr/>
      </p:nvGrpSpPr>
      <p:grpSpPr>
        <a:xfrm>
          <a:off x="0" y="0"/>
          <a:ext cx="0" cy="0"/>
          <a:chOff x="0" y="0"/>
          <a:chExt cx="0" cy="0"/>
        </a:xfrm>
      </p:grpSpPr>
      <p:sp>
        <p:nvSpPr>
          <p:cNvPr id="112" name="Google Shape;112;p12"/>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 name="Google Shape;113;p12"/>
          <p:cNvGrpSpPr/>
          <p:nvPr/>
        </p:nvGrpSpPr>
        <p:grpSpPr>
          <a:xfrm>
            <a:off x="5959222" y="4119576"/>
            <a:ext cx="2520951" cy="1024165"/>
            <a:chOff x="6917201" y="0"/>
            <a:chExt cx="2227777" cy="863400"/>
          </a:xfrm>
        </p:grpSpPr>
        <p:sp>
          <p:nvSpPr>
            <p:cNvPr id="114" name="Google Shape;114;p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2"/>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12"/>
          <p:cNvGrpSpPr/>
          <p:nvPr/>
        </p:nvGrpSpPr>
        <p:grpSpPr>
          <a:xfrm>
            <a:off x="199149" y="2"/>
            <a:ext cx="2795413" cy="1083308"/>
            <a:chOff x="6917201" y="0"/>
            <a:chExt cx="2227777" cy="863400"/>
          </a:xfrm>
        </p:grpSpPr>
        <p:sp>
          <p:nvSpPr>
            <p:cNvPr id="118" name="Google Shape;118;p1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12"/>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2" name="Google Shape;122;p12"/>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1600"/>
              </a:spcBef>
              <a:spcAft>
                <a:spcPts val="0"/>
              </a:spcAft>
              <a:buSzPts val="1100"/>
              <a:buChar char="○"/>
              <a:defRPr/>
            </a:lvl2pPr>
            <a:lvl3pPr indent="-298450" lvl="2" marL="1371600" algn="ctr">
              <a:lnSpc>
                <a:spcPct val="115000"/>
              </a:lnSpc>
              <a:spcBef>
                <a:spcPts val="1600"/>
              </a:spcBef>
              <a:spcAft>
                <a:spcPts val="0"/>
              </a:spcAft>
              <a:buSzPts val="1100"/>
              <a:buChar char="■"/>
              <a:defRPr/>
            </a:lvl3pPr>
            <a:lvl4pPr indent="-298450" lvl="3" marL="1828800" algn="ctr">
              <a:lnSpc>
                <a:spcPct val="115000"/>
              </a:lnSpc>
              <a:spcBef>
                <a:spcPts val="1600"/>
              </a:spcBef>
              <a:spcAft>
                <a:spcPts val="0"/>
              </a:spcAft>
              <a:buSzPts val="1100"/>
              <a:buChar char="●"/>
              <a:defRPr/>
            </a:lvl4pPr>
            <a:lvl5pPr indent="-298450" lvl="4" marL="2286000" algn="ctr">
              <a:lnSpc>
                <a:spcPct val="115000"/>
              </a:lnSpc>
              <a:spcBef>
                <a:spcPts val="1600"/>
              </a:spcBef>
              <a:spcAft>
                <a:spcPts val="0"/>
              </a:spcAft>
              <a:buSzPts val="1100"/>
              <a:buChar char="○"/>
              <a:defRPr/>
            </a:lvl5pPr>
            <a:lvl6pPr indent="-298450" lvl="5" marL="2743200" algn="ctr">
              <a:lnSpc>
                <a:spcPct val="115000"/>
              </a:lnSpc>
              <a:spcBef>
                <a:spcPts val="1600"/>
              </a:spcBef>
              <a:spcAft>
                <a:spcPts val="0"/>
              </a:spcAft>
              <a:buSzPts val="1100"/>
              <a:buChar char="■"/>
              <a:defRPr/>
            </a:lvl6pPr>
            <a:lvl7pPr indent="-298450" lvl="6" marL="3200400" algn="ctr">
              <a:lnSpc>
                <a:spcPct val="115000"/>
              </a:lnSpc>
              <a:spcBef>
                <a:spcPts val="1600"/>
              </a:spcBef>
              <a:spcAft>
                <a:spcPts val="0"/>
              </a:spcAft>
              <a:buSzPts val="1100"/>
              <a:buChar char="●"/>
              <a:defRPr/>
            </a:lvl7pPr>
            <a:lvl8pPr indent="-298450" lvl="7" marL="3657600" algn="ctr">
              <a:lnSpc>
                <a:spcPct val="115000"/>
              </a:lnSpc>
              <a:spcBef>
                <a:spcPts val="1600"/>
              </a:spcBef>
              <a:spcAft>
                <a:spcPts val="0"/>
              </a:spcAft>
              <a:buSzPts val="1100"/>
              <a:buChar char="○"/>
              <a:defRPr/>
            </a:lvl8pPr>
            <a:lvl9pPr indent="-298450" lvl="8" marL="4114800" algn="ctr">
              <a:lnSpc>
                <a:spcPct val="115000"/>
              </a:lnSpc>
              <a:spcBef>
                <a:spcPts val="1600"/>
              </a:spcBef>
              <a:spcAft>
                <a:spcPts val="1600"/>
              </a:spcAft>
              <a:buSzPts val="1100"/>
              <a:buChar char="■"/>
              <a:defRPr/>
            </a:lvl9pPr>
          </a:lstStyle>
          <a:p/>
        </p:txBody>
      </p:sp>
      <p:sp>
        <p:nvSpPr>
          <p:cNvPr id="123" name="Google Shape;123;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1" showMasterSp="0">
  <p:cSld name="SECTION_HEADER_1">
    <p:spTree>
      <p:nvGrpSpPr>
        <p:cNvPr id="124" name="Shape 124"/>
        <p:cNvGrpSpPr/>
        <p:nvPr/>
      </p:nvGrpSpPr>
      <p:grpSpPr>
        <a:xfrm>
          <a:off x="0" y="0"/>
          <a:ext cx="0" cy="0"/>
          <a:chOff x="0" y="0"/>
          <a:chExt cx="0" cy="0"/>
        </a:xfrm>
      </p:grpSpPr>
      <p:pic>
        <p:nvPicPr>
          <p:cNvPr descr="OBJETO DE ESTUDIO DE LA LÓGICA" id="125" name="Google Shape;125;p13"/>
          <p:cNvPicPr preferRelativeResize="0"/>
          <p:nvPr/>
        </p:nvPicPr>
        <p:blipFill rotWithShape="1">
          <a:blip r:embed="rId2">
            <a:alphaModFix/>
          </a:blip>
          <a:srcRect b="0" l="0" r="0" t="0"/>
          <a:stretch/>
        </p:blipFill>
        <p:spPr>
          <a:xfrm>
            <a:off x="0" y="24493"/>
            <a:ext cx="9144000" cy="5143502"/>
          </a:xfrm>
          <a:prstGeom prst="rect">
            <a:avLst/>
          </a:prstGeom>
          <a:noFill/>
          <a:ln>
            <a:noFill/>
          </a:ln>
          <a:effectLst>
            <a:outerShdw blurRad="50800" rotWithShape="0" algn="ctr" dir="5400000" dist="50800">
              <a:srgbClr val="000000">
                <a:alpha val="0"/>
              </a:srgbClr>
            </a:outerShdw>
          </a:effectLst>
        </p:spPr>
      </p:pic>
      <p:sp>
        <p:nvSpPr>
          <p:cNvPr id="126" name="Google Shape;126;p13"/>
          <p:cNvSpPr/>
          <p:nvPr/>
        </p:nvSpPr>
        <p:spPr>
          <a:xfrm>
            <a:off x="2381" y="4800600"/>
            <a:ext cx="9141600" cy="342900"/>
          </a:xfrm>
          <a:prstGeom prst="rect">
            <a:avLst/>
          </a:prstGeom>
          <a:solidFill>
            <a:schemeClr val="accent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3"/>
          <p:cNvSpPr/>
          <p:nvPr/>
        </p:nvSpPr>
        <p:spPr>
          <a:xfrm>
            <a:off x="11" y="4750737"/>
            <a:ext cx="9141600" cy="480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3"/>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262626"/>
              </a:buClr>
              <a:buSzPts val="6000"/>
              <a:buFont typeface="Calibri"/>
              <a:buNone/>
              <a:defRPr b="0" sz="6000">
                <a:solidFill>
                  <a:srgbClr val="262626"/>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9" name="Google Shape;129;p13"/>
          <p:cNvSpPr txBox="1"/>
          <p:nvPr>
            <p:ph idx="1" type="body"/>
          </p:nvPr>
        </p:nvSpPr>
        <p:spPr>
          <a:xfrm>
            <a:off x="822960" y="3339846"/>
            <a:ext cx="7543800" cy="8574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400"/>
              <a:buNone/>
              <a:defRPr sz="140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100"/>
              <a:buNone/>
              <a:defRPr sz="1100">
                <a:solidFill>
                  <a:srgbClr val="888888"/>
                </a:solidFill>
              </a:defRPr>
            </a:lvl4pPr>
            <a:lvl5pPr indent="-228600" lvl="4" marL="2286000" algn="l">
              <a:lnSpc>
                <a:spcPct val="90000"/>
              </a:lnSpc>
              <a:spcBef>
                <a:spcPts val="300"/>
              </a:spcBef>
              <a:spcAft>
                <a:spcPts val="0"/>
              </a:spcAft>
              <a:buSzPts val="1100"/>
              <a:buNone/>
              <a:defRPr sz="1100">
                <a:solidFill>
                  <a:srgbClr val="888888"/>
                </a:solidFill>
              </a:defRPr>
            </a:lvl5pPr>
            <a:lvl6pPr indent="-228600" lvl="5" marL="2743200" algn="l">
              <a:lnSpc>
                <a:spcPct val="90000"/>
              </a:lnSpc>
              <a:spcBef>
                <a:spcPts val="300"/>
              </a:spcBef>
              <a:spcAft>
                <a:spcPts val="0"/>
              </a:spcAft>
              <a:buSzPts val="1100"/>
              <a:buNone/>
              <a:defRPr sz="1100">
                <a:solidFill>
                  <a:srgbClr val="888888"/>
                </a:solidFill>
              </a:defRPr>
            </a:lvl6pPr>
            <a:lvl7pPr indent="-228600" lvl="6" marL="3200400" algn="l">
              <a:lnSpc>
                <a:spcPct val="90000"/>
              </a:lnSpc>
              <a:spcBef>
                <a:spcPts val="300"/>
              </a:spcBef>
              <a:spcAft>
                <a:spcPts val="0"/>
              </a:spcAft>
              <a:buSzPts val="1100"/>
              <a:buNone/>
              <a:defRPr sz="1100">
                <a:solidFill>
                  <a:srgbClr val="888888"/>
                </a:solidFill>
              </a:defRPr>
            </a:lvl7pPr>
            <a:lvl8pPr indent="-228600" lvl="7" marL="3657600" algn="l">
              <a:lnSpc>
                <a:spcPct val="90000"/>
              </a:lnSpc>
              <a:spcBef>
                <a:spcPts val="300"/>
              </a:spcBef>
              <a:spcAft>
                <a:spcPts val="0"/>
              </a:spcAft>
              <a:buSzPts val="1100"/>
              <a:buNone/>
              <a:defRPr sz="1100">
                <a:solidFill>
                  <a:srgbClr val="888888"/>
                </a:solidFill>
              </a:defRPr>
            </a:lvl8pPr>
            <a:lvl9pPr indent="-228600" lvl="8" marL="4114800" algn="l">
              <a:lnSpc>
                <a:spcPct val="90000"/>
              </a:lnSpc>
              <a:spcBef>
                <a:spcPts val="300"/>
              </a:spcBef>
              <a:spcAft>
                <a:spcPts val="300"/>
              </a:spcAft>
              <a:buSzPts val="1100"/>
              <a:buNone/>
              <a:defRPr sz="1100">
                <a:solidFill>
                  <a:srgbClr val="888888"/>
                </a:solidFill>
              </a:defRPr>
            </a:lvl9pPr>
          </a:lstStyle>
          <a:p/>
        </p:txBody>
      </p:sp>
      <p:sp>
        <p:nvSpPr>
          <p:cNvPr id="130" name="Google Shape;130;p13"/>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13"/>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2" name="Google Shape;132;p13"/>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cxnSp>
        <p:nvCxnSpPr>
          <p:cNvPr id="133" name="Google Shape;133;p13"/>
          <p:cNvCxnSpPr/>
          <p:nvPr/>
        </p:nvCxnSpPr>
        <p:spPr>
          <a:xfrm>
            <a:off x="905744" y="3257550"/>
            <a:ext cx="74064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showMasterSp="0" type="obj">
  <p:cSld name="OBJECT">
    <p:spTree>
      <p:nvGrpSpPr>
        <p:cNvPr id="134" name="Shape 134"/>
        <p:cNvGrpSpPr/>
        <p:nvPr/>
      </p:nvGrpSpPr>
      <p:grpSpPr>
        <a:xfrm>
          <a:off x="0" y="0"/>
          <a:ext cx="0" cy="0"/>
          <a:chOff x="0" y="0"/>
          <a:chExt cx="0" cy="0"/>
        </a:xfrm>
      </p:grpSpPr>
      <p:sp>
        <p:nvSpPr>
          <p:cNvPr id="135" name="Google Shape;135;p14"/>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Autofit/>
          </a:bodyPr>
          <a:lstStyle>
            <a:lvl1pPr lvl="0" algn="l">
              <a:lnSpc>
                <a:spcPct val="85000"/>
              </a:lnSpc>
              <a:spcBef>
                <a:spcPts val="0"/>
              </a:spcBef>
              <a:spcAft>
                <a:spcPts val="0"/>
              </a:spcAft>
              <a:buClr>
                <a:srgbClr val="3F3F3F"/>
              </a:buClr>
              <a:buSzPts val="36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p14"/>
          <p:cNvSpPr txBox="1"/>
          <p:nvPr>
            <p:ph idx="1" type="body"/>
          </p:nvPr>
        </p:nvSpPr>
        <p:spPr>
          <a:xfrm>
            <a:off x="822960" y="1384300"/>
            <a:ext cx="7543800" cy="3017400"/>
          </a:xfrm>
          <a:prstGeom prst="rect">
            <a:avLst/>
          </a:prstGeom>
          <a:noFill/>
          <a:ln>
            <a:noFill/>
          </a:ln>
        </p:spPr>
        <p:txBody>
          <a:bodyPr anchorCtr="0" anchor="t" bIns="34275" lIns="0" spcFirstLastPara="1" rIns="0" wrap="square" tIns="34275">
            <a:noAutofit/>
          </a:bodyPr>
          <a:lstStyle>
            <a:lvl1pPr indent="-317500" lvl="0" marL="457200" algn="l">
              <a:lnSpc>
                <a:spcPct val="90000"/>
              </a:lnSpc>
              <a:spcBef>
                <a:spcPts val="900"/>
              </a:spcBef>
              <a:spcAft>
                <a:spcPts val="0"/>
              </a:spcAft>
              <a:buSzPts val="1400"/>
              <a:buChar char="●"/>
              <a:defRPr/>
            </a:lvl1pPr>
            <a:lvl2pPr indent="-317500" lvl="1" marL="914400" algn="l">
              <a:lnSpc>
                <a:spcPct val="90000"/>
              </a:lnSpc>
              <a:spcBef>
                <a:spcPts val="200"/>
              </a:spcBef>
              <a:spcAft>
                <a:spcPts val="0"/>
              </a:spcAft>
              <a:buSzPts val="1400"/>
              <a:buChar char="○"/>
              <a:defRPr/>
            </a:lvl2pPr>
            <a:lvl3pPr indent="-317500" lvl="2" marL="1371600" algn="l">
              <a:lnSpc>
                <a:spcPct val="90000"/>
              </a:lnSpc>
              <a:spcBef>
                <a:spcPts val="300"/>
              </a:spcBef>
              <a:spcAft>
                <a:spcPts val="0"/>
              </a:spcAft>
              <a:buSzPts val="1400"/>
              <a:buChar char="■"/>
              <a:defRPr/>
            </a:lvl3pPr>
            <a:lvl4pPr indent="-317500" lvl="3" marL="1828800" algn="l">
              <a:lnSpc>
                <a:spcPct val="90000"/>
              </a:lnSpc>
              <a:spcBef>
                <a:spcPts val="300"/>
              </a:spcBef>
              <a:spcAft>
                <a:spcPts val="0"/>
              </a:spcAft>
              <a:buSzPts val="1400"/>
              <a:buChar char="●"/>
              <a:defRPr/>
            </a:lvl4pPr>
            <a:lvl5pPr indent="-317500" lvl="4" marL="2286000" algn="l">
              <a:lnSpc>
                <a:spcPct val="90000"/>
              </a:lnSpc>
              <a:spcBef>
                <a:spcPts val="300"/>
              </a:spcBef>
              <a:spcAft>
                <a:spcPts val="0"/>
              </a:spcAft>
              <a:buSzPts val="1400"/>
              <a:buChar char="○"/>
              <a:defRPr/>
            </a:lvl5pPr>
            <a:lvl6pPr indent="-317500" lvl="5" marL="2743200" algn="l">
              <a:lnSpc>
                <a:spcPct val="90000"/>
              </a:lnSpc>
              <a:spcBef>
                <a:spcPts val="300"/>
              </a:spcBef>
              <a:spcAft>
                <a:spcPts val="0"/>
              </a:spcAft>
              <a:buSzPts val="1400"/>
              <a:buChar char="■"/>
              <a:defRPr/>
            </a:lvl6pPr>
            <a:lvl7pPr indent="-317500" lvl="6" marL="3200400" algn="l">
              <a:lnSpc>
                <a:spcPct val="90000"/>
              </a:lnSpc>
              <a:spcBef>
                <a:spcPts val="300"/>
              </a:spcBef>
              <a:spcAft>
                <a:spcPts val="0"/>
              </a:spcAft>
              <a:buSzPts val="1400"/>
              <a:buChar char="●"/>
              <a:defRPr/>
            </a:lvl7pPr>
            <a:lvl8pPr indent="-317500" lvl="7" marL="3657600" algn="l">
              <a:lnSpc>
                <a:spcPct val="90000"/>
              </a:lnSpc>
              <a:spcBef>
                <a:spcPts val="300"/>
              </a:spcBef>
              <a:spcAft>
                <a:spcPts val="0"/>
              </a:spcAft>
              <a:buSzPts val="1400"/>
              <a:buChar char="○"/>
              <a:defRPr/>
            </a:lvl8pPr>
            <a:lvl9pPr indent="-317500" lvl="8" marL="4114800" algn="l">
              <a:lnSpc>
                <a:spcPct val="90000"/>
              </a:lnSpc>
              <a:spcBef>
                <a:spcPts val="300"/>
              </a:spcBef>
              <a:spcAft>
                <a:spcPts val="300"/>
              </a:spcAft>
              <a:buSzPts val="1400"/>
              <a:buChar char="■"/>
              <a:defRPr/>
            </a:lvl9pPr>
          </a:lstStyle>
          <a:p/>
        </p:txBody>
      </p:sp>
      <p:sp>
        <p:nvSpPr>
          <p:cNvPr id="137" name="Google Shape;137;p14"/>
          <p:cNvSpPr txBox="1"/>
          <p:nvPr>
            <p:ph idx="10" type="dt"/>
          </p:nvPr>
        </p:nvSpPr>
        <p:spPr>
          <a:xfrm>
            <a:off x="822960" y="4844839"/>
            <a:ext cx="18543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8" name="Google Shape;138;p14"/>
          <p:cNvSpPr txBox="1"/>
          <p:nvPr>
            <p:ph idx="11" type="ftr"/>
          </p:nvPr>
        </p:nvSpPr>
        <p:spPr>
          <a:xfrm>
            <a:off x="2764639" y="4844839"/>
            <a:ext cx="3617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14"/>
          <p:cNvSpPr txBox="1"/>
          <p:nvPr>
            <p:ph idx="12" type="sldNum"/>
          </p:nvPr>
        </p:nvSpPr>
        <p:spPr>
          <a:xfrm>
            <a:off x="7425343" y="4844839"/>
            <a:ext cx="9840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800"/>
              <a:buFont typeface="Calibri"/>
              <a:buNone/>
              <a:defRPr b="0" i="0" sz="8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3"/>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3"/>
          <p:cNvGrpSpPr/>
          <p:nvPr/>
        </p:nvGrpSpPr>
        <p:grpSpPr>
          <a:xfrm>
            <a:off x="255200" y="592"/>
            <a:ext cx="2250363" cy="1044300"/>
            <a:chOff x="255200" y="592"/>
            <a:chExt cx="2250363" cy="1044300"/>
          </a:xfrm>
        </p:grpSpPr>
        <p:sp>
          <p:nvSpPr>
            <p:cNvPr id="17" name="Google Shape;17;p3"/>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3"/>
          <p:cNvGrpSpPr/>
          <p:nvPr/>
        </p:nvGrpSpPr>
        <p:grpSpPr>
          <a:xfrm>
            <a:off x="905395" y="592"/>
            <a:ext cx="2250363" cy="1044300"/>
            <a:chOff x="905395" y="592"/>
            <a:chExt cx="2250363" cy="1044300"/>
          </a:xfrm>
        </p:grpSpPr>
        <p:sp>
          <p:nvSpPr>
            <p:cNvPr id="21" name="Google Shape;21;p3"/>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3"/>
          <p:cNvGrpSpPr/>
          <p:nvPr/>
        </p:nvGrpSpPr>
        <p:grpSpPr>
          <a:xfrm>
            <a:off x="7057468" y="5088"/>
            <a:ext cx="1851282" cy="752108"/>
            <a:chOff x="6917201" y="0"/>
            <a:chExt cx="2227777" cy="863400"/>
          </a:xfrm>
        </p:grpSpPr>
        <p:sp>
          <p:nvSpPr>
            <p:cNvPr id="25" name="Google Shape;25;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p3"/>
          <p:cNvGrpSpPr/>
          <p:nvPr/>
        </p:nvGrpSpPr>
        <p:grpSpPr>
          <a:xfrm>
            <a:off x="6553032" y="4217852"/>
            <a:ext cx="2389068" cy="925737"/>
            <a:chOff x="6917201" y="0"/>
            <a:chExt cx="2227777" cy="863400"/>
          </a:xfrm>
        </p:grpSpPr>
        <p:sp>
          <p:nvSpPr>
            <p:cNvPr id="29" name="Google Shape;29;p3"/>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 name="Google Shape;32;p3"/>
          <p:cNvGrpSpPr/>
          <p:nvPr/>
        </p:nvGrpSpPr>
        <p:grpSpPr>
          <a:xfrm>
            <a:off x="199149" y="4055652"/>
            <a:ext cx="2795413" cy="1083308"/>
            <a:chOff x="6917201" y="0"/>
            <a:chExt cx="2227777" cy="863400"/>
          </a:xfrm>
        </p:grpSpPr>
        <p:sp>
          <p:nvSpPr>
            <p:cNvPr id="33" name="Google Shape;33;p3"/>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3"/>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7" name="Google Shape;37;p3"/>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8" name="Google Shape;38;p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9" name="Shape 39"/>
        <p:cNvGrpSpPr/>
        <p:nvPr/>
      </p:nvGrpSpPr>
      <p:grpSpPr>
        <a:xfrm>
          <a:off x="0" y="0"/>
          <a:ext cx="0" cy="0"/>
          <a:chOff x="0" y="0"/>
          <a:chExt cx="0" cy="0"/>
        </a:xfrm>
      </p:grpSpPr>
      <p:sp>
        <p:nvSpPr>
          <p:cNvPr id="40" name="Google Shape;4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4" name="Google Shape;44;p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showMasterSp="0">
  <p:cSld name="MAIN_POINT">
    <p:spTree>
      <p:nvGrpSpPr>
        <p:cNvPr id="45" name="Shape 45"/>
        <p:cNvGrpSpPr/>
        <p:nvPr/>
      </p:nvGrpSpPr>
      <p:grpSpPr>
        <a:xfrm>
          <a:off x="0" y="0"/>
          <a:ext cx="0" cy="0"/>
          <a:chOff x="0" y="0"/>
          <a:chExt cx="0" cy="0"/>
        </a:xfrm>
      </p:grpSpPr>
      <p:sp>
        <p:nvSpPr>
          <p:cNvPr id="46" name="Google Shape;46;p5"/>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5"/>
          <p:cNvGrpSpPr/>
          <p:nvPr/>
        </p:nvGrpSpPr>
        <p:grpSpPr>
          <a:xfrm>
            <a:off x="255991" y="-118"/>
            <a:ext cx="2251347" cy="1043408"/>
            <a:chOff x="3961956" y="4383950"/>
            <a:chExt cx="1160548" cy="548700"/>
          </a:xfrm>
        </p:grpSpPr>
        <p:sp>
          <p:nvSpPr>
            <p:cNvPr id="49" name="Google Shape;49;p5"/>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 name="Google Shape;53;p5"/>
          <p:cNvGrpSpPr/>
          <p:nvPr/>
        </p:nvGrpSpPr>
        <p:grpSpPr>
          <a:xfrm>
            <a:off x="34934" y="4522125"/>
            <a:ext cx="1593306" cy="617072"/>
            <a:chOff x="6917201" y="0"/>
            <a:chExt cx="2227777" cy="863400"/>
          </a:xfrm>
        </p:grpSpPr>
        <p:sp>
          <p:nvSpPr>
            <p:cNvPr id="54" name="Google Shape;54;p5"/>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 name="Google Shape;57;p5"/>
          <p:cNvGrpSpPr/>
          <p:nvPr/>
        </p:nvGrpSpPr>
        <p:grpSpPr>
          <a:xfrm>
            <a:off x="5886353" y="1243"/>
            <a:ext cx="3257454" cy="1261514"/>
            <a:chOff x="6917201" y="0"/>
            <a:chExt cx="2227777" cy="863400"/>
          </a:xfrm>
        </p:grpSpPr>
        <p:sp>
          <p:nvSpPr>
            <p:cNvPr id="58" name="Google Shape;58;p5"/>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5"/>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2" name="Google Shape;62;p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3" name="Shape 63"/>
        <p:cNvGrpSpPr/>
        <p:nvPr/>
      </p:nvGrpSpPr>
      <p:grpSpPr>
        <a:xfrm>
          <a:off x="0" y="0"/>
          <a:ext cx="0" cy="0"/>
          <a:chOff x="0" y="0"/>
          <a:chExt cx="0" cy="0"/>
        </a:xfrm>
      </p:grpSpPr>
      <p:sp>
        <p:nvSpPr>
          <p:cNvPr id="64" name="Google Shape;64;p6"/>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6"/>
          <p:cNvGrpSpPr/>
          <p:nvPr/>
        </p:nvGrpSpPr>
        <p:grpSpPr>
          <a:xfrm>
            <a:off x="5594190" y="3961115"/>
            <a:ext cx="2910144" cy="1182340"/>
            <a:chOff x="6917201" y="0"/>
            <a:chExt cx="2227777" cy="863400"/>
          </a:xfrm>
        </p:grpSpPr>
        <p:sp>
          <p:nvSpPr>
            <p:cNvPr id="66" name="Google Shape;66;p6"/>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6"/>
          <p:cNvGrpSpPr/>
          <p:nvPr/>
        </p:nvGrpSpPr>
        <p:grpSpPr>
          <a:xfrm>
            <a:off x="199149" y="2"/>
            <a:ext cx="2795413" cy="1083308"/>
            <a:chOff x="6917201" y="0"/>
            <a:chExt cx="2227777" cy="863400"/>
          </a:xfrm>
        </p:grpSpPr>
        <p:sp>
          <p:nvSpPr>
            <p:cNvPr id="70" name="Google Shape;70;p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6"/>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4" name="Google Shape;74;p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75" name="Shape 75"/>
        <p:cNvGrpSpPr/>
        <p:nvPr/>
      </p:nvGrpSpPr>
      <p:grpSpPr>
        <a:xfrm>
          <a:off x="0" y="0"/>
          <a:ext cx="0" cy="0"/>
          <a:chOff x="0" y="0"/>
          <a:chExt cx="0" cy="0"/>
        </a:xfrm>
      </p:grpSpPr>
      <p:sp>
        <p:nvSpPr>
          <p:cNvPr id="76" name="Google Shape;76;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0" name="Google Shape;80;p7"/>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1" name="Google Shape;81;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82" name="Shape 82"/>
        <p:cNvGrpSpPr/>
        <p:nvPr/>
      </p:nvGrpSpPr>
      <p:grpSpPr>
        <a:xfrm>
          <a:off x="0" y="0"/>
          <a:ext cx="0" cy="0"/>
          <a:chOff x="0" y="0"/>
          <a:chExt cx="0" cy="0"/>
        </a:xfrm>
      </p:grpSpPr>
      <p:sp>
        <p:nvSpPr>
          <p:cNvPr id="83" name="Google Shape;83;p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8"/>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8" name="Google Shape;88;p8"/>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89" name="Google Shape;89;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showMasterSp="0">
  <p:cSld name="ONE_COLUMN_TEXT">
    <p:spTree>
      <p:nvGrpSpPr>
        <p:cNvPr id="90" name="Shape 90"/>
        <p:cNvGrpSpPr/>
        <p:nvPr/>
      </p:nvGrpSpPr>
      <p:grpSpPr>
        <a:xfrm>
          <a:off x="0" y="0"/>
          <a:ext cx="0" cy="0"/>
          <a:chOff x="0" y="0"/>
          <a:chExt cx="0" cy="0"/>
        </a:xfrm>
      </p:grpSpPr>
      <p:sp>
        <p:nvSpPr>
          <p:cNvPr id="91" name="Google Shape;91;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9"/>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5" name="Google Shape;95;p9"/>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6" name="Google Shape;96;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showMasterSp="0">
  <p:cSld name="SECTION_TITLE_AND_DESCRIPTION">
    <p:spTree>
      <p:nvGrpSpPr>
        <p:cNvPr id="97" name="Shape 97"/>
        <p:cNvGrpSpPr/>
        <p:nvPr/>
      </p:nvGrpSpPr>
      <p:grpSpPr>
        <a:xfrm>
          <a:off x="0" y="0"/>
          <a:ext cx="0" cy="0"/>
          <a:chOff x="0" y="0"/>
          <a:chExt cx="0" cy="0"/>
        </a:xfrm>
      </p:grpSpPr>
      <p:sp>
        <p:nvSpPr>
          <p:cNvPr id="98" name="Google Shape;98;p1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0"/>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0"/>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10"/>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3" name="Google Shape;103;p10"/>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160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1600"/>
              </a:spcBef>
              <a:spcAft>
                <a:spcPts val="160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image" Target="../media/image6.jp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15"/>
          <p:cNvSpPr txBox="1"/>
          <p:nvPr>
            <p:ph idx="4294967295" type="ctrTitle"/>
          </p:nvPr>
        </p:nvSpPr>
        <p:spPr>
          <a:xfrm>
            <a:off x="3818307" y="883350"/>
            <a:ext cx="3793200" cy="2309400"/>
          </a:xfrm>
          <a:prstGeom prst="rect">
            <a:avLst/>
          </a:prstGeom>
          <a:noFill/>
          <a:ln>
            <a:noFill/>
          </a:ln>
        </p:spPr>
        <p:txBody>
          <a:bodyPr anchorCtr="0" anchor="b" bIns="34275" lIns="68575" spcFirstLastPara="1" rIns="68575" wrap="square" tIns="34275">
            <a:noAutofit/>
          </a:bodyPr>
          <a:lstStyle/>
          <a:p>
            <a:pPr indent="0" lvl="0" marL="0" marR="0" rtl="0" algn="r">
              <a:lnSpc>
                <a:spcPct val="85000"/>
              </a:lnSpc>
              <a:spcBef>
                <a:spcPts val="0"/>
              </a:spcBef>
              <a:spcAft>
                <a:spcPts val="0"/>
              </a:spcAft>
              <a:buClr>
                <a:srgbClr val="262626"/>
              </a:buClr>
              <a:buSzPts val="6000"/>
              <a:buFont typeface="Calibri"/>
              <a:buNone/>
            </a:pPr>
            <a:r>
              <a:rPr b="1" i="0" lang="es" sz="3200" u="none" cap="none" strike="noStrike">
                <a:solidFill>
                  <a:srgbClr val="E83464"/>
                </a:solidFill>
                <a:latin typeface="Arial"/>
                <a:ea typeface="Arial"/>
                <a:cs typeface="Arial"/>
                <a:sym typeface="Arial"/>
              </a:rPr>
              <a:t>CICLO II:</a:t>
            </a:r>
            <a:br>
              <a:rPr b="1" i="0" lang="es" sz="3200" u="none" cap="none" strike="noStrike">
                <a:solidFill>
                  <a:srgbClr val="E83464"/>
                </a:solidFill>
                <a:latin typeface="Arial"/>
                <a:ea typeface="Arial"/>
                <a:cs typeface="Arial"/>
                <a:sym typeface="Arial"/>
              </a:rPr>
            </a:br>
            <a:r>
              <a:rPr lang="es" sz="2400">
                <a:solidFill>
                  <a:srgbClr val="3D63AB"/>
                </a:solidFill>
                <a:latin typeface="Arial"/>
                <a:ea typeface="Arial"/>
                <a:cs typeface="Arial"/>
                <a:sym typeface="Arial"/>
              </a:rPr>
              <a:t>Programación </a:t>
            </a:r>
            <a:br>
              <a:rPr lang="es" sz="2400">
                <a:solidFill>
                  <a:srgbClr val="3D63AB"/>
                </a:solidFill>
                <a:latin typeface="Arial"/>
                <a:ea typeface="Arial"/>
                <a:cs typeface="Arial"/>
                <a:sym typeface="Arial"/>
              </a:rPr>
            </a:br>
            <a:r>
              <a:rPr lang="es" sz="2400">
                <a:solidFill>
                  <a:srgbClr val="3D63AB"/>
                </a:solidFill>
                <a:latin typeface="Arial"/>
                <a:ea typeface="Arial"/>
                <a:cs typeface="Arial"/>
                <a:sym typeface="Arial"/>
              </a:rPr>
              <a:t>Básica en Java </a:t>
            </a:r>
            <a:endParaRPr b="1" i="0" sz="2400" u="none" cap="none" strike="noStrike">
              <a:solidFill>
                <a:srgbClr val="3D63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7" name="Shape 217"/>
        <p:cNvGrpSpPr/>
        <p:nvPr/>
      </p:nvGrpSpPr>
      <p:grpSpPr>
        <a:xfrm>
          <a:off x="0" y="0"/>
          <a:ext cx="0" cy="0"/>
          <a:chOff x="0" y="0"/>
          <a:chExt cx="0" cy="0"/>
        </a:xfrm>
      </p:grpSpPr>
      <p:sp>
        <p:nvSpPr>
          <p:cNvPr id="218" name="Google Shape;218;p24"/>
          <p:cNvSpPr txBox="1"/>
          <p:nvPr/>
        </p:nvSpPr>
        <p:spPr>
          <a:xfrm>
            <a:off x="822960" y="1785742"/>
            <a:ext cx="7543800" cy="1994400"/>
          </a:xfrm>
          <a:prstGeom prst="rect">
            <a:avLst/>
          </a:prstGeom>
          <a:noFill/>
          <a:ln>
            <a:noFill/>
          </a:ln>
        </p:spPr>
        <p:txBody>
          <a:bodyPr anchorCtr="0" anchor="t" bIns="34275" lIns="0" spcFirstLastPara="1" rIns="0" wrap="square" tIns="34275">
            <a:noAutofit/>
          </a:bodyPr>
          <a:lstStyle/>
          <a:p>
            <a:pPr indent="-285750" lvl="0" marL="285750" rtl="0" algn="just">
              <a:lnSpc>
                <a:spcPct val="90000"/>
              </a:lnSpc>
              <a:spcBef>
                <a:spcPts val="0"/>
              </a:spcBef>
              <a:spcAft>
                <a:spcPts val="0"/>
              </a:spcAft>
              <a:buClr>
                <a:srgbClr val="233A44"/>
              </a:buClr>
              <a:buSzPts val="1500"/>
              <a:buFont typeface="Calibri"/>
              <a:buChar char="●"/>
            </a:pPr>
            <a:r>
              <a:rPr lang="es" sz="1600">
                <a:solidFill>
                  <a:srgbClr val="3C63AB"/>
                </a:solidFill>
              </a:rPr>
              <a:t>Representa la salida al usuario.</a:t>
            </a:r>
            <a:endParaRPr sz="1300">
              <a:solidFill>
                <a:srgbClr val="233A44"/>
              </a:solidFill>
              <a:latin typeface="Calibri"/>
              <a:ea typeface="Calibri"/>
              <a:cs typeface="Calibri"/>
              <a:sym typeface="Calibri"/>
            </a:endParaRPr>
          </a:p>
          <a:p>
            <a:pPr indent="-190500" lvl="0" marL="285750" rtl="0" algn="just">
              <a:lnSpc>
                <a:spcPct val="90000"/>
              </a:lnSpc>
              <a:spcBef>
                <a:spcPts val="0"/>
              </a:spcBef>
              <a:spcAft>
                <a:spcPts val="0"/>
              </a:spcAft>
              <a:buNone/>
            </a:pPr>
            <a:r>
              <a:t/>
            </a:r>
            <a:endParaRPr sz="1600">
              <a:solidFill>
                <a:srgbClr val="3C63AB"/>
              </a:solidFill>
            </a:endParaRPr>
          </a:p>
          <a:p>
            <a:pPr indent="-285750" lvl="0" marL="285750" rtl="0" algn="just">
              <a:lnSpc>
                <a:spcPct val="90000"/>
              </a:lnSpc>
              <a:spcBef>
                <a:spcPts val="0"/>
              </a:spcBef>
              <a:spcAft>
                <a:spcPts val="0"/>
              </a:spcAft>
              <a:buClr>
                <a:srgbClr val="233A44"/>
              </a:buClr>
              <a:buSzPts val="1500"/>
              <a:buFont typeface="Calibri"/>
              <a:buChar char="●"/>
            </a:pPr>
            <a:r>
              <a:rPr lang="es" sz="1600">
                <a:solidFill>
                  <a:srgbClr val="3C63AB"/>
                </a:solidFill>
              </a:rPr>
              <a:t>Muestra en un formato apropiado para interactuar (interfaz de usuario) con el “modelo” (información y lógica de negocio).</a:t>
            </a:r>
            <a:endParaRPr sz="1600">
              <a:solidFill>
                <a:srgbClr val="3C63AB"/>
              </a:solidFill>
            </a:endParaRPr>
          </a:p>
          <a:p>
            <a:pPr indent="-190500" lvl="0" marL="285750" rtl="0" algn="just">
              <a:lnSpc>
                <a:spcPct val="90000"/>
              </a:lnSpc>
              <a:spcBef>
                <a:spcPts val="0"/>
              </a:spcBef>
              <a:spcAft>
                <a:spcPts val="0"/>
              </a:spcAft>
              <a:buNone/>
            </a:pPr>
            <a:r>
              <a:t/>
            </a:r>
            <a:endParaRPr sz="1600">
              <a:solidFill>
                <a:srgbClr val="3C63AB"/>
              </a:solidFill>
            </a:endParaRPr>
          </a:p>
          <a:p>
            <a:pPr indent="-285750" lvl="0" marL="285750" rtl="0" algn="just">
              <a:lnSpc>
                <a:spcPct val="90000"/>
              </a:lnSpc>
              <a:spcBef>
                <a:spcPts val="0"/>
              </a:spcBef>
              <a:spcAft>
                <a:spcPts val="0"/>
              </a:spcAft>
              <a:buClr>
                <a:srgbClr val="233A44"/>
              </a:buClr>
              <a:buSzPts val="1500"/>
              <a:buFont typeface="Calibri"/>
              <a:buChar char="●"/>
            </a:pPr>
            <a:r>
              <a:rPr lang="es" sz="1600">
                <a:solidFill>
                  <a:srgbClr val="3C63AB"/>
                </a:solidFill>
              </a:rPr>
              <a:t>Es la encargada de especificar la forma en que se verán los datos, ni el modelo ni el controlador se ocupan de esto.</a:t>
            </a:r>
            <a:endParaRPr sz="1600">
              <a:solidFill>
                <a:srgbClr val="3C63AB"/>
              </a:solidFill>
            </a:endParaRPr>
          </a:p>
          <a:p>
            <a:pPr indent="0" lvl="0" marL="0" rtl="0" algn="just">
              <a:lnSpc>
                <a:spcPct val="90000"/>
              </a:lnSpc>
              <a:spcBef>
                <a:spcPts val="0"/>
              </a:spcBef>
              <a:spcAft>
                <a:spcPts val="0"/>
              </a:spcAft>
              <a:buNone/>
            </a:pPr>
            <a:r>
              <a:t/>
            </a:r>
            <a:endParaRPr sz="1600">
              <a:solidFill>
                <a:srgbClr val="3C63AB"/>
              </a:solidFill>
            </a:endParaRPr>
          </a:p>
        </p:txBody>
      </p:sp>
      <p:sp>
        <p:nvSpPr>
          <p:cNvPr id="219" name="Google Shape;219;p24"/>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MVC: La vista</a:t>
            </a:r>
            <a:endParaRPr sz="2800">
              <a:solidFill>
                <a:srgbClr val="AF7B5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4">
            <a:alphaModFix/>
          </a:blip>
          <a:stretch>
            <a:fillRect/>
          </a:stretch>
        </a:blipFill>
      </p:bgPr>
    </p:bg>
    <p:spTree>
      <p:nvGrpSpPr>
        <p:cNvPr id="223" name="Shape 223"/>
        <p:cNvGrpSpPr/>
        <p:nvPr/>
      </p:nvGrpSpPr>
      <p:grpSpPr>
        <a:xfrm>
          <a:off x="0" y="0"/>
          <a:ext cx="0" cy="0"/>
          <a:chOff x="0" y="0"/>
          <a:chExt cx="0" cy="0"/>
        </a:xfrm>
      </p:grpSpPr>
      <p:sp>
        <p:nvSpPr>
          <p:cNvPr id="224" name="Google Shape;224;p25"/>
          <p:cNvSpPr txBox="1"/>
          <p:nvPr/>
        </p:nvSpPr>
        <p:spPr>
          <a:xfrm>
            <a:off x="901017" y="1817372"/>
            <a:ext cx="7543800" cy="3017400"/>
          </a:xfrm>
          <a:prstGeom prst="rect">
            <a:avLst/>
          </a:prstGeom>
          <a:noFill/>
          <a:ln>
            <a:noFill/>
          </a:ln>
        </p:spPr>
        <p:txBody>
          <a:bodyPr anchorCtr="0" anchor="t" bIns="34275" lIns="0" spcFirstLastPara="1" rIns="0" wrap="square" tIns="34275">
            <a:noAutofit/>
          </a:bodyPr>
          <a:lstStyle/>
          <a:p>
            <a:pPr indent="0" lvl="0" marL="0" rtl="0" algn="just">
              <a:lnSpc>
                <a:spcPct val="90000"/>
              </a:lnSpc>
              <a:spcBef>
                <a:spcPts val="0"/>
              </a:spcBef>
              <a:spcAft>
                <a:spcPts val="0"/>
              </a:spcAft>
              <a:buNone/>
            </a:pPr>
            <a:r>
              <a:rPr lang="es" sz="1600">
                <a:solidFill>
                  <a:srgbClr val="3C63AB"/>
                </a:solidFill>
              </a:rPr>
              <a:t>Diseñar una clase para sumar dos números dados por el usuario</a:t>
            </a:r>
            <a:endParaRPr sz="1600">
              <a:solidFill>
                <a:srgbClr val="3C63AB"/>
              </a:solidFill>
            </a:endParaRPr>
          </a:p>
        </p:txBody>
      </p:sp>
      <p:sp>
        <p:nvSpPr>
          <p:cNvPr id="225" name="Google Shape;225;p25"/>
          <p:cNvSpPr txBox="1"/>
          <p:nvPr/>
        </p:nvSpPr>
        <p:spPr>
          <a:xfrm>
            <a:off x="822960" y="562056"/>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Ejemplo: </a:t>
            </a:r>
            <a:br>
              <a:rPr lang="es" sz="3000">
                <a:solidFill>
                  <a:srgbClr val="E83464"/>
                </a:solidFill>
              </a:rPr>
            </a:br>
            <a:r>
              <a:rPr lang="es" sz="3000">
                <a:solidFill>
                  <a:srgbClr val="E83464"/>
                </a:solidFill>
              </a:rPr>
              <a:t>Calculadora con </a:t>
            </a:r>
            <a:r>
              <a:rPr lang="es" sz="3000">
                <a:solidFill>
                  <a:srgbClr val="E83464"/>
                </a:solidFill>
              </a:rPr>
              <a:t> Javafx</a:t>
            </a:r>
            <a:endParaRPr sz="2800">
              <a:solidFill>
                <a:srgbClr val="AF7B51"/>
              </a:solidFill>
              <a:latin typeface="Nunito"/>
              <a:ea typeface="Nunito"/>
              <a:cs typeface="Nunito"/>
              <a:sym typeface="Nunito"/>
            </a:endParaRPr>
          </a:p>
        </p:txBody>
      </p:sp>
      <p:pic>
        <p:nvPicPr>
          <p:cNvPr id="226" name="Google Shape;226;p25"/>
          <p:cNvPicPr preferRelativeResize="0"/>
          <p:nvPr/>
        </p:nvPicPr>
        <p:blipFill rotWithShape="1">
          <a:blip r:embed="rId5">
            <a:alphaModFix/>
          </a:blip>
          <a:srcRect b="0" l="0" r="0" t="0"/>
          <a:stretch/>
        </p:blipFill>
        <p:spPr>
          <a:xfrm>
            <a:off x="1750568" y="2241209"/>
            <a:ext cx="5322533" cy="25935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p2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 </a:t>
            </a:r>
            <a:endParaRPr/>
          </a:p>
        </p:txBody>
      </p:sp>
      <p:sp>
        <p:nvSpPr>
          <p:cNvPr id="232" name="Google Shape;232;p26"/>
          <p:cNvSpPr txBox="1"/>
          <p:nvPr/>
        </p:nvSpPr>
        <p:spPr>
          <a:xfrm>
            <a:off x="878715" y="1729986"/>
            <a:ext cx="7543800" cy="2875500"/>
          </a:xfrm>
          <a:prstGeom prst="rect">
            <a:avLst/>
          </a:prstGeom>
          <a:noFill/>
          <a:ln>
            <a:noFill/>
          </a:ln>
        </p:spPr>
        <p:txBody>
          <a:bodyPr anchorCtr="0" anchor="t" bIns="34275" lIns="0" spcFirstLastPara="1" rIns="0" wrap="square" tIns="34275">
            <a:noAutofit/>
          </a:bodyPr>
          <a:lstStyle/>
          <a:p>
            <a:pPr indent="-342900" lvl="0" marL="342900" rtl="0" algn="just">
              <a:lnSpc>
                <a:spcPct val="90000"/>
              </a:lnSpc>
              <a:spcBef>
                <a:spcPts val="0"/>
              </a:spcBef>
              <a:spcAft>
                <a:spcPts val="0"/>
              </a:spcAft>
              <a:buClr>
                <a:srgbClr val="233A44"/>
              </a:buClr>
              <a:buSzPts val="1500"/>
              <a:buFont typeface="Arial"/>
              <a:buAutoNum type="arabicPeriod"/>
            </a:pPr>
            <a:r>
              <a:rPr lang="es" sz="1600">
                <a:solidFill>
                  <a:srgbClr val="3C63AB"/>
                </a:solidFill>
              </a:rPr>
              <a:t>Creación del proyecto</a:t>
            </a:r>
            <a:endParaRPr sz="1300">
              <a:solidFill>
                <a:srgbClr val="233A44"/>
              </a:solidFill>
              <a:latin typeface="Calibri"/>
              <a:ea typeface="Calibri"/>
              <a:cs typeface="Calibri"/>
              <a:sym typeface="Calibri"/>
            </a:endParaRPr>
          </a:p>
          <a:p>
            <a:pPr indent="-247650" lvl="0" marL="342900" rtl="0" algn="just">
              <a:lnSpc>
                <a:spcPct val="90000"/>
              </a:lnSpc>
              <a:spcBef>
                <a:spcPts val="0"/>
              </a:spcBef>
              <a:spcAft>
                <a:spcPts val="0"/>
              </a:spcAft>
              <a:buNone/>
            </a:pPr>
            <a:r>
              <a:t/>
            </a:r>
            <a:endParaRPr sz="1600">
              <a:solidFill>
                <a:srgbClr val="3C63AB"/>
              </a:solidFill>
            </a:endParaRPr>
          </a:p>
          <a:p>
            <a:pPr indent="-342900" lvl="0" marL="342900" rtl="0" algn="just">
              <a:lnSpc>
                <a:spcPct val="90000"/>
              </a:lnSpc>
              <a:spcBef>
                <a:spcPts val="0"/>
              </a:spcBef>
              <a:spcAft>
                <a:spcPts val="0"/>
              </a:spcAft>
              <a:buClr>
                <a:srgbClr val="233A44"/>
              </a:buClr>
              <a:buSzPts val="1500"/>
              <a:buFont typeface="Arial"/>
              <a:buAutoNum type="arabicPeriod"/>
            </a:pPr>
            <a:r>
              <a:rPr lang="es" sz="1600">
                <a:solidFill>
                  <a:srgbClr val="3C63AB"/>
                </a:solidFill>
              </a:rPr>
              <a:t>Creación del modelo</a:t>
            </a:r>
            <a:endParaRPr sz="1300">
              <a:solidFill>
                <a:srgbClr val="233A44"/>
              </a:solidFill>
              <a:latin typeface="Calibri"/>
              <a:ea typeface="Calibri"/>
              <a:cs typeface="Calibri"/>
              <a:sym typeface="Calibri"/>
            </a:endParaRPr>
          </a:p>
          <a:p>
            <a:pPr indent="-247650" lvl="0" marL="342900" rtl="0" algn="just">
              <a:lnSpc>
                <a:spcPct val="90000"/>
              </a:lnSpc>
              <a:spcBef>
                <a:spcPts val="0"/>
              </a:spcBef>
              <a:spcAft>
                <a:spcPts val="0"/>
              </a:spcAft>
              <a:buNone/>
            </a:pPr>
            <a:r>
              <a:t/>
            </a:r>
            <a:endParaRPr sz="1600">
              <a:solidFill>
                <a:srgbClr val="3C63AB"/>
              </a:solidFill>
            </a:endParaRPr>
          </a:p>
          <a:p>
            <a:pPr indent="-342900" lvl="0" marL="342900" rtl="0" algn="just">
              <a:lnSpc>
                <a:spcPct val="90000"/>
              </a:lnSpc>
              <a:spcBef>
                <a:spcPts val="0"/>
              </a:spcBef>
              <a:spcAft>
                <a:spcPts val="0"/>
              </a:spcAft>
              <a:buClr>
                <a:srgbClr val="233A44"/>
              </a:buClr>
              <a:buSzPts val="1500"/>
              <a:buFont typeface="Arial"/>
              <a:buAutoNum type="arabicPeriod"/>
            </a:pPr>
            <a:r>
              <a:rPr lang="es" sz="1600">
                <a:solidFill>
                  <a:srgbClr val="3C63AB"/>
                </a:solidFill>
              </a:rPr>
              <a:t>Codificación de la clase Vista</a:t>
            </a:r>
            <a:endParaRPr sz="1300">
              <a:solidFill>
                <a:srgbClr val="233A44"/>
              </a:solidFill>
              <a:latin typeface="Calibri"/>
              <a:ea typeface="Calibri"/>
              <a:cs typeface="Calibri"/>
              <a:sym typeface="Calibri"/>
            </a:endParaRPr>
          </a:p>
          <a:p>
            <a:pPr indent="-247650" lvl="0" marL="342900" rtl="0" algn="just">
              <a:lnSpc>
                <a:spcPct val="90000"/>
              </a:lnSpc>
              <a:spcBef>
                <a:spcPts val="0"/>
              </a:spcBef>
              <a:spcAft>
                <a:spcPts val="0"/>
              </a:spcAft>
              <a:buNone/>
            </a:pPr>
            <a:r>
              <a:t/>
            </a:r>
            <a:endParaRPr sz="1600">
              <a:solidFill>
                <a:srgbClr val="3C63AB"/>
              </a:solidFill>
            </a:endParaRPr>
          </a:p>
          <a:p>
            <a:pPr indent="-342900" lvl="0" marL="342900" rtl="0" algn="just">
              <a:lnSpc>
                <a:spcPct val="90000"/>
              </a:lnSpc>
              <a:spcBef>
                <a:spcPts val="0"/>
              </a:spcBef>
              <a:spcAft>
                <a:spcPts val="0"/>
              </a:spcAft>
              <a:buClr>
                <a:srgbClr val="233A44"/>
              </a:buClr>
              <a:buSzPts val="1500"/>
              <a:buFont typeface="Arial"/>
              <a:buAutoNum type="arabicPeriod"/>
            </a:pPr>
            <a:r>
              <a:rPr lang="es" sz="1600">
                <a:solidFill>
                  <a:srgbClr val="3C63AB"/>
                </a:solidFill>
              </a:rPr>
              <a:t>Codificación de la clase Controlador</a:t>
            </a:r>
            <a:endParaRPr sz="1300">
              <a:solidFill>
                <a:srgbClr val="233A44"/>
              </a:solidFill>
              <a:latin typeface="Calibri"/>
              <a:ea typeface="Calibri"/>
              <a:cs typeface="Calibri"/>
              <a:sym typeface="Calibri"/>
            </a:endParaRPr>
          </a:p>
          <a:p>
            <a:pPr indent="-247650" lvl="0" marL="342900" rtl="0" algn="just">
              <a:lnSpc>
                <a:spcPct val="90000"/>
              </a:lnSpc>
              <a:spcBef>
                <a:spcPts val="0"/>
              </a:spcBef>
              <a:spcAft>
                <a:spcPts val="0"/>
              </a:spcAft>
              <a:buNone/>
            </a:pPr>
            <a:r>
              <a:t/>
            </a:r>
            <a:endParaRPr sz="1600">
              <a:solidFill>
                <a:srgbClr val="3C63AB"/>
              </a:solidFill>
            </a:endParaRPr>
          </a:p>
          <a:p>
            <a:pPr indent="-342900" lvl="0" marL="342900" rtl="0" algn="just">
              <a:lnSpc>
                <a:spcPct val="90000"/>
              </a:lnSpc>
              <a:spcBef>
                <a:spcPts val="0"/>
              </a:spcBef>
              <a:spcAft>
                <a:spcPts val="0"/>
              </a:spcAft>
              <a:buClr>
                <a:srgbClr val="233A44"/>
              </a:buClr>
              <a:buSzPts val="1500"/>
              <a:buFont typeface="Arial"/>
              <a:buAutoNum type="arabicPeriod"/>
            </a:pPr>
            <a:r>
              <a:rPr lang="es" sz="1600">
                <a:solidFill>
                  <a:srgbClr val="3C63AB"/>
                </a:solidFill>
              </a:rPr>
              <a:t>Codificación de la clase Principal</a:t>
            </a:r>
            <a:endParaRPr sz="1300">
              <a:solidFill>
                <a:srgbClr val="233A44"/>
              </a:solidFill>
              <a:latin typeface="Calibri"/>
              <a:ea typeface="Calibri"/>
              <a:cs typeface="Calibri"/>
              <a:sym typeface="Calibri"/>
            </a:endParaRPr>
          </a:p>
          <a:p>
            <a:pPr indent="-247650" lvl="0" marL="342900" rtl="0" algn="just">
              <a:lnSpc>
                <a:spcPct val="90000"/>
              </a:lnSpc>
              <a:spcBef>
                <a:spcPts val="0"/>
              </a:spcBef>
              <a:spcAft>
                <a:spcPts val="0"/>
              </a:spcAft>
              <a:buNone/>
            </a:pPr>
            <a:r>
              <a:t/>
            </a:r>
            <a:endParaRPr sz="1600">
              <a:solidFill>
                <a:srgbClr val="3C63AB"/>
              </a:solidFill>
            </a:endParaRPr>
          </a:p>
          <a:p>
            <a:pPr indent="-342900" lvl="0" marL="342900" rtl="0" algn="just">
              <a:lnSpc>
                <a:spcPct val="90000"/>
              </a:lnSpc>
              <a:spcBef>
                <a:spcPts val="0"/>
              </a:spcBef>
              <a:spcAft>
                <a:spcPts val="0"/>
              </a:spcAft>
              <a:buClr>
                <a:srgbClr val="233A44"/>
              </a:buClr>
              <a:buSzPts val="1500"/>
              <a:buFont typeface="Arial"/>
              <a:buAutoNum type="arabicPeriod"/>
            </a:pPr>
            <a:r>
              <a:rPr lang="es" sz="1600">
                <a:solidFill>
                  <a:srgbClr val="3C63AB"/>
                </a:solidFill>
              </a:rPr>
              <a:t>Prueba del proyecto MVC</a:t>
            </a:r>
            <a:endParaRPr sz="1300">
              <a:solidFill>
                <a:srgbClr val="233A44"/>
              </a:solidFill>
              <a:latin typeface="Calibri"/>
              <a:ea typeface="Calibri"/>
              <a:cs typeface="Calibri"/>
              <a:sym typeface="Calibri"/>
            </a:endParaRPr>
          </a:p>
        </p:txBody>
      </p:sp>
      <p:sp>
        <p:nvSpPr>
          <p:cNvPr id="233" name="Google Shape;233;p26"/>
          <p:cNvSpPr txBox="1"/>
          <p:nvPr/>
        </p:nvSpPr>
        <p:spPr>
          <a:xfrm>
            <a:off x="822960" y="371065"/>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Pasos para la solución</a:t>
            </a:r>
            <a:endParaRPr sz="3000">
              <a:solidFill>
                <a:srgbClr val="E8346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p27"/>
          <p:cNvSpPr txBox="1"/>
          <p:nvPr/>
        </p:nvSpPr>
        <p:spPr>
          <a:xfrm>
            <a:off x="822960" y="1384300"/>
            <a:ext cx="7543800" cy="3017400"/>
          </a:xfrm>
          <a:prstGeom prst="rect">
            <a:avLst/>
          </a:prstGeom>
          <a:noFill/>
          <a:ln>
            <a:noFill/>
          </a:ln>
        </p:spPr>
        <p:txBody>
          <a:bodyPr anchorCtr="0" anchor="t" bIns="34275" lIns="0" spcFirstLastPara="1" rIns="0" wrap="square" tIns="34275">
            <a:noAutofit/>
          </a:bodyPr>
          <a:lstStyle/>
          <a:p>
            <a:pPr indent="-285750" lvl="0" marL="285750" rtl="0" algn="just">
              <a:lnSpc>
                <a:spcPct val="90000"/>
              </a:lnSpc>
              <a:spcBef>
                <a:spcPts val="0"/>
              </a:spcBef>
              <a:spcAft>
                <a:spcPts val="0"/>
              </a:spcAft>
              <a:buClr>
                <a:srgbClr val="233A44"/>
              </a:buClr>
              <a:buSzPts val="1500"/>
              <a:buFont typeface="Calibri"/>
              <a:buChar char="●"/>
            </a:pPr>
            <a:r>
              <a:rPr lang="es" sz="1500">
                <a:solidFill>
                  <a:srgbClr val="3C63AB"/>
                </a:solidFill>
              </a:rPr>
              <a:t>La clase controlador, implementa el ActionListener, para responder desde esta clase los eventos realizados desde la interfaz (VISTA).</a:t>
            </a:r>
            <a:endParaRPr sz="1300">
              <a:solidFill>
                <a:srgbClr val="233A44"/>
              </a:solidFill>
              <a:latin typeface="Calibri"/>
              <a:ea typeface="Calibri"/>
              <a:cs typeface="Calibri"/>
              <a:sym typeface="Calibri"/>
            </a:endParaRPr>
          </a:p>
          <a:p>
            <a:pPr indent="-285750" lvl="0" marL="285750" rtl="0" algn="just">
              <a:lnSpc>
                <a:spcPct val="90000"/>
              </a:lnSpc>
              <a:spcBef>
                <a:spcPts val="0"/>
              </a:spcBef>
              <a:spcAft>
                <a:spcPts val="0"/>
              </a:spcAft>
              <a:buClr>
                <a:srgbClr val="233A44"/>
              </a:buClr>
              <a:buSzPts val="1500"/>
              <a:buFont typeface="Calibri"/>
              <a:buChar char="●"/>
            </a:pPr>
            <a:r>
              <a:rPr lang="es" sz="1500">
                <a:solidFill>
                  <a:srgbClr val="3C63AB"/>
                </a:solidFill>
              </a:rPr>
              <a:t>El constructor de la clase pasa como parámetros, la clase VISTA y la clase MODELO.</a:t>
            </a:r>
            <a:endParaRPr sz="1300">
              <a:solidFill>
                <a:srgbClr val="233A44"/>
              </a:solidFill>
              <a:latin typeface="Calibri"/>
              <a:ea typeface="Calibri"/>
              <a:cs typeface="Calibri"/>
              <a:sym typeface="Calibri"/>
            </a:endParaRPr>
          </a:p>
          <a:p>
            <a:pPr indent="-285750" lvl="0" marL="285750" rtl="0" algn="just">
              <a:lnSpc>
                <a:spcPct val="90000"/>
              </a:lnSpc>
              <a:spcBef>
                <a:spcPts val="0"/>
              </a:spcBef>
              <a:spcAft>
                <a:spcPts val="0"/>
              </a:spcAft>
              <a:buClr>
                <a:srgbClr val="233A44"/>
              </a:buClr>
              <a:buSzPts val="1500"/>
              <a:buFont typeface="Calibri"/>
              <a:buChar char="●"/>
            </a:pPr>
            <a:r>
              <a:rPr lang="es" sz="1500">
                <a:solidFill>
                  <a:srgbClr val="3C63AB"/>
                </a:solidFill>
              </a:rPr>
              <a:t>La clase también tiene las funciones, INICIAR() la cual inicializa los valores de la interfaz, como el atributo título del JFrame, posicionamiento en pantalla, valores iniciales de los jtextbox, etc.</a:t>
            </a:r>
            <a:endParaRPr sz="1300">
              <a:solidFill>
                <a:srgbClr val="233A44"/>
              </a:solidFill>
              <a:latin typeface="Calibri"/>
              <a:ea typeface="Calibri"/>
              <a:cs typeface="Calibri"/>
              <a:sym typeface="Calibri"/>
            </a:endParaRPr>
          </a:p>
          <a:p>
            <a:pPr indent="-285750" lvl="0" marL="285750" rtl="0" algn="just">
              <a:lnSpc>
                <a:spcPct val="90000"/>
              </a:lnSpc>
              <a:spcBef>
                <a:spcPts val="0"/>
              </a:spcBef>
              <a:spcAft>
                <a:spcPts val="0"/>
              </a:spcAft>
              <a:buClr>
                <a:srgbClr val="233A44"/>
              </a:buClr>
              <a:buSzPts val="1500"/>
              <a:buFont typeface="Calibri"/>
              <a:buChar char="●"/>
            </a:pPr>
            <a:r>
              <a:rPr lang="es" sz="1500">
                <a:solidFill>
                  <a:srgbClr val="3C63AB"/>
                </a:solidFill>
              </a:rPr>
              <a:t>El método action performed captura el evento realizado desde la interfaz.</a:t>
            </a:r>
            <a:endParaRPr sz="1300">
              <a:solidFill>
                <a:srgbClr val="233A44"/>
              </a:solidFill>
              <a:latin typeface="Calibri"/>
              <a:ea typeface="Calibri"/>
              <a:cs typeface="Calibri"/>
              <a:sym typeface="Calibri"/>
            </a:endParaRPr>
          </a:p>
          <a:p>
            <a:pPr indent="-285750" lvl="0" marL="285750" rtl="0" algn="just">
              <a:lnSpc>
                <a:spcPct val="90000"/>
              </a:lnSpc>
              <a:spcBef>
                <a:spcPts val="0"/>
              </a:spcBef>
              <a:spcAft>
                <a:spcPts val="0"/>
              </a:spcAft>
              <a:buClr>
                <a:srgbClr val="233A44"/>
              </a:buClr>
              <a:buSzPts val="1500"/>
              <a:buFont typeface="Calibri"/>
              <a:buChar char="●"/>
            </a:pPr>
            <a:r>
              <a:rPr lang="es" sz="1500">
                <a:solidFill>
                  <a:srgbClr val="3C63AB"/>
                </a:solidFill>
              </a:rPr>
              <a:t>Al dar CLIC EN EL BOTON SUMAR, se obtiene los datos correspondientes y llama al modelo para procesar la información y obtener una respuesta.</a:t>
            </a:r>
            <a:endParaRPr sz="1300">
              <a:solidFill>
                <a:srgbClr val="233A44"/>
              </a:solidFill>
              <a:latin typeface="Calibri"/>
              <a:ea typeface="Calibri"/>
              <a:cs typeface="Calibri"/>
              <a:sym typeface="Calibri"/>
            </a:endParaRPr>
          </a:p>
        </p:txBody>
      </p:sp>
      <p:sp>
        <p:nvSpPr>
          <p:cNvPr id="239" name="Google Shape;239;p27"/>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Breve explicación</a:t>
            </a:r>
            <a:endParaRPr sz="2800">
              <a:solidFill>
                <a:srgbClr val="AF7B5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28"/>
          <p:cNvPicPr preferRelativeResize="0"/>
          <p:nvPr/>
        </p:nvPicPr>
        <p:blipFill rotWithShape="1">
          <a:blip r:embed="rId3">
            <a:alphaModFix/>
          </a:blip>
          <a:srcRect b="0" l="0" r="0" t="0"/>
          <a:stretch/>
        </p:blipFill>
        <p:spPr>
          <a:xfrm>
            <a:off x="2475" y="0"/>
            <a:ext cx="9139049" cy="514350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6"/>
          <p:cNvSpPr txBox="1"/>
          <p:nvPr>
            <p:ph type="ctrTitle"/>
          </p:nvPr>
        </p:nvSpPr>
        <p:spPr>
          <a:xfrm>
            <a:off x="1281950" y="1089142"/>
            <a:ext cx="6622500" cy="2070300"/>
          </a:xfrm>
          <a:prstGeom prst="rect">
            <a:avLst/>
          </a:prstGeom>
          <a:noFill/>
          <a:ln>
            <a:noFill/>
          </a:ln>
        </p:spPr>
        <p:txBody>
          <a:bodyPr anchorCtr="0" anchor="ctr" bIns="91425" lIns="91425" spcFirstLastPara="1" rIns="91425" wrap="square" tIns="91425">
            <a:noAutofit/>
          </a:bodyPr>
          <a:lstStyle/>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Sesión 19: </a:t>
            </a:r>
            <a:endParaRPr b="1" sz="3600">
              <a:solidFill>
                <a:srgbClr val="3C63AB"/>
              </a:solidFill>
              <a:latin typeface="Arial"/>
              <a:ea typeface="Arial"/>
              <a:cs typeface="Arial"/>
              <a:sym typeface="Arial"/>
            </a:endParaRPr>
          </a:p>
          <a:p>
            <a:pPr indent="0" lvl="0" marL="0" rtl="0" algn="ctr">
              <a:lnSpc>
                <a:spcPct val="85000"/>
              </a:lnSpc>
              <a:spcBef>
                <a:spcPts val="0"/>
              </a:spcBef>
              <a:spcAft>
                <a:spcPts val="0"/>
              </a:spcAft>
              <a:buSzPts val="3800"/>
              <a:buNone/>
            </a:pPr>
            <a:r>
              <a:rPr b="1" lang="es" sz="3600">
                <a:solidFill>
                  <a:srgbClr val="3C63AB"/>
                </a:solidFill>
                <a:latin typeface="Arial"/>
                <a:ea typeface="Arial"/>
                <a:cs typeface="Arial"/>
                <a:sym typeface="Arial"/>
              </a:rPr>
              <a:t> </a:t>
            </a:r>
            <a:r>
              <a:rPr b="1" lang="es" sz="5600">
                <a:solidFill>
                  <a:srgbClr val="E72F61"/>
                </a:solidFill>
                <a:latin typeface="Arial"/>
                <a:ea typeface="Arial"/>
                <a:cs typeface="Arial"/>
                <a:sym typeface="Arial"/>
              </a:rPr>
              <a:t>Introducción a Java</a:t>
            </a:r>
            <a:endParaRPr b="1" sz="2900">
              <a:solidFill>
                <a:srgbClr val="E72F61"/>
              </a:solidFill>
              <a:latin typeface="Arial"/>
              <a:ea typeface="Arial"/>
              <a:cs typeface="Arial"/>
              <a:sym typeface="Arial"/>
            </a:endParaRPr>
          </a:p>
        </p:txBody>
      </p:sp>
      <p:sp>
        <p:nvSpPr>
          <p:cNvPr id="150" name="Google Shape;150;p16"/>
          <p:cNvSpPr txBox="1"/>
          <p:nvPr>
            <p:ph idx="1" type="subTitle"/>
          </p:nvPr>
        </p:nvSpPr>
        <p:spPr>
          <a:xfrm>
            <a:off x="1101471" y="3351167"/>
            <a:ext cx="6983400" cy="9918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100"/>
              </a:spcBef>
              <a:spcAft>
                <a:spcPts val="0"/>
              </a:spcAft>
              <a:buNone/>
            </a:pPr>
            <a:r>
              <a:rPr lang="es" sz="1800">
                <a:solidFill>
                  <a:srgbClr val="3C63AA"/>
                </a:solidFill>
                <a:latin typeface="Arial"/>
                <a:ea typeface="Arial"/>
                <a:cs typeface="Arial"/>
                <a:sym typeface="Arial"/>
              </a:rPr>
              <a:t>MVC</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None/>
            </a:pPr>
            <a:r>
              <a:t/>
            </a:r>
            <a:endParaRPr sz="1800">
              <a:solidFill>
                <a:srgbClr val="3C63AA"/>
              </a:solidFill>
              <a:latin typeface="Arial"/>
              <a:ea typeface="Arial"/>
              <a:cs typeface="Arial"/>
              <a:sym typeface="Arial"/>
            </a:endParaRPr>
          </a:p>
          <a:p>
            <a:pPr indent="0" lvl="0" marL="0" rtl="0" algn="ctr">
              <a:lnSpc>
                <a:spcPct val="90000"/>
              </a:lnSpc>
              <a:spcBef>
                <a:spcPts val="1100"/>
              </a:spcBef>
              <a:spcAft>
                <a:spcPts val="0"/>
              </a:spcAft>
              <a:buSzPts val="1600"/>
              <a:buNone/>
            </a:pPr>
            <a:r>
              <a:t/>
            </a:r>
            <a:endParaRPr sz="1800">
              <a:solidFill>
                <a:srgbClr val="3C63AA"/>
              </a:solidFill>
              <a:latin typeface="Arial"/>
              <a:ea typeface="Arial"/>
              <a:cs typeface="Arial"/>
              <a:sym typeface="Arial"/>
            </a:endParaRPr>
          </a:p>
        </p:txBody>
      </p:sp>
      <p:sp>
        <p:nvSpPr>
          <p:cNvPr id="151" name="Google Shape;151;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17"/>
          <p:cNvSpPr txBox="1"/>
          <p:nvPr>
            <p:ph type="title"/>
          </p:nvPr>
        </p:nvSpPr>
        <p:spPr>
          <a:xfrm>
            <a:off x="889600" y="1006650"/>
            <a:ext cx="7505700" cy="6180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Clr>
                <a:srgbClr val="3F3F3F"/>
              </a:buClr>
              <a:buSzPts val="3600"/>
              <a:buFont typeface="Calibri"/>
              <a:buNone/>
            </a:pPr>
            <a:r>
              <a:rPr lang="es">
                <a:solidFill>
                  <a:srgbClr val="E83464"/>
                </a:solidFill>
                <a:latin typeface="Arial"/>
                <a:ea typeface="Arial"/>
                <a:cs typeface="Arial"/>
                <a:sym typeface="Arial"/>
              </a:rPr>
              <a:t>Objetivos de la sesión</a:t>
            </a:r>
            <a:endParaRPr>
              <a:solidFill>
                <a:srgbClr val="E83464"/>
              </a:solidFill>
              <a:latin typeface="Arial"/>
              <a:ea typeface="Arial"/>
              <a:cs typeface="Arial"/>
              <a:sym typeface="Arial"/>
            </a:endParaRPr>
          </a:p>
        </p:txBody>
      </p:sp>
      <p:sp>
        <p:nvSpPr>
          <p:cNvPr id="157" name="Google Shape;157;p17"/>
          <p:cNvSpPr txBox="1"/>
          <p:nvPr>
            <p:ph idx="4294967295" type="body"/>
          </p:nvPr>
        </p:nvSpPr>
        <p:spPr>
          <a:xfrm>
            <a:off x="870550" y="1724375"/>
            <a:ext cx="7974600" cy="3489300"/>
          </a:xfrm>
          <a:prstGeom prst="rect">
            <a:avLst/>
          </a:prstGeom>
          <a:noFill/>
          <a:ln cap="flat" cmpd="sng" w="9525">
            <a:solidFill>
              <a:schemeClr val="dk1"/>
            </a:solidFill>
            <a:prstDash val="solid"/>
            <a:round/>
            <a:headEnd len="sm" w="sm" type="none"/>
            <a:tailEnd len="sm" w="sm" type="none"/>
          </a:ln>
        </p:spPr>
        <p:txBody>
          <a:bodyPr anchorCtr="0" anchor="t" bIns="34275" lIns="0" spcFirstLastPara="1" rIns="0" wrap="square" tIns="34275">
            <a:noAutofit/>
          </a:bodyPr>
          <a:lstStyle/>
          <a:p>
            <a:pPr indent="0" lvl="0" marL="0" rtl="0" algn="l">
              <a:lnSpc>
                <a:spcPct val="90000"/>
              </a:lnSpc>
              <a:spcBef>
                <a:spcPts val="0"/>
              </a:spcBef>
              <a:spcAft>
                <a:spcPts val="0"/>
              </a:spcAft>
              <a:buNone/>
            </a:pPr>
            <a:r>
              <a:rPr lang="es" sz="1400">
                <a:solidFill>
                  <a:srgbClr val="3C63AB"/>
                </a:solidFill>
                <a:latin typeface="Arial"/>
                <a:ea typeface="Arial"/>
                <a:cs typeface="Arial"/>
                <a:sym typeface="Arial"/>
              </a:rPr>
              <a:t>  Al finalizar esta sesión estarás en capacidad de:</a:t>
            </a:r>
            <a:endParaRPr sz="1400">
              <a:solidFill>
                <a:srgbClr val="3C63AB"/>
              </a:solidFill>
              <a:latin typeface="Arial"/>
              <a:ea typeface="Arial"/>
              <a:cs typeface="Arial"/>
              <a:sym typeface="Arial"/>
            </a:endParaRPr>
          </a:p>
          <a:p>
            <a:pPr indent="0" lvl="0" marL="0" rtl="0" algn="l">
              <a:lnSpc>
                <a:spcPct val="90000"/>
              </a:lnSpc>
              <a:spcBef>
                <a:spcPts val="600"/>
              </a:spcBef>
              <a:spcAft>
                <a:spcPts val="0"/>
              </a:spcAft>
              <a:buNone/>
            </a:pPr>
            <a:r>
              <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 Explicar y aplicar el Modelo Vista Controlador a partir de los requerimientos generados por un tercero</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 Aplicar los conceptos de UML para definir los diagramas correspondientes</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 Definir la base de datos relacional que comprende la solución del requerimiento</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 Construir una aplicación usando un entorno gráfico y con conexión a la base de datos relacional bajo el concepto de MVC utilizando los conceptos de POO</a:t>
            </a:r>
            <a:endParaRPr sz="1200">
              <a:solidFill>
                <a:srgbClr val="000000"/>
              </a:solidFill>
              <a:highlight>
                <a:srgbClr val="FFFFFF"/>
              </a:highlight>
              <a:latin typeface="Arial"/>
              <a:ea typeface="Arial"/>
              <a:cs typeface="Arial"/>
              <a:sym typeface="Arial"/>
            </a:endParaRPr>
          </a:p>
          <a:p>
            <a:pPr indent="-387350" lvl="0" marL="685800" rtl="0" algn="l">
              <a:lnSpc>
                <a:spcPct val="90000"/>
              </a:lnSpc>
              <a:spcBef>
                <a:spcPts val="600"/>
              </a:spcBef>
              <a:spcAft>
                <a:spcPts val="0"/>
              </a:spcAft>
              <a:buSzPts val="1260"/>
              <a:buAutoNum type="arabicPeriod"/>
            </a:pPr>
            <a:r>
              <a:rPr lang="es" sz="1200">
                <a:solidFill>
                  <a:srgbClr val="000000"/>
                </a:solidFill>
                <a:highlight>
                  <a:srgbClr val="FFFFFF"/>
                </a:highlight>
                <a:latin typeface="Arial"/>
                <a:ea typeface="Arial"/>
                <a:cs typeface="Arial"/>
                <a:sym typeface="Arial"/>
              </a:rPr>
              <a:t> Llevar a cabo pruebas unitarias sobre los métodos construidos.</a:t>
            </a:r>
            <a:endParaRPr sz="1200">
              <a:solidFill>
                <a:srgbClr val="000000"/>
              </a:solidFill>
              <a:highlight>
                <a:srgbClr val="FFFFFF"/>
              </a:highlight>
              <a:latin typeface="Arial"/>
              <a:ea typeface="Arial"/>
              <a:cs typeface="Arial"/>
              <a:sym typeface="Arial"/>
            </a:endParaRPr>
          </a:p>
          <a:p>
            <a:pPr indent="0" lvl="0" marL="457200" rtl="0" algn="l">
              <a:lnSpc>
                <a:spcPct val="90000"/>
              </a:lnSpc>
              <a:spcBef>
                <a:spcPts val="600"/>
              </a:spcBef>
              <a:spcAft>
                <a:spcPts val="0"/>
              </a:spcAft>
              <a:buNone/>
            </a:pPr>
            <a:r>
              <a:t/>
            </a:r>
            <a:endParaRPr sz="1200">
              <a:solidFill>
                <a:srgbClr val="000000"/>
              </a:solidFill>
              <a:highlight>
                <a:srgbClr val="FFFFFF"/>
              </a:highlight>
              <a:latin typeface="Arial"/>
              <a:ea typeface="Arial"/>
              <a:cs typeface="Arial"/>
              <a:sym typeface="Arial"/>
            </a:endParaRPr>
          </a:p>
          <a:p>
            <a:pPr indent="0" lvl="0" marL="457200" rtl="0" algn="l">
              <a:lnSpc>
                <a:spcPct val="90000"/>
              </a:lnSpc>
              <a:spcBef>
                <a:spcPts val="600"/>
              </a:spcBef>
              <a:spcAft>
                <a:spcPts val="0"/>
              </a:spcAft>
              <a:buNone/>
            </a:pPr>
            <a:r>
              <a:t/>
            </a:r>
            <a:endParaRPr sz="1200">
              <a:solidFill>
                <a:srgbClr val="000000"/>
              </a:solidFill>
              <a:highlight>
                <a:srgbClr val="FFFFFF"/>
              </a:highlight>
              <a:latin typeface="Arial"/>
              <a:ea typeface="Arial"/>
              <a:cs typeface="Arial"/>
              <a:sym typeface="Arial"/>
            </a:endParaRPr>
          </a:p>
          <a:p>
            <a:pPr indent="0" lvl="0" marL="0" rtl="0" algn="l">
              <a:lnSpc>
                <a:spcPct val="90000"/>
              </a:lnSpc>
              <a:spcBef>
                <a:spcPts val="600"/>
              </a:spcBef>
              <a:spcAft>
                <a:spcPts val="0"/>
              </a:spcAft>
              <a:buNone/>
            </a:pPr>
            <a:r>
              <a:t/>
            </a:r>
            <a:endParaRPr sz="12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18"/>
          <p:cNvSpPr txBox="1"/>
          <p:nvPr/>
        </p:nvSpPr>
        <p:spPr>
          <a:xfrm>
            <a:off x="822960" y="1774592"/>
            <a:ext cx="7206000" cy="1972200"/>
          </a:xfrm>
          <a:prstGeom prst="rect">
            <a:avLst/>
          </a:prstGeom>
          <a:noFill/>
          <a:ln>
            <a:noFill/>
          </a:ln>
        </p:spPr>
        <p:txBody>
          <a:bodyPr anchorCtr="0" anchor="t" bIns="34275" lIns="0" spcFirstLastPara="1" rIns="0" wrap="square" tIns="34275">
            <a:noAutofit/>
          </a:bodyPr>
          <a:lstStyle/>
          <a:p>
            <a:pPr indent="-285750" lvl="0" marL="285750" rtl="0" algn="just">
              <a:lnSpc>
                <a:spcPct val="90000"/>
              </a:lnSpc>
              <a:spcBef>
                <a:spcPts val="0"/>
              </a:spcBef>
              <a:spcAft>
                <a:spcPts val="0"/>
              </a:spcAft>
              <a:buClr>
                <a:srgbClr val="233A44"/>
              </a:buClr>
              <a:buSzPts val="1500"/>
              <a:buFont typeface="Calibri"/>
              <a:buChar char="●"/>
            </a:pPr>
            <a:r>
              <a:rPr lang="es" sz="1600">
                <a:solidFill>
                  <a:srgbClr val="3C63AB"/>
                </a:solidFill>
              </a:rPr>
              <a:t>El Modelo–Vista–Controlador (MVC) es un patrón de software que distribuye los componentes de aplicación en tres partes por sus diferentes responsabilidades.</a:t>
            </a:r>
            <a:endParaRPr sz="1300">
              <a:solidFill>
                <a:srgbClr val="233A44"/>
              </a:solidFill>
              <a:latin typeface="Calibri"/>
              <a:ea typeface="Calibri"/>
              <a:cs typeface="Calibri"/>
              <a:sym typeface="Calibri"/>
            </a:endParaRPr>
          </a:p>
          <a:p>
            <a:pPr indent="-190500" lvl="0" marL="285750" rtl="0" algn="just">
              <a:lnSpc>
                <a:spcPct val="90000"/>
              </a:lnSpc>
              <a:spcBef>
                <a:spcPts val="0"/>
              </a:spcBef>
              <a:spcAft>
                <a:spcPts val="0"/>
              </a:spcAft>
              <a:buNone/>
            </a:pPr>
            <a:r>
              <a:t/>
            </a:r>
            <a:endParaRPr sz="1600">
              <a:solidFill>
                <a:srgbClr val="3C63AB"/>
              </a:solidFill>
            </a:endParaRPr>
          </a:p>
          <a:p>
            <a:pPr indent="-285750" lvl="0" marL="285750" rtl="0" algn="just">
              <a:lnSpc>
                <a:spcPct val="90000"/>
              </a:lnSpc>
              <a:spcBef>
                <a:spcPts val="0"/>
              </a:spcBef>
              <a:spcAft>
                <a:spcPts val="0"/>
              </a:spcAft>
              <a:buClr>
                <a:srgbClr val="233A44"/>
              </a:buClr>
              <a:buSzPts val="1500"/>
              <a:buFont typeface="Calibri"/>
              <a:buChar char="●"/>
            </a:pPr>
            <a:r>
              <a:rPr lang="es" sz="1600">
                <a:solidFill>
                  <a:srgbClr val="3C63AB"/>
                </a:solidFill>
              </a:rPr>
              <a:t>La arquitectura de este patrón se considera un un paradigma de programación utilizado en el desarrollo de aplicaciones con interfaz gráfica de usuario (GUI). </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t/>
            </a:r>
            <a:endParaRPr sz="1600">
              <a:solidFill>
                <a:srgbClr val="3C63AB"/>
              </a:solidFill>
            </a:endParaRPr>
          </a:p>
          <a:p>
            <a:pPr indent="0" lvl="0" marL="0" rtl="0" algn="just">
              <a:lnSpc>
                <a:spcPct val="90000"/>
              </a:lnSpc>
              <a:spcBef>
                <a:spcPts val="0"/>
              </a:spcBef>
              <a:spcAft>
                <a:spcPts val="0"/>
              </a:spcAft>
              <a:buNone/>
            </a:pPr>
            <a:r>
              <a:t/>
            </a:r>
            <a:endParaRPr sz="1600">
              <a:solidFill>
                <a:srgbClr val="3C63AB"/>
              </a:solidFill>
            </a:endParaRPr>
          </a:p>
          <a:p>
            <a:pPr indent="0" lvl="0" marL="0" rtl="0" algn="just">
              <a:lnSpc>
                <a:spcPct val="90000"/>
              </a:lnSpc>
              <a:spcBef>
                <a:spcPts val="0"/>
              </a:spcBef>
              <a:spcAft>
                <a:spcPts val="0"/>
              </a:spcAft>
              <a:buNone/>
            </a:pPr>
            <a:r>
              <a:t/>
            </a:r>
            <a:endParaRPr sz="1600">
              <a:solidFill>
                <a:srgbClr val="3C63AB"/>
              </a:solidFill>
            </a:endParaRPr>
          </a:p>
        </p:txBody>
      </p:sp>
      <p:sp>
        <p:nvSpPr>
          <p:cNvPr id="163" name="Google Shape;163;p18"/>
          <p:cNvSpPr txBox="1"/>
          <p:nvPr/>
        </p:nvSpPr>
        <p:spPr>
          <a:xfrm>
            <a:off x="822960" y="3673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MVC</a:t>
            </a:r>
            <a:endParaRPr sz="3000">
              <a:solidFill>
                <a:srgbClr val="E8346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67" name="Shape 167"/>
        <p:cNvGrpSpPr/>
        <p:nvPr/>
      </p:nvGrpSpPr>
      <p:grpSpPr>
        <a:xfrm>
          <a:off x="0" y="0"/>
          <a:ext cx="0" cy="0"/>
          <a:chOff x="0" y="0"/>
          <a:chExt cx="0" cy="0"/>
        </a:xfrm>
      </p:grpSpPr>
      <p:grpSp>
        <p:nvGrpSpPr>
          <p:cNvPr id="168" name="Google Shape;168;p19"/>
          <p:cNvGrpSpPr/>
          <p:nvPr/>
        </p:nvGrpSpPr>
        <p:grpSpPr>
          <a:xfrm>
            <a:off x="1177421" y="1661532"/>
            <a:ext cx="6293998" cy="2696870"/>
            <a:chOff x="2999" y="0"/>
            <a:chExt cx="6293998" cy="2696870"/>
          </a:xfrm>
        </p:grpSpPr>
        <p:sp>
          <p:nvSpPr>
            <p:cNvPr id="169" name="Google Shape;169;p19"/>
            <p:cNvSpPr/>
            <p:nvPr/>
          </p:nvSpPr>
          <p:spPr>
            <a:xfrm flipH="1">
              <a:off x="2681594" y="0"/>
              <a:ext cx="3615300" cy="845700"/>
            </a:xfrm>
            <a:prstGeom prst="rightArrow">
              <a:avLst>
                <a:gd fmla="val 75000" name="adj1"/>
                <a:gd fmla="val 50000" name="adj2"/>
              </a:avLst>
            </a:prstGeom>
            <a:solidFill>
              <a:srgbClr val="E73464">
                <a:alpha val="89800"/>
              </a:srgbClr>
            </a:solidFill>
            <a:ln cap="flat" cmpd="sng" w="25400">
              <a:solidFill>
                <a:srgbClr val="F1D0CD">
                  <a:alpha val="89800"/>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txBox="1"/>
            <p:nvPr/>
          </p:nvSpPr>
          <p:spPr>
            <a:xfrm>
              <a:off x="2998797" y="105719"/>
              <a:ext cx="3298200" cy="634200"/>
            </a:xfrm>
            <a:prstGeom prst="rect">
              <a:avLst/>
            </a:prstGeom>
            <a:noFill/>
            <a:ln>
              <a:noFill/>
            </a:ln>
          </p:spPr>
          <p:txBody>
            <a:bodyPr anchorCtr="0" anchor="t" bIns="15225" lIns="15225" spcFirstLastPara="1" rIns="15225" wrap="square" tIns="15225">
              <a:noAutofit/>
            </a:bodyPr>
            <a:lstStyle/>
            <a:p>
              <a:pPr indent="-228600" lvl="1" marL="228600" marR="0" rtl="0" algn="l">
                <a:lnSpc>
                  <a:spcPct val="90000"/>
                </a:lnSpc>
                <a:spcBef>
                  <a:spcPts val="0"/>
                </a:spcBef>
                <a:spcAft>
                  <a:spcPts val="0"/>
                </a:spcAft>
                <a:buClr>
                  <a:srgbClr val="000000"/>
                </a:buClr>
                <a:buSzPts val="2400"/>
                <a:buFont typeface="Arial"/>
                <a:buChar char="••"/>
              </a:pPr>
              <a:r>
                <a:rPr b="0" i="0" lang="es" sz="2400" u="none" cap="none" strike="noStrike">
                  <a:solidFill>
                    <a:srgbClr val="FFFFFF"/>
                  </a:solidFill>
                  <a:latin typeface="Arial"/>
                  <a:ea typeface="Arial"/>
                  <a:cs typeface="Arial"/>
                  <a:sym typeface="Arial"/>
                </a:rPr>
                <a:t>Lógica        de Negocio</a:t>
              </a:r>
              <a:endParaRPr b="0" i="0" sz="2400" u="none" cap="none" strike="noStrike">
                <a:solidFill>
                  <a:srgbClr val="FFFFFF"/>
                </a:solidFill>
                <a:latin typeface="Arial"/>
                <a:ea typeface="Arial"/>
                <a:cs typeface="Arial"/>
                <a:sym typeface="Arial"/>
              </a:endParaRPr>
            </a:p>
          </p:txBody>
        </p:sp>
        <p:sp>
          <p:nvSpPr>
            <p:cNvPr id="171" name="Google Shape;171;p19"/>
            <p:cNvSpPr/>
            <p:nvPr/>
          </p:nvSpPr>
          <p:spPr>
            <a:xfrm>
              <a:off x="15271" y="93873"/>
              <a:ext cx="2651100" cy="658500"/>
            </a:xfrm>
            <a:prstGeom prst="roundRect">
              <a:avLst>
                <a:gd fmla="val 16667" name="adj"/>
              </a:avLst>
            </a:prstGeom>
            <a:solidFill>
              <a:srgbClr val="E73464"/>
            </a:solidFill>
            <a:ln cap="flat" cmpd="sng" w="25400">
              <a:solidFill>
                <a:srgbClr val="AF7B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txBox="1"/>
            <p:nvPr/>
          </p:nvSpPr>
          <p:spPr>
            <a:xfrm>
              <a:off x="47413" y="126015"/>
              <a:ext cx="2586900" cy="594300"/>
            </a:xfrm>
            <a:prstGeom prst="rect">
              <a:avLst/>
            </a:prstGeom>
            <a:noFill/>
            <a:ln>
              <a:noFill/>
            </a:ln>
          </p:spPr>
          <p:txBody>
            <a:bodyPr anchorCtr="0" anchor="ctr" bIns="49525" lIns="99050" spcFirstLastPara="1" rIns="99050" wrap="square" tIns="49525">
              <a:noAutofit/>
            </a:bodyPr>
            <a:lstStyle/>
            <a:p>
              <a:pPr indent="0" lvl="0" marL="0" marR="0" rtl="0" algn="ctr">
                <a:lnSpc>
                  <a:spcPct val="90000"/>
                </a:lnSpc>
                <a:spcBef>
                  <a:spcPts val="0"/>
                </a:spcBef>
                <a:spcAft>
                  <a:spcPts val="0"/>
                </a:spcAft>
                <a:buNone/>
              </a:pPr>
              <a:r>
                <a:rPr b="0" i="0" lang="es" sz="2600" u="none" cap="none" strike="noStrike">
                  <a:solidFill>
                    <a:srgbClr val="FFFFFF"/>
                  </a:solidFill>
                  <a:latin typeface="Arial"/>
                  <a:ea typeface="Arial"/>
                  <a:cs typeface="Arial"/>
                  <a:sym typeface="Arial"/>
                </a:rPr>
                <a:t>Modelo    </a:t>
              </a:r>
              <a:endParaRPr b="0" i="0" sz="2600" u="none" cap="none" strike="noStrike">
                <a:solidFill>
                  <a:srgbClr val="AF7B51"/>
                </a:solidFill>
                <a:latin typeface="Arial"/>
                <a:ea typeface="Arial"/>
                <a:cs typeface="Arial"/>
                <a:sym typeface="Arial"/>
              </a:endParaRPr>
            </a:p>
          </p:txBody>
        </p:sp>
        <p:sp>
          <p:nvSpPr>
            <p:cNvPr id="173" name="Google Shape;173;p19"/>
            <p:cNvSpPr/>
            <p:nvPr/>
          </p:nvSpPr>
          <p:spPr>
            <a:xfrm flipH="1">
              <a:off x="2636258" y="911812"/>
              <a:ext cx="3657000" cy="842100"/>
            </a:xfrm>
            <a:prstGeom prst="rightArrow">
              <a:avLst>
                <a:gd fmla="val 75000" name="adj1"/>
                <a:gd fmla="val 50000" name="adj2"/>
              </a:avLst>
            </a:prstGeom>
            <a:solidFill>
              <a:srgbClr val="00B0F0">
                <a:alpha val="89800"/>
              </a:srgbClr>
            </a:solidFill>
            <a:ln cap="flat" cmpd="sng" w="25400">
              <a:solidFill>
                <a:srgbClr val="E9DFCF">
                  <a:alpha val="89800"/>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txBox="1"/>
            <p:nvPr/>
          </p:nvSpPr>
          <p:spPr>
            <a:xfrm>
              <a:off x="2952013" y="1017064"/>
              <a:ext cx="3341100" cy="631500"/>
            </a:xfrm>
            <a:prstGeom prst="rect">
              <a:avLst/>
            </a:prstGeom>
            <a:noFill/>
            <a:ln>
              <a:noFill/>
            </a:ln>
          </p:spPr>
          <p:txBody>
            <a:bodyPr anchorCtr="0" anchor="t" bIns="15225" lIns="15225" spcFirstLastPara="1" rIns="15225" wrap="square" tIns="15225">
              <a:noAutofit/>
            </a:bodyPr>
            <a:lstStyle/>
            <a:p>
              <a:pPr indent="-228600" lvl="1" marL="228600" marR="0" rtl="0" algn="l">
                <a:lnSpc>
                  <a:spcPct val="90000"/>
                </a:lnSpc>
                <a:spcBef>
                  <a:spcPts val="0"/>
                </a:spcBef>
                <a:spcAft>
                  <a:spcPts val="0"/>
                </a:spcAft>
                <a:buClr>
                  <a:srgbClr val="000000"/>
                </a:buClr>
                <a:buSzPts val="2400"/>
                <a:buFont typeface="Arial"/>
                <a:buChar char="••"/>
              </a:pPr>
              <a:r>
                <a:rPr b="0" i="0" lang="es" sz="2400" u="none" cap="none" strike="noStrike">
                  <a:solidFill>
                    <a:srgbClr val="000000"/>
                  </a:solidFill>
                  <a:latin typeface="Arial"/>
                  <a:ea typeface="Arial"/>
                  <a:cs typeface="Arial"/>
                  <a:sym typeface="Arial"/>
                </a:rPr>
                <a:t>Interfaz       de usuario</a:t>
              </a:r>
              <a:endParaRPr/>
            </a:p>
          </p:txBody>
        </p:sp>
        <p:sp>
          <p:nvSpPr>
            <p:cNvPr id="175" name="Google Shape;175;p19"/>
            <p:cNvSpPr/>
            <p:nvPr/>
          </p:nvSpPr>
          <p:spPr>
            <a:xfrm>
              <a:off x="3636" y="1003601"/>
              <a:ext cx="2632500" cy="658500"/>
            </a:xfrm>
            <a:prstGeom prst="roundRect">
              <a:avLst>
                <a:gd fmla="val 16667" name="adj"/>
              </a:avLst>
            </a:prstGeom>
            <a:solidFill>
              <a:srgbClr val="00B0F0"/>
            </a:solidFill>
            <a:ln cap="flat" cmpd="sng" w="25400">
              <a:solidFill>
                <a:srgbClr val="AF7B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nvSpPr>
          <p:spPr>
            <a:xfrm>
              <a:off x="35778" y="1035743"/>
              <a:ext cx="2568300" cy="594300"/>
            </a:xfrm>
            <a:prstGeom prst="rect">
              <a:avLst/>
            </a:prstGeom>
            <a:noFill/>
            <a:ln>
              <a:noFill/>
            </a:ln>
          </p:spPr>
          <p:txBody>
            <a:bodyPr anchorCtr="0" anchor="ctr" bIns="49525" lIns="99050" spcFirstLastPara="1" rIns="99050" wrap="square" tIns="49525">
              <a:noAutofit/>
            </a:bodyPr>
            <a:lstStyle/>
            <a:p>
              <a:pPr indent="0" lvl="0" marL="0" marR="0" rtl="0" algn="ctr">
                <a:lnSpc>
                  <a:spcPct val="90000"/>
                </a:lnSpc>
                <a:spcBef>
                  <a:spcPts val="0"/>
                </a:spcBef>
                <a:spcAft>
                  <a:spcPts val="0"/>
                </a:spcAft>
                <a:buNone/>
              </a:pPr>
              <a:r>
                <a:rPr b="0" i="0" lang="es" sz="2600" u="none" cap="none" strike="noStrike">
                  <a:solidFill>
                    <a:srgbClr val="FFFFFF"/>
                  </a:solidFill>
                  <a:latin typeface="Arial"/>
                  <a:ea typeface="Arial"/>
                  <a:cs typeface="Arial"/>
                  <a:sym typeface="Arial"/>
                </a:rPr>
                <a:t>Vista</a:t>
              </a:r>
              <a:endParaRPr/>
            </a:p>
          </p:txBody>
        </p:sp>
        <p:sp>
          <p:nvSpPr>
            <p:cNvPr id="177" name="Google Shape;177;p19"/>
            <p:cNvSpPr/>
            <p:nvPr/>
          </p:nvSpPr>
          <p:spPr>
            <a:xfrm flipH="1">
              <a:off x="2666295" y="1819670"/>
              <a:ext cx="3627600" cy="877200"/>
            </a:xfrm>
            <a:prstGeom prst="rightArrow">
              <a:avLst>
                <a:gd fmla="val 75000" name="adj1"/>
                <a:gd fmla="val 50000" name="adj2"/>
              </a:avLst>
            </a:prstGeom>
            <a:solidFill>
              <a:srgbClr val="3D4594">
                <a:alpha val="89800"/>
              </a:srgbClr>
            </a:solidFill>
            <a:ln cap="flat" cmpd="sng" w="25400">
              <a:solidFill>
                <a:srgbClr val="CAFBDD">
                  <a:alpha val="89800"/>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txBox="1"/>
            <p:nvPr/>
          </p:nvSpPr>
          <p:spPr>
            <a:xfrm>
              <a:off x="2995199" y="1929304"/>
              <a:ext cx="3298800" cy="657900"/>
            </a:xfrm>
            <a:prstGeom prst="rect">
              <a:avLst/>
            </a:prstGeom>
            <a:noFill/>
            <a:ln>
              <a:noFill/>
            </a:ln>
          </p:spPr>
          <p:txBody>
            <a:bodyPr anchorCtr="0" anchor="t" bIns="15225" lIns="15225" spcFirstLastPara="1" rIns="15225" wrap="square" tIns="15225">
              <a:noAutofit/>
            </a:bodyPr>
            <a:lstStyle/>
            <a:p>
              <a:pPr indent="-228600" lvl="1" marL="228600" marR="0" rtl="0" algn="l">
                <a:lnSpc>
                  <a:spcPct val="90000"/>
                </a:lnSpc>
                <a:spcBef>
                  <a:spcPts val="0"/>
                </a:spcBef>
                <a:spcAft>
                  <a:spcPts val="0"/>
                </a:spcAft>
                <a:buClr>
                  <a:srgbClr val="000000"/>
                </a:buClr>
                <a:buSzPts val="2400"/>
                <a:buFont typeface="Arial"/>
                <a:buChar char="••"/>
              </a:pPr>
              <a:r>
                <a:rPr b="0" i="0" lang="es" sz="2400" u="none" cap="none" strike="noStrike">
                  <a:solidFill>
                    <a:srgbClr val="000000"/>
                  </a:solidFill>
                  <a:latin typeface="Arial"/>
                  <a:ea typeface="Arial"/>
                  <a:cs typeface="Arial"/>
                  <a:sym typeface="Arial"/>
                </a:rPr>
                <a:t>Lógica         de Control</a:t>
              </a:r>
              <a:endParaRPr b="0" i="0" sz="2400" u="none" cap="none" strike="noStrike">
                <a:solidFill>
                  <a:srgbClr val="000000"/>
                </a:solidFill>
                <a:latin typeface="Arial"/>
                <a:ea typeface="Arial"/>
                <a:cs typeface="Arial"/>
                <a:sym typeface="Arial"/>
              </a:endParaRPr>
            </a:p>
          </p:txBody>
        </p:sp>
        <p:sp>
          <p:nvSpPr>
            <p:cNvPr id="179" name="Google Shape;179;p19"/>
            <p:cNvSpPr/>
            <p:nvPr/>
          </p:nvSpPr>
          <p:spPr>
            <a:xfrm>
              <a:off x="2999" y="1928987"/>
              <a:ext cx="2663400" cy="658500"/>
            </a:xfrm>
            <a:prstGeom prst="roundRect">
              <a:avLst>
                <a:gd fmla="val 16667" name="adj"/>
              </a:avLst>
            </a:prstGeom>
            <a:solidFill>
              <a:srgbClr val="3D4594"/>
            </a:solidFill>
            <a:ln cap="flat" cmpd="sng" w="25400">
              <a:solidFill>
                <a:srgbClr val="AF7B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txBox="1"/>
            <p:nvPr/>
          </p:nvSpPr>
          <p:spPr>
            <a:xfrm>
              <a:off x="35141" y="1961129"/>
              <a:ext cx="2598900" cy="594300"/>
            </a:xfrm>
            <a:prstGeom prst="rect">
              <a:avLst/>
            </a:prstGeom>
            <a:noFill/>
            <a:ln>
              <a:noFill/>
            </a:ln>
          </p:spPr>
          <p:txBody>
            <a:bodyPr anchorCtr="0" anchor="ctr" bIns="49525" lIns="99050" spcFirstLastPara="1" rIns="99050" wrap="square" tIns="49525">
              <a:noAutofit/>
            </a:bodyPr>
            <a:lstStyle/>
            <a:p>
              <a:pPr indent="0" lvl="0" marL="0" marR="0" rtl="0" algn="ctr">
                <a:lnSpc>
                  <a:spcPct val="90000"/>
                </a:lnSpc>
                <a:spcBef>
                  <a:spcPts val="0"/>
                </a:spcBef>
                <a:spcAft>
                  <a:spcPts val="0"/>
                </a:spcAft>
                <a:buNone/>
              </a:pPr>
              <a:r>
                <a:rPr b="0" i="0" lang="es" sz="2600" u="none" cap="none" strike="noStrike">
                  <a:solidFill>
                    <a:srgbClr val="FFFFFF"/>
                  </a:solidFill>
                  <a:latin typeface="Arial"/>
                  <a:ea typeface="Arial"/>
                  <a:cs typeface="Arial"/>
                  <a:sym typeface="Arial"/>
                </a:rPr>
                <a:t>Controlador</a:t>
              </a:r>
              <a:endParaRPr/>
            </a:p>
          </p:txBody>
        </p:sp>
      </p:grpSp>
      <p:sp>
        <p:nvSpPr>
          <p:cNvPr id="181" name="Google Shape;181;p19"/>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Partes del MVC</a:t>
            </a:r>
            <a:endParaRPr sz="3000">
              <a:solidFill>
                <a:srgbClr val="E8346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0"/>
          <p:cNvSpPr txBox="1"/>
          <p:nvPr/>
        </p:nvSpPr>
        <p:spPr>
          <a:xfrm>
            <a:off x="1018536" y="1639229"/>
            <a:ext cx="6976800" cy="2877000"/>
          </a:xfrm>
          <a:prstGeom prst="rect">
            <a:avLst/>
          </a:prstGeom>
          <a:noFill/>
          <a:ln>
            <a:noFill/>
          </a:ln>
        </p:spPr>
        <p:txBody>
          <a:bodyPr anchorCtr="0" anchor="t" bIns="34275" lIns="0" spcFirstLastPara="1" rIns="0" wrap="square" tIns="34275">
            <a:noAutofit/>
          </a:bodyPr>
          <a:lstStyle/>
          <a:p>
            <a:pPr indent="-285750" lvl="0" marL="285750" rtl="0" algn="just">
              <a:lnSpc>
                <a:spcPct val="90000"/>
              </a:lnSpc>
              <a:spcBef>
                <a:spcPts val="0"/>
              </a:spcBef>
              <a:spcAft>
                <a:spcPts val="0"/>
              </a:spcAft>
              <a:buClr>
                <a:srgbClr val="233A44"/>
              </a:buClr>
              <a:buSzPts val="1500"/>
              <a:buFont typeface="Calibri"/>
              <a:buChar char="●"/>
            </a:pPr>
            <a:r>
              <a:rPr lang="es" sz="1600">
                <a:solidFill>
                  <a:srgbClr val="3C63AB"/>
                </a:solidFill>
              </a:rPr>
              <a:t>Permite poder separar los componentes de la aplicación según la responsabilidad que tienen, es decir, que cuando se realiza un cambio en alguna parte del  código, no se vea afectada otra parte del mismo.</a:t>
            </a:r>
            <a:endParaRPr sz="1300">
              <a:solidFill>
                <a:srgbClr val="233A44"/>
              </a:solidFill>
              <a:latin typeface="Calibri"/>
              <a:ea typeface="Calibri"/>
              <a:cs typeface="Calibri"/>
              <a:sym typeface="Calibri"/>
            </a:endParaRPr>
          </a:p>
          <a:p>
            <a:pPr indent="-190500" lvl="0" marL="285750" rtl="0" algn="just">
              <a:lnSpc>
                <a:spcPct val="90000"/>
              </a:lnSpc>
              <a:spcBef>
                <a:spcPts val="0"/>
              </a:spcBef>
              <a:spcAft>
                <a:spcPts val="0"/>
              </a:spcAft>
              <a:buNone/>
            </a:pPr>
            <a:r>
              <a:t/>
            </a:r>
            <a:endParaRPr sz="1600">
              <a:solidFill>
                <a:srgbClr val="3C63AB"/>
              </a:solidFill>
            </a:endParaRPr>
          </a:p>
          <a:p>
            <a:pPr indent="-285750" lvl="0" marL="285750" rtl="0" algn="just">
              <a:lnSpc>
                <a:spcPct val="90000"/>
              </a:lnSpc>
              <a:spcBef>
                <a:spcPts val="0"/>
              </a:spcBef>
              <a:spcAft>
                <a:spcPts val="0"/>
              </a:spcAft>
              <a:buClr>
                <a:srgbClr val="233A44"/>
              </a:buClr>
              <a:buSzPts val="1500"/>
              <a:buFont typeface="Calibri"/>
              <a:buChar char="●"/>
            </a:pPr>
            <a:r>
              <a:rPr lang="es" sz="1600">
                <a:solidFill>
                  <a:srgbClr val="3C63AB"/>
                </a:solidFill>
              </a:rPr>
              <a:t>A partir de la necesidad de crear software más robusto con un ciclo de vida más apropiado, surge el MVC, con el fin de potenciar la reutilización del código y la separación de conceptos, buscando facilitar el desarrollo y mantenimiento de aplicaciones.</a:t>
            </a:r>
            <a:endParaRPr sz="1600">
              <a:solidFill>
                <a:srgbClr val="3C63AB"/>
              </a:solidFill>
            </a:endParaRPr>
          </a:p>
          <a:p>
            <a:pPr indent="-190500" lvl="0" marL="285750" rtl="0" algn="just">
              <a:lnSpc>
                <a:spcPct val="90000"/>
              </a:lnSpc>
              <a:spcBef>
                <a:spcPts val="0"/>
              </a:spcBef>
              <a:spcAft>
                <a:spcPts val="0"/>
              </a:spcAft>
              <a:buNone/>
            </a:pPr>
            <a:r>
              <a:t/>
            </a:r>
            <a:endParaRPr sz="1600">
              <a:solidFill>
                <a:srgbClr val="3C63AB"/>
              </a:solidFill>
            </a:endParaRPr>
          </a:p>
          <a:p>
            <a:pPr indent="-190500" lvl="0" marL="285750" rtl="0" algn="just">
              <a:lnSpc>
                <a:spcPct val="90000"/>
              </a:lnSpc>
              <a:spcBef>
                <a:spcPts val="0"/>
              </a:spcBef>
              <a:spcAft>
                <a:spcPts val="0"/>
              </a:spcAft>
              <a:buNone/>
            </a:pPr>
            <a:r>
              <a:t/>
            </a:r>
            <a:endParaRPr sz="1600">
              <a:solidFill>
                <a:srgbClr val="3C63AB"/>
              </a:solidFill>
            </a:endParaRPr>
          </a:p>
        </p:txBody>
      </p:sp>
      <p:sp>
        <p:nvSpPr>
          <p:cNvPr id="187" name="Google Shape;187;p20"/>
          <p:cNvSpPr txBox="1"/>
          <p:nvPr/>
        </p:nvSpPr>
        <p:spPr>
          <a:xfrm>
            <a:off x="934470" y="226103"/>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¿Por qué es útil el MVC?</a:t>
            </a:r>
            <a:endParaRPr sz="2800">
              <a:solidFill>
                <a:srgbClr val="AF7B5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21"/>
          <p:cNvSpPr txBox="1"/>
          <p:nvPr/>
        </p:nvSpPr>
        <p:spPr>
          <a:xfrm>
            <a:off x="685800" y="457200"/>
            <a:ext cx="7772400" cy="8574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Diagrama de MVC</a:t>
            </a:r>
            <a:endParaRPr sz="2800">
              <a:solidFill>
                <a:srgbClr val="AF7B51"/>
              </a:solidFill>
              <a:latin typeface="Nunito"/>
              <a:ea typeface="Nunito"/>
              <a:cs typeface="Nunito"/>
              <a:sym typeface="Nunito"/>
            </a:endParaRPr>
          </a:p>
        </p:txBody>
      </p:sp>
      <p:sp>
        <p:nvSpPr>
          <p:cNvPr id="193" name="Google Shape;193;p21"/>
          <p:cNvSpPr/>
          <p:nvPr/>
        </p:nvSpPr>
        <p:spPr>
          <a:xfrm>
            <a:off x="2638000" y="1705441"/>
            <a:ext cx="2631600" cy="981300"/>
          </a:xfrm>
          <a:prstGeom prst="roundRect">
            <a:avLst>
              <a:gd fmla="val 16667" name="adj"/>
            </a:avLst>
          </a:prstGeom>
          <a:solidFill>
            <a:srgbClr val="E62F61"/>
          </a:solidFill>
          <a:ln cap="flat" cmpd="sng" w="25400">
            <a:solidFill>
              <a:srgbClr val="0058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800" u="none" cap="none" strike="noStrike">
                <a:solidFill>
                  <a:srgbClr val="FFFFFF"/>
                </a:solidFill>
                <a:latin typeface="Arial"/>
                <a:ea typeface="Arial"/>
                <a:cs typeface="Arial"/>
                <a:sym typeface="Arial"/>
              </a:rPr>
              <a:t>Controlador</a:t>
            </a:r>
            <a:endParaRPr/>
          </a:p>
          <a:p>
            <a:pPr indent="0" lvl="0" marL="0" marR="0" rtl="0" algn="ctr">
              <a:lnSpc>
                <a:spcPct val="100000"/>
              </a:lnSpc>
              <a:spcBef>
                <a:spcPts val="0"/>
              </a:spcBef>
              <a:spcAft>
                <a:spcPts val="0"/>
              </a:spcAft>
              <a:buNone/>
            </a:pPr>
            <a:r>
              <a:rPr b="0" i="0" lang="es" sz="1800" u="none" cap="none" strike="noStrike">
                <a:solidFill>
                  <a:srgbClr val="FFFFFF"/>
                </a:solidFill>
                <a:latin typeface="Arial"/>
                <a:ea typeface="Arial"/>
                <a:cs typeface="Arial"/>
                <a:sym typeface="Arial"/>
              </a:rPr>
              <a:t>(Cerebro)</a:t>
            </a:r>
            <a:endParaRPr b="0" i="0" sz="1800" u="none" cap="none" strike="noStrike">
              <a:solidFill>
                <a:srgbClr val="FFFFFF"/>
              </a:solidFill>
              <a:latin typeface="Arial"/>
              <a:ea typeface="Arial"/>
              <a:cs typeface="Arial"/>
              <a:sym typeface="Arial"/>
            </a:endParaRPr>
          </a:p>
        </p:txBody>
      </p:sp>
      <p:sp>
        <p:nvSpPr>
          <p:cNvPr id="194" name="Google Shape;194;p21"/>
          <p:cNvSpPr/>
          <p:nvPr/>
        </p:nvSpPr>
        <p:spPr>
          <a:xfrm>
            <a:off x="685800" y="3537489"/>
            <a:ext cx="2631600" cy="981300"/>
          </a:xfrm>
          <a:prstGeom prst="roundRect">
            <a:avLst>
              <a:gd fmla="val 16667" name="adj"/>
            </a:avLst>
          </a:prstGeom>
          <a:solidFill>
            <a:srgbClr val="00B0F0"/>
          </a:solidFill>
          <a:ln cap="flat" cmpd="sng" w="25400">
            <a:solidFill>
              <a:srgbClr val="0058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800" u="none" cap="none" strike="noStrike">
                <a:solidFill>
                  <a:srgbClr val="FFFFFF"/>
                </a:solidFill>
                <a:latin typeface="Arial"/>
                <a:ea typeface="Arial"/>
                <a:cs typeface="Arial"/>
                <a:sym typeface="Arial"/>
              </a:rPr>
              <a:t>Modelo</a:t>
            </a:r>
            <a:endParaRPr/>
          </a:p>
          <a:p>
            <a:pPr indent="0" lvl="0" marL="0" marR="0" rtl="0" algn="ctr">
              <a:lnSpc>
                <a:spcPct val="100000"/>
              </a:lnSpc>
              <a:spcBef>
                <a:spcPts val="0"/>
              </a:spcBef>
              <a:spcAft>
                <a:spcPts val="0"/>
              </a:spcAft>
              <a:buNone/>
            </a:pPr>
            <a:r>
              <a:rPr b="0" i="0" lang="es" sz="1800" u="none" cap="none" strike="noStrike">
                <a:solidFill>
                  <a:srgbClr val="FFFFFF"/>
                </a:solidFill>
                <a:latin typeface="Arial"/>
                <a:ea typeface="Arial"/>
                <a:cs typeface="Arial"/>
                <a:sym typeface="Arial"/>
              </a:rPr>
              <a:t>(</a:t>
            </a:r>
            <a:r>
              <a:rPr b="0" i="0" lang="es" sz="1600" u="none" cap="none" strike="noStrike">
                <a:solidFill>
                  <a:srgbClr val="FFFFFF"/>
                </a:solidFill>
                <a:latin typeface="Arial"/>
                <a:ea typeface="Arial"/>
                <a:cs typeface="Arial"/>
                <a:sym typeface="Arial"/>
              </a:rPr>
              <a:t>Lógica de negocios y acceso a datos</a:t>
            </a:r>
            <a:r>
              <a:rPr b="0" i="0" lang="es" sz="1800" u="none" cap="none" strike="noStrike">
                <a:solidFill>
                  <a:srgbClr val="FFFFFF"/>
                </a:solidFill>
                <a:latin typeface="Arial"/>
                <a:ea typeface="Arial"/>
                <a:cs typeface="Arial"/>
                <a:sym typeface="Arial"/>
              </a:rPr>
              <a:t>)</a:t>
            </a:r>
            <a:endParaRPr/>
          </a:p>
        </p:txBody>
      </p:sp>
      <p:sp>
        <p:nvSpPr>
          <p:cNvPr id="195" name="Google Shape;195;p21"/>
          <p:cNvSpPr/>
          <p:nvPr/>
        </p:nvSpPr>
        <p:spPr>
          <a:xfrm>
            <a:off x="4501377" y="3537489"/>
            <a:ext cx="2631600" cy="981300"/>
          </a:xfrm>
          <a:prstGeom prst="roundRect">
            <a:avLst>
              <a:gd fmla="val 16667" name="adj"/>
            </a:avLst>
          </a:prstGeom>
          <a:solidFill>
            <a:srgbClr val="3D4594"/>
          </a:solidFill>
          <a:ln cap="flat" cmpd="sng" w="25400">
            <a:solidFill>
              <a:srgbClr val="0058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 sz="1800" u="none" cap="none" strike="noStrike">
                <a:solidFill>
                  <a:srgbClr val="FFFFFF"/>
                </a:solidFill>
                <a:latin typeface="Arial"/>
                <a:ea typeface="Arial"/>
                <a:cs typeface="Arial"/>
                <a:sym typeface="Arial"/>
              </a:rPr>
              <a:t>Vista</a:t>
            </a:r>
            <a:endParaRPr/>
          </a:p>
          <a:p>
            <a:pPr indent="0" lvl="0" marL="0" marR="0" rtl="0" algn="ctr">
              <a:lnSpc>
                <a:spcPct val="100000"/>
              </a:lnSpc>
              <a:spcBef>
                <a:spcPts val="0"/>
              </a:spcBef>
              <a:spcAft>
                <a:spcPts val="0"/>
              </a:spcAft>
              <a:buNone/>
            </a:pPr>
            <a:r>
              <a:rPr b="0" i="0" lang="es" sz="1800" u="none" cap="none" strike="noStrike">
                <a:solidFill>
                  <a:srgbClr val="FFFFFF"/>
                </a:solidFill>
                <a:latin typeface="Arial"/>
                <a:ea typeface="Arial"/>
                <a:cs typeface="Arial"/>
                <a:sym typeface="Arial"/>
              </a:rPr>
              <a:t>(Presentación)</a:t>
            </a:r>
            <a:endParaRPr/>
          </a:p>
        </p:txBody>
      </p:sp>
      <p:pic>
        <p:nvPicPr>
          <p:cNvPr descr="SOFTWARE DE USUARIO FINAL: ¿QUÉ ES, Y PARA QUE SIRVE?" id="196" name="Google Shape;196;p21"/>
          <p:cNvPicPr preferRelativeResize="0"/>
          <p:nvPr/>
        </p:nvPicPr>
        <p:blipFill rotWithShape="1">
          <a:blip r:embed="rId4">
            <a:alphaModFix/>
          </a:blip>
          <a:srcRect b="0" l="0" r="0" t="0"/>
          <a:stretch/>
        </p:blipFill>
        <p:spPr>
          <a:xfrm>
            <a:off x="5733160" y="350460"/>
            <a:ext cx="1469561" cy="1469561"/>
          </a:xfrm>
          <a:prstGeom prst="rect">
            <a:avLst/>
          </a:prstGeom>
          <a:noFill/>
          <a:ln>
            <a:noFill/>
          </a:ln>
        </p:spPr>
      </p:pic>
      <p:sp>
        <p:nvSpPr>
          <p:cNvPr id="197" name="Google Shape;197;p21"/>
          <p:cNvSpPr/>
          <p:nvPr/>
        </p:nvSpPr>
        <p:spPr>
          <a:xfrm>
            <a:off x="3457807" y="3769111"/>
            <a:ext cx="903300" cy="423600"/>
          </a:xfrm>
          <a:prstGeom prst="rightArrow">
            <a:avLst>
              <a:gd fmla="val 50000" name="adj1"/>
              <a:gd fmla="val 50000" name="adj2"/>
            </a:avLst>
          </a:prstGeom>
          <a:solidFill>
            <a:srgbClr val="D9D9D9"/>
          </a:solidFill>
          <a:ln cap="flat" cmpd="sng" w="25400">
            <a:solidFill>
              <a:srgbClr val="3D45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
        <p:nvSpPr>
          <p:cNvPr id="198" name="Google Shape;198;p21"/>
          <p:cNvSpPr/>
          <p:nvPr/>
        </p:nvSpPr>
        <p:spPr>
          <a:xfrm rot="-5400000">
            <a:off x="5871519" y="2474891"/>
            <a:ext cx="1334700" cy="423600"/>
          </a:xfrm>
          <a:prstGeom prst="rightArrow">
            <a:avLst>
              <a:gd fmla="val 50000" name="adj1"/>
              <a:gd fmla="val 50000" name="adj2"/>
            </a:avLst>
          </a:prstGeom>
          <a:solidFill>
            <a:srgbClr val="D9D9D9"/>
          </a:solidFill>
          <a:ln cap="flat" cmpd="sng" w="25400">
            <a:solidFill>
              <a:srgbClr val="3D45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
        <p:nvSpPr>
          <p:cNvPr id="199" name="Google Shape;199;p21"/>
          <p:cNvSpPr/>
          <p:nvPr/>
        </p:nvSpPr>
        <p:spPr>
          <a:xfrm rot="2205619">
            <a:off x="4783770" y="2894196"/>
            <a:ext cx="972482" cy="423781"/>
          </a:xfrm>
          <a:prstGeom prst="rightArrow">
            <a:avLst>
              <a:gd fmla="val 50000" name="adj1"/>
              <a:gd fmla="val 50000" name="adj2"/>
            </a:avLst>
          </a:prstGeom>
          <a:solidFill>
            <a:srgbClr val="233A44"/>
          </a:solidFill>
          <a:ln cap="flat" cmpd="sng" w="25400">
            <a:solidFill>
              <a:srgbClr val="3D45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
        <p:nvSpPr>
          <p:cNvPr id="200" name="Google Shape;200;p21"/>
          <p:cNvSpPr/>
          <p:nvPr/>
        </p:nvSpPr>
        <p:spPr>
          <a:xfrm rot="8432712">
            <a:off x="2276092" y="2902734"/>
            <a:ext cx="972510" cy="423912"/>
          </a:xfrm>
          <a:prstGeom prst="rightArrow">
            <a:avLst>
              <a:gd fmla="val 50000" name="adj1"/>
              <a:gd fmla="val 50000" name="adj2"/>
            </a:avLst>
          </a:prstGeom>
          <a:solidFill>
            <a:srgbClr val="233A44"/>
          </a:solidFill>
          <a:ln cap="flat" cmpd="sng" w="25400">
            <a:solidFill>
              <a:srgbClr val="3D45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
        <p:nvSpPr>
          <p:cNvPr id="201" name="Google Shape;201;p21"/>
          <p:cNvSpPr/>
          <p:nvPr/>
        </p:nvSpPr>
        <p:spPr>
          <a:xfrm rot="9235499">
            <a:off x="4680286" y="1091302"/>
            <a:ext cx="972591" cy="423840"/>
          </a:xfrm>
          <a:prstGeom prst="rightArrow">
            <a:avLst>
              <a:gd fmla="val 50000" name="adj1"/>
              <a:gd fmla="val 50000" name="adj2"/>
            </a:avLst>
          </a:prstGeom>
          <a:solidFill>
            <a:srgbClr val="233A44"/>
          </a:solidFill>
          <a:ln cap="flat" cmpd="sng" w="25400">
            <a:solidFill>
              <a:srgbClr val="3D459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AF7B5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p22"/>
          <p:cNvSpPr txBox="1"/>
          <p:nvPr/>
        </p:nvSpPr>
        <p:spPr>
          <a:xfrm>
            <a:off x="822960" y="1503774"/>
            <a:ext cx="7543800" cy="3246600"/>
          </a:xfrm>
          <a:prstGeom prst="rect">
            <a:avLst/>
          </a:prstGeom>
          <a:noFill/>
          <a:ln>
            <a:noFill/>
          </a:ln>
        </p:spPr>
        <p:txBody>
          <a:bodyPr anchorCtr="0" anchor="t" bIns="34275" lIns="0" spcFirstLastPara="1" rIns="0" wrap="square" tIns="34275">
            <a:noAutofit/>
          </a:bodyPr>
          <a:lstStyle/>
          <a:p>
            <a:pPr indent="-285750" lvl="0" marL="285750" rtl="0" algn="just">
              <a:lnSpc>
                <a:spcPct val="90000"/>
              </a:lnSpc>
              <a:spcBef>
                <a:spcPts val="0"/>
              </a:spcBef>
              <a:spcAft>
                <a:spcPts val="0"/>
              </a:spcAft>
              <a:buClr>
                <a:srgbClr val="233A44"/>
              </a:buClr>
              <a:buSzPts val="1500"/>
              <a:buFont typeface="Calibri"/>
              <a:buChar char="●"/>
            </a:pPr>
            <a:r>
              <a:rPr lang="es" sz="1600">
                <a:solidFill>
                  <a:srgbClr val="3C63AB"/>
                </a:solidFill>
              </a:rPr>
              <a:t>En esta parte se implementa la “Lógica del Negocio”. </a:t>
            </a:r>
            <a:endParaRPr sz="1600">
              <a:solidFill>
                <a:srgbClr val="3C63AB"/>
              </a:solidFill>
            </a:endParaRPr>
          </a:p>
          <a:p>
            <a:pPr indent="0" lvl="0" marL="0" rtl="0" algn="just">
              <a:lnSpc>
                <a:spcPct val="90000"/>
              </a:lnSpc>
              <a:spcBef>
                <a:spcPts val="0"/>
              </a:spcBef>
              <a:spcAft>
                <a:spcPts val="0"/>
              </a:spcAft>
              <a:buNone/>
            </a:pPr>
            <a:r>
              <a:t/>
            </a:r>
            <a:endParaRPr sz="1600">
              <a:solidFill>
                <a:srgbClr val="3C63AB"/>
              </a:solidFill>
            </a:endParaRPr>
          </a:p>
          <a:p>
            <a:pPr indent="-285750" lvl="0" marL="285750" rtl="0" algn="just">
              <a:lnSpc>
                <a:spcPct val="90000"/>
              </a:lnSpc>
              <a:spcBef>
                <a:spcPts val="0"/>
              </a:spcBef>
              <a:spcAft>
                <a:spcPts val="0"/>
              </a:spcAft>
              <a:buClr>
                <a:srgbClr val="233A44"/>
              </a:buClr>
              <a:buSzPts val="1500"/>
              <a:buFont typeface="Calibri"/>
              <a:buChar char="●"/>
            </a:pPr>
            <a:r>
              <a:rPr lang="es" sz="1600">
                <a:solidFill>
                  <a:srgbClr val="3C63AB"/>
                </a:solidFill>
              </a:rPr>
              <a:t>Es la parte del sistema que representa objetos y sus interacciones del mundo real.</a:t>
            </a:r>
            <a:endParaRPr sz="1300">
              <a:solidFill>
                <a:srgbClr val="233A44"/>
              </a:solidFill>
              <a:latin typeface="Calibri"/>
              <a:ea typeface="Calibri"/>
              <a:cs typeface="Calibri"/>
              <a:sym typeface="Calibri"/>
            </a:endParaRPr>
          </a:p>
          <a:p>
            <a:pPr indent="0" lvl="0" marL="0" rtl="0" algn="just">
              <a:lnSpc>
                <a:spcPct val="90000"/>
              </a:lnSpc>
              <a:spcBef>
                <a:spcPts val="0"/>
              </a:spcBef>
              <a:spcAft>
                <a:spcPts val="0"/>
              </a:spcAft>
              <a:buNone/>
            </a:pPr>
            <a:r>
              <a:t/>
            </a:r>
            <a:endParaRPr sz="1600">
              <a:solidFill>
                <a:srgbClr val="3C63AB"/>
              </a:solidFill>
            </a:endParaRPr>
          </a:p>
          <a:p>
            <a:pPr indent="-285750" lvl="0" marL="285750" rtl="0" algn="just">
              <a:lnSpc>
                <a:spcPct val="90000"/>
              </a:lnSpc>
              <a:spcBef>
                <a:spcPts val="0"/>
              </a:spcBef>
              <a:spcAft>
                <a:spcPts val="0"/>
              </a:spcAft>
              <a:buClr>
                <a:srgbClr val="233A44"/>
              </a:buClr>
              <a:buSzPts val="1500"/>
              <a:buFont typeface="Calibri"/>
              <a:buChar char="●"/>
            </a:pPr>
            <a:r>
              <a:rPr lang="es" sz="1600">
                <a:solidFill>
                  <a:srgbClr val="3C63AB"/>
                </a:solidFill>
              </a:rPr>
              <a:t>Se definen los procesos que realizan entradas de datos, consultas, generación de informes y todo el procesamiento que se realiza detrás de la aplicación.</a:t>
            </a:r>
            <a:endParaRPr sz="1300">
              <a:solidFill>
                <a:srgbClr val="233A44"/>
              </a:solidFill>
              <a:latin typeface="Calibri"/>
              <a:ea typeface="Calibri"/>
              <a:cs typeface="Calibri"/>
              <a:sym typeface="Calibri"/>
            </a:endParaRPr>
          </a:p>
          <a:p>
            <a:pPr indent="-190500" lvl="0" marL="285750" rtl="0" algn="just">
              <a:lnSpc>
                <a:spcPct val="90000"/>
              </a:lnSpc>
              <a:spcBef>
                <a:spcPts val="0"/>
              </a:spcBef>
              <a:spcAft>
                <a:spcPts val="0"/>
              </a:spcAft>
              <a:buNone/>
            </a:pPr>
            <a:r>
              <a:t/>
            </a:r>
            <a:endParaRPr sz="1600">
              <a:solidFill>
                <a:srgbClr val="3C63AB"/>
              </a:solidFill>
            </a:endParaRPr>
          </a:p>
          <a:p>
            <a:pPr indent="-285750" lvl="0" marL="285750" rtl="0" algn="just">
              <a:lnSpc>
                <a:spcPct val="90000"/>
              </a:lnSpc>
              <a:spcBef>
                <a:spcPts val="0"/>
              </a:spcBef>
              <a:spcAft>
                <a:spcPts val="0"/>
              </a:spcAft>
              <a:buClr>
                <a:srgbClr val="233A44"/>
              </a:buClr>
              <a:buSzPts val="1500"/>
              <a:buFont typeface="Calibri"/>
              <a:buChar char="●"/>
            </a:pPr>
            <a:r>
              <a:rPr lang="es" sz="1600">
                <a:solidFill>
                  <a:srgbClr val="3C63AB"/>
                </a:solidFill>
              </a:rPr>
              <a:t>El manejo de información o las peticiones de acceso llegan al </a:t>
            </a:r>
            <a:r>
              <a:rPr lang="es" sz="1600">
                <a:solidFill>
                  <a:srgbClr val="E73363"/>
                </a:solidFill>
              </a:rPr>
              <a:t>Modelo</a:t>
            </a:r>
            <a:r>
              <a:rPr lang="es" sz="1600">
                <a:solidFill>
                  <a:srgbClr val="3C63AB"/>
                </a:solidFill>
              </a:rPr>
              <a:t> por intermedio del </a:t>
            </a:r>
            <a:r>
              <a:rPr lang="es" sz="1600">
                <a:solidFill>
                  <a:srgbClr val="E73363"/>
                </a:solidFill>
              </a:rPr>
              <a:t>Controlador</a:t>
            </a:r>
            <a:r>
              <a:rPr lang="es" sz="1600">
                <a:solidFill>
                  <a:srgbClr val="3C63AB"/>
                </a:solidFill>
              </a:rPr>
              <a:t>, y este a su vez envía a la </a:t>
            </a:r>
            <a:r>
              <a:rPr lang="es" sz="1600">
                <a:solidFill>
                  <a:srgbClr val="E73363"/>
                </a:solidFill>
              </a:rPr>
              <a:t>Vista</a:t>
            </a:r>
            <a:r>
              <a:rPr lang="es" sz="1600">
                <a:solidFill>
                  <a:srgbClr val="3C63AB"/>
                </a:solidFill>
              </a:rPr>
              <a:t> aquella información que en cada momento es  solicitada para que sea mostrada a un usuario. </a:t>
            </a:r>
            <a:endParaRPr sz="1600">
              <a:solidFill>
                <a:srgbClr val="3C63AB"/>
              </a:solidFill>
            </a:endParaRPr>
          </a:p>
        </p:txBody>
      </p:sp>
      <p:sp>
        <p:nvSpPr>
          <p:cNvPr id="207" name="Google Shape;207;p22"/>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MVC: El Modelo</a:t>
            </a:r>
            <a:endParaRPr sz="2800">
              <a:solidFill>
                <a:srgbClr val="AF7B5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blip>
          <a:stretch>
            <a:fillRect/>
          </a:stretch>
        </a:blipFill>
      </p:bgPr>
    </p:bg>
    <p:spTree>
      <p:nvGrpSpPr>
        <p:cNvPr id="211" name="Shape 211"/>
        <p:cNvGrpSpPr/>
        <p:nvPr/>
      </p:nvGrpSpPr>
      <p:grpSpPr>
        <a:xfrm>
          <a:off x="0" y="0"/>
          <a:ext cx="0" cy="0"/>
          <a:chOff x="0" y="0"/>
          <a:chExt cx="0" cy="0"/>
        </a:xfrm>
      </p:grpSpPr>
      <p:sp>
        <p:nvSpPr>
          <p:cNvPr id="212" name="Google Shape;212;p23"/>
          <p:cNvSpPr txBox="1"/>
          <p:nvPr/>
        </p:nvSpPr>
        <p:spPr>
          <a:xfrm>
            <a:off x="822960" y="1640773"/>
            <a:ext cx="7543800" cy="3017400"/>
          </a:xfrm>
          <a:prstGeom prst="rect">
            <a:avLst/>
          </a:prstGeom>
          <a:noFill/>
          <a:ln>
            <a:noFill/>
          </a:ln>
        </p:spPr>
        <p:txBody>
          <a:bodyPr anchorCtr="0" anchor="t" bIns="34275" lIns="0" spcFirstLastPara="1" rIns="0" wrap="square" tIns="34275">
            <a:noAutofit/>
          </a:bodyPr>
          <a:lstStyle/>
          <a:p>
            <a:pPr indent="-285750" lvl="0" marL="285750" rtl="0" algn="just">
              <a:lnSpc>
                <a:spcPct val="90000"/>
              </a:lnSpc>
              <a:spcBef>
                <a:spcPts val="0"/>
              </a:spcBef>
              <a:spcAft>
                <a:spcPts val="0"/>
              </a:spcAft>
              <a:buClr>
                <a:srgbClr val="233A44"/>
              </a:buClr>
              <a:buSzPts val="1500"/>
              <a:buFont typeface="Calibri"/>
              <a:buChar char="●"/>
            </a:pPr>
            <a:r>
              <a:rPr lang="es" sz="1500">
                <a:solidFill>
                  <a:srgbClr val="3C63AB"/>
                </a:solidFill>
              </a:rPr>
              <a:t>Es el cerebro de la aplicación MVC.  </a:t>
            </a:r>
            <a:endParaRPr sz="1500">
              <a:solidFill>
                <a:srgbClr val="3C63AB"/>
              </a:solidFill>
            </a:endParaRPr>
          </a:p>
          <a:p>
            <a:pPr indent="-190500" lvl="0" marL="285750" rtl="0" algn="just">
              <a:lnSpc>
                <a:spcPct val="90000"/>
              </a:lnSpc>
              <a:spcBef>
                <a:spcPts val="0"/>
              </a:spcBef>
              <a:spcAft>
                <a:spcPts val="0"/>
              </a:spcAft>
              <a:buNone/>
            </a:pPr>
            <a:r>
              <a:t/>
            </a:r>
            <a:endParaRPr sz="1500">
              <a:solidFill>
                <a:srgbClr val="3C63AB"/>
              </a:solidFill>
            </a:endParaRPr>
          </a:p>
          <a:p>
            <a:pPr indent="-285750" lvl="0" marL="285750" rtl="0" algn="just">
              <a:lnSpc>
                <a:spcPct val="90000"/>
              </a:lnSpc>
              <a:spcBef>
                <a:spcPts val="0"/>
              </a:spcBef>
              <a:spcAft>
                <a:spcPts val="0"/>
              </a:spcAft>
              <a:buClr>
                <a:srgbClr val="233A44"/>
              </a:buClr>
              <a:buSzPts val="1500"/>
              <a:buFont typeface="Calibri"/>
              <a:buChar char="●"/>
            </a:pPr>
            <a:r>
              <a:rPr lang="es" sz="1500">
                <a:solidFill>
                  <a:srgbClr val="3C63AB"/>
                </a:solidFill>
              </a:rPr>
              <a:t>Responde a las acciones del usuario y hace las llamadas correspondiente de peticiones al “modelo” cuando se realiza alguna solicitud sobre la información. </a:t>
            </a:r>
            <a:endParaRPr sz="1500">
              <a:solidFill>
                <a:srgbClr val="3C63AB"/>
              </a:solidFill>
            </a:endParaRPr>
          </a:p>
          <a:p>
            <a:pPr indent="0" lvl="0" marL="0" rtl="0" algn="just">
              <a:lnSpc>
                <a:spcPct val="90000"/>
              </a:lnSpc>
              <a:spcBef>
                <a:spcPts val="0"/>
              </a:spcBef>
              <a:spcAft>
                <a:spcPts val="0"/>
              </a:spcAft>
              <a:buNone/>
            </a:pPr>
            <a:r>
              <a:t/>
            </a:r>
            <a:endParaRPr sz="1500">
              <a:solidFill>
                <a:srgbClr val="3C63AB"/>
              </a:solidFill>
            </a:endParaRPr>
          </a:p>
          <a:p>
            <a:pPr indent="-285750" lvl="0" marL="285750" rtl="0" algn="just">
              <a:lnSpc>
                <a:spcPct val="90000"/>
              </a:lnSpc>
              <a:spcBef>
                <a:spcPts val="0"/>
              </a:spcBef>
              <a:spcAft>
                <a:spcPts val="0"/>
              </a:spcAft>
              <a:buClr>
                <a:srgbClr val="233A44"/>
              </a:buClr>
              <a:buSzPts val="1500"/>
              <a:buFont typeface="Calibri"/>
              <a:buChar char="●"/>
            </a:pPr>
            <a:r>
              <a:rPr lang="es" sz="1500">
                <a:solidFill>
                  <a:srgbClr val="3C63AB"/>
                </a:solidFill>
              </a:rPr>
              <a:t>Usado como un intermediario entre la </a:t>
            </a:r>
            <a:r>
              <a:rPr lang="es" sz="1500">
                <a:solidFill>
                  <a:srgbClr val="E73363"/>
                </a:solidFill>
              </a:rPr>
              <a:t>vista</a:t>
            </a:r>
            <a:r>
              <a:rPr lang="es" sz="1500">
                <a:solidFill>
                  <a:srgbClr val="3C63AB"/>
                </a:solidFill>
              </a:rPr>
              <a:t> y el </a:t>
            </a:r>
            <a:r>
              <a:rPr lang="es" sz="1500">
                <a:solidFill>
                  <a:srgbClr val="E73363"/>
                </a:solidFill>
              </a:rPr>
              <a:t>modelo</a:t>
            </a:r>
            <a:r>
              <a:rPr lang="es" sz="1500">
                <a:solidFill>
                  <a:srgbClr val="3C63AB"/>
                </a:solidFill>
              </a:rPr>
              <a:t>, para coordinar las acciones que son llevadas a cabo entre ambos.</a:t>
            </a:r>
            <a:endParaRPr sz="1500">
              <a:solidFill>
                <a:srgbClr val="3C63AB"/>
              </a:solidFill>
            </a:endParaRPr>
          </a:p>
          <a:p>
            <a:pPr indent="0" lvl="0" marL="0" rtl="0" algn="just">
              <a:lnSpc>
                <a:spcPct val="90000"/>
              </a:lnSpc>
              <a:spcBef>
                <a:spcPts val="0"/>
              </a:spcBef>
              <a:spcAft>
                <a:spcPts val="0"/>
              </a:spcAft>
              <a:buNone/>
            </a:pPr>
            <a:r>
              <a:t/>
            </a:r>
            <a:endParaRPr sz="1500">
              <a:solidFill>
                <a:srgbClr val="3C63AB"/>
              </a:solidFill>
            </a:endParaRPr>
          </a:p>
          <a:p>
            <a:pPr indent="-285750" lvl="0" marL="285750" rtl="0" algn="just">
              <a:lnSpc>
                <a:spcPct val="90000"/>
              </a:lnSpc>
              <a:spcBef>
                <a:spcPts val="0"/>
              </a:spcBef>
              <a:spcAft>
                <a:spcPts val="0"/>
              </a:spcAft>
              <a:buClr>
                <a:srgbClr val="233A44"/>
              </a:buClr>
              <a:buSzPts val="1500"/>
              <a:buFont typeface="Calibri"/>
              <a:buChar char="●"/>
            </a:pPr>
            <a:r>
              <a:rPr lang="es" sz="1500">
                <a:solidFill>
                  <a:srgbClr val="3C63AB"/>
                </a:solidFill>
              </a:rPr>
              <a:t>El controlador generalmente crea instancias y utiliza métodos de esos modelos para conseguir los datos que se presentan a los usuarios, enviándolos a la vista correspondiente.</a:t>
            </a:r>
            <a:endParaRPr sz="1300">
              <a:solidFill>
                <a:srgbClr val="233A44"/>
              </a:solidFill>
              <a:latin typeface="Calibri"/>
              <a:ea typeface="Calibri"/>
              <a:cs typeface="Calibri"/>
              <a:sym typeface="Calibri"/>
            </a:endParaRPr>
          </a:p>
        </p:txBody>
      </p:sp>
      <p:sp>
        <p:nvSpPr>
          <p:cNvPr id="213" name="Google Shape;213;p23"/>
          <p:cNvSpPr txBox="1"/>
          <p:nvPr/>
        </p:nvSpPr>
        <p:spPr>
          <a:xfrm>
            <a:off x="822960" y="214952"/>
            <a:ext cx="7543800" cy="1088100"/>
          </a:xfrm>
          <a:prstGeom prst="rect">
            <a:avLst/>
          </a:prstGeom>
          <a:noFill/>
          <a:ln>
            <a:noFill/>
          </a:ln>
        </p:spPr>
        <p:txBody>
          <a:bodyPr anchorCtr="0" anchor="b" bIns="34275" lIns="68575" spcFirstLastPara="1" rIns="68575" wrap="square" tIns="34275">
            <a:noAutofit/>
          </a:bodyPr>
          <a:lstStyle/>
          <a:p>
            <a:pPr indent="0" lvl="0" marL="0" rtl="0" algn="l">
              <a:lnSpc>
                <a:spcPct val="85000"/>
              </a:lnSpc>
              <a:spcBef>
                <a:spcPts val="0"/>
              </a:spcBef>
              <a:spcAft>
                <a:spcPts val="0"/>
              </a:spcAft>
              <a:buNone/>
            </a:pPr>
            <a:r>
              <a:rPr lang="es" sz="3000">
                <a:solidFill>
                  <a:srgbClr val="E83464"/>
                </a:solidFill>
              </a:rPr>
              <a:t>MVC: El controlador</a:t>
            </a:r>
            <a:endParaRPr sz="2800">
              <a:solidFill>
                <a:srgbClr val="AF7B51"/>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