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83f91b2e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d83f91b2ed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8570e804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d8570e8049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86d620c2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d86d620c2f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83f91b2e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d83f91b2ed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8570e804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gd8570e8049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8570e804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gd8570e8049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b10e52e3e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7b10e52e3e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b10e52e3e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7b10e52e3e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83f91b2e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d83f91b2ed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/>
        </p:nvSpPr>
        <p:spPr>
          <a:xfrm>
            <a:off x="1177074" y="647200"/>
            <a:ext cx="6830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  <a:latin typeface="Proxima Nova"/>
                <a:ea typeface="Proxima Nova"/>
                <a:cs typeface="Proxima Nova"/>
                <a:sym typeface="Proxima Nova"/>
              </a:rPr>
              <a:t>Objeto</a:t>
            </a:r>
            <a:endParaRPr sz="3000">
              <a:solidFill>
                <a:srgbClr val="E834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861" y="1651401"/>
            <a:ext cx="1336500" cy="14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/>
        </p:nvSpPr>
        <p:spPr>
          <a:xfrm>
            <a:off x="1076122" y="3415186"/>
            <a:ext cx="18315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Tamaño: </a:t>
            </a:r>
            <a:r>
              <a:rPr lang="es" sz="1600">
                <a:solidFill>
                  <a:srgbClr val="E73464"/>
                </a:solidFill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Color: </a:t>
            </a:r>
            <a:r>
              <a:rPr lang="es" sz="1600">
                <a:solidFill>
                  <a:srgbClr val="E73464"/>
                </a:solidFill>
                <a:latin typeface="Proxima Nova"/>
                <a:ea typeface="Proxima Nova"/>
                <a:cs typeface="Proxima Nova"/>
                <a:sym typeface="Proxima Nova"/>
              </a:rPr>
              <a:t>Negro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Marca: </a:t>
            </a:r>
            <a:r>
              <a:rPr lang="es" sz="1600">
                <a:solidFill>
                  <a:srgbClr val="E73464"/>
                </a:solidFill>
                <a:latin typeface="Proxima Nova"/>
                <a:ea typeface="Proxima Nova"/>
                <a:cs typeface="Proxima Nova"/>
                <a:sym typeface="Proxima Nova"/>
              </a:rPr>
              <a:t>Samsumg</a:t>
            </a:r>
            <a:endParaRPr sz="1600">
              <a:solidFill>
                <a:srgbClr val="E734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6010" y="1303280"/>
            <a:ext cx="2073432" cy="2072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7470" y="1586067"/>
            <a:ext cx="1291569" cy="129071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/>
        </p:nvSpPr>
        <p:spPr>
          <a:xfrm>
            <a:off x="3166406" y="3415186"/>
            <a:ext cx="18315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None/>
            </a:pPr>
            <a:r>
              <a:rPr i="0" lang="es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Tamaño: </a:t>
            </a:r>
            <a:r>
              <a:rPr i="0" lang="es" sz="1600" u="none" cap="none" strike="noStrike">
                <a:solidFill>
                  <a:srgbClr val="E73464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None/>
            </a:pPr>
            <a:r>
              <a:rPr i="0" lang="es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Color: </a:t>
            </a:r>
            <a:r>
              <a:rPr i="0" lang="es" sz="1600" u="none" cap="none" strike="noStrike">
                <a:solidFill>
                  <a:srgbClr val="E73464"/>
                </a:solidFill>
                <a:latin typeface="Proxima Nova"/>
                <a:ea typeface="Proxima Nova"/>
                <a:cs typeface="Proxima Nova"/>
                <a:sym typeface="Proxima Nova"/>
              </a:rPr>
              <a:t>Beige</a:t>
            </a:r>
            <a:endParaRPr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None/>
            </a:pPr>
            <a:r>
              <a:rPr i="0" lang="es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Marca: </a:t>
            </a:r>
            <a:r>
              <a:rPr i="0" lang="es" sz="1600" u="none" cap="none" strike="noStrike">
                <a:solidFill>
                  <a:srgbClr val="E73464"/>
                </a:solidFill>
                <a:latin typeface="Proxima Nova"/>
                <a:ea typeface="Proxima Nova"/>
                <a:cs typeface="Proxima Nova"/>
                <a:sym typeface="Proxima Nova"/>
              </a:rPr>
              <a:t>Pelikan</a:t>
            </a:r>
            <a:endParaRPr i="0" sz="1600" u="none" cap="none" strike="noStrike">
              <a:solidFill>
                <a:srgbClr val="E734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5360534" y="3415186"/>
            <a:ext cx="18315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None/>
            </a:pPr>
            <a:r>
              <a:rPr i="0" lang="es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Tamaño: </a:t>
            </a:r>
            <a:r>
              <a:rPr i="0" lang="es" sz="1600" u="none" cap="none" strike="noStrike">
                <a:solidFill>
                  <a:srgbClr val="E73464"/>
                </a:solidFill>
                <a:latin typeface="Proxima Nova"/>
                <a:ea typeface="Proxima Nova"/>
                <a:cs typeface="Proxima Nova"/>
                <a:sym typeface="Proxima Nova"/>
              </a:rPr>
              <a:t>80</a:t>
            </a:r>
            <a:endParaRPr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None/>
            </a:pPr>
            <a:r>
              <a:rPr i="0" lang="es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Color: </a:t>
            </a:r>
            <a:r>
              <a:rPr i="0" lang="es" sz="1600" u="none" cap="none" strike="noStrike">
                <a:solidFill>
                  <a:srgbClr val="E73464"/>
                </a:solidFill>
                <a:latin typeface="Proxima Nova"/>
                <a:ea typeface="Proxima Nova"/>
                <a:cs typeface="Proxima Nova"/>
                <a:sym typeface="Proxima Nova"/>
              </a:rPr>
              <a:t>Rojo</a:t>
            </a:r>
            <a:endParaRPr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None/>
            </a:pPr>
            <a:r>
              <a:rPr i="0" lang="es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Marca: </a:t>
            </a:r>
            <a:r>
              <a:rPr i="0" lang="es" sz="1600" u="none" cap="none" strike="noStrike">
                <a:solidFill>
                  <a:srgbClr val="E73464"/>
                </a:solidFill>
                <a:latin typeface="Proxima Nova"/>
                <a:ea typeface="Proxima Nova"/>
                <a:cs typeface="Proxima Nova"/>
                <a:sym typeface="Proxima Nova"/>
              </a:rPr>
              <a:t>SurfRider</a:t>
            </a:r>
            <a:endParaRPr i="0" sz="1600" u="none" cap="none" strike="noStrike">
              <a:solidFill>
                <a:srgbClr val="E734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3178886" y="1480933"/>
            <a:ext cx="1806300" cy="1716900"/>
          </a:xfrm>
          <a:prstGeom prst="ellipse">
            <a:avLst/>
          </a:prstGeom>
          <a:solidFill>
            <a:srgbClr val="AF7B51"/>
          </a:solidFill>
          <a:ln cap="flat" cmpd="sng" w="25400">
            <a:solidFill>
              <a:srgbClr val="0EB2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Borrador</a:t>
            </a:r>
            <a:endParaRPr b="1" i="0" sz="21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1054125" y="1537908"/>
            <a:ext cx="1806300" cy="1716900"/>
          </a:xfrm>
          <a:prstGeom prst="ellipse">
            <a:avLst/>
          </a:prstGeom>
          <a:solidFill>
            <a:srgbClr val="AF7B51"/>
          </a:solidFill>
          <a:ln cap="flat" cmpd="sng" w="25400">
            <a:solidFill>
              <a:srgbClr val="0EB2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Celular</a:t>
            </a:r>
            <a:endParaRPr b="1" i="0" sz="1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5302790" y="1480933"/>
            <a:ext cx="1806300" cy="1716900"/>
          </a:xfrm>
          <a:prstGeom prst="ellipse">
            <a:avLst/>
          </a:prstGeom>
          <a:solidFill>
            <a:srgbClr val="AF7B51"/>
          </a:solidFill>
          <a:ln cap="flat" cmpd="sng" w="25400">
            <a:solidFill>
              <a:srgbClr val="0EB2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Mochila</a:t>
            </a:r>
            <a:endParaRPr b="1" i="0" sz="24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1403861" y="2263556"/>
            <a:ext cx="1072500" cy="248100"/>
          </a:xfrm>
          <a:prstGeom prst="bracePair">
            <a:avLst/>
          </a:prstGeom>
          <a:noFill/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0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3443059" y="2215287"/>
            <a:ext cx="1285800" cy="248100"/>
          </a:xfrm>
          <a:prstGeom prst="bracePair">
            <a:avLst/>
          </a:prstGeom>
          <a:noFill/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0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5659001" y="2231425"/>
            <a:ext cx="1072500" cy="248100"/>
          </a:xfrm>
          <a:prstGeom prst="bracePair">
            <a:avLst/>
          </a:prstGeom>
          <a:noFill/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0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1110301" y="4295016"/>
            <a:ext cx="1198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665" u="none" cap="none" strike="noStrike">
                <a:solidFill>
                  <a:srgbClr val="E73464"/>
                </a:solidFill>
                <a:latin typeface="Proxima Nova"/>
                <a:ea typeface="Proxima Nova"/>
                <a:cs typeface="Proxima Nova"/>
                <a:sym typeface="Proxima Nova"/>
              </a:rPr>
              <a:t>Comunicar</a:t>
            </a:r>
            <a:endParaRPr i="0" sz="1295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3155249" y="4314318"/>
            <a:ext cx="1198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rgbClr val="E73464"/>
                </a:solidFill>
                <a:latin typeface="Proxima Nova"/>
                <a:ea typeface="Proxima Nova"/>
                <a:cs typeface="Proxima Nova"/>
                <a:sym typeface="Proxima Nova"/>
              </a:rPr>
              <a:t>Borrar</a:t>
            </a:r>
            <a:endParaRPr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5371862" y="4343253"/>
            <a:ext cx="1737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E73464"/>
                </a:solidFill>
                <a:latin typeface="Proxima Nova"/>
                <a:ea typeface="Proxima Nova"/>
                <a:cs typeface="Proxima Nova"/>
                <a:sym typeface="Proxima Nova"/>
              </a:rPr>
              <a:t>Guardar objetos</a:t>
            </a:r>
            <a:endParaRPr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/>
        </p:nvSpPr>
        <p:spPr>
          <a:xfrm>
            <a:off x="401624" y="1649847"/>
            <a:ext cx="15717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3C63AD"/>
                </a:solidFill>
                <a:latin typeface="Proxima Nova"/>
                <a:ea typeface="Proxima Nova"/>
                <a:cs typeface="Proxima Nova"/>
                <a:sym typeface="Proxima Nova"/>
              </a:rPr>
              <a:t>Objeto</a:t>
            </a:r>
            <a:endParaRPr b="1" sz="3200">
              <a:solidFill>
                <a:srgbClr val="3C63A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2071127" y="2545876"/>
            <a:ext cx="1856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3C63AD"/>
                </a:solidFill>
                <a:latin typeface="Proxima Nova"/>
                <a:ea typeface="Proxima Nova"/>
                <a:cs typeface="Proxima Nova"/>
                <a:sym typeface="Proxima Nova"/>
              </a:rPr>
              <a:t>Entidad</a:t>
            </a:r>
            <a:endParaRPr b="1" sz="3200">
              <a:solidFill>
                <a:srgbClr val="3C63A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7" name="Google Shape;277;p25"/>
          <p:cNvCxnSpPr/>
          <p:nvPr/>
        </p:nvCxnSpPr>
        <p:spPr>
          <a:xfrm>
            <a:off x="1187442" y="2281844"/>
            <a:ext cx="899100" cy="622500"/>
          </a:xfrm>
          <a:prstGeom prst="straightConnector1">
            <a:avLst/>
          </a:prstGeom>
          <a:noFill/>
          <a:ln cap="flat" cmpd="sng" w="38100">
            <a:solidFill>
              <a:srgbClr val="AF7B5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</p:cxnSp>
      <p:sp>
        <p:nvSpPr>
          <p:cNvPr id="278" name="Google Shape;278;p25"/>
          <p:cNvSpPr txBox="1"/>
          <p:nvPr/>
        </p:nvSpPr>
        <p:spPr>
          <a:xfrm rot="2137270">
            <a:off x="1388000" y="2378716"/>
            <a:ext cx="622228" cy="231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" sz="1050" u="none" cap="none" strike="noStrike">
                <a:solidFill>
                  <a:srgbClr val="0829C0"/>
                </a:solidFill>
                <a:latin typeface="Proxima Nova"/>
                <a:ea typeface="Proxima Nova"/>
                <a:cs typeface="Proxima Nova"/>
                <a:sym typeface="Proxima Nova"/>
              </a:rPr>
              <a:t>Es una</a:t>
            </a:r>
            <a:endParaRPr b="1" i="0" sz="1050" u="none" cap="none" strike="noStrike">
              <a:solidFill>
                <a:srgbClr val="0829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4591860" y="2697635"/>
            <a:ext cx="273900" cy="1344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29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 rot="2006121">
            <a:off x="3951810" y="2863452"/>
            <a:ext cx="598916" cy="230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" sz="1050" u="none" cap="none" strike="noStrike">
                <a:solidFill>
                  <a:srgbClr val="3C63AD"/>
                </a:solidFill>
                <a:latin typeface="Proxima Nova"/>
                <a:ea typeface="Proxima Nova"/>
                <a:cs typeface="Proxima Nova"/>
                <a:sym typeface="Proxima Nova"/>
              </a:rPr>
              <a:t>Posee</a:t>
            </a:r>
            <a:endParaRPr b="1" i="0" sz="1050" u="none" cap="none" strike="noStrike">
              <a:solidFill>
                <a:srgbClr val="3C63A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4767599" y="2693553"/>
            <a:ext cx="1685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3C63AD"/>
                </a:solidFill>
                <a:latin typeface="Proxima Nova"/>
                <a:ea typeface="Proxima Nova"/>
                <a:cs typeface="Proxima Nova"/>
                <a:sym typeface="Proxima Nova"/>
              </a:rPr>
              <a:t>Identidad (Nombre) </a:t>
            </a:r>
            <a:endParaRPr b="1" i="0" sz="1100" u="none" cap="none" strike="noStrike">
              <a:solidFill>
                <a:srgbClr val="3C63A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4788848" y="3238515"/>
            <a:ext cx="2322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3C63AD"/>
                </a:solidFill>
                <a:latin typeface="Proxima Nova"/>
                <a:ea typeface="Proxima Nova"/>
                <a:cs typeface="Proxima Nova"/>
                <a:sym typeface="Proxima Nova"/>
              </a:rPr>
              <a:t>Características (Atributos)</a:t>
            </a:r>
            <a:endParaRPr b="1" i="0" sz="1100" u="none" cap="none" strike="noStrike">
              <a:solidFill>
                <a:srgbClr val="3C63A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4767599" y="3825296"/>
            <a:ext cx="208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3C63AD"/>
                </a:solidFill>
                <a:latin typeface="Proxima Nova"/>
                <a:ea typeface="Proxima Nova"/>
                <a:cs typeface="Proxima Nova"/>
                <a:sym typeface="Proxima Nova"/>
              </a:rPr>
              <a:t>Comportamiento (Métodos)</a:t>
            </a:r>
            <a:endParaRPr b="1" i="0" sz="1100" u="none" cap="none" strike="noStrike">
              <a:solidFill>
                <a:srgbClr val="3C63A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4" name="Google Shape;284;p25"/>
          <p:cNvCxnSpPr/>
          <p:nvPr/>
        </p:nvCxnSpPr>
        <p:spPr>
          <a:xfrm>
            <a:off x="3806042" y="2894757"/>
            <a:ext cx="685500" cy="467100"/>
          </a:xfrm>
          <a:prstGeom prst="straightConnector1">
            <a:avLst/>
          </a:prstGeom>
          <a:noFill/>
          <a:ln cap="flat" cmpd="sng" w="38100">
            <a:solidFill>
              <a:srgbClr val="AF7B5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</p:cxnSp>
      <p:sp>
        <p:nvSpPr>
          <p:cNvPr id="285" name="Google Shape;285;p25"/>
          <p:cNvSpPr txBox="1"/>
          <p:nvPr/>
        </p:nvSpPr>
        <p:spPr>
          <a:xfrm>
            <a:off x="7026105" y="3128333"/>
            <a:ext cx="1316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0"/>
              <a:buFont typeface="Arial"/>
              <a:buNone/>
            </a:pPr>
            <a:r>
              <a:rPr b="1" i="0" lang="es" sz="1110" u="none" cap="none" strike="noStrike">
                <a:solidFill>
                  <a:srgbClr val="E73364"/>
                </a:solidFill>
                <a:latin typeface="Proxima Nova"/>
                <a:ea typeface="Proxima Nova"/>
                <a:cs typeface="Proxima Nova"/>
                <a:sym typeface="Proxima Nova"/>
              </a:rPr>
              <a:t>Tamaño: </a:t>
            </a:r>
            <a:r>
              <a:rPr b="1" i="0" lang="es" sz="1110" u="none" cap="none" strike="noStrike">
                <a:solidFill>
                  <a:srgbClr val="3C63AD"/>
                </a:solidFill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endParaRPr b="1" i="0" sz="1400" u="none" cap="none" strike="noStrike">
              <a:solidFill>
                <a:srgbClr val="3C63A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10"/>
              <a:buFont typeface="Arial"/>
              <a:buNone/>
            </a:pPr>
            <a:r>
              <a:rPr b="1" i="0" lang="es" sz="1110" u="none" cap="none" strike="noStrike">
                <a:solidFill>
                  <a:srgbClr val="E73364"/>
                </a:solidFill>
                <a:latin typeface="Proxima Nova"/>
                <a:ea typeface="Proxima Nova"/>
                <a:cs typeface="Proxima Nova"/>
                <a:sym typeface="Proxima Nova"/>
              </a:rPr>
              <a:t>Color: </a:t>
            </a:r>
            <a:r>
              <a:rPr b="1" i="0" lang="es" sz="1110" u="none" cap="none" strike="noStrike">
                <a:solidFill>
                  <a:srgbClr val="3C63AD"/>
                </a:solidFill>
                <a:latin typeface="Proxima Nova"/>
                <a:ea typeface="Proxima Nova"/>
                <a:cs typeface="Proxima Nova"/>
                <a:sym typeface="Proxima Nova"/>
              </a:rPr>
              <a:t>Negro</a:t>
            </a:r>
            <a:endParaRPr b="1" i="0" sz="1400" u="none" cap="none" strike="noStrike">
              <a:solidFill>
                <a:srgbClr val="3C63A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10"/>
              <a:buFont typeface="Arial"/>
              <a:buNone/>
            </a:pPr>
            <a:r>
              <a:rPr b="1" i="0" lang="es" sz="1110" u="none" cap="none" strike="noStrike">
                <a:solidFill>
                  <a:srgbClr val="E73364"/>
                </a:solidFill>
                <a:latin typeface="Proxima Nova"/>
                <a:ea typeface="Proxima Nova"/>
                <a:cs typeface="Proxima Nova"/>
                <a:sym typeface="Proxima Nova"/>
              </a:rPr>
              <a:t>Marca: </a:t>
            </a:r>
            <a:r>
              <a:rPr b="1" i="0" lang="es" sz="1110" u="sng" cap="none" strike="noStrike">
                <a:solidFill>
                  <a:srgbClr val="3C63AD"/>
                </a:solidFill>
                <a:latin typeface="Proxima Nova"/>
                <a:ea typeface="Proxima Nova"/>
                <a:cs typeface="Proxima Nova"/>
                <a:sym typeface="Proxima Nova"/>
              </a:rPr>
              <a:t>Samsung</a:t>
            </a:r>
            <a:endParaRPr b="1" i="0" sz="1110" u="sng" cap="none" strike="noStrike">
              <a:solidFill>
                <a:srgbClr val="3C63A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7017889" y="2720486"/>
            <a:ext cx="709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" sz="1050" u="none" cap="none" strike="noStrike">
                <a:solidFill>
                  <a:srgbClr val="3C63AD"/>
                </a:solidFill>
                <a:latin typeface="Proxima Nova"/>
                <a:ea typeface="Proxima Nova"/>
                <a:cs typeface="Proxima Nova"/>
                <a:sym typeface="Proxima Nova"/>
              </a:rPr>
              <a:t>Celular</a:t>
            </a:r>
            <a:endParaRPr b="1" i="0" sz="1400" u="none" cap="none" strike="noStrike">
              <a:solidFill>
                <a:srgbClr val="3C63A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7026105" y="3825296"/>
            <a:ext cx="862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" sz="1050" u="none" cap="none" strike="noStrike">
                <a:solidFill>
                  <a:srgbClr val="3C63AD"/>
                </a:solidFill>
                <a:latin typeface="Proxima Nova"/>
                <a:ea typeface="Proxima Nova"/>
                <a:cs typeface="Proxima Nova"/>
                <a:sym typeface="Proxima Nova"/>
              </a:rPr>
              <a:t>Comunicar</a:t>
            </a:r>
            <a:endParaRPr b="1" i="0" sz="1400" u="none" cap="none" strike="noStrike">
              <a:solidFill>
                <a:srgbClr val="3C63A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474611" y="933301"/>
            <a:ext cx="68964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i="0" lang="es" sz="3000" u="none" cap="none" strike="noStrike">
                <a:solidFill>
                  <a:srgbClr val="E83464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es un Objeto?</a:t>
            </a:r>
            <a:endParaRPr i="0" sz="3000" u="none" cap="none" strike="noStrike">
              <a:solidFill>
                <a:srgbClr val="E834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/>
        </p:nvSpPr>
        <p:spPr>
          <a:xfrm>
            <a:off x="988282" y="941696"/>
            <a:ext cx="7096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  <a:latin typeface="Proxima Nova"/>
                <a:ea typeface="Proxima Nova"/>
                <a:cs typeface="Proxima Nova"/>
                <a:sym typeface="Proxima Nova"/>
              </a:rPr>
              <a:t>Instancias</a:t>
            </a:r>
            <a:endParaRPr sz="3000">
              <a:solidFill>
                <a:srgbClr val="E834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1092817" y="1640622"/>
            <a:ext cx="70923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Se le llama Instancia a una ocurrencia de la clase</a:t>
            </a:r>
            <a:endParaRPr b="1"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La instanciación se produce al momento de crear un objeto 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Un Objeto es una instancia de una Clase específica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EJEMPLO:</a:t>
            </a:r>
            <a:endParaRPr b="1"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Tenemos la clase Vehículo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Proxima Nova"/>
              <a:buChar char="○"/>
            </a:pPr>
            <a:r>
              <a:rPr lang="es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El auto con placa OWF-463 es una instancia de la clase Vehículo, o sea, un objeto de esa clase</a:t>
            </a:r>
            <a:endParaRPr sz="11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Proxima Nova"/>
              <a:buChar char="○"/>
            </a:pPr>
            <a:r>
              <a:rPr lang="es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La camioneta patente HZT-283 es otra instancia de la clase Vehículo</a:t>
            </a:r>
            <a:endParaRPr sz="11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Encuentra el transporte de sombra correcto. juego educativo para niños, automóviles, camiones, vehículos todo terreno, suv, autos deportivos. Vector Premium " id="295" name="Google Shape;295;p26"/>
          <p:cNvPicPr preferRelativeResize="0"/>
          <p:nvPr/>
        </p:nvPicPr>
        <p:blipFill rotWithShape="1">
          <a:blip r:embed="rId4">
            <a:alphaModFix/>
          </a:blip>
          <a:srcRect b="7940" l="0" r="50992" t="72610"/>
          <a:stretch/>
        </p:blipFill>
        <p:spPr>
          <a:xfrm>
            <a:off x="4536458" y="2821259"/>
            <a:ext cx="1938749" cy="76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/>
        </p:nvSpPr>
        <p:spPr>
          <a:xfrm>
            <a:off x="1177847" y="909638"/>
            <a:ext cx="6000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  <a:latin typeface="Proxima Nova"/>
                <a:ea typeface="Proxima Nova"/>
                <a:cs typeface="Proxima Nova"/>
                <a:sym typeface="Proxima Nova"/>
              </a:rPr>
              <a:t>Atributos</a:t>
            </a:r>
            <a:endParaRPr sz="3000">
              <a:solidFill>
                <a:srgbClr val="E834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1177847" y="1639231"/>
            <a:ext cx="7007100" cy="26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Son las características de los objetos de una clase y determinan el estado de un objeto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1177847" y="2318712"/>
            <a:ext cx="28623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1600"/>
              <a:buFont typeface="Proxima Nova"/>
              <a:buChar char="•"/>
            </a:pPr>
            <a:r>
              <a:rPr b="1" i="0" lang="es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Marca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rgbClr val="CC0066"/>
              </a:buClr>
              <a:buSzPts val="1600"/>
              <a:buFont typeface="Proxima Nova"/>
              <a:buChar char="•"/>
            </a:pPr>
            <a:r>
              <a:rPr b="1" i="0" lang="es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Año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rgbClr val="CC0066"/>
              </a:buClr>
              <a:buSzPts val="1600"/>
              <a:buFont typeface="Proxima Nova"/>
              <a:buChar char="•"/>
            </a:pPr>
            <a:r>
              <a:rPr b="1" i="0" lang="es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Color</a:t>
            </a:r>
            <a:endParaRPr b="1" i="0" sz="1600" u="none" cap="none" strike="noStrike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0" rtl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rgbClr val="CC0066"/>
              </a:buClr>
              <a:buSzPts val="1600"/>
              <a:buFont typeface="Proxima Nova"/>
              <a:buChar char="•"/>
            </a:pPr>
            <a:r>
              <a:rPr b="1" i="0" lang="es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Placa, etc.</a:t>
            </a:r>
            <a:endParaRPr b="1" i="0" sz="1600" u="none" cap="none" strike="noStrike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El Spark salió del top tres de los carros más vendidos en Colombia" id="303" name="Google Shape;30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8141" y="2224757"/>
            <a:ext cx="2743200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/>
        </p:nvSpPr>
        <p:spPr>
          <a:xfrm>
            <a:off x="932521" y="912804"/>
            <a:ext cx="6000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</a:t>
            </a:r>
            <a:endParaRPr sz="3000">
              <a:solidFill>
                <a:srgbClr val="E834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932521" y="1472989"/>
            <a:ext cx="75090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Se definen como todas aquellas acciones que se pueden realizar sobre un objeto de cierta clase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En la implementación, estos métodos son segmentos de código en la forma de funciones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La clase Vehículo puede incluir los métodos: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Proxima Nova"/>
              <a:buChar char="○"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Encender</a:t>
            </a:r>
            <a:endParaRPr sz="11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Proxima Nova"/>
              <a:buChar char="○"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Acelerar</a:t>
            </a:r>
            <a:endParaRPr sz="11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Proxima Nova"/>
              <a:buChar char="○"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Virar</a:t>
            </a:r>
            <a:endParaRPr sz="11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Proxima Nova"/>
              <a:buChar char="○"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Frenar</a:t>
            </a:r>
            <a:endParaRPr sz="11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/>
        </p:nvSpPr>
        <p:spPr>
          <a:xfrm>
            <a:off x="800110" y="41932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endParaRPr sz="3000">
              <a:solidFill>
                <a:srgbClr val="E834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800110" y="1599826"/>
            <a:ext cx="37713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Clase: </a:t>
            </a:r>
            <a:r>
              <a:rPr b="1" lang="es" sz="20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Cuenta corriente</a:t>
            </a:r>
            <a:endParaRPr b="1"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8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s" sz="18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Atributos</a:t>
            </a:r>
            <a:r>
              <a:rPr lang="es" sz="18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Proxima Nova"/>
              <a:buChar char="○"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 Número</a:t>
            </a:r>
            <a:endParaRPr sz="11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Proxima Nova"/>
              <a:buChar char="○"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 Nombre</a:t>
            </a:r>
            <a:endParaRPr sz="11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Proxima Nova"/>
              <a:buChar char="○"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 Saldo</a:t>
            </a:r>
            <a:endParaRPr sz="11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8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s" sz="18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</a:t>
            </a:r>
            <a:r>
              <a:rPr lang="es" sz="18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Proxima Nova"/>
              <a:buChar char="○"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 Depositar</a:t>
            </a:r>
            <a:endParaRPr sz="11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Proxima Nova"/>
              <a:buChar char="○"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 Girar</a:t>
            </a:r>
            <a:endParaRPr sz="11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Proxima Nova"/>
              <a:buChar char="○"/>
            </a:pPr>
            <a:r>
              <a:rPr lang="es" sz="16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 Consultar saldo</a:t>
            </a:r>
            <a:endParaRPr sz="16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/>
        </p:nvSpPr>
        <p:spPr>
          <a:xfrm>
            <a:off x="619004" y="4110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endParaRPr sz="3000">
              <a:solidFill>
                <a:srgbClr val="E834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1126654" y="1499152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Clase: </a:t>
            </a:r>
            <a:r>
              <a:rPr b="1" lang="es" sz="20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Cuenta corriente</a:t>
            </a:r>
            <a:endParaRPr b="1"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8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 Instanciación</a:t>
            </a:r>
            <a:r>
              <a:rPr b="1" lang="es" sz="18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: Cuenta Corriente A, B</a:t>
            </a:r>
            <a:endParaRPr b="1" sz="18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5250196" y="1563210"/>
            <a:ext cx="3732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30"/>
          <p:cNvGrpSpPr/>
          <p:nvPr/>
        </p:nvGrpSpPr>
        <p:grpSpPr>
          <a:xfrm>
            <a:off x="1350442" y="2490402"/>
            <a:ext cx="4031949" cy="2242046"/>
            <a:chOff x="1111" y="1616"/>
            <a:chExt cx="3660" cy="2072"/>
          </a:xfrm>
        </p:grpSpPr>
        <p:sp>
          <p:nvSpPr>
            <p:cNvPr id="324" name="Google Shape;324;p30"/>
            <p:cNvSpPr txBox="1"/>
            <p:nvPr/>
          </p:nvSpPr>
          <p:spPr>
            <a:xfrm>
              <a:off x="1383" y="1616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Objeto </a:t>
              </a:r>
              <a:r>
                <a:rPr b="1" i="0" lang="es" sz="1400" u="none" cap="none" strike="noStrike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i="0" sz="1400" u="none" cap="none" strike="noStrike">
                <a:solidFill>
                  <a:srgbClr val="3967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5" name="Google Shape;325;p30"/>
            <p:cNvGrpSpPr/>
            <p:nvPr/>
          </p:nvGrpSpPr>
          <p:grpSpPr>
            <a:xfrm>
              <a:off x="1111" y="1888"/>
              <a:ext cx="1800" cy="1800"/>
              <a:chOff x="912" y="2208"/>
              <a:chExt cx="1800" cy="1800"/>
            </a:xfrm>
          </p:grpSpPr>
          <p:sp>
            <p:nvSpPr>
              <p:cNvPr id="326" name="Google Shape;326;p30"/>
              <p:cNvSpPr/>
              <p:nvPr/>
            </p:nvSpPr>
            <p:spPr>
              <a:xfrm>
                <a:off x="921" y="2208"/>
                <a:ext cx="1500" cy="1800"/>
              </a:xfrm>
              <a:prstGeom prst="rect">
                <a:avLst/>
              </a:prstGeom>
              <a:solidFill>
                <a:srgbClr val="CCEC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0"/>
              <p:cNvSpPr txBox="1"/>
              <p:nvPr/>
            </p:nvSpPr>
            <p:spPr>
              <a:xfrm>
                <a:off x="1296" y="2832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s" sz="12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Métodos</a:t>
                </a:r>
                <a:endParaRPr b="1" i="0" sz="12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grpSp>
            <p:nvGrpSpPr>
              <p:cNvPr id="328" name="Google Shape;328;p30"/>
              <p:cNvGrpSpPr/>
              <p:nvPr/>
            </p:nvGrpSpPr>
            <p:grpSpPr>
              <a:xfrm>
                <a:off x="1152" y="3024"/>
                <a:ext cx="1020" cy="972"/>
                <a:chOff x="1209" y="2976"/>
                <a:chExt cx="1020" cy="972"/>
              </a:xfrm>
            </p:grpSpPr>
            <p:sp>
              <p:nvSpPr>
                <p:cNvPr id="329" name="Google Shape;329;p30"/>
                <p:cNvSpPr/>
                <p:nvPr/>
              </p:nvSpPr>
              <p:spPr>
                <a:xfrm>
                  <a:off x="1209" y="2976"/>
                  <a:ext cx="900" cy="900"/>
                </a:xfrm>
                <a:prstGeom prst="rect">
                  <a:avLst/>
                </a:prstGeom>
                <a:solidFill>
                  <a:srgbClr val="F52C67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30"/>
                <p:cNvSpPr/>
                <p:nvPr/>
              </p:nvSpPr>
              <p:spPr>
                <a:xfrm>
                  <a:off x="1329" y="3072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i="0" lang="es" sz="1200" u="none" cap="none" strike="noStrike">
                      <a:solidFill>
                        <a:srgbClr val="FFFFFF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Depositar</a:t>
                  </a:r>
                  <a:endParaRPr i="0" sz="1200" u="none" cap="none" strike="noStrike">
                    <a:solidFill>
                      <a:srgbClr val="FFFFFF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331" name="Google Shape;331;p30"/>
                <p:cNvSpPr/>
                <p:nvPr/>
              </p:nvSpPr>
              <p:spPr>
                <a:xfrm>
                  <a:off x="1329" y="3360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i="0" lang="es" sz="1200" u="none" cap="none" strike="noStrike">
                      <a:solidFill>
                        <a:srgbClr val="FFFFFF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Girar</a:t>
                  </a:r>
                  <a:endParaRPr i="0" sz="1200" u="none" cap="none" strike="noStrike">
                    <a:solidFill>
                      <a:srgbClr val="FFFFFF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332" name="Google Shape;332;p30"/>
                <p:cNvSpPr/>
                <p:nvPr/>
              </p:nvSpPr>
              <p:spPr>
                <a:xfrm>
                  <a:off x="1329" y="3648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i="0" lang="es" sz="1200" u="none" cap="none" strike="noStrike">
                      <a:solidFill>
                        <a:srgbClr val="FFFFFF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Consultar</a:t>
                  </a:r>
                  <a:endParaRPr i="0" sz="1200" u="none" cap="none" strike="noStrike">
                    <a:solidFill>
                      <a:srgbClr val="FFFFFF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</p:grpSp>
          <p:sp>
            <p:nvSpPr>
              <p:cNvPr id="333" name="Google Shape;333;p30"/>
              <p:cNvSpPr txBox="1"/>
              <p:nvPr/>
            </p:nvSpPr>
            <p:spPr>
              <a:xfrm>
                <a:off x="912" y="2208"/>
                <a:ext cx="1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i="0" lang="es" sz="105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Num: 1234</a:t>
                </a:r>
                <a:endParaRPr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i="0" lang="es" sz="105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Nombre: Juan</a:t>
                </a:r>
                <a:endParaRPr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i="0" lang="es" sz="105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Saldo: 350.000</a:t>
                </a:r>
                <a:endParaRPr i="0" sz="105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334" name="Google Shape;334;p30"/>
            <p:cNvGrpSpPr/>
            <p:nvPr/>
          </p:nvGrpSpPr>
          <p:grpSpPr>
            <a:xfrm>
              <a:off x="2971" y="1888"/>
              <a:ext cx="1800" cy="1800"/>
              <a:chOff x="912" y="2208"/>
              <a:chExt cx="1800" cy="1800"/>
            </a:xfrm>
          </p:grpSpPr>
          <p:sp>
            <p:nvSpPr>
              <p:cNvPr id="335" name="Google Shape;335;p30"/>
              <p:cNvSpPr/>
              <p:nvPr/>
            </p:nvSpPr>
            <p:spPr>
              <a:xfrm>
                <a:off x="921" y="2208"/>
                <a:ext cx="1500" cy="1800"/>
              </a:xfrm>
              <a:prstGeom prst="rect">
                <a:avLst/>
              </a:prstGeom>
              <a:solidFill>
                <a:srgbClr val="CCEC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0"/>
              <p:cNvSpPr txBox="1"/>
              <p:nvPr/>
            </p:nvSpPr>
            <p:spPr>
              <a:xfrm>
                <a:off x="1296" y="2832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s" sz="12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Métodos</a:t>
                </a:r>
                <a:endParaRPr b="1" i="0" sz="12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grpSp>
            <p:nvGrpSpPr>
              <p:cNvPr id="337" name="Google Shape;337;p30"/>
              <p:cNvGrpSpPr/>
              <p:nvPr/>
            </p:nvGrpSpPr>
            <p:grpSpPr>
              <a:xfrm>
                <a:off x="1152" y="3024"/>
                <a:ext cx="1020" cy="972"/>
                <a:chOff x="1209" y="2976"/>
                <a:chExt cx="1020" cy="972"/>
              </a:xfrm>
            </p:grpSpPr>
            <p:sp>
              <p:nvSpPr>
                <p:cNvPr id="338" name="Google Shape;338;p30"/>
                <p:cNvSpPr/>
                <p:nvPr/>
              </p:nvSpPr>
              <p:spPr>
                <a:xfrm>
                  <a:off x="1209" y="2976"/>
                  <a:ext cx="900" cy="900"/>
                </a:xfrm>
                <a:prstGeom prst="rect">
                  <a:avLst/>
                </a:prstGeom>
                <a:solidFill>
                  <a:srgbClr val="F52C67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30"/>
                <p:cNvSpPr/>
                <p:nvPr/>
              </p:nvSpPr>
              <p:spPr>
                <a:xfrm>
                  <a:off x="1329" y="3072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i="0" lang="es" sz="1200" u="none" cap="none" strike="noStrike">
                      <a:solidFill>
                        <a:srgbClr val="FFFFFF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Depositar</a:t>
                  </a:r>
                  <a:endParaRPr i="0" sz="1200" u="none" cap="none" strike="noStrike">
                    <a:solidFill>
                      <a:srgbClr val="FFFFFF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340" name="Google Shape;340;p30"/>
                <p:cNvSpPr/>
                <p:nvPr/>
              </p:nvSpPr>
              <p:spPr>
                <a:xfrm>
                  <a:off x="1329" y="3360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i="0" lang="es" sz="1200" u="none" cap="none" strike="noStrike">
                      <a:solidFill>
                        <a:srgbClr val="FFFFFF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Girar</a:t>
                  </a:r>
                  <a:endParaRPr i="0" sz="1200" u="none" cap="none" strike="noStrike">
                    <a:solidFill>
                      <a:srgbClr val="FFFFFF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341" name="Google Shape;341;p30"/>
                <p:cNvSpPr/>
                <p:nvPr/>
              </p:nvSpPr>
              <p:spPr>
                <a:xfrm>
                  <a:off x="1329" y="3648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i="0" lang="es" sz="1200" u="none" cap="none" strike="noStrike">
                      <a:solidFill>
                        <a:srgbClr val="FFFFFF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Consultar</a:t>
                  </a:r>
                  <a:endParaRPr i="0" sz="1200" u="none" cap="none" strike="noStrike">
                    <a:solidFill>
                      <a:srgbClr val="FFFFFF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</p:grpSp>
          <p:sp>
            <p:nvSpPr>
              <p:cNvPr id="342" name="Google Shape;342;p30"/>
              <p:cNvSpPr txBox="1"/>
              <p:nvPr/>
            </p:nvSpPr>
            <p:spPr>
              <a:xfrm>
                <a:off x="912" y="2208"/>
                <a:ext cx="1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i="0" lang="es" sz="105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Num: 9876</a:t>
                </a:r>
                <a:endParaRPr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i="0" lang="es" sz="105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Nombre: María</a:t>
                </a:r>
                <a:endParaRPr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i="0" lang="es" sz="105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Saldo: 450.600</a:t>
                </a:r>
                <a:endParaRPr i="0" sz="105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sp>
          <p:nvSpPr>
            <p:cNvPr id="343" name="Google Shape;343;p30"/>
            <p:cNvSpPr txBox="1"/>
            <p:nvPr/>
          </p:nvSpPr>
          <p:spPr>
            <a:xfrm>
              <a:off x="3288" y="161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Objeto </a:t>
              </a:r>
              <a:r>
                <a:rPr b="1" i="0" lang="es" sz="1400" u="none" cap="none" strike="noStrike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i="0" sz="1400" u="none" cap="none" strike="noStrike">
                <a:solidFill>
                  <a:srgbClr val="3967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/>
          <p:nvPr/>
        </p:nvSpPr>
        <p:spPr>
          <a:xfrm>
            <a:off x="720760" y="6407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  <a:latin typeface="Proxima Nova"/>
                <a:ea typeface="Proxima Nova"/>
                <a:cs typeface="Proxima Nova"/>
                <a:sym typeface="Proxima Nova"/>
              </a:rPr>
              <a:t>Sintaxis de una clase en Java</a:t>
            </a:r>
            <a:endParaRPr sz="2800">
              <a:solidFill>
                <a:srgbClr val="AF7B5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720760" y="18101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class MiClase{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     //Constructor de la Clase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     //atributos de la clase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    //métodos de la clase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300">
              <a:solidFill>
                <a:srgbClr val="233A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451" y="-14913"/>
            <a:ext cx="9162600" cy="51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2"/>
          <p:cNvSpPr txBox="1"/>
          <p:nvPr>
            <p:ph type="title"/>
          </p:nvPr>
        </p:nvSpPr>
        <p:spPr>
          <a:xfrm>
            <a:off x="2439947" y="2285683"/>
            <a:ext cx="426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25700" lIns="51425" spcFirstLastPara="1" rIns="51425" wrap="square" tIns="2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</a:pPr>
            <a:r>
              <a:rPr b="1" lang="es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Ejercicios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</a:rPr>
              <a:t>para practicar</a:t>
            </a:r>
            <a:endParaRPr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4: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Programación Orientada a Objetos (POO)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70550" y="1724376"/>
            <a:ext cx="7543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Manejar la terminología básica de la POO a partir de una analogía con elemento de la vida cotidiana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Definir una clase a partir de este elemento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Definir los métodos y atributos de la clase creada a partir del elemento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Instanciar una clase para crear un objeto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Declarar una clase con un método sin paso de parámetros.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Instanciar el objeto a partir de la clase.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C62AB"/>
                </a:solidFill>
                <a:latin typeface="Proxima Nova"/>
                <a:ea typeface="Proxima Nova"/>
                <a:cs typeface="Proxima Nova"/>
                <a:sym typeface="Proxima Nova"/>
              </a:rPr>
              <a:t>CONCEPTOS BÁSICOS </a:t>
            </a:r>
            <a:br>
              <a:rPr lang="es" sz="4400">
                <a:solidFill>
                  <a:srgbClr val="3C62AB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s" sz="4400">
                <a:solidFill>
                  <a:srgbClr val="F52C67"/>
                </a:solidFill>
                <a:latin typeface="Proxima Nova"/>
                <a:ea typeface="Proxima Nova"/>
                <a:cs typeface="Proxima Nova"/>
                <a:sym typeface="Proxima Nova"/>
              </a:rPr>
              <a:t> POO</a:t>
            </a:r>
            <a:endParaRPr sz="4400">
              <a:solidFill>
                <a:srgbClr val="3C63A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646774" y="753065"/>
            <a:ext cx="78840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83464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Programación Procedimental Vs POO</a:t>
            </a:r>
            <a:endParaRPr b="1" sz="3000">
              <a:solidFill>
                <a:srgbClr val="E834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7" name="Google Shape;167;p19"/>
          <p:cNvGrpSpPr/>
          <p:nvPr/>
        </p:nvGrpSpPr>
        <p:grpSpPr>
          <a:xfrm>
            <a:off x="624471" y="2205999"/>
            <a:ext cx="3859324" cy="1718079"/>
            <a:chOff x="3313" y="6179"/>
            <a:chExt cx="5376" cy="1800"/>
          </a:xfrm>
        </p:grpSpPr>
        <p:sp>
          <p:nvSpPr>
            <p:cNvPr id="168" name="Google Shape;168;p19"/>
            <p:cNvSpPr txBox="1"/>
            <p:nvPr/>
          </p:nvSpPr>
          <p:spPr>
            <a:xfrm>
              <a:off x="3313" y="6179"/>
              <a:ext cx="27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Procedimiento 1</a:t>
              </a:r>
              <a:endParaRPr i="0" sz="140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3313" y="6917"/>
              <a:ext cx="27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Procedimiento 2</a:t>
              </a:r>
              <a:endParaRPr i="0" sz="120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3313" y="7663"/>
              <a:ext cx="27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Procedimiento 3</a:t>
              </a:r>
              <a:endParaRPr i="0" sz="120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7489" y="6179"/>
              <a:ext cx="1200" cy="1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</a:t>
              </a:r>
              <a:endParaRPr i="0" sz="140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  <a:endParaRPr i="0" sz="140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</a:t>
              </a:r>
              <a:endParaRPr i="0" sz="140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</a:t>
              </a:r>
              <a:endParaRPr i="0" sz="140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</a:t>
              </a:r>
              <a:endParaRPr i="0" sz="140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72" name="Google Shape;172;p19"/>
            <p:cNvCxnSpPr/>
            <p:nvPr/>
          </p:nvCxnSpPr>
          <p:spPr>
            <a:xfrm>
              <a:off x="5905" y="6323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3" name="Google Shape;173;p19"/>
            <p:cNvCxnSpPr/>
            <p:nvPr/>
          </p:nvCxnSpPr>
          <p:spPr>
            <a:xfrm>
              <a:off x="5905" y="7070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4" name="Google Shape;174;p19"/>
            <p:cNvCxnSpPr/>
            <p:nvPr/>
          </p:nvCxnSpPr>
          <p:spPr>
            <a:xfrm>
              <a:off x="5905" y="7807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75" name="Google Shape;175;p19"/>
          <p:cNvSpPr txBox="1"/>
          <p:nvPr/>
        </p:nvSpPr>
        <p:spPr>
          <a:xfrm>
            <a:off x="1584300" y="1641520"/>
            <a:ext cx="2267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i="0" lang="es" sz="180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rPr>
              <a:t> Procedimental </a:t>
            </a:r>
            <a:endParaRPr i="0" sz="1800" u="none" cap="none" strike="noStrike">
              <a:solidFill>
                <a:srgbClr val="3F65A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6" name="Google Shape;176;p19"/>
          <p:cNvGrpSpPr/>
          <p:nvPr/>
        </p:nvGrpSpPr>
        <p:grpSpPr>
          <a:xfrm>
            <a:off x="4781538" y="2053773"/>
            <a:ext cx="3764483" cy="2013736"/>
            <a:chOff x="4033" y="9046"/>
            <a:chExt cx="5256" cy="3874"/>
          </a:xfrm>
        </p:grpSpPr>
        <p:sp>
          <p:nvSpPr>
            <p:cNvPr id="177" name="Google Shape;177;p19"/>
            <p:cNvSpPr txBox="1"/>
            <p:nvPr/>
          </p:nvSpPr>
          <p:spPr>
            <a:xfrm>
              <a:off x="4033" y="9046"/>
              <a:ext cx="1800" cy="1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" sz="105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Métodos</a:t>
              </a:r>
              <a:endParaRPr b="1" i="0" sz="105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8" name="Google Shape;178;p19"/>
            <p:cNvSpPr txBox="1"/>
            <p:nvPr/>
          </p:nvSpPr>
          <p:spPr>
            <a:xfrm>
              <a:off x="4465" y="9486"/>
              <a:ext cx="9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" sz="105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DATOS</a:t>
              </a:r>
              <a:endParaRPr i="0" sz="140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7489" y="9046"/>
              <a:ext cx="1800" cy="1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" sz="105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Métodos</a:t>
              </a:r>
              <a:endParaRPr b="1" i="0" sz="105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7921" y="9486"/>
              <a:ext cx="9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" sz="105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DATOS</a:t>
              </a:r>
              <a:endParaRPr i="0" sz="105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4033" y="11420"/>
              <a:ext cx="1800" cy="1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" sz="105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Métodos</a:t>
              </a:r>
              <a:endParaRPr b="1" i="0" sz="105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7489" y="11420"/>
              <a:ext cx="1800" cy="1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65A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" sz="105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Métodos</a:t>
              </a:r>
              <a:endParaRPr b="1" i="0" sz="105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4465" y="11861"/>
              <a:ext cx="9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" sz="105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DATOS</a:t>
              </a:r>
              <a:endParaRPr i="0" sz="105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4" name="Google Shape;184;p19"/>
            <p:cNvSpPr txBox="1"/>
            <p:nvPr/>
          </p:nvSpPr>
          <p:spPr>
            <a:xfrm>
              <a:off x="7921" y="11861"/>
              <a:ext cx="9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s" sz="1050" u="none" cap="none" strike="noStrik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DATOS</a:t>
              </a:r>
              <a:endParaRPr i="0" sz="105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85" name="Google Shape;185;p19"/>
            <p:cNvCxnSpPr/>
            <p:nvPr/>
          </p:nvCxnSpPr>
          <p:spPr>
            <a:xfrm>
              <a:off x="5905" y="9783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6" name="Google Shape;186;p19"/>
            <p:cNvCxnSpPr/>
            <p:nvPr/>
          </p:nvCxnSpPr>
          <p:spPr>
            <a:xfrm>
              <a:off x="5905" y="12014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7" name="Google Shape;187;p19"/>
            <p:cNvCxnSpPr/>
            <p:nvPr/>
          </p:nvCxnSpPr>
          <p:spPr>
            <a:xfrm flipH="1" rot="10800000">
              <a:off x="5905" y="10794"/>
              <a:ext cx="150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8" name="Google Shape;188;p19"/>
            <p:cNvCxnSpPr/>
            <p:nvPr/>
          </p:nvCxnSpPr>
          <p:spPr>
            <a:xfrm>
              <a:off x="5905" y="10674"/>
              <a:ext cx="150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9" name="Google Shape;189;p19"/>
            <p:cNvCxnSpPr/>
            <p:nvPr/>
          </p:nvCxnSpPr>
          <p:spPr>
            <a:xfrm rot="10800000">
              <a:off x="5989" y="12607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90" name="Google Shape;190;p19"/>
            <p:cNvCxnSpPr/>
            <p:nvPr/>
          </p:nvCxnSpPr>
          <p:spPr>
            <a:xfrm>
              <a:off x="4897" y="10674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91" name="Google Shape;191;p19"/>
            <p:cNvCxnSpPr/>
            <p:nvPr/>
          </p:nvCxnSpPr>
          <p:spPr>
            <a:xfrm rot="10800000">
              <a:off x="8497" y="10794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92" name="Google Shape;192;p19"/>
          <p:cNvSpPr txBox="1"/>
          <p:nvPr/>
        </p:nvSpPr>
        <p:spPr>
          <a:xfrm>
            <a:off x="6256522" y="1536280"/>
            <a:ext cx="866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i="0" lang="es" sz="1800" u="none" cap="none" strike="noStrike">
                <a:solidFill>
                  <a:srgbClr val="3F65A3"/>
                </a:solidFill>
                <a:latin typeface="Proxima Nova"/>
                <a:ea typeface="Proxima Nova"/>
                <a:cs typeface="Proxima Nova"/>
                <a:sym typeface="Proxima Nova"/>
              </a:rPr>
              <a:t> POO</a:t>
            </a:r>
            <a:endParaRPr i="0" sz="1800" u="none" cap="none" strike="noStrike">
              <a:solidFill>
                <a:srgbClr val="3F65A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/>
        </p:nvSpPr>
        <p:spPr>
          <a:xfrm>
            <a:off x="521877" y="857904"/>
            <a:ext cx="7543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83464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Programación orientada a objetos</a:t>
            </a:r>
            <a:endParaRPr b="1" sz="3000">
              <a:solidFill>
                <a:srgbClr val="E834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98" name="Google Shape;198;p20"/>
          <p:cNvGrpSpPr/>
          <p:nvPr/>
        </p:nvGrpSpPr>
        <p:grpSpPr>
          <a:xfrm>
            <a:off x="521863" y="1437647"/>
            <a:ext cx="7838940" cy="2861449"/>
            <a:chOff x="296568" y="1520"/>
            <a:chExt cx="7838940" cy="2861449"/>
          </a:xfrm>
        </p:grpSpPr>
        <p:sp>
          <p:nvSpPr>
            <p:cNvPr id="199" name="Google Shape;199;p20"/>
            <p:cNvSpPr/>
            <p:nvPr/>
          </p:nvSpPr>
          <p:spPr>
            <a:xfrm>
              <a:off x="2628737" y="1520"/>
              <a:ext cx="5488200" cy="9396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FFCC66"/>
            </a:solidFill>
            <a:ln cap="flat" cmpd="sng" w="25400">
              <a:solidFill>
                <a:srgbClr val="C8D6D3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 txBox="1"/>
            <p:nvPr/>
          </p:nvSpPr>
          <p:spPr>
            <a:xfrm>
              <a:off x="2628737" y="118965"/>
              <a:ext cx="51357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75" lIns="8875" spcFirstLastPara="1" rIns="8875" wrap="square" tIns="8875">
              <a:noAutofit/>
            </a:bodyPr>
            <a:lstStyle/>
            <a:p>
              <a:pPr indent="-254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17500" lvl="0" marL="4572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3C63AB"/>
                </a:buClr>
                <a:buSzPts val="1400"/>
                <a:buFont typeface="Proxima Nova"/>
                <a:buChar char="●"/>
              </a:pPr>
              <a:r>
                <a:rPr i="0" lang="es" sz="1400" u="none" cap="none" strike="noStrike">
                  <a:solidFill>
                    <a:srgbClr val="3C63AB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 un paradigma de programación que usa objetos y las interacciones entre los mismos</a:t>
              </a:r>
              <a:endParaRPr i="0" sz="14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296568" y="136206"/>
              <a:ext cx="2280600" cy="670200"/>
            </a:xfrm>
            <a:prstGeom prst="roundRect">
              <a:avLst>
                <a:gd fmla="val 16667" name="adj"/>
              </a:avLst>
            </a:prstGeom>
            <a:solidFill>
              <a:srgbClr val="FFCC66"/>
            </a:solidFill>
            <a:ln cap="flat" cmpd="sng" w="25400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 txBox="1"/>
            <p:nvPr/>
          </p:nvSpPr>
          <p:spPr>
            <a:xfrm>
              <a:off x="329284" y="168922"/>
              <a:ext cx="2215200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i="0" lang="es" sz="1600" u="none" cap="none" strike="noStrike">
                  <a:solidFill>
                    <a:srgbClr val="3C63AB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¿Qué es?</a:t>
              </a:r>
              <a:endParaRPr i="0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2569245" y="1010196"/>
              <a:ext cx="5545800" cy="9642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163EF5">
                <a:alpha val="89410"/>
              </a:srgbClr>
            </a:solidFill>
            <a:ln cap="flat" cmpd="sng" w="25400">
              <a:solidFill>
                <a:srgbClr val="C8D6D3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2569245" y="1130730"/>
              <a:ext cx="51843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75" lIns="8875" spcFirstLastPara="1" rIns="8875" wrap="square" tIns="8875">
              <a:noAutofit/>
            </a:bodyPr>
            <a:lstStyle/>
            <a:p>
              <a:pPr indent="-254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17500" lvl="0" marL="4572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Char char="●"/>
              </a:pPr>
              <a:r>
                <a:rPr i="0" lang="es" sz="14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Necesidad de organizar el código fuente</a:t>
              </a:r>
              <a:endParaRPr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175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Char char="●"/>
              </a:pPr>
              <a:r>
                <a:rPr i="0" lang="es" sz="14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Evitar líneas de código innecesarias(Repetidas)</a:t>
              </a:r>
              <a:endParaRPr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296602" y="1135371"/>
              <a:ext cx="2264100" cy="686700"/>
            </a:xfrm>
            <a:prstGeom prst="roundRect">
              <a:avLst>
                <a:gd fmla="val 16667" name="adj"/>
              </a:avLst>
            </a:prstGeom>
            <a:solidFill>
              <a:srgbClr val="163EF5">
                <a:alpha val="89410"/>
              </a:srgbClr>
            </a:solidFill>
            <a:ln cap="flat" cmpd="sng" w="25400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 txBox="1"/>
            <p:nvPr/>
          </p:nvSpPr>
          <p:spPr>
            <a:xfrm>
              <a:off x="330130" y="1168899"/>
              <a:ext cx="2196900" cy="6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i="0" lang="es" sz="16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¿Por qué?</a:t>
              </a:r>
              <a:endParaRPr i="0" sz="1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2548608" y="1936869"/>
              <a:ext cx="5586900" cy="9261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FF9999"/>
            </a:solidFill>
            <a:ln cap="flat" cmpd="sng" w="25400">
              <a:solidFill>
                <a:srgbClr val="F7F7F7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 txBox="1"/>
            <p:nvPr/>
          </p:nvSpPr>
          <p:spPr>
            <a:xfrm>
              <a:off x="2548605" y="2179225"/>
              <a:ext cx="52395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75" lIns="8875" spcFirstLastPara="1" rIns="8875" wrap="square" tIns="8875">
              <a:noAutofit/>
            </a:bodyPr>
            <a:lstStyle/>
            <a:p>
              <a:pPr indent="-3175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63AB"/>
                </a:buClr>
                <a:buSzPts val="1400"/>
                <a:buFont typeface="Proxima Nova"/>
                <a:buChar char="●"/>
              </a:pPr>
              <a:r>
                <a:rPr i="0" lang="es" sz="1400" u="none" cap="none" strike="noStrike">
                  <a:solidFill>
                    <a:srgbClr val="3C63AB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Diseñar programas informáticos y aplicaciones</a:t>
              </a:r>
              <a:endParaRPr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175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63AB"/>
                </a:buClr>
                <a:buSzPts val="1400"/>
                <a:buFont typeface="Proxima Nova"/>
                <a:buChar char="●"/>
              </a:pPr>
              <a:r>
                <a:rPr i="0" lang="es" sz="1400" u="none" cap="none" strike="noStrike">
                  <a:solidFill>
                    <a:srgbClr val="3C63AB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Proteger los datos de modificaciones incontroladas</a:t>
              </a:r>
              <a:endParaRPr i="0" sz="14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296602" y="2128244"/>
              <a:ext cx="2219100" cy="629100"/>
            </a:xfrm>
            <a:prstGeom prst="roundRect">
              <a:avLst>
                <a:gd fmla="val 16667" name="adj"/>
              </a:avLst>
            </a:prstGeom>
            <a:solidFill>
              <a:srgbClr val="FF9999"/>
            </a:solidFill>
            <a:ln cap="flat" cmpd="sng" w="25400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327319" y="2158961"/>
              <a:ext cx="21576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i="0" lang="es" sz="1600" u="none" cap="none" strike="noStrike">
                  <a:solidFill>
                    <a:srgbClr val="3C63AB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¿Para qué?</a:t>
              </a:r>
              <a:endParaRPr i="0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/>
        </p:nvSpPr>
        <p:spPr>
          <a:xfrm>
            <a:off x="741016" y="1560405"/>
            <a:ext cx="77502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600"/>
              <a:buFont typeface="Proxima Nova"/>
              <a:buChar char="●"/>
            </a:pPr>
            <a:r>
              <a:rPr i="0" lang="es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La </a:t>
            </a:r>
            <a:r>
              <a:rPr b="1" i="0" lang="es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POO</a:t>
            </a:r>
            <a:r>
              <a:rPr i="0" lang="es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 está basada en el comportamiento o modo de actuar del hombre y más no el de la máquina </a:t>
            </a:r>
            <a:endParaRPr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600"/>
              <a:buFont typeface="Proxima Nova"/>
              <a:buChar char="●"/>
            </a:pPr>
            <a:r>
              <a:rPr i="0" lang="es" sz="1600" u="none" cap="none" strike="noStrik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rPr>
              <a:t>La POO se fundamenta o sustenta en los siguientes conceptos:</a:t>
            </a:r>
            <a:endParaRPr i="0" sz="1600" u="none" cap="none" strike="noStrike">
              <a:solidFill>
                <a:srgbClr val="3C63A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A9"/>
              </a:buClr>
              <a:buSzPts val="1600"/>
              <a:buFont typeface="Proxima Nova"/>
              <a:buChar char="○"/>
            </a:pPr>
            <a:r>
              <a:rPr i="0" lang="es" sz="1600" u="none" cap="none" strike="noStrike">
                <a:solidFill>
                  <a:srgbClr val="375FA9"/>
                </a:solidFill>
                <a:latin typeface="Proxima Nova"/>
                <a:ea typeface="Proxima Nova"/>
                <a:cs typeface="Proxima Nova"/>
                <a:sym typeface="Proxima Nova"/>
              </a:rPr>
              <a:t>Clase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A9"/>
              </a:buClr>
              <a:buSzPts val="1600"/>
              <a:buFont typeface="Proxima Nova"/>
              <a:buChar char="○"/>
            </a:pPr>
            <a:r>
              <a:rPr i="0" lang="es" sz="1600" u="none" cap="none" strike="noStrike">
                <a:solidFill>
                  <a:srgbClr val="375FA9"/>
                </a:solidFill>
                <a:latin typeface="Proxima Nova"/>
                <a:ea typeface="Proxima Nova"/>
                <a:cs typeface="Proxima Nova"/>
                <a:sym typeface="Proxima Nova"/>
              </a:rPr>
              <a:t>Objeto</a:t>
            </a:r>
            <a:endParaRPr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A9"/>
              </a:buClr>
              <a:buSzPts val="1600"/>
              <a:buFont typeface="Proxima Nova"/>
              <a:buChar char="○"/>
            </a:pPr>
            <a:r>
              <a:rPr i="0" lang="es" sz="1600" u="none" cap="none" strike="noStrike">
                <a:solidFill>
                  <a:srgbClr val="375FA9"/>
                </a:solidFill>
                <a:latin typeface="Proxima Nova"/>
                <a:ea typeface="Proxima Nova"/>
                <a:cs typeface="Proxima Nova"/>
                <a:sym typeface="Proxima Nova"/>
              </a:rPr>
              <a:t>Instancia</a:t>
            </a:r>
            <a:endParaRPr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A9"/>
              </a:buClr>
              <a:buSzPts val="1600"/>
              <a:buFont typeface="Proxima Nova"/>
              <a:buChar char="○"/>
            </a:pPr>
            <a:r>
              <a:rPr i="0" lang="es" sz="1600" u="none" cap="none" strike="noStrike">
                <a:solidFill>
                  <a:srgbClr val="375FA9"/>
                </a:solidFill>
                <a:latin typeface="Proxima Nova"/>
                <a:ea typeface="Proxima Nova"/>
                <a:cs typeface="Proxima Nova"/>
                <a:sym typeface="Proxima Nova"/>
              </a:rPr>
              <a:t>Atributos</a:t>
            </a:r>
            <a:endParaRPr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A9"/>
              </a:buClr>
              <a:buSzPts val="1600"/>
              <a:buFont typeface="Proxima Nova"/>
              <a:buChar char="○"/>
            </a:pPr>
            <a:r>
              <a:rPr i="0" lang="es" sz="1600" u="none" cap="none" strike="noStrike">
                <a:solidFill>
                  <a:srgbClr val="375FA9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</a:t>
            </a:r>
            <a:endParaRPr i="0" sz="1600" u="none" cap="none" strike="noStrike">
              <a:solidFill>
                <a:srgbClr val="375F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652767" y="900631"/>
            <a:ext cx="7543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Programación orientada a objetos</a:t>
            </a:r>
            <a:endParaRPr sz="3000">
              <a:solidFill>
                <a:srgbClr val="E834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2618" y="679200"/>
            <a:ext cx="2665800" cy="14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1237813" y="979638"/>
            <a:ext cx="62433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i="0" lang="es" sz="3000" u="none" cap="none" strike="noStrike">
                <a:solidFill>
                  <a:srgbClr val="E83464"/>
                </a:solidFill>
                <a:latin typeface="Proxima Nova"/>
                <a:ea typeface="Proxima Nova"/>
                <a:cs typeface="Proxima Nova"/>
                <a:sym typeface="Proxima Nova"/>
              </a:rPr>
              <a:t>Clase</a:t>
            </a:r>
            <a:endParaRPr i="0" sz="3000" u="none" cap="none" strike="noStrike">
              <a:solidFill>
                <a:srgbClr val="E834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4654" y="3982973"/>
            <a:ext cx="2603762" cy="66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7437" y="2131267"/>
            <a:ext cx="2126125" cy="1450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1125" y="2091926"/>
            <a:ext cx="1548372" cy="1344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22"/>
          <p:cNvCxnSpPr/>
          <p:nvPr/>
        </p:nvCxnSpPr>
        <p:spPr>
          <a:xfrm flipH="1" rot="10800000">
            <a:off x="2419697" y="1571262"/>
            <a:ext cx="2310600" cy="953700"/>
          </a:xfrm>
          <a:prstGeom prst="straightConnector1">
            <a:avLst/>
          </a:prstGeom>
          <a:noFill/>
          <a:ln cap="flat" cmpd="sng" w="9525">
            <a:solidFill>
              <a:srgbClr val="D651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22"/>
          <p:cNvCxnSpPr/>
          <p:nvPr/>
        </p:nvCxnSpPr>
        <p:spPr>
          <a:xfrm>
            <a:off x="2434690" y="2794874"/>
            <a:ext cx="2295600" cy="112200"/>
          </a:xfrm>
          <a:prstGeom prst="straightConnector1">
            <a:avLst/>
          </a:prstGeom>
          <a:noFill/>
          <a:ln cap="flat" cmpd="sng" w="9525">
            <a:solidFill>
              <a:srgbClr val="D651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22"/>
          <p:cNvCxnSpPr/>
          <p:nvPr/>
        </p:nvCxnSpPr>
        <p:spPr>
          <a:xfrm>
            <a:off x="2404316" y="3059581"/>
            <a:ext cx="2232600" cy="1173900"/>
          </a:xfrm>
          <a:prstGeom prst="straightConnector1">
            <a:avLst/>
          </a:prstGeom>
          <a:noFill/>
          <a:ln cap="flat" cmpd="sng" w="9525">
            <a:solidFill>
              <a:srgbClr val="D6513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/>
        </p:nvSpPr>
        <p:spPr>
          <a:xfrm>
            <a:off x="802881" y="1849178"/>
            <a:ext cx="1734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F52C67"/>
                </a:solidFill>
                <a:latin typeface="Proxima Nova"/>
                <a:ea typeface="Proxima Nova"/>
                <a:cs typeface="Proxima Nova"/>
                <a:sym typeface="Proxima Nova"/>
              </a:rPr>
              <a:t>Clase</a:t>
            </a:r>
            <a:endParaRPr b="1" sz="3200">
              <a:solidFill>
                <a:srgbClr val="F52C6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4" name="Google Shape;234;p23"/>
          <p:cNvCxnSpPr/>
          <p:nvPr/>
        </p:nvCxnSpPr>
        <p:spPr>
          <a:xfrm flipH="1" rot="10800000">
            <a:off x="2318039" y="1647603"/>
            <a:ext cx="1254600" cy="777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23"/>
          <p:cNvSpPr/>
          <p:nvPr/>
        </p:nvSpPr>
        <p:spPr>
          <a:xfrm>
            <a:off x="4045528" y="1487725"/>
            <a:ext cx="2054100" cy="319500"/>
          </a:xfrm>
          <a:prstGeom prst="ellipse">
            <a:avLst/>
          </a:prstGeom>
          <a:noFill/>
          <a:ln cap="flat" cmpd="sng" w="25400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rPr>
              <a:t>Formato</a:t>
            </a:r>
            <a:endParaRPr i="0" sz="1600" u="none" cap="none" strike="noStrike">
              <a:solidFill>
                <a:srgbClr val="3967B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4045528" y="1921546"/>
            <a:ext cx="2054100" cy="319500"/>
          </a:xfrm>
          <a:prstGeom prst="ellipse">
            <a:avLst/>
          </a:prstGeom>
          <a:noFill/>
          <a:ln cap="flat" cmpd="sng" w="25400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rPr>
              <a:t>Molde</a:t>
            </a:r>
            <a:endParaRPr i="0" sz="1600" u="none" cap="none" strike="noStrike">
              <a:solidFill>
                <a:srgbClr val="3967B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7" name="Google Shape;237;p23"/>
          <p:cNvCxnSpPr/>
          <p:nvPr/>
        </p:nvCxnSpPr>
        <p:spPr>
          <a:xfrm flipH="1" rot="10800000">
            <a:off x="3572741" y="1213684"/>
            <a:ext cx="438900" cy="4338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3"/>
          <p:cNvCxnSpPr>
            <a:endCxn id="235" idx="2"/>
          </p:cNvCxnSpPr>
          <p:nvPr/>
        </p:nvCxnSpPr>
        <p:spPr>
          <a:xfrm>
            <a:off x="3606628" y="1646875"/>
            <a:ext cx="438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23"/>
          <p:cNvCxnSpPr>
            <a:endCxn id="236" idx="2"/>
          </p:cNvCxnSpPr>
          <p:nvPr/>
        </p:nvCxnSpPr>
        <p:spPr>
          <a:xfrm>
            <a:off x="3606628" y="1647496"/>
            <a:ext cx="438900" cy="433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23"/>
          <p:cNvSpPr txBox="1"/>
          <p:nvPr/>
        </p:nvSpPr>
        <p:spPr>
          <a:xfrm rot="-2536832">
            <a:off x="2625343" y="1651594"/>
            <a:ext cx="675128" cy="253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i="0" lang="es" sz="1050" u="none" cap="none" strike="noStrik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rPr>
              <a:t>Es una</a:t>
            </a:r>
            <a:endParaRPr i="0" sz="1050" u="none" cap="none" strike="noStrike">
              <a:solidFill>
                <a:srgbClr val="3967B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1" name="Google Shape;241;p23"/>
          <p:cNvCxnSpPr/>
          <p:nvPr/>
        </p:nvCxnSpPr>
        <p:spPr>
          <a:xfrm>
            <a:off x="2318039" y="2879797"/>
            <a:ext cx="1316700" cy="61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23"/>
          <p:cNvSpPr/>
          <p:nvPr/>
        </p:nvSpPr>
        <p:spPr>
          <a:xfrm>
            <a:off x="4149650" y="3012498"/>
            <a:ext cx="1950000" cy="319500"/>
          </a:xfrm>
          <a:prstGeom prst="ellipse">
            <a:avLst/>
          </a:prstGeom>
          <a:noFill/>
          <a:ln cap="flat" cmpd="sng" w="25400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rPr>
              <a:t>Atributos</a:t>
            </a:r>
            <a:endParaRPr i="0" sz="1600" u="none" cap="none" strike="noStrike">
              <a:solidFill>
                <a:srgbClr val="3967B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4174113" y="3783930"/>
            <a:ext cx="1925700" cy="319500"/>
          </a:xfrm>
          <a:prstGeom prst="ellipse">
            <a:avLst/>
          </a:prstGeom>
          <a:noFill/>
          <a:ln cap="flat" cmpd="sng" w="25400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</a:t>
            </a:r>
            <a:endParaRPr i="0" sz="1600" u="none" cap="none" strike="noStrike">
              <a:solidFill>
                <a:srgbClr val="3967B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4" name="Google Shape;244;p23"/>
          <p:cNvCxnSpPr>
            <a:endCxn id="242" idx="2"/>
          </p:cNvCxnSpPr>
          <p:nvPr/>
        </p:nvCxnSpPr>
        <p:spPr>
          <a:xfrm flipH="1" rot="10800000">
            <a:off x="3634550" y="3172248"/>
            <a:ext cx="515100" cy="319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23"/>
          <p:cNvCxnSpPr>
            <a:endCxn id="243" idx="2"/>
          </p:cNvCxnSpPr>
          <p:nvPr/>
        </p:nvCxnSpPr>
        <p:spPr>
          <a:xfrm>
            <a:off x="3606513" y="3491880"/>
            <a:ext cx="567600" cy="45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23"/>
          <p:cNvSpPr txBox="1"/>
          <p:nvPr/>
        </p:nvSpPr>
        <p:spPr>
          <a:xfrm rot="2106181">
            <a:off x="2517973" y="2804177"/>
            <a:ext cx="1002176" cy="25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i="0" lang="es" sz="1050" u="none" cap="none" strike="noStrik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rPr>
              <a:t>Se definen</a:t>
            </a:r>
            <a:endParaRPr i="0" sz="1050" u="none" cap="none" strike="noStrike">
              <a:solidFill>
                <a:srgbClr val="3967B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6650441" y="3386786"/>
            <a:ext cx="1737900" cy="319500"/>
          </a:xfrm>
          <a:prstGeom prst="ellipse">
            <a:avLst/>
          </a:prstGeom>
          <a:noFill/>
          <a:ln cap="flat" cmpd="sng" w="25400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rPr>
              <a:t>Objeto</a:t>
            </a:r>
            <a:endParaRPr i="0" sz="1600" u="none" cap="none" strike="noStrike">
              <a:solidFill>
                <a:srgbClr val="3967B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8" name="Google Shape;248;p23"/>
          <p:cNvCxnSpPr>
            <a:endCxn id="247" idx="0"/>
          </p:cNvCxnSpPr>
          <p:nvPr/>
        </p:nvCxnSpPr>
        <p:spPr>
          <a:xfrm>
            <a:off x="6088391" y="3172286"/>
            <a:ext cx="1431000" cy="214500"/>
          </a:xfrm>
          <a:prstGeom prst="curvedConnector2">
            <a:avLst/>
          </a:prstGeom>
          <a:noFill/>
          <a:ln cap="flat" cmpd="sng" w="9525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23"/>
          <p:cNvCxnSpPr>
            <a:endCxn id="247" idx="4"/>
          </p:cNvCxnSpPr>
          <p:nvPr/>
        </p:nvCxnSpPr>
        <p:spPr>
          <a:xfrm flipH="1" rot="10800000">
            <a:off x="6112691" y="3706286"/>
            <a:ext cx="1406700" cy="237300"/>
          </a:xfrm>
          <a:prstGeom prst="curvedConnector2">
            <a:avLst/>
          </a:prstGeom>
          <a:noFill/>
          <a:ln cap="flat" cmpd="sng" w="9525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23"/>
          <p:cNvSpPr/>
          <p:nvPr/>
        </p:nvSpPr>
        <p:spPr>
          <a:xfrm>
            <a:off x="4036001" y="1045338"/>
            <a:ext cx="2063700" cy="319500"/>
          </a:xfrm>
          <a:prstGeom prst="ellipse">
            <a:avLst/>
          </a:prstGeom>
          <a:noFill/>
          <a:ln cap="flat" cmpd="sng" w="25400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rPr>
              <a:t>Plantilla</a:t>
            </a:r>
            <a:endParaRPr i="0" sz="1600" u="none" cap="none" strike="noStrike">
              <a:solidFill>
                <a:srgbClr val="3967B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