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2433E4-2F36-4F09-A1EE-7FFC11E67750}">
  <a:tblStyle styleId="{472433E4-2F36-4F09-A1EE-7FFC11E67750}" styleName="Table_0">
    <a:wholeTbl>
      <a:tcTxStyle b="off" i="off">
        <a:font>
          <a:latin typeface="Arial"/>
          <a:ea typeface="Arial"/>
          <a:cs typeface="Arial"/>
        </a:font>
        <a:srgbClr val="FFFFFF"/>
      </a:tcTxStyle>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3D4594"/>
              </a:solidFill>
              <a:prstDash val="solid"/>
              <a:round/>
              <a:headEnd len="sm" w="sm" type="none"/>
              <a:tailEnd len="sm" w="sm" type="none"/>
            </a:ln>
          </a:insideV>
        </a:tcBdr>
        <a:fill>
          <a:solidFill>
            <a:srgbClr val="FFFFFF">
              <a:alpha val="0"/>
            </a:srgbClr>
          </a:solidFill>
        </a:fill>
      </a:tcStyle>
    </a:wholeTbl>
    <a:band1H>
      <a:tcTxStyle b="off" i="off"/>
      <a:tcStyle>
        <a:fill>
          <a:solidFill>
            <a:srgbClr val="3D4594">
              <a:alpha val="40000"/>
            </a:srgbClr>
          </a:solidFill>
        </a:fill>
      </a:tcStyle>
    </a:band1H>
    <a:band2H>
      <a:tcTxStyle b="off" i="off"/>
    </a:band2H>
    <a:band1V>
      <a:tcTxStyle b="off" i="off"/>
      <a:tcStyle>
        <a:tcBdr>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tcBdr>
        <a:fill>
          <a:solidFill>
            <a:srgbClr val="3D4594">
              <a:alpha val="40000"/>
            </a:srgbClr>
          </a:solidFill>
        </a:fill>
      </a:tcStyle>
    </a:band1V>
    <a:band2V>
      <a:tcTxStyle b="off" i="off"/>
    </a:band2V>
    <a:lastCol>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3D459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3D459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rgbClr val="AF7B51"/>
      </a:tcTxStyle>
      <a:tcStyle>
        <a:tcBdr>
          <a:left>
            <a:ln cap="flat" cmpd="sng" w="9525">
              <a:solidFill>
                <a:srgbClr val="3D4594"/>
              </a:solidFill>
              <a:prstDash val="solid"/>
              <a:round/>
              <a:headEnd len="sm" w="sm" type="none"/>
              <a:tailEnd len="sm" w="sm" type="none"/>
            </a:ln>
          </a:left>
          <a:right>
            <a:ln cap="flat" cmpd="sng" w="9525">
              <a:solidFill>
                <a:srgbClr val="3D4594"/>
              </a:solidFill>
              <a:prstDash val="solid"/>
              <a:round/>
              <a:headEnd len="sm" w="sm" type="none"/>
              <a:tailEnd len="sm" w="sm" type="none"/>
            </a:ln>
          </a:right>
          <a:top>
            <a:ln cap="flat" cmpd="sng" w="9525">
              <a:solidFill>
                <a:srgbClr val="3D4594"/>
              </a:solidFill>
              <a:prstDash val="solid"/>
              <a:round/>
              <a:headEnd len="sm" w="sm" type="none"/>
              <a:tailEnd len="sm" w="sm" type="none"/>
            </a:ln>
          </a:top>
          <a:bottom>
            <a:ln cap="flat" cmpd="sng" w="9525">
              <a:solidFill>
                <a:srgbClr val="AF7B5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3D459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67a3947a8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d67a3947a8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67a3947a8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d67a3947a8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67a3947a8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d67a3947a8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67a3947a8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d67a3947a8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67a3947a8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d67a3947a8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67a3947a8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d67a3947a8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67a3947a8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d67a3947a8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62fcfd924_1_3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d62fcfd924_1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a09b859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da09b859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a135df94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da135df949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50233f7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d50233f77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Programación </a:t>
            </a:r>
            <a:br>
              <a:rPr lang="es" sz="2400">
                <a:solidFill>
                  <a:srgbClr val="3D63AB"/>
                </a:solidFill>
                <a:latin typeface="Arial"/>
                <a:ea typeface="Arial"/>
                <a:cs typeface="Arial"/>
                <a:sym typeface="Arial"/>
              </a:rPr>
            </a:br>
            <a:r>
              <a:rPr lang="es" sz="2400">
                <a:solidFill>
                  <a:srgbClr val="3D63AB"/>
                </a:solidFill>
                <a:latin typeface="Arial"/>
                <a:ea typeface="Arial"/>
                <a:cs typeface="Arial"/>
                <a:sym typeface="Arial"/>
              </a:rPr>
              <a:t>Básica en Java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4"/>
          <p:cNvSpPr txBox="1"/>
          <p:nvPr>
            <p:ph type="title"/>
          </p:nvPr>
        </p:nvSpPr>
        <p:spPr>
          <a:xfrm>
            <a:off x="822960" y="3256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sz="3000">
                <a:solidFill>
                  <a:srgbClr val="E83464"/>
                </a:solidFill>
                <a:latin typeface="Arial"/>
                <a:ea typeface="Arial"/>
                <a:cs typeface="Arial"/>
                <a:sym typeface="Arial"/>
              </a:rPr>
              <a:t>API de Java</a:t>
            </a:r>
            <a:endParaRPr b="1" sz="3000">
              <a:solidFill>
                <a:srgbClr val="E83464"/>
              </a:solidFill>
              <a:latin typeface="Arial"/>
              <a:ea typeface="Arial"/>
              <a:cs typeface="Arial"/>
              <a:sym typeface="Arial"/>
            </a:endParaRPr>
          </a:p>
        </p:txBody>
      </p:sp>
      <p:sp>
        <p:nvSpPr>
          <p:cNvPr id="201" name="Google Shape;201;p24"/>
          <p:cNvSpPr txBox="1"/>
          <p:nvPr>
            <p:ph idx="4294967295" type="body"/>
          </p:nvPr>
        </p:nvSpPr>
        <p:spPr>
          <a:xfrm>
            <a:off x="822960" y="1528454"/>
            <a:ext cx="7663200" cy="30315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SzPts val="1500"/>
              <a:buChar char="●"/>
            </a:pPr>
            <a:r>
              <a:rPr lang="es" sz="1600">
                <a:solidFill>
                  <a:srgbClr val="3C63AB"/>
                </a:solidFill>
                <a:latin typeface="Arial"/>
                <a:ea typeface="Arial"/>
                <a:cs typeface="Arial"/>
                <a:sym typeface="Arial"/>
              </a:rPr>
              <a:t>Los programas se construyen combinando nuevos métodos y clases con los predefinidos en la API de Java.</a:t>
            </a:r>
            <a:endParaRPr/>
          </a:p>
          <a:p>
            <a:pPr indent="0" lvl="0" marL="0" rtl="0" algn="just">
              <a:lnSpc>
                <a:spcPct val="90000"/>
              </a:lnSpc>
              <a:spcBef>
                <a:spcPts val="0"/>
              </a:spcBef>
              <a:spcAft>
                <a:spcPts val="0"/>
              </a:spcAft>
              <a:buSzPts val="1500"/>
              <a:buNone/>
            </a:pPr>
            <a:r>
              <a:t/>
            </a:r>
            <a:endParaRPr sz="1600">
              <a:solidFill>
                <a:srgbClr val="3C63AB"/>
              </a:solidFill>
              <a:latin typeface="Arial"/>
              <a:ea typeface="Arial"/>
              <a:cs typeface="Arial"/>
              <a:sym typeface="Arial"/>
            </a:endParaRPr>
          </a:p>
          <a:p>
            <a:pPr indent="-285750" lvl="0" marL="285750" rtl="0" algn="just">
              <a:lnSpc>
                <a:spcPct val="90000"/>
              </a:lnSpc>
              <a:spcBef>
                <a:spcPts val="0"/>
              </a:spcBef>
              <a:spcAft>
                <a:spcPts val="0"/>
              </a:spcAft>
              <a:buSzPts val="1500"/>
              <a:buChar char="●"/>
            </a:pPr>
            <a:r>
              <a:rPr lang="es" sz="1600">
                <a:solidFill>
                  <a:srgbClr val="3C63AB"/>
                </a:solidFill>
                <a:latin typeface="Arial"/>
                <a:ea typeface="Arial"/>
                <a:cs typeface="Arial"/>
                <a:sym typeface="Arial"/>
              </a:rPr>
              <a:t>Las clases son agrupadas en paquetes y pueden ser importadas y reusadas. </a:t>
            </a:r>
            <a:endParaRPr sz="1600">
              <a:solidFill>
                <a:srgbClr val="3C63AB"/>
              </a:solidFill>
              <a:latin typeface="Arial"/>
              <a:ea typeface="Arial"/>
              <a:cs typeface="Arial"/>
              <a:sym typeface="Arial"/>
            </a:endParaRPr>
          </a:p>
          <a:p>
            <a:pPr indent="0" lvl="0" marL="0" rtl="0" algn="just">
              <a:lnSpc>
                <a:spcPct val="90000"/>
              </a:lnSpc>
              <a:spcBef>
                <a:spcPts val="0"/>
              </a:spcBef>
              <a:spcAft>
                <a:spcPts val="0"/>
              </a:spcAft>
              <a:buSzPts val="1500"/>
              <a:buNone/>
            </a:pPr>
            <a:r>
              <a:t/>
            </a:r>
            <a:endParaRPr sz="1600">
              <a:solidFill>
                <a:srgbClr val="3C63AB"/>
              </a:solidFill>
              <a:latin typeface="Arial"/>
              <a:ea typeface="Arial"/>
              <a:cs typeface="Arial"/>
              <a:sym typeface="Arial"/>
            </a:endParaRPr>
          </a:p>
          <a:p>
            <a:pPr indent="-285750" lvl="0" marL="285750" rtl="0" algn="just">
              <a:lnSpc>
                <a:spcPct val="90000"/>
              </a:lnSpc>
              <a:spcBef>
                <a:spcPts val="0"/>
              </a:spcBef>
              <a:spcAft>
                <a:spcPts val="0"/>
              </a:spcAft>
              <a:buSzPts val="1500"/>
              <a:buChar char="●"/>
            </a:pPr>
            <a:r>
              <a:rPr lang="es" sz="1600">
                <a:solidFill>
                  <a:srgbClr val="3C63AB"/>
                </a:solidFill>
                <a:latin typeface="Arial"/>
                <a:ea typeface="Arial"/>
                <a:cs typeface="Arial"/>
                <a:sym typeface="Arial"/>
              </a:rPr>
              <a:t>La API de Java contiene una colección enorme de clases predefinidas que contienen métodos para ejecutar cálculos matemáticos, manipulación de strings, de caracteres, operaciones de entrada/salida, operaciones de bases de datos, archivos, y muchas más.</a:t>
            </a:r>
            <a:endParaRPr/>
          </a:p>
          <a:p>
            <a:pPr indent="-190500" lvl="0" marL="285750" rtl="0" algn="just">
              <a:lnSpc>
                <a:spcPct val="90000"/>
              </a:lnSpc>
              <a:spcBef>
                <a:spcPts val="0"/>
              </a:spcBef>
              <a:spcAft>
                <a:spcPts val="0"/>
              </a:spcAft>
              <a:buSzPts val="1500"/>
              <a:buNone/>
            </a:pPr>
            <a:r>
              <a:t/>
            </a:r>
            <a:endParaRPr sz="1600">
              <a:solidFill>
                <a:srgbClr val="3C63AB"/>
              </a:solidFill>
              <a:latin typeface="Arial"/>
              <a:ea typeface="Arial"/>
              <a:cs typeface="Arial"/>
              <a:sym typeface="Arial"/>
            </a:endParaRPr>
          </a:p>
          <a:p>
            <a:pPr indent="-190500" lvl="0" marL="285750" rtl="0" algn="just">
              <a:lnSpc>
                <a:spcPct val="90000"/>
              </a:lnSpc>
              <a:spcBef>
                <a:spcPts val="0"/>
              </a:spcBef>
              <a:spcAft>
                <a:spcPts val="0"/>
              </a:spcAft>
              <a:buSzPts val="1500"/>
              <a:buNone/>
            </a:pPr>
            <a:r>
              <a:t/>
            </a:r>
            <a:endParaRPr sz="1600">
              <a:solidFill>
                <a:srgbClr val="3C63AB"/>
              </a:solidFill>
              <a:latin typeface="Arial"/>
              <a:ea typeface="Arial"/>
              <a:cs typeface="Arial"/>
              <a:sym typeface="Arial"/>
            </a:endParaRPr>
          </a:p>
          <a:p>
            <a:pPr indent="0" lvl="0" marL="0" rtl="0" algn="just">
              <a:lnSpc>
                <a:spcPct val="90000"/>
              </a:lnSpc>
              <a:spcBef>
                <a:spcPts val="0"/>
              </a:spcBef>
              <a:spcAft>
                <a:spcPts val="0"/>
              </a:spcAft>
              <a:buSzPts val="1500"/>
              <a:buNone/>
            </a:pPr>
            <a:r>
              <a:t/>
            </a:r>
            <a:endParaRPr sz="1600">
              <a:solidFill>
                <a:srgbClr val="3C63AB"/>
              </a:solidFill>
              <a:latin typeface="Arial"/>
              <a:ea typeface="Arial"/>
              <a:cs typeface="Arial"/>
              <a:sym typeface="Arial"/>
            </a:endParaRPr>
          </a:p>
          <a:p>
            <a:pPr indent="0" lvl="0" marL="0" rtl="0" algn="just">
              <a:lnSpc>
                <a:spcPct val="90000"/>
              </a:lnSpc>
              <a:spcBef>
                <a:spcPts val="0"/>
              </a:spcBef>
              <a:spcAft>
                <a:spcPts val="0"/>
              </a:spcAft>
              <a:buSzPts val="1500"/>
              <a:buNone/>
            </a:pPr>
            <a:r>
              <a:t/>
            </a:r>
            <a:endParaRPr sz="1600">
              <a:solidFill>
                <a:srgbClr val="3C63A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5"/>
          <p:cNvSpPr txBox="1"/>
          <p:nvPr>
            <p:ph type="title"/>
          </p:nvPr>
        </p:nvSpPr>
        <p:spPr>
          <a:xfrm>
            <a:off x="822960" y="3427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sz="3000">
                <a:solidFill>
                  <a:srgbClr val="E83464"/>
                </a:solidFill>
                <a:latin typeface="Arial"/>
                <a:ea typeface="Arial"/>
                <a:cs typeface="Arial"/>
                <a:sym typeface="Arial"/>
              </a:rPr>
              <a:t>API de Java</a:t>
            </a:r>
            <a:endParaRPr b="1" sz="3000">
              <a:solidFill>
                <a:srgbClr val="E83464"/>
              </a:solidFill>
              <a:latin typeface="Arial"/>
              <a:ea typeface="Arial"/>
              <a:cs typeface="Arial"/>
              <a:sym typeface="Arial"/>
            </a:endParaRPr>
          </a:p>
        </p:txBody>
      </p:sp>
      <p:sp>
        <p:nvSpPr>
          <p:cNvPr id="207" name="Google Shape;207;p25"/>
          <p:cNvSpPr txBox="1"/>
          <p:nvPr>
            <p:ph idx="4294967295" type="body"/>
          </p:nvPr>
        </p:nvSpPr>
        <p:spPr>
          <a:xfrm>
            <a:off x="822960" y="1545504"/>
            <a:ext cx="7663200" cy="3031500"/>
          </a:xfrm>
          <a:prstGeom prst="rect">
            <a:avLst/>
          </a:prstGeom>
          <a:noFill/>
          <a:ln>
            <a:noFill/>
          </a:ln>
        </p:spPr>
        <p:txBody>
          <a:bodyPr anchorCtr="0" anchor="t" bIns="34275" lIns="0" spcFirstLastPara="1" rIns="0" wrap="square" tIns="34275">
            <a:noAutofit/>
          </a:bodyPr>
          <a:lstStyle/>
          <a:p>
            <a:pPr indent="-190500" lvl="0" marL="285750" rtl="0" algn="just">
              <a:lnSpc>
                <a:spcPct val="90000"/>
              </a:lnSpc>
              <a:spcBef>
                <a:spcPts val="0"/>
              </a:spcBef>
              <a:spcAft>
                <a:spcPts val="0"/>
              </a:spcAft>
              <a:buSzPts val="1500"/>
              <a:buNone/>
            </a:pPr>
            <a:r>
              <a:t/>
            </a:r>
            <a:endParaRPr sz="1600">
              <a:solidFill>
                <a:srgbClr val="3C63AB"/>
              </a:solidFill>
              <a:latin typeface="Arial"/>
              <a:ea typeface="Arial"/>
              <a:cs typeface="Arial"/>
              <a:sym typeface="Arial"/>
            </a:endParaRPr>
          </a:p>
          <a:p>
            <a:pPr indent="0" lvl="0" marL="0" rtl="0" algn="just">
              <a:lnSpc>
                <a:spcPct val="90000"/>
              </a:lnSpc>
              <a:spcBef>
                <a:spcPts val="0"/>
              </a:spcBef>
              <a:spcAft>
                <a:spcPts val="0"/>
              </a:spcAft>
              <a:buSzPts val="1500"/>
              <a:buNone/>
            </a:pPr>
            <a:r>
              <a:t/>
            </a:r>
            <a:endParaRPr sz="1600">
              <a:solidFill>
                <a:srgbClr val="3C63AB"/>
              </a:solidFill>
              <a:latin typeface="Arial"/>
              <a:ea typeface="Arial"/>
              <a:cs typeface="Arial"/>
              <a:sym typeface="Arial"/>
            </a:endParaRPr>
          </a:p>
          <a:p>
            <a:pPr indent="0" lvl="0" marL="0" rtl="0" algn="just">
              <a:lnSpc>
                <a:spcPct val="90000"/>
              </a:lnSpc>
              <a:spcBef>
                <a:spcPts val="0"/>
              </a:spcBef>
              <a:spcAft>
                <a:spcPts val="0"/>
              </a:spcAft>
              <a:buSzPts val="1500"/>
              <a:buNone/>
            </a:pPr>
            <a:r>
              <a:t/>
            </a:r>
            <a:endParaRPr sz="1600">
              <a:solidFill>
                <a:srgbClr val="3C63AB"/>
              </a:solidFill>
              <a:latin typeface="Arial"/>
              <a:ea typeface="Arial"/>
              <a:cs typeface="Arial"/>
              <a:sym typeface="Arial"/>
            </a:endParaRPr>
          </a:p>
        </p:txBody>
      </p:sp>
      <p:pic>
        <p:nvPicPr>
          <p:cNvPr descr="api, java, programa, maquina, virtual, codigo, aprender, a, programar, hardware, ordenador, pc" id="208" name="Google Shape;208;p25"/>
          <p:cNvPicPr preferRelativeResize="0"/>
          <p:nvPr/>
        </p:nvPicPr>
        <p:blipFill rotWithShape="1">
          <a:blip r:embed="rId4">
            <a:alphaModFix/>
          </a:blip>
          <a:srcRect b="0" l="0" r="0" t="0"/>
          <a:stretch/>
        </p:blipFill>
        <p:spPr>
          <a:xfrm>
            <a:off x="1281849" y="1761479"/>
            <a:ext cx="6730711" cy="22580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26"/>
          <p:cNvSpPr txBox="1"/>
          <p:nvPr/>
        </p:nvSpPr>
        <p:spPr>
          <a:xfrm>
            <a:off x="699510" y="54029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83464"/>
                </a:solidFill>
              </a:rPr>
              <a:t>Métodos static y atributos static</a:t>
            </a:r>
            <a:endParaRPr b="1" sz="2800">
              <a:solidFill>
                <a:srgbClr val="E83464"/>
              </a:solidFill>
            </a:endParaRPr>
          </a:p>
        </p:txBody>
      </p:sp>
      <p:sp>
        <p:nvSpPr>
          <p:cNvPr id="214" name="Google Shape;214;p26"/>
          <p:cNvSpPr txBox="1"/>
          <p:nvPr/>
        </p:nvSpPr>
        <p:spPr>
          <a:xfrm>
            <a:off x="822960" y="1865233"/>
            <a:ext cx="7543800" cy="2908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a:solidFill>
                  <a:srgbClr val="3C63AB"/>
                </a:solidFill>
              </a:rPr>
              <a:t>La mayoría de los métodos se ejecutan en respuesta a las llamadas Que se hacen de ellos en objetos específicos, sin embargo, hay otros que no. En ocasiones un método realiza una tarea que no depende del contenido de ningún objeto. En este caso se aplica a la clase en la que está declarado como un todo y se conoce como método static.</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Consideraciones:</a:t>
            </a:r>
            <a:endParaRPr sz="1300">
              <a:solidFill>
                <a:srgbClr val="233A44"/>
              </a:solidFill>
              <a:latin typeface="Calibri"/>
              <a:ea typeface="Calibri"/>
              <a:cs typeface="Calibri"/>
              <a:sym typeface="Calibri"/>
            </a:endParaRPr>
          </a:p>
          <a:p>
            <a:pPr indent="-285750" lvl="1" marL="742950" rtl="0" algn="just">
              <a:lnSpc>
                <a:spcPct val="90000"/>
              </a:lnSpc>
              <a:spcBef>
                <a:spcPts val="0"/>
              </a:spcBef>
              <a:spcAft>
                <a:spcPts val="0"/>
              </a:spcAft>
              <a:buClr>
                <a:srgbClr val="233A44"/>
              </a:buClr>
              <a:buSzPts val="1500"/>
              <a:buFont typeface="Calibri"/>
              <a:buChar char="○"/>
            </a:pPr>
            <a:r>
              <a:rPr lang="es">
                <a:solidFill>
                  <a:srgbClr val="3C63AB"/>
                </a:solidFill>
              </a:rPr>
              <a:t>Sólo existen una vez por clase, independientemente del número de instancias (objetos) de la clase que se haya creado y aunque no exista ninguna.</a:t>
            </a:r>
            <a:endParaRPr sz="1100">
              <a:solidFill>
                <a:srgbClr val="233A44"/>
              </a:solidFill>
              <a:latin typeface="Calibri"/>
              <a:ea typeface="Calibri"/>
              <a:cs typeface="Calibri"/>
              <a:sym typeface="Calibri"/>
            </a:endParaRPr>
          </a:p>
          <a:p>
            <a:pPr indent="-285750" lvl="1" marL="742950" rtl="0" algn="just">
              <a:lnSpc>
                <a:spcPct val="90000"/>
              </a:lnSpc>
              <a:spcBef>
                <a:spcPts val="0"/>
              </a:spcBef>
              <a:spcAft>
                <a:spcPts val="0"/>
              </a:spcAft>
              <a:buClr>
                <a:srgbClr val="233A44"/>
              </a:buClr>
              <a:buSzPts val="1500"/>
              <a:buFont typeface="Calibri"/>
              <a:buChar char="○"/>
            </a:pPr>
            <a:r>
              <a:rPr lang="es">
                <a:solidFill>
                  <a:srgbClr val="3C63AB"/>
                </a:solidFill>
              </a:rPr>
              <a:t>El método o el atributo se comportan siempre de la misma manera</a:t>
            </a:r>
            <a:endParaRPr sz="1100">
              <a:solidFill>
                <a:srgbClr val="233A44"/>
              </a:solidFill>
              <a:latin typeface="Calibri"/>
              <a:ea typeface="Calibri"/>
              <a:cs typeface="Calibri"/>
              <a:sym typeface="Calibri"/>
            </a:endParaRPr>
          </a:p>
          <a:p>
            <a:pPr indent="-285750" lvl="1" marL="742950" rtl="0" algn="just">
              <a:lnSpc>
                <a:spcPct val="90000"/>
              </a:lnSpc>
              <a:spcBef>
                <a:spcPts val="0"/>
              </a:spcBef>
              <a:spcAft>
                <a:spcPts val="0"/>
              </a:spcAft>
              <a:buClr>
                <a:srgbClr val="233A44"/>
              </a:buClr>
              <a:buSzPts val="1500"/>
              <a:buFont typeface="Calibri"/>
              <a:buChar char="○"/>
            </a:pPr>
            <a:r>
              <a:rPr lang="es">
                <a:solidFill>
                  <a:srgbClr val="3C63AB"/>
                </a:solidFill>
              </a:rPr>
              <a:t>Se puede acceder a los miembros estáticos utilizando el nombre de la clase.</a:t>
            </a:r>
            <a:endParaRPr sz="1100">
              <a:solidFill>
                <a:srgbClr val="233A44"/>
              </a:solidFill>
              <a:latin typeface="Calibri"/>
              <a:ea typeface="Calibri"/>
              <a:cs typeface="Calibri"/>
              <a:sym typeface="Calibri"/>
            </a:endParaRPr>
          </a:p>
          <a:p>
            <a:pPr indent="-285750" lvl="1" marL="742950" rtl="0" algn="just">
              <a:lnSpc>
                <a:spcPct val="90000"/>
              </a:lnSpc>
              <a:spcBef>
                <a:spcPts val="0"/>
              </a:spcBef>
              <a:spcAft>
                <a:spcPts val="0"/>
              </a:spcAft>
              <a:buClr>
                <a:srgbClr val="233A44"/>
              </a:buClr>
              <a:buSzPts val="1500"/>
              <a:buFont typeface="Calibri"/>
              <a:buChar char="○"/>
            </a:pPr>
            <a:r>
              <a:rPr lang="es">
                <a:solidFill>
                  <a:srgbClr val="3C63AB"/>
                </a:solidFill>
              </a:rPr>
              <a:t>Un método estático no puede acceder a miembros no estáticos directamente, tiene que crear primero un objeto</a:t>
            </a:r>
            <a:endParaRPr sz="11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27"/>
          <p:cNvSpPr txBox="1"/>
          <p:nvPr/>
        </p:nvSpPr>
        <p:spPr>
          <a:xfrm>
            <a:off x="822960" y="1540418"/>
            <a:ext cx="7543800" cy="30204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sz="1600">
                <a:solidFill>
                  <a:srgbClr val="3C63AB"/>
                </a:solidFill>
              </a:rPr>
              <a:t>Algunas Reglas: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Los métodos y atributos estáticos se llaman así:</a:t>
            </a:r>
            <a:endParaRPr sz="1600">
              <a:solidFill>
                <a:srgbClr val="3C63AB"/>
              </a:solidFill>
            </a:endParaRPr>
          </a:p>
          <a:p>
            <a:pPr indent="0" lvl="0" marL="0" rtl="0" algn="just">
              <a:lnSpc>
                <a:spcPct val="90000"/>
              </a:lnSpc>
              <a:spcBef>
                <a:spcPts val="0"/>
              </a:spcBef>
              <a:spcAft>
                <a:spcPts val="0"/>
              </a:spcAft>
              <a:buNone/>
            </a:pPr>
            <a:r>
              <a:rPr lang="es" sz="1600">
                <a:solidFill>
                  <a:srgbClr val="3C63AB"/>
                </a:solidFill>
              </a:rPr>
              <a:t>	NombreClase.metodoEstatico(&lt;args&gt;);</a:t>
            </a:r>
            <a:endParaRPr sz="1600">
              <a:solidFill>
                <a:srgbClr val="3C63AB"/>
              </a:solidFill>
            </a:endParaRPr>
          </a:p>
          <a:p>
            <a:pPr indent="0" lvl="0" marL="0" rtl="0" algn="just">
              <a:lnSpc>
                <a:spcPct val="90000"/>
              </a:lnSpc>
              <a:spcBef>
                <a:spcPts val="0"/>
              </a:spcBef>
              <a:spcAft>
                <a:spcPts val="0"/>
              </a:spcAft>
              <a:buNone/>
            </a:pPr>
            <a:r>
              <a:rPr lang="es" sz="1600">
                <a:solidFill>
                  <a:srgbClr val="3C63AB"/>
                </a:solidFill>
              </a:rPr>
              <a:t>	NombreClase.atributoEstatico;</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Para acceder a los métodos y atributos </a:t>
            </a:r>
            <a:r>
              <a:rPr b="1" lang="es" sz="1600">
                <a:solidFill>
                  <a:srgbClr val="3C63AB"/>
                </a:solidFill>
              </a:rPr>
              <a:t>no</a:t>
            </a:r>
            <a:r>
              <a:rPr lang="es" sz="1600">
                <a:solidFill>
                  <a:srgbClr val="3C63AB"/>
                </a:solidFill>
              </a:rPr>
              <a:t> estáticos se necesita de una instancia (objeto) de la clase:</a:t>
            </a:r>
            <a:endParaRPr sz="1600">
              <a:solidFill>
                <a:srgbClr val="3C63AB"/>
              </a:solidFill>
            </a:endParaRPr>
          </a:p>
          <a:p>
            <a:pPr indent="0" lvl="0" marL="0" rtl="0" algn="just">
              <a:lnSpc>
                <a:spcPct val="90000"/>
              </a:lnSpc>
              <a:spcBef>
                <a:spcPts val="0"/>
              </a:spcBef>
              <a:spcAft>
                <a:spcPts val="0"/>
              </a:spcAft>
              <a:buNone/>
            </a:pPr>
            <a:r>
              <a:rPr lang="es" sz="1600">
                <a:solidFill>
                  <a:srgbClr val="3C63AB"/>
                </a:solidFill>
              </a:rPr>
              <a:t>	NombreClase nombreObjeto = new NombreClase();</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Los miembros </a:t>
            </a:r>
            <a:r>
              <a:rPr b="1" lang="es" sz="1600">
                <a:solidFill>
                  <a:srgbClr val="3C63AB"/>
                </a:solidFill>
              </a:rPr>
              <a:t>no</a:t>
            </a:r>
            <a:r>
              <a:rPr lang="es" sz="1600">
                <a:solidFill>
                  <a:srgbClr val="3C63AB"/>
                </a:solidFill>
              </a:rPr>
              <a:t> estáticos se llaman así:</a:t>
            </a:r>
            <a:endParaRPr sz="1600">
              <a:solidFill>
                <a:srgbClr val="3C63AB"/>
              </a:solidFill>
            </a:endParaRPr>
          </a:p>
          <a:p>
            <a:pPr indent="0" lvl="0" marL="0" rtl="0" algn="just">
              <a:lnSpc>
                <a:spcPct val="90000"/>
              </a:lnSpc>
              <a:spcBef>
                <a:spcPts val="0"/>
              </a:spcBef>
              <a:spcAft>
                <a:spcPts val="0"/>
              </a:spcAft>
              <a:buNone/>
            </a:pPr>
            <a:r>
              <a:rPr lang="es" sz="1600">
                <a:solidFill>
                  <a:srgbClr val="3C63AB"/>
                </a:solidFill>
              </a:rPr>
              <a:t>	nombreObjeto.metodoNormal();</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sz="1600">
                <a:solidFill>
                  <a:srgbClr val="3C63AB"/>
                </a:solidFill>
              </a:rPr>
              <a:t>	nombreObjeto.atributoNormal;</a:t>
            </a:r>
            <a:endParaRPr sz="1600">
              <a:solidFill>
                <a:srgbClr val="3C63AB"/>
              </a:solidFill>
            </a:endParaRPr>
          </a:p>
        </p:txBody>
      </p:sp>
      <p:sp>
        <p:nvSpPr>
          <p:cNvPr id="220" name="Google Shape;220;p27"/>
          <p:cNvSpPr txBox="1"/>
          <p:nvPr/>
        </p:nvSpPr>
        <p:spPr>
          <a:xfrm>
            <a:off x="716727" y="24962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83464"/>
                </a:solidFill>
              </a:rPr>
              <a:t>Métodos static y atributos static</a:t>
            </a:r>
            <a:endParaRPr b="1" sz="2800">
              <a:solidFill>
                <a:srgbClr val="E8346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8"/>
          <p:cNvSpPr txBox="1"/>
          <p:nvPr/>
        </p:nvSpPr>
        <p:spPr>
          <a:xfrm>
            <a:off x="805935" y="1568403"/>
            <a:ext cx="7543800" cy="30540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sz="1600">
                <a:solidFill>
                  <a:srgbClr val="3C63AB"/>
                </a:solidFill>
              </a:rPr>
              <a:t>Algunas Reglas: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Cuando la llamada a un método o atributo estático de la clase se realiza dentro de la propia clase se puede omitir el nombre de la misma:</a:t>
            </a:r>
            <a:endParaRPr sz="1300">
              <a:solidFill>
                <a:srgbClr val="233A44"/>
              </a:solidFill>
              <a:latin typeface="Calibri"/>
              <a:ea typeface="Calibri"/>
              <a:cs typeface="Calibri"/>
              <a:sym typeface="Calibri"/>
            </a:endParaRPr>
          </a:p>
          <a:p>
            <a:pPr indent="-190500" lvl="0" marL="28575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rPr lang="es" sz="1600">
                <a:solidFill>
                  <a:srgbClr val="3C63AB"/>
                </a:solidFill>
              </a:rPr>
              <a:t>	metodoEstatico();</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sz="1600">
                <a:solidFill>
                  <a:srgbClr val="3C63AB"/>
                </a:solidFill>
              </a:rPr>
              <a:t>	atributoEstatico;</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sz="1600">
                <a:solidFill>
                  <a:srgbClr val="3C63AB"/>
                </a:solidFill>
              </a:rPr>
              <a:t>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sz="1600">
                <a:solidFill>
                  <a:srgbClr val="3C63AB"/>
                </a:solidFill>
              </a:rPr>
              <a:t>   en vez de:</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rPr lang="es" sz="1600">
                <a:solidFill>
                  <a:srgbClr val="3C63AB"/>
                </a:solidFill>
              </a:rPr>
              <a:t>	NombreClase.metodoEstatico();</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sz="1600">
                <a:solidFill>
                  <a:srgbClr val="3C63AB"/>
                </a:solidFill>
              </a:rPr>
              <a:t>	NombreClase.atributoEstatico;</a:t>
            </a:r>
            <a:endParaRPr sz="1300">
              <a:solidFill>
                <a:srgbClr val="233A44"/>
              </a:solidFill>
              <a:latin typeface="Calibri"/>
              <a:ea typeface="Calibri"/>
              <a:cs typeface="Calibri"/>
              <a:sym typeface="Calibri"/>
            </a:endParaRPr>
          </a:p>
        </p:txBody>
      </p:sp>
      <p:sp>
        <p:nvSpPr>
          <p:cNvPr id="226" name="Google Shape;226;p28"/>
          <p:cNvSpPr txBox="1"/>
          <p:nvPr/>
        </p:nvSpPr>
        <p:spPr>
          <a:xfrm>
            <a:off x="716727" y="343299"/>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83464"/>
                </a:solidFill>
              </a:rPr>
              <a:t>Métodos static y atributos static</a:t>
            </a:r>
            <a:endParaRPr b="1" sz="2800">
              <a:solidFill>
                <a:srgbClr val="E8346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descr="Large confetti" id="231" name="Google Shape;231;p29"/>
          <p:cNvSpPr txBox="1"/>
          <p:nvPr/>
        </p:nvSpPr>
        <p:spPr>
          <a:xfrm>
            <a:off x="822960" y="3597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83464"/>
                </a:solidFill>
              </a:rPr>
              <a:t>Atributos estáticos</a:t>
            </a:r>
            <a:endParaRPr b="1" sz="2800">
              <a:solidFill>
                <a:srgbClr val="E83464"/>
              </a:solidFill>
            </a:endParaRPr>
          </a:p>
        </p:txBody>
      </p:sp>
      <p:sp>
        <p:nvSpPr>
          <p:cNvPr id="232" name="Google Shape;232;p29"/>
          <p:cNvSpPr txBox="1"/>
          <p:nvPr/>
        </p:nvSpPr>
        <p:spPr>
          <a:xfrm>
            <a:off x="822960" y="1603915"/>
            <a:ext cx="7719000" cy="826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sz="1600">
                <a:solidFill>
                  <a:srgbClr val="3C63AB"/>
                </a:solidFill>
              </a:rPr>
              <a:t>En la representación de Diagrama de clase, los atributos estáticos se representan subrayados, los públicos con un prefijo + y los privados con un prefijo -. </a:t>
            </a:r>
            <a:endParaRPr sz="1600">
              <a:solidFill>
                <a:srgbClr val="3C63AB"/>
              </a:solidFill>
            </a:endParaRPr>
          </a:p>
        </p:txBody>
      </p:sp>
      <p:sp>
        <p:nvSpPr>
          <p:cNvPr id="233" name="Google Shape;233;p29"/>
          <p:cNvSpPr txBox="1"/>
          <p:nvPr/>
        </p:nvSpPr>
        <p:spPr>
          <a:xfrm>
            <a:off x="7200900" y="4888200"/>
            <a:ext cx="457200" cy="399900"/>
          </a:xfrm>
          <a:prstGeom prst="rect">
            <a:avLst/>
          </a:prstGeom>
          <a:solidFill>
            <a:srgbClr val="FFFFFF"/>
          </a:solidFill>
          <a:ln cap="flat" cmpd="sng" w="762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None/>
            </a:pPr>
            <a:fld id="{00000000-1234-1234-1234-123412341234}" type="slidenum">
              <a:rPr lang="es" sz="1200">
                <a:solidFill>
                  <a:srgbClr val="D9D9D9"/>
                </a:solidFill>
                <a:latin typeface="Times New Roman"/>
                <a:ea typeface="Times New Roman"/>
                <a:cs typeface="Times New Roman"/>
                <a:sym typeface="Times New Roman"/>
              </a:rPr>
              <a:t>‹#›</a:t>
            </a:fld>
            <a:endParaRPr sz="1200">
              <a:solidFill>
                <a:srgbClr val="D9D9D9"/>
              </a:solidFill>
              <a:latin typeface="Times New Roman"/>
              <a:ea typeface="Times New Roman"/>
              <a:cs typeface="Times New Roman"/>
              <a:sym typeface="Times New Roman"/>
            </a:endParaRPr>
          </a:p>
        </p:txBody>
      </p:sp>
      <p:pic>
        <p:nvPicPr>
          <p:cNvPr id="234" name="Google Shape;234;p29"/>
          <p:cNvPicPr preferRelativeResize="0"/>
          <p:nvPr/>
        </p:nvPicPr>
        <p:blipFill rotWithShape="1">
          <a:blip r:embed="rId4">
            <a:alphaModFix/>
          </a:blip>
          <a:srcRect b="0" l="0" r="0" t="0"/>
          <a:stretch/>
        </p:blipFill>
        <p:spPr>
          <a:xfrm>
            <a:off x="2252545" y="2430751"/>
            <a:ext cx="4512146" cy="245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0"/>
          <p:cNvSpPr txBox="1"/>
          <p:nvPr/>
        </p:nvSpPr>
        <p:spPr>
          <a:xfrm>
            <a:off x="7200900" y="4888200"/>
            <a:ext cx="457200" cy="399900"/>
          </a:xfrm>
          <a:prstGeom prst="rect">
            <a:avLst/>
          </a:prstGeom>
          <a:solidFill>
            <a:srgbClr val="FFFFFF"/>
          </a:solidFill>
          <a:ln cap="flat" cmpd="sng" w="762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rtl="0" algn="l">
              <a:spcBef>
                <a:spcPts val="0"/>
              </a:spcBef>
              <a:spcAft>
                <a:spcPts val="0"/>
              </a:spcAft>
              <a:buNone/>
            </a:pPr>
            <a:fld id="{00000000-1234-1234-1234-123412341234}" type="slidenum">
              <a:rPr lang="es" sz="1200">
                <a:solidFill>
                  <a:srgbClr val="D9D9D9"/>
                </a:solidFill>
                <a:latin typeface="Times New Roman"/>
                <a:ea typeface="Times New Roman"/>
                <a:cs typeface="Times New Roman"/>
                <a:sym typeface="Times New Roman"/>
              </a:rPr>
              <a:t>‹#›</a:t>
            </a:fld>
            <a:endParaRPr sz="1200">
              <a:solidFill>
                <a:srgbClr val="D9D9D9"/>
              </a:solidFill>
              <a:latin typeface="Times New Roman"/>
              <a:ea typeface="Times New Roman"/>
              <a:cs typeface="Times New Roman"/>
              <a:sym typeface="Times New Roman"/>
            </a:endParaRPr>
          </a:p>
        </p:txBody>
      </p:sp>
      <p:sp>
        <p:nvSpPr>
          <p:cNvPr descr="Large confetti" id="240" name="Google Shape;240;p30"/>
          <p:cNvSpPr txBox="1"/>
          <p:nvPr/>
        </p:nvSpPr>
        <p:spPr>
          <a:xfrm>
            <a:off x="800085" y="699890"/>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83464"/>
                </a:solidFill>
              </a:rPr>
              <a:t>Métodos estáticos</a:t>
            </a:r>
            <a:endParaRPr b="1" sz="2800">
              <a:solidFill>
                <a:srgbClr val="E83464"/>
              </a:solidFill>
            </a:endParaRPr>
          </a:p>
        </p:txBody>
      </p:sp>
      <p:sp>
        <p:nvSpPr>
          <p:cNvPr id="241" name="Google Shape;241;p30"/>
          <p:cNvSpPr txBox="1"/>
          <p:nvPr/>
        </p:nvSpPr>
        <p:spPr>
          <a:xfrm>
            <a:off x="913827" y="1932953"/>
            <a:ext cx="7430100" cy="5928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sz="1600">
                <a:solidFill>
                  <a:srgbClr val="3C63AB"/>
                </a:solidFill>
              </a:rPr>
              <a:t>En la representación de Diagrama de clase, los métodos estáticos se representan subrayados.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p:txBody>
      </p:sp>
      <p:pic>
        <p:nvPicPr>
          <p:cNvPr id="242" name="Google Shape;242;p30"/>
          <p:cNvPicPr preferRelativeResize="0"/>
          <p:nvPr/>
        </p:nvPicPr>
        <p:blipFill rotWithShape="1">
          <a:blip r:embed="rId4">
            <a:alphaModFix/>
          </a:blip>
          <a:srcRect b="0" l="0" r="0" t="0"/>
          <a:stretch/>
        </p:blipFill>
        <p:spPr>
          <a:xfrm>
            <a:off x="2214077" y="2809969"/>
            <a:ext cx="4588067" cy="16336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1"/>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6: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Introducción a Java</a:t>
            </a:r>
            <a:endParaRPr b="1" sz="29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35116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Programación Orientada a Objetos (POO)</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6" name="Google Shape;156;p17"/>
          <p:cNvSpPr txBox="1"/>
          <p:nvPr>
            <p:ph idx="4294967295" type="body"/>
          </p:nvPr>
        </p:nvSpPr>
        <p:spPr>
          <a:xfrm>
            <a:off x="870550" y="1724376"/>
            <a:ext cx="7543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None/>
            </a:pPr>
            <a:r>
              <a:t/>
            </a:r>
            <a:endParaRPr sz="1400">
              <a:solidFill>
                <a:srgbClr val="3C63AB"/>
              </a:solidFill>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Especificar cómo se inicializa un objeto cuando no existe un constructor</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Inicializar objetos utilizando un constructor</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Definir el diagrama de clase insertando el constructor</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Mostrar la existencia de los paquetes del API de Java y explicar los más importantes.</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Explicar los conceptos asociados a métodos y campos static</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45720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600">
              <a:solidFill>
                <a:srgbClr val="3C63AB"/>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00110" y="26602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¿Qué es un constructor en Java?</a:t>
            </a:r>
            <a:endParaRPr sz="3000">
              <a:solidFill>
                <a:srgbClr val="E83464"/>
              </a:solidFill>
            </a:endParaRPr>
          </a:p>
        </p:txBody>
      </p:sp>
      <p:sp>
        <p:nvSpPr>
          <p:cNvPr id="162" name="Google Shape;162;p18"/>
          <p:cNvSpPr txBox="1"/>
          <p:nvPr/>
        </p:nvSpPr>
        <p:spPr>
          <a:xfrm>
            <a:off x="610850" y="1469450"/>
            <a:ext cx="7995900" cy="30174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SzPts val="1500"/>
              <a:buFont typeface="Calibri"/>
              <a:buChar char="●"/>
            </a:pPr>
            <a:r>
              <a:rPr lang="es" sz="1600">
                <a:solidFill>
                  <a:srgbClr val="3C63AB"/>
                </a:solidFill>
              </a:rPr>
              <a:t>En Java es un método especial dentro de una clase, que se llama automáticamente cada vez que se crea un objeto de esa clase.</a:t>
            </a:r>
            <a:endParaRPr sz="1600">
              <a:solidFill>
                <a:srgbClr val="3C63AB"/>
              </a:solidFill>
            </a:endParaRPr>
          </a:p>
          <a:p>
            <a:pPr indent="0" lvl="0" marL="457200" rtl="0" algn="just">
              <a:lnSpc>
                <a:spcPct val="90000"/>
              </a:lnSpc>
              <a:spcBef>
                <a:spcPts val="0"/>
              </a:spcBef>
              <a:spcAft>
                <a:spcPts val="0"/>
              </a:spcAft>
              <a:buNone/>
            </a:pPr>
            <a:r>
              <a:t/>
            </a:r>
            <a:endParaRPr sz="1600">
              <a:solidFill>
                <a:srgbClr val="3C63AB"/>
              </a:solidFill>
            </a:endParaRPr>
          </a:p>
          <a:p>
            <a:pPr indent="-292100" lvl="0" marL="285750" rtl="0" algn="just">
              <a:lnSpc>
                <a:spcPct val="90000"/>
              </a:lnSpc>
              <a:spcBef>
                <a:spcPts val="0"/>
              </a:spcBef>
              <a:spcAft>
                <a:spcPts val="0"/>
              </a:spcAft>
              <a:buSzPts val="1600"/>
              <a:buFont typeface="Calibri"/>
              <a:buChar char="●"/>
            </a:pPr>
            <a:r>
              <a:rPr lang="es" sz="1600">
                <a:solidFill>
                  <a:srgbClr val="3C63AB"/>
                </a:solidFill>
              </a:rPr>
              <a:t>Un constructor inicializa un objeto cuando se crea. Tiene el mismo nombre que su clase y es sintácticamente similar a un método. Sin embargo, los constructores no tienen un tipo de devolución explícito. </a:t>
            </a:r>
            <a:endParaRPr sz="1600">
              <a:solidFill>
                <a:srgbClr val="3C63AB"/>
              </a:solidFill>
            </a:endParaRPr>
          </a:p>
          <a:p>
            <a:pPr indent="0" lvl="0" marL="457200" rtl="0" algn="just">
              <a:lnSpc>
                <a:spcPct val="90000"/>
              </a:lnSpc>
              <a:spcBef>
                <a:spcPts val="0"/>
              </a:spcBef>
              <a:spcAft>
                <a:spcPts val="0"/>
              </a:spcAft>
              <a:buNone/>
            </a:pPr>
            <a:r>
              <a:t/>
            </a:r>
            <a:endParaRPr sz="1600">
              <a:solidFill>
                <a:srgbClr val="3C63AB"/>
              </a:solidFill>
            </a:endParaRPr>
          </a:p>
          <a:p>
            <a:pPr indent="-292100" lvl="0" marL="285750" rtl="0" algn="just">
              <a:lnSpc>
                <a:spcPct val="90000"/>
              </a:lnSpc>
              <a:spcBef>
                <a:spcPts val="0"/>
              </a:spcBef>
              <a:spcAft>
                <a:spcPts val="0"/>
              </a:spcAft>
              <a:buSzPts val="1600"/>
              <a:buFont typeface="Calibri"/>
              <a:buChar char="●"/>
            </a:pPr>
            <a:r>
              <a:rPr lang="es" sz="1600">
                <a:solidFill>
                  <a:srgbClr val="3C63AB"/>
                </a:solidFill>
              </a:rPr>
              <a:t>Todas las clases tienen constructores, ya sea que se defina uno o no, porque Java proporciona automáticamente un constructor predeterminado. En este caso, las variables de miembro no inicializadas tienen sus valores predeterminados, que son cero, null y false. Una vez que defines tu propio constructor, el constructor predeterminado ya no se usa.</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190500" lvl="0" marL="28575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Constructor – Sintaxis en Java</a:t>
            </a:r>
            <a:endParaRPr sz="3000">
              <a:solidFill>
                <a:srgbClr val="E83464"/>
              </a:solidFill>
            </a:endParaRPr>
          </a:p>
        </p:txBody>
      </p:sp>
      <p:sp>
        <p:nvSpPr>
          <p:cNvPr id="168" name="Google Shape;168;p19"/>
          <p:cNvSpPr txBox="1"/>
          <p:nvPr/>
        </p:nvSpPr>
        <p:spPr>
          <a:xfrm>
            <a:off x="2792823" y="1406603"/>
            <a:ext cx="3604200" cy="30315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a:solidFill>
                  <a:srgbClr val="3C63AB"/>
                </a:solidFill>
              </a:rPr>
              <a:t>class className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a:solidFill>
                <a:srgbClr val="3C63AB"/>
              </a:solidFill>
            </a:endParaRPr>
          </a:p>
          <a:p>
            <a:pPr indent="0" lvl="0" marL="0" rtl="0" algn="just">
              <a:lnSpc>
                <a:spcPct val="90000"/>
              </a:lnSpc>
              <a:spcBef>
                <a:spcPts val="0"/>
              </a:spcBef>
              <a:spcAft>
                <a:spcPts val="0"/>
              </a:spcAft>
              <a:buNone/>
            </a:pPr>
            <a:r>
              <a:rPr lang="es">
                <a:solidFill>
                  <a:srgbClr val="3C63AB"/>
                </a:solidFill>
              </a:rPr>
              <a:t>   // Constructor</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   nombre de la clase()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      //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a:solidFill>
                <a:srgbClr val="3C63AB"/>
              </a:solidFill>
            </a:endParaRPr>
          </a:p>
          <a:p>
            <a:pPr indent="0" lvl="0" marL="0" rtl="0" algn="just">
              <a:lnSpc>
                <a:spcPct val="90000"/>
              </a:lnSpc>
              <a:spcBef>
                <a:spcPts val="0"/>
              </a:spcBef>
              <a:spcAft>
                <a:spcPts val="0"/>
              </a:spcAft>
              <a:buNone/>
            </a:pPr>
            <a:r>
              <a:rPr lang="es">
                <a:solidFill>
                  <a:srgbClr val="3C63AB"/>
                </a:solidFill>
              </a:rPr>
              <a:t>   // Otros metodos…</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   void method1 ()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      //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a:solidFill>
                <a:srgbClr val="3C63AB"/>
              </a:solidFill>
            </a:endParaRPr>
          </a:p>
          <a:p>
            <a:pPr indent="0" lvl="0" marL="0" rtl="0" algn="just">
              <a:lnSpc>
                <a:spcPct val="90000"/>
              </a:lnSpc>
              <a:spcBef>
                <a:spcPts val="0"/>
              </a:spcBef>
              <a:spcAft>
                <a:spcPts val="0"/>
              </a:spcAft>
              <a:buNone/>
            </a:pPr>
            <a:r>
              <a:rPr lang="es">
                <a:solidFill>
                  <a:srgbClr val="3C63AB"/>
                </a:solidFill>
              </a:rPr>
              <a:t>   void method2 ()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      //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rPr lang="es">
                <a:solidFill>
                  <a:srgbClr val="3C63AB"/>
                </a:solidFill>
              </a:rPr>
              <a:t>} </a:t>
            </a:r>
            <a:endParaRPr>
              <a:solidFill>
                <a:srgbClr val="3C63AB"/>
              </a:solidFill>
            </a:endParaRPr>
          </a:p>
          <a:p>
            <a:pPr indent="0" lvl="0" marL="0" rtl="0" algn="just">
              <a:lnSpc>
                <a:spcPct val="90000"/>
              </a:lnSpc>
              <a:spcBef>
                <a:spcPts val="0"/>
              </a:spcBef>
              <a:spcAft>
                <a:spcPts val="0"/>
              </a:spcAft>
              <a:buNone/>
            </a:pPr>
            <a:r>
              <a:t/>
            </a:r>
            <a:endParaRPr>
              <a:solidFill>
                <a:srgbClr val="3C63A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Ejemplo – Estructura en Java</a:t>
            </a:r>
            <a:endParaRPr sz="3000">
              <a:solidFill>
                <a:srgbClr val="E83464"/>
              </a:solidFill>
            </a:endParaRPr>
          </a:p>
        </p:txBody>
      </p:sp>
      <p:sp>
        <p:nvSpPr>
          <p:cNvPr id="174" name="Google Shape;174;p20"/>
          <p:cNvSpPr txBox="1"/>
          <p:nvPr/>
        </p:nvSpPr>
        <p:spPr>
          <a:xfrm>
            <a:off x="479502" y="1417754"/>
            <a:ext cx="8240700" cy="3354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sz="1200">
                <a:solidFill>
                  <a:srgbClr val="3C63AB"/>
                </a:solidFill>
              </a:rPr>
              <a:t>import java.util.Scanner;</a:t>
            </a:r>
            <a:endParaRPr sz="1300">
              <a:solidFill>
                <a:srgbClr val="233A44"/>
              </a:solidFill>
            </a:endParaRPr>
          </a:p>
          <a:p>
            <a:pPr indent="0" lvl="0" marL="0" rtl="0" algn="just">
              <a:lnSpc>
                <a:spcPct val="90000"/>
              </a:lnSpc>
              <a:spcBef>
                <a:spcPts val="0"/>
              </a:spcBef>
              <a:spcAft>
                <a:spcPts val="0"/>
              </a:spcAft>
              <a:buNone/>
            </a:pPr>
            <a:r>
              <a:t/>
            </a:r>
            <a:endParaRPr sz="1200">
              <a:solidFill>
                <a:srgbClr val="3C63AB"/>
              </a:solidFill>
            </a:endParaRPr>
          </a:p>
          <a:p>
            <a:pPr indent="0" lvl="0" marL="0" rtl="0" algn="just">
              <a:lnSpc>
                <a:spcPct val="90000"/>
              </a:lnSpc>
              <a:spcBef>
                <a:spcPts val="0"/>
              </a:spcBef>
              <a:spcAft>
                <a:spcPts val="0"/>
              </a:spcAft>
              <a:buNone/>
            </a:pPr>
            <a:r>
              <a:rPr lang="es" sz="1200">
                <a:solidFill>
                  <a:srgbClr val="3C63AB"/>
                </a:solidFill>
              </a:rPr>
              <a:t>public class Estu {</a:t>
            </a:r>
            <a:endParaRPr sz="1300">
              <a:solidFill>
                <a:srgbClr val="233A44"/>
              </a:solidFill>
            </a:endParaRPr>
          </a:p>
          <a:p>
            <a:pPr indent="0" lvl="0" marL="0" rtl="0" algn="just">
              <a:lnSpc>
                <a:spcPct val="90000"/>
              </a:lnSpc>
              <a:spcBef>
                <a:spcPts val="0"/>
              </a:spcBef>
              <a:spcAft>
                <a:spcPts val="0"/>
              </a:spcAft>
              <a:buNone/>
            </a:pPr>
            <a:r>
              <a:rPr lang="es" sz="1200">
                <a:solidFill>
                  <a:srgbClr val="3C63AB"/>
                </a:solidFill>
              </a:rPr>
              <a:t>    public static void main(String[] args) {</a:t>
            </a:r>
            <a:endParaRPr sz="1300">
              <a:solidFill>
                <a:srgbClr val="233A44"/>
              </a:solidFill>
            </a:endParaRPr>
          </a:p>
          <a:p>
            <a:pPr indent="0" lvl="0" marL="0" rtl="0" algn="just">
              <a:lnSpc>
                <a:spcPct val="90000"/>
              </a:lnSpc>
              <a:spcBef>
                <a:spcPts val="0"/>
              </a:spcBef>
              <a:spcAft>
                <a:spcPts val="0"/>
              </a:spcAft>
              <a:buNone/>
            </a:pPr>
            <a:r>
              <a:rPr lang="es" sz="1200">
                <a:solidFill>
                  <a:srgbClr val="3C63AB"/>
                </a:solidFill>
              </a:rPr>
              <a:t>        Scanner lea = new Scanner(System.in);</a:t>
            </a:r>
            <a:endParaRPr sz="1300">
              <a:solidFill>
                <a:srgbClr val="233A44"/>
              </a:solidFill>
            </a:endParaRPr>
          </a:p>
          <a:p>
            <a:pPr indent="0" lvl="0" marL="0" rtl="0" algn="just">
              <a:lnSpc>
                <a:spcPct val="90000"/>
              </a:lnSpc>
              <a:spcBef>
                <a:spcPts val="0"/>
              </a:spcBef>
              <a:spcAft>
                <a:spcPts val="0"/>
              </a:spcAft>
              <a:buNone/>
            </a:pPr>
            <a:r>
              <a:rPr lang="es" sz="1200">
                <a:solidFill>
                  <a:srgbClr val="3C63AB"/>
                </a:solidFill>
              </a:rPr>
              <a:t>        Estudiante e1 = new Estudiante();</a:t>
            </a:r>
            <a:r>
              <a:rPr lang="es" sz="1050">
                <a:solidFill>
                  <a:srgbClr val="E73364"/>
                </a:solidFill>
              </a:rPr>
              <a:t>//creando objeto para instanciar atributos de la clase</a:t>
            </a:r>
            <a:endParaRPr sz="1200">
              <a:solidFill>
                <a:srgbClr val="E73364"/>
              </a:solidFill>
            </a:endParaRPr>
          </a:p>
          <a:p>
            <a:pPr indent="0" lvl="0" marL="0" rtl="0" algn="just">
              <a:lnSpc>
                <a:spcPct val="90000"/>
              </a:lnSpc>
              <a:spcBef>
                <a:spcPts val="0"/>
              </a:spcBef>
              <a:spcAft>
                <a:spcPts val="0"/>
              </a:spcAft>
              <a:buNone/>
            </a:pPr>
            <a:r>
              <a:rPr lang="es" sz="1200">
                <a:solidFill>
                  <a:srgbClr val="E73364"/>
                </a:solidFill>
              </a:rPr>
              <a:t>        /*implementación*/</a:t>
            </a:r>
            <a:endParaRPr sz="1200">
              <a:solidFill>
                <a:srgbClr val="E73364"/>
              </a:solidFill>
            </a:endParaRPr>
          </a:p>
          <a:p>
            <a:pPr indent="0" lvl="0" marL="0" rtl="0" algn="just">
              <a:lnSpc>
                <a:spcPct val="90000"/>
              </a:lnSpc>
              <a:spcBef>
                <a:spcPts val="0"/>
              </a:spcBef>
              <a:spcAft>
                <a:spcPts val="0"/>
              </a:spcAft>
              <a:buNone/>
            </a:pPr>
            <a:r>
              <a:rPr lang="es" sz="1200">
                <a:solidFill>
                  <a:srgbClr val="3C63AB"/>
                </a:solidFill>
              </a:rPr>
              <a:t>    }</a:t>
            </a:r>
            <a:endParaRPr sz="1300">
              <a:solidFill>
                <a:srgbClr val="233A44"/>
              </a:solidFill>
            </a:endParaRPr>
          </a:p>
          <a:p>
            <a:pPr indent="0" lvl="0" marL="0" rtl="0" algn="just">
              <a:lnSpc>
                <a:spcPct val="90000"/>
              </a:lnSpc>
              <a:spcBef>
                <a:spcPts val="0"/>
              </a:spcBef>
              <a:spcAft>
                <a:spcPts val="0"/>
              </a:spcAft>
              <a:buNone/>
            </a:pPr>
            <a:r>
              <a:rPr lang="es" sz="1200">
                <a:solidFill>
                  <a:srgbClr val="E73364"/>
                </a:solidFill>
              </a:rPr>
              <a:t>//método promedio</a:t>
            </a:r>
            <a:endParaRPr sz="1200">
              <a:solidFill>
                <a:srgbClr val="E73364"/>
              </a:solidFill>
            </a:endParaRPr>
          </a:p>
          <a:p>
            <a:pPr indent="0" lvl="0" marL="0" rtl="0" algn="just">
              <a:lnSpc>
                <a:spcPct val="90000"/>
              </a:lnSpc>
              <a:spcBef>
                <a:spcPts val="0"/>
              </a:spcBef>
              <a:spcAft>
                <a:spcPts val="0"/>
              </a:spcAft>
              <a:buNone/>
            </a:pPr>
            <a:r>
              <a:rPr lang="es" sz="1200">
                <a:solidFill>
                  <a:srgbClr val="3C63AB"/>
                </a:solidFill>
              </a:rPr>
              <a:t>    public static float prom(float nota1,float nota2, float nota3) {</a:t>
            </a:r>
            <a:endParaRPr sz="1300">
              <a:solidFill>
                <a:srgbClr val="233A44"/>
              </a:solidFill>
            </a:endParaRPr>
          </a:p>
          <a:p>
            <a:pPr indent="0" lvl="0" marL="0" rtl="0" algn="just">
              <a:lnSpc>
                <a:spcPct val="90000"/>
              </a:lnSpc>
              <a:spcBef>
                <a:spcPts val="0"/>
              </a:spcBef>
              <a:spcAft>
                <a:spcPts val="0"/>
              </a:spcAft>
              <a:buNone/>
            </a:pPr>
            <a:r>
              <a:rPr lang="es" sz="1200">
                <a:solidFill>
                  <a:srgbClr val="3C63AB"/>
                </a:solidFill>
              </a:rPr>
              <a:t>        </a:t>
            </a:r>
            <a:endParaRPr sz="1300">
              <a:solidFill>
                <a:srgbClr val="233A44"/>
              </a:solidFill>
            </a:endParaRPr>
          </a:p>
          <a:p>
            <a:pPr indent="0" lvl="0" marL="0" rtl="0" algn="just">
              <a:lnSpc>
                <a:spcPct val="90000"/>
              </a:lnSpc>
              <a:spcBef>
                <a:spcPts val="0"/>
              </a:spcBef>
              <a:spcAft>
                <a:spcPts val="0"/>
              </a:spcAft>
              <a:buNone/>
            </a:pPr>
            <a:r>
              <a:rPr lang="es" sz="1200">
                <a:solidFill>
                  <a:srgbClr val="3C63AB"/>
                </a:solidFill>
              </a:rPr>
              <a:t>        return (nota1+nota2+nota3)/3;</a:t>
            </a:r>
            <a:endParaRPr sz="1300">
              <a:solidFill>
                <a:srgbClr val="233A44"/>
              </a:solidFill>
            </a:endParaRPr>
          </a:p>
          <a:p>
            <a:pPr indent="0" lvl="0" marL="0" rtl="0" algn="just">
              <a:lnSpc>
                <a:spcPct val="90000"/>
              </a:lnSpc>
              <a:spcBef>
                <a:spcPts val="0"/>
              </a:spcBef>
              <a:spcAft>
                <a:spcPts val="0"/>
              </a:spcAft>
              <a:buNone/>
            </a:pPr>
            <a:r>
              <a:rPr lang="es" sz="1200">
                <a:solidFill>
                  <a:srgbClr val="3C63AB"/>
                </a:solidFill>
              </a:rPr>
              <a:t>    }</a:t>
            </a:r>
            <a:endParaRPr sz="1300">
              <a:solidFill>
                <a:srgbClr val="233A44"/>
              </a:solidFill>
            </a:endParaRPr>
          </a:p>
          <a:p>
            <a:pPr indent="0" lvl="0" marL="0" rtl="0" algn="just">
              <a:lnSpc>
                <a:spcPct val="90000"/>
              </a:lnSpc>
              <a:spcBef>
                <a:spcPts val="0"/>
              </a:spcBef>
              <a:spcAft>
                <a:spcPts val="0"/>
              </a:spcAft>
              <a:buNone/>
            </a:pPr>
            <a:r>
              <a:rPr lang="es" sz="1200">
                <a:solidFill>
                  <a:srgbClr val="3C63AB"/>
                </a:solidFill>
              </a:rPr>
              <a:t>}</a:t>
            </a:r>
            <a:endParaRPr sz="1300">
              <a:solidFill>
                <a:srgbClr val="233A44"/>
              </a:solidFill>
            </a:endParaRPr>
          </a:p>
          <a:p>
            <a:pPr indent="0" lvl="0" marL="0" rtl="0" algn="just">
              <a:lnSpc>
                <a:spcPct val="90000"/>
              </a:lnSpc>
              <a:spcBef>
                <a:spcPts val="0"/>
              </a:spcBef>
              <a:spcAft>
                <a:spcPts val="0"/>
              </a:spcAft>
              <a:buNone/>
            </a:pPr>
            <a:r>
              <a:rPr lang="es" sz="1200">
                <a:solidFill>
                  <a:srgbClr val="E73364"/>
                </a:solidFill>
              </a:rPr>
              <a:t>//Clase estudiante</a:t>
            </a:r>
            <a:endParaRPr sz="1200">
              <a:solidFill>
                <a:srgbClr val="E73364"/>
              </a:solidFill>
            </a:endParaRPr>
          </a:p>
          <a:p>
            <a:pPr indent="0" lvl="0" marL="0" rtl="0" algn="just">
              <a:lnSpc>
                <a:spcPct val="90000"/>
              </a:lnSpc>
              <a:spcBef>
                <a:spcPts val="0"/>
              </a:spcBef>
              <a:spcAft>
                <a:spcPts val="0"/>
              </a:spcAft>
              <a:buNone/>
            </a:pPr>
            <a:r>
              <a:rPr lang="es" sz="1200">
                <a:solidFill>
                  <a:srgbClr val="3C63AB"/>
                </a:solidFill>
              </a:rPr>
              <a:t>class Estudiante {</a:t>
            </a:r>
            <a:endParaRPr sz="1300">
              <a:solidFill>
                <a:srgbClr val="233A44"/>
              </a:solidFill>
            </a:endParaRPr>
          </a:p>
          <a:p>
            <a:pPr indent="0" lvl="0" marL="0" rtl="0" algn="just">
              <a:lnSpc>
                <a:spcPct val="90000"/>
              </a:lnSpc>
              <a:spcBef>
                <a:spcPts val="0"/>
              </a:spcBef>
              <a:spcAft>
                <a:spcPts val="0"/>
              </a:spcAft>
              <a:buNone/>
            </a:pPr>
            <a:r>
              <a:t/>
            </a:r>
            <a:endParaRPr sz="1200">
              <a:solidFill>
                <a:srgbClr val="3C63AB"/>
              </a:solidFill>
            </a:endParaRPr>
          </a:p>
          <a:p>
            <a:pPr indent="0" lvl="0" marL="0" rtl="0" algn="just">
              <a:lnSpc>
                <a:spcPct val="90000"/>
              </a:lnSpc>
              <a:spcBef>
                <a:spcPts val="0"/>
              </a:spcBef>
              <a:spcAft>
                <a:spcPts val="0"/>
              </a:spcAft>
              <a:buNone/>
            </a:pPr>
            <a:r>
              <a:rPr lang="es" sz="1200">
                <a:solidFill>
                  <a:srgbClr val="3C63AB"/>
                </a:solidFill>
              </a:rPr>
              <a:t>    public String nombre;</a:t>
            </a:r>
            <a:endParaRPr sz="1300">
              <a:solidFill>
                <a:srgbClr val="233A44"/>
              </a:solidFill>
            </a:endParaRPr>
          </a:p>
          <a:p>
            <a:pPr indent="0" lvl="0" marL="0" rtl="0" algn="just">
              <a:lnSpc>
                <a:spcPct val="90000"/>
              </a:lnSpc>
              <a:spcBef>
                <a:spcPts val="0"/>
              </a:spcBef>
              <a:spcAft>
                <a:spcPts val="0"/>
              </a:spcAft>
              <a:buNone/>
            </a:pPr>
            <a:r>
              <a:rPr lang="es" sz="1200">
                <a:solidFill>
                  <a:srgbClr val="3C63AB"/>
                </a:solidFill>
              </a:rPr>
              <a:t>    public float nota1, nota2, nota3;</a:t>
            </a:r>
            <a:endParaRPr sz="1300">
              <a:solidFill>
                <a:srgbClr val="233A44"/>
              </a:solidFill>
            </a:endParaRPr>
          </a:p>
          <a:p>
            <a:pPr indent="0" lvl="0" marL="0" rtl="0" algn="just">
              <a:lnSpc>
                <a:spcPct val="90000"/>
              </a:lnSpc>
              <a:spcBef>
                <a:spcPts val="0"/>
              </a:spcBef>
              <a:spcAft>
                <a:spcPts val="0"/>
              </a:spcAft>
              <a:buNone/>
            </a:pPr>
            <a:r>
              <a:rPr lang="es" sz="1200">
                <a:solidFill>
                  <a:srgbClr val="3C63AB"/>
                </a:solidFill>
              </a:rPr>
              <a:t>}</a:t>
            </a:r>
            <a:endParaRPr sz="1300">
              <a:solidFill>
                <a:srgbClr val="233A44"/>
              </a:solidFill>
            </a:endParaRPr>
          </a:p>
          <a:p>
            <a:pPr indent="0" lvl="0" marL="0" rtl="0" algn="just">
              <a:lnSpc>
                <a:spcPct val="90000"/>
              </a:lnSpc>
              <a:spcBef>
                <a:spcPts val="0"/>
              </a:spcBef>
              <a:spcAft>
                <a:spcPts val="0"/>
              </a:spcAft>
              <a:buNone/>
            </a:pPr>
            <a:r>
              <a:t/>
            </a:r>
            <a:endParaRPr sz="1200">
              <a:solidFill>
                <a:srgbClr val="3C63AB"/>
              </a:solidFill>
            </a:endParaRPr>
          </a:p>
          <a:p>
            <a:pPr indent="-190500" lvl="0" marL="285750" rtl="0" algn="just">
              <a:lnSpc>
                <a:spcPct val="90000"/>
              </a:lnSpc>
              <a:spcBef>
                <a:spcPts val="0"/>
              </a:spcBef>
              <a:spcAft>
                <a:spcPts val="0"/>
              </a:spcAft>
              <a:buNone/>
            </a:pPr>
            <a:r>
              <a:t/>
            </a:r>
            <a:endParaRPr sz="1200">
              <a:solidFill>
                <a:srgbClr val="3C63AB"/>
              </a:solidFill>
            </a:endParaRPr>
          </a:p>
          <a:p>
            <a:pPr indent="0" lvl="0" marL="0" rtl="0" algn="just">
              <a:lnSpc>
                <a:spcPct val="90000"/>
              </a:lnSpc>
              <a:spcBef>
                <a:spcPts val="0"/>
              </a:spcBef>
              <a:spcAft>
                <a:spcPts val="0"/>
              </a:spcAft>
              <a:buNone/>
            </a:pPr>
            <a:r>
              <a:t/>
            </a:r>
            <a:endParaRPr sz="1200">
              <a:solidFill>
                <a:srgbClr val="3C63AB"/>
              </a:solidFill>
            </a:endParaRPr>
          </a:p>
          <a:p>
            <a:pPr indent="0" lvl="0" marL="0" rtl="0" algn="just">
              <a:lnSpc>
                <a:spcPct val="90000"/>
              </a:lnSpc>
              <a:spcBef>
                <a:spcPts val="0"/>
              </a:spcBef>
              <a:spcAft>
                <a:spcPts val="0"/>
              </a:spcAft>
              <a:buNone/>
            </a:pPr>
            <a:r>
              <a:t/>
            </a:r>
            <a:endParaRPr sz="1200">
              <a:solidFill>
                <a:srgbClr val="3C63A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00110" y="317748"/>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Ejemplo simple de un constructor:</a:t>
            </a:r>
            <a:endParaRPr sz="3000">
              <a:solidFill>
                <a:srgbClr val="E83464"/>
              </a:solidFill>
            </a:endParaRPr>
          </a:p>
        </p:txBody>
      </p:sp>
      <p:sp>
        <p:nvSpPr>
          <p:cNvPr id="180" name="Google Shape;180;p21"/>
          <p:cNvSpPr txBox="1"/>
          <p:nvPr/>
        </p:nvSpPr>
        <p:spPr>
          <a:xfrm>
            <a:off x="-42950" y="1851000"/>
            <a:ext cx="7908600" cy="1558200"/>
          </a:xfrm>
          <a:prstGeom prst="rect">
            <a:avLst/>
          </a:prstGeom>
          <a:noFill/>
          <a:ln>
            <a:noFill/>
          </a:ln>
        </p:spPr>
        <p:txBody>
          <a:bodyPr anchorCtr="0" anchor="t" bIns="34275" lIns="0" spcFirstLastPara="1" rIns="0" wrap="square" tIns="34275">
            <a:noAutofit/>
          </a:bodyPr>
          <a:lstStyle/>
          <a:p>
            <a:pPr indent="-228600" lvl="1" marL="914400" rtl="0" algn="l">
              <a:lnSpc>
                <a:spcPct val="90000"/>
              </a:lnSpc>
              <a:spcBef>
                <a:spcPts val="200"/>
              </a:spcBef>
              <a:spcAft>
                <a:spcPts val="0"/>
              </a:spcAft>
              <a:buNone/>
            </a:pPr>
            <a:r>
              <a:rPr lang="es" sz="1150">
                <a:solidFill>
                  <a:srgbClr val="8959A8"/>
                </a:solidFill>
                <a:highlight>
                  <a:srgbClr val="F6F6F6"/>
                </a:highlight>
                <a:latin typeface="Courier New"/>
                <a:ea typeface="Courier New"/>
                <a:cs typeface="Courier New"/>
                <a:sym typeface="Courier New"/>
              </a:rPr>
              <a:t>public</a:t>
            </a:r>
            <a:r>
              <a:rPr lang="es" sz="1150">
                <a:solidFill>
                  <a:srgbClr val="222222"/>
                </a:solidFill>
                <a:highlight>
                  <a:srgbClr val="F6F6F6"/>
                </a:highlight>
                <a:latin typeface="Courier New"/>
                <a:ea typeface="Courier New"/>
                <a:cs typeface="Courier New"/>
                <a:sym typeface="Courier New"/>
              </a:rPr>
              <a:t> </a:t>
            </a:r>
            <a:r>
              <a:rPr lang="es" sz="1150">
                <a:solidFill>
                  <a:srgbClr val="8959A8"/>
                </a:solidFill>
                <a:highlight>
                  <a:srgbClr val="F6F6F6"/>
                </a:highlight>
                <a:latin typeface="Courier New"/>
                <a:ea typeface="Courier New"/>
                <a:cs typeface="Courier New"/>
                <a:sym typeface="Courier New"/>
              </a:rPr>
              <a:t>class</a:t>
            </a:r>
            <a:r>
              <a:rPr lang="es" sz="1150">
                <a:solidFill>
                  <a:srgbClr val="222222"/>
                </a:solidFill>
                <a:highlight>
                  <a:srgbClr val="F6F6F6"/>
                </a:highlight>
                <a:latin typeface="Courier New"/>
                <a:ea typeface="Courier New"/>
                <a:cs typeface="Courier New"/>
                <a:sym typeface="Courier New"/>
              </a:rPr>
              <a:t> PruebaPrecio {</a:t>
            </a:r>
            <a:endParaRPr sz="1150">
              <a:solidFill>
                <a:srgbClr val="222222"/>
              </a:solidFill>
              <a:highlight>
                <a:srgbClr val="F6F6F6"/>
              </a:highlight>
              <a:latin typeface="Courier New"/>
              <a:ea typeface="Courier New"/>
              <a:cs typeface="Courier New"/>
              <a:sym typeface="Courier New"/>
            </a:endParaRPr>
          </a:p>
          <a:p>
            <a:pPr indent="-228600" lvl="1" marL="914400" rtl="0" algn="l">
              <a:lnSpc>
                <a:spcPct val="90000"/>
              </a:lnSpc>
              <a:spcBef>
                <a:spcPts val="200"/>
              </a:spcBef>
              <a:spcAft>
                <a:spcPts val="0"/>
              </a:spcAft>
              <a:buNone/>
            </a:pPr>
            <a:r>
              <a:rPr lang="es" sz="1150">
                <a:solidFill>
                  <a:srgbClr val="222222"/>
                </a:solidFill>
                <a:highlight>
                  <a:srgbClr val="F6F6F6"/>
                </a:highlight>
                <a:latin typeface="Courier New"/>
                <a:ea typeface="Courier New"/>
                <a:cs typeface="Courier New"/>
                <a:sym typeface="Courier New"/>
              </a:rPr>
              <a:t>    </a:t>
            </a:r>
            <a:r>
              <a:rPr lang="es" sz="1150">
                <a:solidFill>
                  <a:srgbClr val="8959A8"/>
                </a:solidFill>
                <a:highlight>
                  <a:srgbClr val="F6F6F6"/>
                </a:highlight>
                <a:latin typeface="Courier New"/>
                <a:ea typeface="Courier New"/>
                <a:cs typeface="Courier New"/>
                <a:sym typeface="Courier New"/>
              </a:rPr>
              <a:t>public</a:t>
            </a:r>
            <a:r>
              <a:rPr lang="es" sz="1150">
                <a:solidFill>
                  <a:srgbClr val="222222"/>
                </a:solidFill>
                <a:highlight>
                  <a:srgbClr val="F6F6F6"/>
                </a:highlight>
                <a:latin typeface="Courier New"/>
                <a:ea typeface="Courier New"/>
                <a:cs typeface="Courier New"/>
                <a:sym typeface="Courier New"/>
              </a:rPr>
              <a:t> </a:t>
            </a:r>
            <a:r>
              <a:rPr lang="es" sz="1150">
                <a:solidFill>
                  <a:srgbClr val="8959A8"/>
                </a:solidFill>
                <a:highlight>
                  <a:srgbClr val="F6F6F6"/>
                </a:highlight>
                <a:latin typeface="Courier New"/>
                <a:ea typeface="Courier New"/>
                <a:cs typeface="Courier New"/>
                <a:sym typeface="Courier New"/>
              </a:rPr>
              <a:t>static</a:t>
            </a:r>
            <a:r>
              <a:rPr lang="es" sz="1150">
                <a:solidFill>
                  <a:srgbClr val="222222"/>
                </a:solidFill>
                <a:highlight>
                  <a:srgbClr val="F6F6F6"/>
                </a:highlight>
                <a:latin typeface="Courier New"/>
                <a:ea typeface="Courier New"/>
                <a:cs typeface="Courier New"/>
                <a:sym typeface="Courier New"/>
              </a:rPr>
              <a:t> </a:t>
            </a:r>
            <a:r>
              <a:rPr lang="es" sz="1150">
                <a:solidFill>
                  <a:srgbClr val="8959A8"/>
                </a:solidFill>
                <a:highlight>
                  <a:srgbClr val="F6F6F6"/>
                </a:highlight>
                <a:latin typeface="Courier New"/>
                <a:ea typeface="Courier New"/>
                <a:cs typeface="Courier New"/>
                <a:sym typeface="Courier New"/>
              </a:rPr>
              <a:t>void</a:t>
            </a:r>
            <a:r>
              <a:rPr lang="es" sz="1150">
                <a:solidFill>
                  <a:srgbClr val="222222"/>
                </a:solidFill>
                <a:highlight>
                  <a:srgbClr val="F6F6F6"/>
                </a:highlight>
                <a:latin typeface="Courier New"/>
                <a:ea typeface="Courier New"/>
                <a:cs typeface="Courier New"/>
                <a:sym typeface="Courier New"/>
              </a:rPr>
              <a:t> main(</a:t>
            </a:r>
            <a:r>
              <a:rPr lang="es" sz="1150">
                <a:solidFill>
                  <a:srgbClr val="8959A8"/>
                </a:solidFill>
                <a:highlight>
                  <a:srgbClr val="F6F6F6"/>
                </a:highlight>
                <a:latin typeface="Courier New"/>
                <a:ea typeface="Courier New"/>
                <a:cs typeface="Courier New"/>
                <a:sym typeface="Courier New"/>
              </a:rPr>
              <a:t>String</a:t>
            </a:r>
            <a:r>
              <a:rPr lang="es" sz="1150">
                <a:solidFill>
                  <a:srgbClr val="222222"/>
                </a:solidFill>
                <a:highlight>
                  <a:srgbClr val="F6F6F6"/>
                </a:highlight>
                <a:latin typeface="Courier New"/>
                <a:ea typeface="Courier New"/>
                <a:cs typeface="Courier New"/>
                <a:sym typeface="Courier New"/>
              </a:rPr>
              <a:t> [] args) {</a:t>
            </a:r>
            <a:endParaRPr sz="1150">
              <a:solidFill>
                <a:srgbClr val="222222"/>
              </a:solidFill>
              <a:highlight>
                <a:srgbClr val="F6F6F6"/>
              </a:highlight>
              <a:latin typeface="Courier New"/>
              <a:ea typeface="Courier New"/>
              <a:cs typeface="Courier New"/>
              <a:sym typeface="Courier New"/>
            </a:endParaRPr>
          </a:p>
          <a:p>
            <a:pPr indent="-228600" lvl="1" marL="914400" rtl="0" algn="l">
              <a:lnSpc>
                <a:spcPct val="90000"/>
              </a:lnSpc>
              <a:spcBef>
                <a:spcPts val="200"/>
              </a:spcBef>
              <a:spcAft>
                <a:spcPts val="0"/>
              </a:spcAft>
              <a:buNone/>
            </a:pPr>
            <a:r>
              <a:rPr lang="es" sz="1150">
                <a:solidFill>
                  <a:srgbClr val="222222"/>
                </a:solidFill>
                <a:highlight>
                  <a:srgbClr val="F6F6F6"/>
                </a:highlight>
                <a:latin typeface="Courier New"/>
                <a:ea typeface="Courier New"/>
                <a:cs typeface="Courier New"/>
                <a:sym typeface="Courier New"/>
              </a:rPr>
              <a:t>        Precio p</a:t>
            </a:r>
            <a:r>
              <a:rPr lang="es" sz="1150">
                <a:solidFill>
                  <a:srgbClr val="3E999F"/>
                </a:solidFill>
                <a:highlight>
                  <a:srgbClr val="F6F6F6"/>
                </a:highlight>
                <a:latin typeface="Courier New"/>
                <a:ea typeface="Courier New"/>
                <a:cs typeface="Courier New"/>
                <a:sym typeface="Courier New"/>
              </a:rPr>
              <a:t>;</a:t>
            </a:r>
            <a:r>
              <a:rPr lang="es" sz="1150">
                <a:solidFill>
                  <a:srgbClr val="222222"/>
                </a:solidFill>
                <a:highlight>
                  <a:srgbClr val="F6F6F6"/>
                </a:highlight>
                <a:latin typeface="Courier New"/>
                <a:ea typeface="Courier New"/>
                <a:cs typeface="Courier New"/>
                <a:sym typeface="Courier New"/>
              </a:rPr>
              <a:t>           </a:t>
            </a:r>
            <a:r>
              <a:rPr lang="es" sz="1150">
                <a:solidFill>
                  <a:srgbClr val="8E908C"/>
                </a:solidFill>
                <a:highlight>
                  <a:srgbClr val="F6F6F6"/>
                </a:highlight>
                <a:latin typeface="Courier New"/>
                <a:ea typeface="Courier New"/>
                <a:cs typeface="Courier New"/>
                <a:sym typeface="Courier New"/>
              </a:rPr>
              <a:t>// Crea una referencia de la clase Precio</a:t>
            </a:r>
            <a:endParaRPr sz="1150">
              <a:solidFill>
                <a:srgbClr val="222222"/>
              </a:solidFill>
              <a:highlight>
                <a:srgbClr val="F6F6F6"/>
              </a:highlight>
              <a:latin typeface="Courier New"/>
              <a:ea typeface="Courier New"/>
              <a:cs typeface="Courier New"/>
              <a:sym typeface="Courier New"/>
            </a:endParaRPr>
          </a:p>
          <a:p>
            <a:pPr indent="-228600" lvl="1" marL="914400" rtl="0" algn="l">
              <a:lnSpc>
                <a:spcPct val="90000"/>
              </a:lnSpc>
              <a:spcBef>
                <a:spcPts val="200"/>
              </a:spcBef>
              <a:spcAft>
                <a:spcPts val="0"/>
              </a:spcAft>
              <a:buNone/>
            </a:pPr>
            <a:r>
              <a:rPr lang="es" sz="1150">
                <a:solidFill>
                  <a:srgbClr val="222222"/>
                </a:solidFill>
                <a:highlight>
                  <a:srgbClr val="F6F6F6"/>
                </a:highlight>
                <a:latin typeface="Courier New"/>
                <a:ea typeface="Courier New"/>
                <a:cs typeface="Courier New"/>
                <a:sym typeface="Courier New"/>
              </a:rPr>
              <a:t>        p </a:t>
            </a:r>
            <a:r>
              <a:rPr lang="es" sz="1150">
                <a:solidFill>
                  <a:srgbClr val="3E999F"/>
                </a:solidFill>
                <a:highlight>
                  <a:srgbClr val="F6F6F6"/>
                </a:highlight>
                <a:latin typeface="Courier New"/>
                <a:ea typeface="Courier New"/>
                <a:cs typeface="Courier New"/>
                <a:sym typeface="Courier New"/>
              </a:rPr>
              <a:t>=</a:t>
            </a:r>
            <a:r>
              <a:rPr lang="es" sz="1150">
                <a:solidFill>
                  <a:srgbClr val="222222"/>
                </a:solidFill>
                <a:highlight>
                  <a:srgbClr val="F6F6F6"/>
                </a:highlight>
                <a:latin typeface="Courier New"/>
                <a:ea typeface="Courier New"/>
                <a:cs typeface="Courier New"/>
                <a:sym typeface="Courier New"/>
              </a:rPr>
              <a:t> </a:t>
            </a:r>
            <a:r>
              <a:rPr lang="es" sz="1150">
                <a:solidFill>
                  <a:srgbClr val="8959A8"/>
                </a:solidFill>
                <a:highlight>
                  <a:srgbClr val="F6F6F6"/>
                </a:highlight>
                <a:latin typeface="Courier New"/>
                <a:ea typeface="Courier New"/>
                <a:cs typeface="Courier New"/>
                <a:sym typeface="Courier New"/>
              </a:rPr>
              <a:t>new</a:t>
            </a:r>
            <a:r>
              <a:rPr lang="es" sz="1150">
                <a:solidFill>
                  <a:srgbClr val="222222"/>
                </a:solidFill>
                <a:highlight>
                  <a:srgbClr val="F6F6F6"/>
                </a:highlight>
                <a:latin typeface="Courier New"/>
                <a:ea typeface="Courier New"/>
                <a:cs typeface="Courier New"/>
                <a:sym typeface="Courier New"/>
              </a:rPr>
              <a:t> Precio()</a:t>
            </a:r>
            <a:r>
              <a:rPr lang="es" sz="1150">
                <a:solidFill>
                  <a:srgbClr val="3E999F"/>
                </a:solidFill>
                <a:highlight>
                  <a:srgbClr val="F6F6F6"/>
                </a:highlight>
                <a:latin typeface="Courier New"/>
                <a:ea typeface="Courier New"/>
                <a:cs typeface="Courier New"/>
                <a:sym typeface="Courier New"/>
              </a:rPr>
              <a:t>;</a:t>
            </a:r>
            <a:r>
              <a:rPr lang="es" sz="1150">
                <a:solidFill>
                  <a:srgbClr val="222222"/>
                </a:solidFill>
                <a:highlight>
                  <a:srgbClr val="F6F6F6"/>
                </a:highlight>
                <a:latin typeface="Courier New"/>
                <a:ea typeface="Courier New"/>
                <a:cs typeface="Courier New"/>
                <a:sym typeface="Courier New"/>
              </a:rPr>
              <a:t>   </a:t>
            </a:r>
            <a:r>
              <a:rPr lang="es" sz="1150">
                <a:solidFill>
                  <a:srgbClr val="8E908C"/>
                </a:solidFill>
                <a:highlight>
                  <a:srgbClr val="F6F6F6"/>
                </a:highlight>
                <a:latin typeface="Courier New"/>
                <a:ea typeface="Courier New"/>
                <a:cs typeface="Courier New"/>
                <a:sym typeface="Courier New"/>
              </a:rPr>
              <a:t>// Crea el objeto de la clase Precio y realiza</a:t>
            </a:r>
            <a:endParaRPr sz="1150">
              <a:solidFill>
                <a:srgbClr val="222222"/>
              </a:solidFill>
              <a:highlight>
                <a:srgbClr val="F6F6F6"/>
              </a:highlight>
              <a:latin typeface="Courier New"/>
              <a:ea typeface="Courier New"/>
              <a:cs typeface="Courier New"/>
              <a:sym typeface="Courier New"/>
            </a:endParaRPr>
          </a:p>
          <a:p>
            <a:pPr indent="-228600" lvl="1" marL="914400" rtl="0" algn="l">
              <a:lnSpc>
                <a:spcPct val="90000"/>
              </a:lnSpc>
              <a:spcBef>
                <a:spcPts val="200"/>
              </a:spcBef>
              <a:spcAft>
                <a:spcPts val="0"/>
              </a:spcAft>
              <a:buNone/>
            </a:pPr>
            <a:r>
              <a:rPr lang="es" sz="1150">
                <a:solidFill>
                  <a:srgbClr val="222222"/>
                </a:solidFill>
                <a:highlight>
                  <a:srgbClr val="F6F6F6"/>
                </a:highlight>
                <a:latin typeface="Courier New"/>
                <a:ea typeface="Courier New"/>
                <a:cs typeface="Courier New"/>
                <a:sym typeface="Courier New"/>
              </a:rPr>
              <a:t>                            </a:t>
            </a:r>
            <a:r>
              <a:rPr lang="es" sz="1150">
                <a:solidFill>
                  <a:srgbClr val="8E908C"/>
                </a:solidFill>
                <a:highlight>
                  <a:srgbClr val="F6F6F6"/>
                </a:highlight>
                <a:latin typeface="Courier New"/>
                <a:ea typeface="Courier New"/>
                <a:cs typeface="Courier New"/>
                <a:sym typeface="Courier New"/>
              </a:rPr>
              <a:t>// una llamada al metodo constructor</a:t>
            </a:r>
            <a:endParaRPr sz="1150">
              <a:solidFill>
                <a:srgbClr val="222222"/>
              </a:solidFill>
              <a:highlight>
                <a:srgbClr val="F6F6F6"/>
              </a:highlight>
              <a:latin typeface="Courier New"/>
              <a:ea typeface="Courier New"/>
              <a:cs typeface="Courier New"/>
              <a:sym typeface="Courier New"/>
            </a:endParaRPr>
          </a:p>
          <a:p>
            <a:pPr indent="-228600" lvl="1" marL="914400" rtl="0" algn="l">
              <a:lnSpc>
                <a:spcPct val="90000"/>
              </a:lnSpc>
              <a:spcBef>
                <a:spcPts val="200"/>
              </a:spcBef>
              <a:spcAft>
                <a:spcPts val="0"/>
              </a:spcAft>
              <a:buNone/>
            </a:pPr>
            <a:r>
              <a:rPr lang="es" sz="1150">
                <a:solidFill>
                  <a:srgbClr val="222222"/>
                </a:solidFill>
                <a:highlight>
                  <a:srgbClr val="F6F6F6"/>
                </a:highlight>
                <a:latin typeface="Courier New"/>
                <a:ea typeface="Courier New"/>
                <a:cs typeface="Courier New"/>
                <a:sym typeface="Courier New"/>
              </a:rPr>
              <a:t>    }</a:t>
            </a:r>
            <a:endParaRPr sz="1150">
              <a:solidFill>
                <a:srgbClr val="222222"/>
              </a:solidFill>
              <a:highlight>
                <a:srgbClr val="F6F6F6"/>
              </a:highlight>
              <a:latin typeface="Courier New"/>
              <a:ea typeface="Courier New"/>
              <a:cs typeface="Courier New"/>
              <a:sym typeface="Courier New"/>
            </a:endParaRPr>
          </a:p>
          <a:p>
            <a:pPr indent="0" lvl="0" marL="76200" marR="76200" rtl="0" algn="l">
              <a:lnSpc>
                <a:spcPct val="115000"/>
              </a:lnSpc>
              <a:spcBef>
                <a:spcPts val="0"/>
              </a:spcBef>
              <a:spcAft>
                <a:spcPts val="0"/>
              </a:spcAft>
              <a:buNone/>
            </a:pPr>
            <a:r>
              <a:rPr lang="es" sz="1150">
                <a:solidFill>
                  <a:srgbClr val="222222"/>
                </a:solidFill>
                <a:highlight>
                  <a:srgbClr val="F6F6F6"/>
                </a:highlight>
                <a:latin typeface="Courier New"/>
                <a:ea typeface="Courier New"/>
                <a:cs typeface="Courier New"/>
                <a:sym typeface="Courier New"/>
              </a:rPr>
              <a:t>    }</a:t>
            </a:r>
            <a:endParaRPr sz="1150">
              <a:solidFill>
                <a:srgbClr val="222222"/>
              </a:solidFill>
              <a:highlight>
                <a:srgbClr val="F6F6F6"/>
              </a:highlight>
              <a:latin typeface="Courier New"/>
              <a:ea typeface="Courier New"/>
              <a:cs typeface="Courier New"/>
              <a:sym typeface="Courier New"/>
            </a:endParaRPr>
          </a:p>
          <a:p>
            <a:pPr indent="-228600" lvl="1" marL="914400" rtl="0" algn="l">
              <a:lnSpc>
                <a:spcPct val="90000"/>
              </a:lnSpc>
              <a:spcBef>
                <a:spcPts val="1200"/>
              </a:spcBef>
              <a:spcAft>
                <a:spcPts val="0"/>
              </a:spcAft>
              <a:buNone/>
            </a:pPr>
            <a:r>
              <a:t/>
            </a:r>
            <a:endParaRPr sz="1200">
              <a:solidFill>
                <a:srgbClr val="333333"/>
              </a:solidFill>
              <a:highlight>
                <a:srgbClr val="FFFFFF"/>
              </a:highlight>
              <a:latin typeface="Courier New"/>
              <a:ea typeface="Courier New"/>
              <a:cs typeface="Courier New"/>
              <a:sym typeface="Courier New"/>
            </a:endParaRPr>
          </a:p>
        </p:txBody>
      </p:sp>
      <p:sp>
        <p:nvSpPr>
          <p:cNvPr id="181" name="Google Shape;181;p21"/>
          <p:cNvSpPr txBox="1"/>
          <p:nvPr/>
        </p:nvSpPr>
        <p:spPr>
          <a:xfrm>
            <a:off x="465525" y="3307000"/>
            <a:ext cx="7998300" cy="842700"/>
          </a:xfrm>
          <a:prstGeom prst="rect">
            <a:avLst/>
          </a:prstGeom>
          <a:noFill/>
          <a:ln>
            <a:noFill/>
          </a:ln>
        </p:spPr>
        <p:txBody>
          <a:bodyPr anchorCtr="0" anchor="t" bIns="34275" lIns="0" spcFirstLastPara="1" rIns="0" wrap="square" tIns="34275">
            <a:noAutofit/>
          </a:bodyPr>
          <a:lstStyle/>
          <a:p>
            <a:pPr indent="0" lvl="0" marL="95250" rtl="0" algn="just">
              <a:lnSpc>
                <a:spcPct val="90000"/>
              </a:lnSpc>
              <a:spcBef>
                <a:spcPts val="0"/>
              </a:spcBef>
              <a:spcAft>
                <a:spcPts val="0"/>
              </a:spcAft>
              <a:buNone/>
            </a:pPr>
            <a:r>
              <a:rPr lang="es" sz="1600">
                <a:solidFill>
                  <a:srgbClr val="3C63AB"/>
                </a:solidFill>
              </a:rPr>
              <a:t>En el ejemplo de la clase PruebaPrecio, que utiliza una instancia de la clase Precio, la llamada al constructor se produce en la sentencia p = new Precio();. Mientras que la ejecución de new genera una nueva instancia y devuelve su dirección de memoria, la ejecución del constructor Precio() inicializa los valores de los atributos.</a:t>
            </a:r>
            <a:endParaRPr sz="1600">
              <a:solidFill>
                <a:srgbClr val="3C63AB"/>
              </a:solidFill>
            </a:endParaRPr>
          </a:p>
          <a:p>
            <a:pPr indent="0" lvl="0" marL="95250" rtl="0" algn="just">
              <a:lnSpc>
                <a:spcPct val="90000"/>
              </a:lnSpc>
              <a:spcBef>
                <a:spcPts val="0"/>
              </a:spcBef>
              <a:spcAft>
                <a:spcPts val="0"/>
              </a:spcAft>
              <a:buNone/>
            </a:pPr>
            <a:r>
              <a:rPr lang="es" sz="1600">
                <a:solidFill>
                  <a:srgbClr val="3C63AB"/>
                </a:solidFill>
              </a:rPr>
              <a:t>Para este caso se inicializa un objeto cuando “no existe” un constructor.</a:t>
            </a:r>
            <a:endParaRPr sz="1600">
              <a:solidFill>
                <a:srgbClr val="3C63A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txBox="1"/>
          <p:nvPr/>
        </p:nvSpPr>
        <p:spPr>
          <a:xfrm>
            <a:off x="800100" y="845899"/>
            <a:ext cx="7543800" cy="784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2700">
                <a:solidFill>
                  <a:srgbClr val="E83464"/>
                </a:solidFill>
              </a:rPr>
              <a:t>Ejemplo constructor </a:t>
            </a:r>
            <a:r>
              <a:rPr lang="es" sz="2700">
                <a:solidFill>
                  <a:srgbClr val="E83464"/>
                </a:solidFill>
              </a:rPr>
              <a:t>instanciación de la clase anterior</a:t>
            </a:r>
            <a:endParaRPr sz="2700">
              <a:solidFill>
                <a:srgbClr val="E83464"/>
              </a:solidFill>
            </a:endParaRPr>
          </a:p>
        </p:txBody>
      </p:sp>
      <p:sp>
        <p:nvSpPr>
          <p:cNvPr id="187" name="Google Shape;187;p22"/>
          <p:cNvSpPr txBox="1"/>
          <p:nvPr/>
        </p:nvSpPr>
        <p:spPr>
          <a:xfrm>
            <a:off x="800110" y="1885061"/>
            <a:ext cx="3532500" cy="2687700"/>
          </a:xfrm>
          <a:prstGeom prst="rect">
            <a:avLst/>
          </a:prstGeom>
          <a:noFill/>
          <a:ln>
            <a:noFill/>
          </a:ln>
        </p:spPr>
        <p:txBody>
          <a:bodyPr anchorCtr="0" anchor="t" bIns="34275" lIns="0" spcFirstLastPara="1" rIns="0" wrap="square" tIns="34275">
            <a:noAutofit/>
          </a:bodyPr>
          <a:lstStyle/>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class MiClase {</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   int x;</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   MiClase(){</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       x=10;</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class ConstructorDemo {</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   public static void main(String[] args) {</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      MiClase t1= new MiClase();</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      MiClase t2= new MiClase();</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       System.out.println(t1.x + " - "+t2.x);</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   }</a:t>
            </a:r>
            <a:endParaRPr sz="1200">
              <a:solidFill>
                <a:srgbClr val="333333"/>
              </a:solidFill>
              <a:highlight>
                <a:srgbClr val="FFFFFF"/>
              </a:highlight>
              <a:latin typeface="Courier New"/>
              <a:ea typeface="Courier New"/>
              <a:cs typeface="Courier New"/>
              <a:sym typeface="Courier New"/>
            </a:endParaRPr>
          </a:p>
          <a:p>
            <a:pPr indent="0" lvl="0" marL="101600" rtl="0" algn="l">
              <a:lnSpc>
                <a:spcPct val="115000"/>
              </a:lnSpc>
              <a:spcBef>
                <a:spcPts val="0"/>
              </a:spcBef>
              <a:spcAft>
                <a:spcPts val="0"/>
              </a:spcAft>
              <a:buNone/>
            </a:pPr>
            <a:r>
              <a:rPr lang="es" sz="1200">
                <a:solidFill>
                  <a:srgbClr val="333333"/>
                </a:solidFill>
                <a:highlight>
                  <a:srgbClr val="FFFFFF"/>
                </a:highlight>
                <a:latin typeface="Courier New"/>
                <a:ea typeface="Courier New"/>
                <a:cs typeface="Courier New"/>
                <a:sym typeface="Courier New"/>
              </a:rPr>
              <a:t>}</a:t>
            </a:r>
            <a:endParaRPr sz="1200">
              <a:solidFill>
                <a:srgbClr val="333333"/>
              </a:solidFill>
              <a:highlight>
                <a:srgbClr val="FFFFFF"/>
              </a:highlight>
              <a:latin typeface="Courier New"/>
              <a:ea typeface="Courier New"/>
              <a:cs typeface="Courier New"/>
              <a:sym typeface="Courier New"/>
            </a:endParaRPr>
          </a:p>
          <a:p>
            <a:pPr indent="-228600" lvl="1" marL="914400" rtl="0" algn="l">
              <a:lnSpc>
                <a:spcPct val="90000"/>
              </a:lnSpc>
              <a:spcBef>
                <a:spcPts val="200"/>
              </a:spcBef>
              <a:spcAft>
                <a:spcPts val="0"/>
              </a:spcAft>
              <a:buNone/>
            </a:pPr>
            <a:r>
              <a:t/>
            </a:r>
            <a:endParaRPr sz="1100">
              <a:solidFill>
                <a:srgbClr val="233A44"/>
              </a:solidFill>
            </a:endParaRPr>
          </a:p>
        </p:txBody>
      </p:sp>
      <p:sp>
        <p:nvSpPr>
          <p:cNvPr id="188" name="Google Shape;188;p22"/>
          <p:cNvSpPr txBox="1"/>
          <p:nvPr/>
        </p:nvSpPr>
        <p:spPr>
          <a:xfrm>
            <a:off x="4919250" y="1630275"/>
            <a:ext cx="4164300" cy="2732400"/>
          </a:xfrm>
          <a:prstGeom prst="rect">
            <a:avLst/>
          </a:prstGeom>
          <a:noFill/>
          <a:ln>
            <a:noFill/>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s" sz="1600">
                <a:solidFill>
                  <a:srgbClr val="3C63AB"/>
                </a:solidFill>
              </a:rPr>
              <a:t>En este ejemplo, el constructor de MiClase es:</a:t>
            </a:r>
            <a:endParaRPr sz="1600">
              <a:solidFill>
                <a:srgbClr val="3C63AB"/>
              </a:solidFill>
            </a:endParaRPr>
          </a:p>
          <a:p>
            <a:pPr indent="0" lvl="0" marL="0" rtl="0" algn="l">
              <a:lnSpc>
                <a:spcPct val="90000"/>
              </a:lnSpc>
              <a:spcBef>
                <a:spcPts val="0"/>
              </a:spcBef>
              <a:spcAft>
                <a:spcPts val="0"/>
              </a:spcAft>
              <a:buNone/>
            </a:pPr>
            <a:r>
              <a:t/>
            </a:r>
            <a:endParaRPr sz="1600">
              <a:solidFill>
                <a:srgbClr val="3C63AB"/>
              </a:solidFill>
            </a:endParaRPr>
          </a:p>
          <a:p>
            <a:pPr indent="0" lvl="0" marL="1371600" rtl="0" algn="l">
              <a:lnSpc>
                <a:spcPct val="90000"/>
              </a:lnSpc>
              <a:spcBef>
                <a:spcPts val="0"/>
              </a:spcBef>
              <a:spcAft>
                <a:spcPts val="0"/>
              </a:spcAft>
              <a:buNone/>
            </a:pPr>
            <a:r>
              <a:rPr lang="es" sz="1600">
                <a:solidFill>
                  <a:srgbClr val="3C63AB"/>
                </a:solidFill>
              </a:rPr>
              <a:t>MiClase(){</a:t>
            </a:r>
            <a:endParaRPr sz="1600">
              <a:solidFill>
                <a:srgbClr val="3C63AB"/>
              </a:solidFill>
            </a:endParaRPr>
          </a:p>
          <a:p>
            <a:pPr indent="0" lvl="0" marL="1371600" rtl="0" algn="l">
              <a:lnSpc>
                <a:spcPct val="90000"/>
              </a:lnSpc>
              <a:spcBef>
                <a:spcPts val="0"/>
              </a:spcBef>
              <a:spcAft>
                <a:spcPts val="0"/>
              </a:spcAft>
              <a:buNone/>
            </a:pPr>
            <a:r>
              <a:rPr lang="es" sz="1600">
                <a:solidFill>
                  <a:srgbClr val="3C63AB"/>
                </a:solidFill>
              </a:rPr>
              <a:t> x=10;</a:t>
            </a:r>
            <a:endParaRPr sz="1600">
              <a:solidFill>
                <a:srgbClr val="3C63AB"/>
              </a:solidFill>
            </a:endParaRPr>
          </a:p>
          <a:p>
            <a:pPr indent="0" lvl="0" marL="1371600" rtl="0" algn="l">
              <a:lnSpc>
                <a:spcPct val="90000"/>
              </a:lnSpc>
              <a:spcBef>
                <a:spcPts val="0"/>
              </a:spcBef>
              <a:spcAft>
                <a:spcPts val="0"/>
              </a:spcAft>
              <a:buNone/>
            </a:pPr>
            <a:r>
              <a:rPr lang="es" sz="1600">
                <a:solidFill>
                  <a:srgbClr val="3C63AB"/>
                </a:solidFill>
              </a:rPr>
              <a:t> }</a:t>
            </a:r>
            <a:endParaRPr sz="1600">
              <a:solidFill>
                <a:srgbClr val="3C63AB"/>
              </a:solidFill>
            </a:endParaRPr>
          </a:p>
          <a:p>
            <a:pPr indent="0" lvl="0" marL="1371600" rtl="0" algn="l">
              <a:lnSpc>
                <a:spcPct val="90000"/>
              </a:lnSpc>
              <a:spcBef>
                <a:spcPts val="0"/>
              </a:spcBef>
              <a:spcAft>
                <a:spcPts val="0"/>
              </a:spcAft>
              <a:buNone/>
            </a:pPr>
            <a:r>
              <a:t/>
            </a:r>
            <a:endParaRPr sz="1600">
              <a:solidFill>
                <a:srgbClr val="3C63AB"/>
              </a:solidFill>
            </a:endParaRPr>
          </a:p>
          <a:p>
            <a:pPr indent="0" lvl="0" marL="0" rtl="0" algn="l">
              <a:lnSpc>
                <a:spcPct val="90000"/>
              </a:lnSpc>
              <a:spcBef>
                <a:spcPts val="0"/>
              </a:spcBef>
              <a:spcAft>
                <a:spcPts val="0"/>
              </a:spcAft>
              <a:buNone/>
            </a:pPr>
            <a:r>
              <a:rPr lang="es" sz="1600">
                <a:solidFill>
                  <a:srgbClr val="3C63AB"/>
                </a:solidFill>
              </a:rPr>
              <a:t>Este constructor asigna a la variable de instancia x de MiClase el valor de 10. Este constructor es llamado por new cuando se crea un objeto. </a:t>
            </a:r>
            <a:endParaRPr sz="1600">
              <a:solidFill>
                <a:srgbClr val="3C63AB"/>
              </a:solidFill>
            </a:endParaRPr>
          </a:p>
          <a:p>
            <a:pPr indent="-190500" lvl="0" marL="285750" rtl="0" algn="l">
              <a:lnSpc>
                <a:spcPct val="90000"/>
              </a:lnSpc>
              <a:spcBef>
                <a:spcPts val="0"/>
              </a:spcBef>
              <a:spcAft>
                <a:spcPts val="0"/>
              </a:spcAft>
              <a:buNone/>
            </a:pPr>
            <a:r>
              <a:t/>
            </a:r>
            <a:endParaRPr sz="1600">
              <a:solidFill>
                <a:srgbClr val="3C63AB"/>
              </a:solidFill>
            </a:endParaRPr>
          </a:p>
          <a:p>
            <a:pPr indent="-190500" lvl="0" marL="285750" rtl="0" algn="l">
              <a:lnSpc>
                <a:spcPct val="90000"/>
              </a:lnSpc>
              <a:spcBef>
                <a:spcPts val="0"/>
              </a:spcBef>
              <a:spcAft>
                <a:spcPts val="0"/>
              </a:spcAft>
              <a:buNone/>
            </a:pPr>
            <a:r>
              <a:t/>
            </a:r>
            <a:endParaRPr sz="1600">
              <a:solidFill>
                <a:srgbClr val="3C63AB"/>
              </a:solidFill>
              <a:highlight>
                <a:srgbClr val="FFFF00"/>
              </a:highlight>
            </a:endParaRPr>
          </a:p>
          <a:p>
            <a:pPr indent="0" lvl="0" marL="0" rtl="0" algn="l">
              <a:lnSpc>
                <a:spcPct val="115000"/>
              </a:lnSpc>
              <a:spcBef>
                <a:spcPts val="0"/>
              </a:spcBef>
              <a:spcAft>
                <a:spcPts val="0"/>
              </a:spcAft>
              <a:buNone/>
            </a:pPr>
            <a:r>
              <a:rPr lang="es" sz="1050" u="sng">
                <a:solidFill>
                  <a:srgbClr val="333333"/>
                </a:solidFill>
                <a:highlight>
                  <a:srgbClr val="FFFF00"/>
                </a:highlight>
              </a:rPr>
              <a:t>Salida: </a:t>
            </a:r>
            <a:r>
              <a:rPr lang="es" sz="1000">
                <a:solidFill>
                  <a:srgbClr val="333333"/>
                </a:solidFill>
                <a:highlight>
                  <a:srgbClr val="FFFF00"/>
                </a:highlight>
                <a:latin typeface="Courier New"/>
                <a:ea typeface="Courier New"/>
                <a:cs typeface="Courier New"/>
                <a:sym typeface="Courier New"/>
              </a:rPr>
              <a:t>10 - 10</a:t>
            </a:r>
            <a:endParaRPr sz="1000">
              <a:solidFill>
                <a:srgbClr val="333333"/>
              </a:solidFill>
              <a:highlight>
                <a:srgbClr val="FFFF00"/>
              </a:highlight>
              <a:latin typeface="Courier New"/>
              <a:ea typeface="Courier New"/>
              <a:cs typeface="Courier New"/>
              <a:sym typeface="Courier New"/>
            </a:endParaRPr>
          </a:p>
          <a:p>
            <a:pPr indent="-190500" lvl="0" marL="285750" rtl="0" algn="l">
              <a:lnSpc>
                <a:spcPct val="90000"/>
              </a:lnSpc>
              <a:spcBef>
                <a:spcPts val="1600"/>
              </a:spcBef>
              <a:spcAft>
                <a:spcPts val="0"/>
              </a:spcAft>
              <a:buNone/>
            </a:pPr>
            <a:r>
              <a:t/>
            </a:r>
            <a:endParaRPr sz="1600">
              <a:solidFill>
                <a:srgbClr val="3C63A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Ejemplo</a:t>
            </a:r>
            <a:endParaRPr sz="3000">
              <a:solidFill>
                <a:srgbClr val="E83464"/>
              </a:solidFill>
            </a:endParaRPr>
          </a:p>
        </p:txBody>
      </p:sp>
      <p:sp>
        <p:nvSpPr>
          <p:cNvPr id="194" name="Google Shape;194;p23"/>
          <p:cNvSpPr txBox="1"/>
          <p:nvPr/>
        </p:nvSpPr>
        <p:spPr>
          <a:xfrm>
            <a:off x="822960" y="1417754"/>
            <a:ext cx="7543800" cy="33549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b="1" lang="es" sz="1600">
                <a:solidFill>
                  <a:srgbClr val="3C63AB"/>
                </a:solidFill>
              </a:rPr>
              <a:t>Enunciado: </a:t>
            </a:r>
            <a:r>
              <a:rPr lang="es" sz="1600">
                <a:solidFill>
                  <a:srgbClr val="3C63AB"/>
                </a:solidFill>
              </a:rPr>
              <a:t>Construya una clase denominada estudiante, con los siguientes atributos Nombre, Nota1, Nota2, Nota3 y Definitiva. Solicite al usuario los valores para un estudiante y </a:t>
            </a:r>
            <a:r>
              <a:rPr lang="es" sz="1600">
                <a:solidFill>
                  <a:srgbClr val="3C63AB"/>
                </a:solidFill>
              </a:rPr>
              <a:t>almacénese</a:t>
            </a:r>
            <a:r>
              <a:rPr lang="es" sz="1600">
                <a:solidFill>
                  <a:srgbClr val="3C63AB"/>
                </a:solidFill>
              </a:rPr>
              <a:t> en una instancia de la clase estudiante. Calcule la nota definitiva como el promedio simple de las tres notas. (nota1+nota2+nota3)/3</a:t>
            </a:r>
            <a:endParaRPr sz="1300">
              <a:solidFill>
                <a:srgbClr val="233A44"/>
              </a:solidFill>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rPr b="1" lang="es" sz="1600">
                <a:solidFill>
                  <a:srgbClr val="3C63AB"/>
                </a:solidFill>
              </a:rPr>
              <a:t>Diagrama de Clase</a:t>
            </a:r>
            <a:endParaRPr sz="1300">
              <a:solidFill>
                <a:srgbClr val="233A44"/>
              </a:solidFill>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a:p>
            <a:pPr indent="-190500" lvl="0" marL="28575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p:txBody>
      </p:sp>
      <p:graphicFrame>
        <p:nvGraphicFramePr>
          <p:cNvPr id="195" name="Google Shape;195;p23"/>
          <p:cNvGraphicFramePr/>
          <p:nvPr/>
        </p:nvGraphicFramePr>
        <p:xfrm>
          <a:off x="3033131" y="3015662"/>
          <a:ext cx="3000000" cy="3000000"/>
        </p:xfrm>
        <a:graphic>
          <a:graphicData uri="http://schemas.openxmlformats.org/drawingml/2006/table">
            <a:tbl>
              <a:tblPr bandRow="1" firstRow="1">
                <a:gradFill>
                  <a:gsLst>
                    <a:gs pos="0">
                      <a:srgbClr val="A9ACE6"/>
                    </a:gs>
                    <a:gs pos="35000">
                      <a:srgbClr val="C2C5ED"/>
                    </a:gs>
                    <a:gs pos="100000">
                      <a:srgbClr val="E7E7F9"/>
                    </a:gs>
                  </a:gsLst>
                  <a:lin ang="16200038" scaled="0"/>
                </a:gradFill>
                <a:tableStyleId>{472433E4-2F36-4F09-A1EE-7FFC11E67750}</a:tableStyleId>
              </a:tblPr>
              <a:tblGrid>
                <a:gridCol w="4326675"/>
              </a:tblGrid>
              <a:tr h="265825">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E73464"/>
                          </a:solidFill>
                          <a:latin typeface="Arial"/>
                          <a:ea typeface="Arial"/>
                          <a:cs typeface="Arial"/>
                          <a:sym typeface="Arial"/>
                        </a:rPr>
                        <a:t>Estudiante</a:t>
                      </a:r>
                      <a:endParaRPr sz="1200" u="none" cap="none" strike="noStrike">
                        <a:solidFill>
                          <a:srgbClr val="E73464"/>
                        </a:solidFill>
                        <a:latin typeface="Arial"/>
                        <a:ea typeface="Arial"/>
                        <a:cs typeface="Arial"/>
                        <a:sym typeface="Arial"/>
                      </a:endParaRPr>
                    </a:p>
                  </a:txBody>
                  <a:tcPr marT="45725" marB="45725" marR="91450" marL="91450"/>
                </a:tc>
              </a:tr>
              <a:tr h="1010125">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Arial"/>
                          <a:ea typeface="Arial"/>
                          <a:cs typeface="Arial"/>
                          <a:sym typeface="Arial"/>
                        </a:rPr>
                        <a:t>Nombre:String</a:t>
                      </a:r>
                      <a:endParaRPr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Arial"/>
                          <a:ea typeface="Arial"/>
                          <a:cs typeface="Arial"/>
                          <a:sym typeface="Arial"/>
                        </a:rPr>
                        <a:t>Nota1:float</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Arial"/>
                          <a:ea typeface="Arial"/>
                          <a:cs typeface="Arial"/>
                          <a:sym typeface="Arial"/>
                        </a:rPr>
                        <a:t>Nota2:float</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Arial"/>
                          <a:ea typeface="Arial"/>
                          <a:cs typeface="Arial"/>
                          <a:sym typeface="Arial"/>
                        </a:rPr>
                        <a:t>Nota3:float</a:t>
                      </a:r>
                      <a:endParaRPr sz="1400" u="none" cap="none" strike="noStrike"/>
                    </a:p>
                  </a:txBody>
                  <a:tcPr marT="45725" marB="45725" marR="91450" marL="91450"/>
                </a:tc>
              </a:tr>
              <a:tr h="374375">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latin typeface="Arial"/>
                          <a:ea typeface="Arial"/>
                          <a:cs typeface="Arial"/>
                          <a:sym typeface="Arial"/>
                        </a:rPr>
                        <a:t>Promedio(Nota1:float,Nota2:float,Nota3:float</a:t>
                      </a:r>
                      <a:endParaRPr sz="12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