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66fc275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e66fc27585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66fc2758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e66fc27585_1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66fc2758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e66fc27585_1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66fc27585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e66fc27585_1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66fc27585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e66fc27585_1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66fc27585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e66fc27585_1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66fc27585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e66fc27585_1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66fc27585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e66fc27585_1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66fc27585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e66fc27585_1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6fc27585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e66fc27585_1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66fc27585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e66fc27585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66fc27585_1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e66fc2758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66fc2758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e66fc27585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66fc2758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e66fc27585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66fc2758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e66fc27585_1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66fc2758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e66fc27585_1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66fc2758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e66fc27585_1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66fc2758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e66fc27585_1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66fc2758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e66fc27585_1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2400" u="none" cap="none" strike="noStrike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Programación </a:t>
            </a:r>
            <a:br>
              <a:rPr b="0" i="0" lang="es" sz="2400" u="none" cap="none" strike="noStrike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2400" u="none" cap="none" strike="noStrike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Básica en Java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/>
        </p:nvSpPr>
        <p:spPr>
          <a:xfrm>
            <a:off x="870349" y="2195021"/>
            <a:ext cx="71256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La palabra clave </a:t>
            </a:r>
            <a:r>
              <a:rPr b="1" i="0" lang="es" sz="16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en Java es una variable de referencia que se usa para referir objetos de clase padre y se usa principalmente para acceder a cualquier atributo o método de la clase base (dependiendo del nivel de acceso)</a:t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Char char="●"/>
            </a:pPr>
            <a:r>
              <a:rPr lang="es" sz="1600">
                <a:solidFill>
                  <a:srgbClr val="3C63AB"/>
                </a:solidFill>
              </a:rPr>
              <a:t>También</a:t>
            </a: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  se puede usar para acceder al constructor de la superclase. 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1" i="0" lang="es" sz="16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” puede llamar constructores tanto con parámetros como sin parámetros dependiendo de la situación. </a:t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700852" y="679976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Palabra clave super: llamar métodos    de superclases desde subclases</a:t>
            </a:r>
            <a:endParaRPr b="0" i="0" sz="2800" u="none" cap="none" strike="noStrike">
              <a:solidFill>
                <a:srgbClr val="AF7B5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/>
        </p:nvSpPr>
        <p:spPr>
          <a:xfrm>
            <a:off x="903249" y="1628079"/>
            <a:ext cx="7125600" cy="29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/* superclase Vehiculo */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Public class Vehiculo</a:t>
            </a:r>
            <a:endParaRPr b="0" i="0" sz="12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public Vehiculo();</a:t>
            </a:r>
            <a:endParaRPr b="0" i="0" sz="12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    System.out.println("Constructor de la clase Vehiculo");</a:t>
            </a:r>
            <a:endParaRPr b="0" i="0" sz="12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/* subclase Taxi extiende de la clase Vehiculo */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Public class Taxi extends Vehiculo</a:t>
            </a:r>
            <a:endParaRPr b="0" i="0" sz="12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public Taxi()</a:t>
            </a:r>
            <a:endParaRPr b="0" i="0" sz="12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    super(); // llama al constructor de la superclase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    System.out.println("Constructor de la clase Taxi");</a:t>
            </a:r>
            <a:endParaRPr b="0" i="0" sz="12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646770" y="482576"/>
            <a:ext cx="76641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Palabra clave super: llamar métodos    de superclases desde subclases – </a:t>
            </a:r>
            <a:r>
              <a:rPr b="0" i="0" lang="es" sz="2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Ejemplo_1</a:t>
            </a:r>
            <a:endParaRPr b="0" i="0" sz="2400" u="none" cap="none" strike="noStrike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/>
        </p:nvSpPr>
        <p:spPr>
          <a:xfrm>
            <a:off x="914224" y="1711769"/>
            <a:ext cx="7761300" cy="30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Public class Vehiculo {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private String matricula;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public Vehiculo(String matricula) {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    this.matricula = matricula;   	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public String getMatricula() {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    return matricula;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public void setMatricula(String matricula) {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    this.matricula = matricula;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1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Public class Taxi extends Vehiculo {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private int numsillas;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public Taxi(String matricula, int numsillas)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    super(Matricula); // llama al constructor de la superclase con parámetros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    this.numsillas = numsillas;  // variable  propia de  la clase taxi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657746" y="556762"/>
            <a:ext cx="7630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Palabra clave super: llamar métodos    de superclases desde subclases – </a:t>
            </a:r>
            <a:r>
              <a:rPr b="0" i="0" lang="es" sz="2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Ejemplo_2</a:t>
            </a:r>
            <a:endParaRPr b="0" i="0" sz="2400" u="none" cap="none" strike="noStrike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858644" y="1752292"/>
            <a:ext cx="7419000" cy="27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La llamada a super() debe ser la primera instrucción en el constructor de la subclase (Taxi en el ejemplo).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Si un constructor de una subclase no llama explícitamente un constructor de la superclase, el compilador de Java inserta automáticamente una llamada al constructor sin argumento de la superclase. </a:t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Si la superclase no tiene un constructor sin argumentos, obtendrá un error en tiempo de compilación.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733752" y="482576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Palabra clave super: llamar métodos    de superclases desde subclases</a:t>
            </a:r>
            <a:endParaRPr b="0" i="0" sz="2800" u="none" cap="none" strike="noStrike">
              <a:solidFill>
                <a:srgbClr val="AF7B5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/>
        </p:nvSpPr>
        <p:spPr>
          <a:xfrm>
            <a:off x="819060" y="2152185"/>
            <a:ext cx="73731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La sintaxis para declarar subclases es: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public class SubClase extends SuperClase{ 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	... 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733752" y="660999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" sz="28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Herencia – Superclases y Subclases</a:t>
            </a:r>
            <a:br>
              <a:rPr b="0" i="0" lang="es" sz="28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28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Sintaxis</a:t>
            </a:r>
            <a:endParaRPr b="0" i="0" sz="2800" u="none" cap="none" strike="noStrike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/>
        </p:nvSpPr>
        <p:spPr>
          <a:xfrm>
            <a:off x="924944" y="1830204"/>
            <a:ext cx="7419000" cy="27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Modificación de los elementos de la superclase dentro de la subclase.</a:t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La subclase puede definir: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Char char="○"/>
            </a:pPr>
            <a:r>
              <a:rPr b="0" i="0" lang="es" sz="15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Un atributo con el mismo nombre que uno de la superclase   (Ocultación de atributos)</a:t>
            </a:r>
            <a:endParaRPr b="0" i="0" sz="15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Char char="○"/>
            </a:pPr>
            <a:r>
              <a:rPr b="0" i="0" lang="es" sz="15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Un método con el mismo nombre que uno de la superclase (Redefinición de métodos)</a:t>
            </a:r>
            <a:endParaRPr b="0" i="0" sz="15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La aplicación más común de la sobreescritura es cuando  se reescribe el método.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800052" y="560488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Sobrescritura</a:t>
            </a:r>
            <a:endParaRPr b="0" i="0" sz="2400" u="none" cap="none" strike="noStrike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/>
        </p:nvSpPr>
        <p:spPr>
          <a:xfrm>
            <a:off x="858643" y="1362005"/>
            <a:ext cx="76944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Public class ClaseA{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void miMetodo(int var1, int var2)   { </a:t>
            </a:r>
            <a:endParaRPr b="0" i="0" sz="13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    ... 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="0" i="0" sz="13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String miOtroMetodo( )   { </a:t>
            </a:r>
            <a:endParaRPr b="0" i="0" sz="13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    ...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Public class ClaseB extends ClaseA</a:t>
            </a:r>
            <a:endParaRPr b="0" i="0" sz="13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{   /* Estos métodos sobreescriben a los métodos de la superclase */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void miMetodo (int var1 ,int var2)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{ ... }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String miOtroMetodo( )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{ ... }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3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733752" y="237254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Sobrescritura - Sintaxis</a:t>
            </a:r>
            <a:endParaRPr b="0" i="0" sz="2400" u="none" cap="none" strike="noStrike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/>
        </p:nvSpPr>
        <p:spPr>
          <a:xfrm>
            <a:off x="858644" y="1533486"/>
            <a:ext cx="7419000" cy="3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Public class Padre{</a:t>
            </a:r>
            <a:endParaRPr b="0" i="0" sz="12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int a = 100;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void Mostrar(){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    System.out.println(a);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Public class Hija extends Padre{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int a = 200;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void Mostrar() {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     super.Mostrar(); // Llamar método Show desde una clase base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     System.out.println(a);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public static void Main(String[] args) {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    Hija miHija = new Hija();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    miHija.Mostrar();</a:t>
            </a:r>
            <a:endParaRPr b="0" i="0" sz="12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733752" y="47564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3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Sobrescritura de métodos heredados </a:t>
            </a:r>
            <a:br>
              <a:rPr b="0" i="0" lang="es" sz="23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23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 b="0" i="0" sz="2300" u="none" cap="none" strike="noStrike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/>
        </p:nvSpPr>
        <p:spPr>
          <a:xfrm>
            <a:off x="755123" y="1387206"/>
            <a:ext cx="76575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s" sz="30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Ejercicios</a:t>
            </a:r>
            <a:r>
              <a:rPr b="0" i="0" lang="e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" sz="3000" u="none" cap="none" strike="noStrike">
                <a:solidFill>
                  <a:srgbClr val="E63464"/>
                </a:solidFill>
                <a:latin typeface="Arial"/>
                <a:ea typeface="Arial"/>
                <a:cs typeface="Arial"/>
                <a:sym typeface="Arial"/>
              </a:rPr>
              <a:t>para practicar </a:t>
            </a:r>
            <a:endParaRPr b="0" i="0" sz="1800" u="none" cap="none" strike="noStrike">
              <a:solidFill>
                <a:srgbClr val="E6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50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10: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Introducción a Java</a:t>
            </a:r>
            <a:endParaRPr b="1" sz="29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35116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Programación Orientada a Objetos (POO)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Al finalizar esta sesión estarás en capacidad de: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Explicar el desarrollo de una clase padre con varios constructores con parámetros y el constructor por defecto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Explicar el desarrollo de un constructor a partir de la clase padre con super sin paso de parámetros y con paso de parámetros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Construir programas en Java con la aplicación de los conceptos de herencia aplicando el método super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Sobre-escribir métodos heredados en la clase hija utilizando el método super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1215483" y="1317400"/>
            <a:ext cx="7374300" cy="3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public class Vehiculo {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private String matricula;</a:t>
            </a:r>
            <a:endParaRPr b="0" i="0" sz="14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private int potencia;</a:t>
            </a:r>
            <a:endParaRPr b="0" i="0" sz="14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public Vehiculo (String nombreMatricula) {   //CONSTRUCTOR 1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   matricula = nombreMatricula;</a:t>
            </a:r>
            <a:endParaRPr b="0" i="0" sz="14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   potencia = 0;     </a:t>
            </a:r>
            <a:endParaRPr b="0" i="0" sz="14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public Vehiculo () {   //CONSTRUCTOR2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   matricula = "";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   potencia = 0;     </a:t>
            </a:r>
            <a:endParaRPr b="0" i="0" sz="14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public String getMatricula () { </a:t>
            </a:r>
            <a:endParaRPr b="0" i="0" sz="14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return matricula; 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}  //Cierre del método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} //Cierre de la clase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733752" y="22610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" sz="28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Clases con dos o más constructores </a:t>
            </a:r>
            <a:endParaRPr b="0" i="0" sz="2800" u="none" cap="none" strike="noStrike">
              <a:solidFill>
                <a:srgbClr val="AF7B5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903249" y="1707691"/>
            <a:ext cx="7058700" cy="20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 ha definido la clase </a:t>
            </a:r>
            <a:r>
              <a:rPr lang="es" sz="1600">
                <a:solidFill>
                  <a:srgbClr val="3C63AB"/>
                </a:solidFill>
              </a:rPr>
              <a:t>Vehículo</a:t>
            </a: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, que permite crear objetos de tipo Vehiculo. 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Todo objeto de tipo </a:t>
            </a:r>
            <a:r>
              <a:rPr lang="es" sz="1600">
                <a:solidFill>
                  <a:srgbClr val="3C63AB"/>
                </a:solidFill>
              </a:rPr>
              <a:t>Vehículo</a:t>
            </a: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estará definido por dos atributos: matricula (tipo String) y potencia (tipo entero), y admitirá un método: getMatricula(). 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ejecutar nombreDelObjeto.getMatricula() se obtendrá el atributo correspondiente.</a:t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733752" y="22610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" sz="28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Clases con dos o más constructores </a:t>
            </a:r>
            <a:endParaRPr b="0" i="0" sz="2800" u="none" cap="none" strike="noStrike">
              <a:solidFill>
                <a:srgbClr val="AF7B5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903249" y="1529270"/>
            <a:ext cx="7147800" cy="27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La clase tiene dos constructores. Lo que significa que se podrán  crear </a:t>
            </a:r>
            <a:r>
              <a:rPr lang="es" sz="1600">
                <a:solidFill>
                  <a:srgbClr val="3C63AB"/>
                </a:solidFill>
              </a:rPr>
              <a:t>Vehículos</a:t>
            </a: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de dos maneras diferentes:</a:t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a) </a:t>
            </a:r>
            <a:r>
              <a:rPr lang="es" sz="1600">
                <a:solidFill>
                  <a:srgbClr val="3C63AB"/>
                </a:solidFill>
              </a:rPr>
              <a:t>Vehículos</a:t>
            </a: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que se creen con el constructor 1: habrá de indicarse, además del nombre del objeto, el parámetro que transmite el valor de la </a:t>
            </a:r>
            <a:r>
              <a:rPr lang="es" sz="1600">
                <a:solidFill>
                  <a:srgbClr val="3C63AB"/>
                </a:solidFill>
              </a:rPr>
              <a:t>matrícula</a:t>
            </a: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lang="es" sz="1600">
                <a:solidFill>
                  <a:srgbClr val="3C63AB"/>
                </a:solidFill>
              </a:rPr>
              <a:t>Vehículos</a:t>
            </a: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que se creen con el constructor 2: no requieren parámetros para su creación y se inicializan a unos valores por defecto (matricula cadena vacía y potencia cero).</a:t>
            </a:r>
            <a:endParaRPr b="0" i="0" sz="11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733752" y="22610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" sz="28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Clases con dos o más constructores </a:t>
            </a:r>
            <a:endParaRPr b="0" i="0" sz="2800" u="none" cap="none" strike="noStrike">
              <a:solidFill>
                <a:srgbClr val="AF7B5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/>
        </p:nvSpPr>
        <p:spPr>
          <a:xfrm>
            <a:off x="903249" y="1317400"/>
            <a:ext cx="71256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Cuando más de un constructor o método tienen el mismo nombre pero distintos parámetros se dice que el constructor o método está sobrecargado. </a:t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La sobrecarga de constructores o métodos permite llevar a cabo una tarea de distintas maneras (por ejemplo crear un objeto </a:t>
            </a:r>
            <a:r>
              <a:rPr lang="es" sz="1600">
                <a:solidFill>
                  <a:srgbClr val="3C63AB"/>
                </a:solidFill>
              </a:rPr>
              <a:t>Vehículo</a:t>
            </a:r>
            <a:r>
              <a:rPr b="0" i="0" lang="es" sz="16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con un nombre ya establecido o crearlo sin nombre establecido).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733752" y="281858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" sz="28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Clases con dos o más constructores </a:t>
            </a:r>
            <a:endParaRPr b="0" i="0" sz="2800" u="none" cap="none" strike="noStrike">
              <a:solidFill>
                <a:srgbClr val="AF7B5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/>
        </p:nvSpPr>
        <p:spPr>
          <a:xfrm>
            <a:off x="903250" y="1550023"/>
            <a:ext cx="70809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Char char="●"/>
            </a:pPr>
            <a:r>
              <a:rPr b="0" i="0" lang="es" sz="15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Los términos polimorfismo y sobrecarga se pueden ver como complementarios. El polimorfismo es un concepto unificador mientras que la sobrecarga es un concepto seleccionador.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Char char="●"/>
            </a:pPr>
            <a:r>
              <a:rPr b="0" i="0" lang="es" sz="15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La sobrecarga permite seleccionar la llamada a un método a partir del número y tipo de sus parámetros.</a:t>
            </a:r>
            <a:endParaRPr/>
          </a:p>
          <a:p>
            <a:pPr indent="-19050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Char char="●"/>
            </a:pPr>
            <a:r>
              <a:rPr b="0" i="0" lang="es" sz="15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El polimorfismo nos permite utilizar clases con tipos compatibles en cualquier punto de nuestro código.</a:t>
            </a:r>
            <a:endParaRPr/>
          </a:p>
          <a:p>
            <a:pPr indent="-19050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733752" y="348764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" sz="28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Sobrecarga (Overloading) de constructores </a:t>
            </a:r>
            <a:endParaRPr b="0" i="0" sz="2800" u="none" cap="none" strike="noStrike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/>
        </p:nvSpPr>
        <p:spPr>
          <a:xfrm>
            <a:off x="903250" y="1550023"/>
            <a:ext cx="70809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Char char="●"/>
            </a:pPr>
            <a:r>
              <a:rPr b="0" i="0" lang="es" sz="15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La sobrecarga de constructor es una técnica en Java en la que una clase puede tener cualquier cantidad de constructores que sean diferentes en la lista de parámetros. </a:t>
            </a:r>
            <a:endParaRPr b="0" i="0" sz="15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Arial"/>
              <a:buChar char="●"/>
            </a:pPr>
            <a:r>
              <a:rPr b="0" i="0" lang="es" sz="15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El compilador diferencia estos constructores teniendo en cuenta el número de parámetros en la lista y su tipo.</a:t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733752" y="348764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" sz="28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Sobrecarga (Overloading) de constructores </a:t>
            </a:r>
            <a:endParaRPr b="0" i="0" sz="2800" u="none" cap="none" strike="noStrike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1126273" y="3557242"/>
            <a:ext cx="1572300" cy="579900"/>
          </a:xfrm>
          <a:prstGeom prst="rect">
            <a:avLst/>
          </a:prstGeom>
          <a:solidFill>
            <a:srgbClr val="163EF5">
              <a:alpha val="494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FFFFFF"/>
                </a:solidFill>
              </a:rPr>
              <a:t>Vehículo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4278346" y="3129783"/>
            <a:ext cx="3014700" cy="579900"/>
          </a:xfrm>
          <a:prstGeom prst="rect">
            <a:avLst/>
          </a:prstGeom>
          <a:solidFill>
            <a:srgbClr val="163EF5">
              <a:alpha val="494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Vehiculo (String nombreMatricula)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4311798" y="4133384"/>
            <a:ext cx="2981100" cy="579900"/>
          </a:xfrm>
          <a:prstGeom prst="rect">
            <a:avLst/>
          </a:prstGeom>
          <a:solidFill>
            <a:srgbClr val="163EF5">
              <a:alpha val="494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Vehiculo ()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23"/>
          <p:cNvCxnSpPr>
            <a:stCxn id="193" idx="3"/>
            <a:endCxn id="194" idx="1"/>
          </p:cNvCxnSpPr>
          <p:nvPr/>
        </p:nvCxnSpPr>
        <p:spPr>
          <a:xfrm flipH="1" rot="10800000">
            <a:off x="2698573" y="3419692"/>
            <a:ext cx="1579800" cy="427500"/>
          </a:xfrm>
          <a:prstGeom prst="straightConnector1">
            <a:avLst/>
          </a:prstGeom>
          <a:noFill/>
          <a:ln cap="flat" cmpd="sng" w="28575">
            <a:solidFill>
              <a:srgbClr val="384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p23"/>
          <p:cNvCxnSpPr>
            <a:stCxn id="193" idx="3"/>
            <a:endCxn id="195" idx="1"/>
          </p:cNvCxnSpPr>
          <p:nvPr/>
        </p:nvCxnSpPr>
        <p:spPr>
          <a:xfrm>
            <a:off x="2698573" y="3847192"/>
            <a:ext cx="1613100" cy="576000"/>
          </a:xfrm>
          <a:prstGeom prst="straightConnector1">
            <a:avLst/>
          </a:prstGeom>
          <a:noFill/>
          <a:ln cap="flat" cmpd="sng" w="28575">
            <a:solidFill>
              <a:srgbClr val="38419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