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68f27429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68f27429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68f27429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68f27429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68f27429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68f274298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535eb90df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e535eb90df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eea6e1648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deea6e1648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eea6e1648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deea6e1648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535eb90d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535eb90d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535eb90d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535eb90d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535eb90d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e535eb90d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535eb90d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535eb90d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535eb90d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535eb90df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eea6e1648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deea6e1648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eea6e1648_1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deea6e1648_1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62fcfd92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d62fcfd92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ea6e164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eea6e164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ea6e1648_1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deea6e1648_1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eea6e164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deea6e1648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eea6e1648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deea6e1648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ea6e1648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deea6e1648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ea6e1648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deea6e1648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5.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25.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8.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2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27.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hyperlink" Target="http://www.orac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636523" y="65590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Eventos en JavaFX</a:t>
            </a:r>
            <a:endParaRPr b="0" i="0" sz="3000" u="none" cap="none" strike="noStrike">
              <a:solidFill>
                <a:srgbClr val="E83464"/>
              </a:solidFill>
              <a:latin typeface="Arial"/>
              <a:ea typeface="Arial"/>
              <a:cs typeface="Arial"/>
              <a:sym typeface="Arial"/>
            </a:endParaRPr>
          </a:p>
        </p:txBody>
      </p:sp>
      <p:sp>
        <p:nvSpPr>
          <p:cNvPr id="199" name="Google Shape;199;p24"/>
          <p:cNvSpPr txBox="1"/>
          <p:nvPr/>
        </p:nvSpPr>
        <p:spPr>
          <a:xfrm>
            <a:off x="636525" y="2007825"/>
            <a:ext cx="4928400" cy="2924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s" sz="1600">
                <a:solidFill>
                  <a:srgbClr val="375FA9"/>
                </a:solidFill>
              </a:rPr>
              <a:t>Los eventos en JavaFX son parte importante en el desarrollo de una aplicación, un evento se produce cuando el usuario interactúa con la aplicación, por ejemplo, al hacer clic sobre un botón, al mover el mouse sobre algún Node de la escena, al presionar una tecla, o al seleccionar un elemento de una lista, entre muchas otras cosas.</a:t>
            </a:r>
            <a:endParaRPr b="0" i="0" sz="16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0" name="Google Shape;200;p24"/>
          <p:cNvPicPr preferRelativeResize="0"/>
          <p:nvPr/>
        </p:nvPicPr>
        <p:blipFill>
          <a:blip r:embed="rId4">
            <a:alphaModFix/>
          </a:blip>
          <a:stretch>
            <a:fillRect/>
          </a:stretch>
        </p:blipFill>
        <p:spPr>
          <a:xfrm>
            <a:off x="5816500" y="2007834"/>
            <a:ext cx="2667000" cy="17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5"/>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Eventos en JavaFX</a:t>
            </a:r>
            <a:endParaRPr b="0" i="0" sz="3000" u="none" cap="none" strike="noStrike">
              <a:solidFill>
                <a:srgbClr val="E83464"/>
              </a:solidFill>
              <a:latin typeface="Arial"/>
              <a:ea typeface="Arial"/>
              <a:cs typeface="Arial"/>
              <a:sym typeface="Arial"/>
            </a:endParaRPr>
          </a:p>
        </p:txBody>
      </p:sp>
      <p:sp>
        <p:nvSpPr>
          <p:cNvPr id="206" name="Google Shape;206;p25"/>
          <p:cNvSpPr txBox="1"/>
          <p:nvPr/>
        </p:nvSpPr>
        <p:spPr>
          <a:xfrm>
            <a:off x="640650" y="1541700"/>
            <a:ext cx="7862700" cy="3601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0" i="0" lang="es" sz="1300" u="none" cap="none" strike="noStrike">
                <a:solidFill>
                  <a:srgbClr val="375FA9"/>
                </a:solidFill>
                <a:latin typeface="Arial"/>
                <a:ea typeface="Arial"/>
                <a:cs typeface="Arial"/>
                <a:sym typeface="Arial"/>
              </a:rPr>
              <a:t>JavaFX proporciona soporte para manejar una amplia variedad de eventos. La clase llamada Evento del paquete javafx.event es la clase base para un evento. Una instancia de cualquiera de su subclase es un evento. JavaFX proporciona una amplia variedad de eventos:</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311150" lvl="0" marL="457200" marR="0" rtl="0" algn="just">
              <a:lnSpc>
                <a:spcPct val="100000"/>
              </a:lnSpc>
              <a:spcBef>
                <a:spcPts val="0"/>
              </a:spcBef>
              <a:spcAft>
                <a:spcPts val="0"/>
              </a:spcAft>
              <a:buClr>
                <a:srgbClr val="375FA9"/>
              </a:buClr>
              <a:buSzPts val="1300"/>
              <a:buFont typeface="Arial"/>
              <a:buChar char="●"/>
            </a:pPr>
            <a:r>
              <a:rPr b="1" lang="es" sz="1300">
                <a:solidFill>
                  <a:srgbClr val="375FA9"/>
                </a:solidFill>
              </a:rPr>
              <a:t>MouseEvent</a:t>
            </a:r>
            <a:r>
              <a:rPr b="0" i="0" lang="es" sz="1300" u="none" cap="none" strike="noStrike">
                <a:solidFill>
                  <a:srgbClr val="375FA9"/>
                </a:solidFill>
                <a:latin typeface="Arial"/>
                <a:ea typeface="Arial"/>
                <a:cs typeface="Arial"/>
                <a:sym typeface="Arial"/>
              </a:rPr>
              <a:t>:  este es un evento de entrada que ocurre cuando se hace clic en un mouse. Está representado por la clase llamada </a:t>
            </a:r>
            <a:r>
              <a:rPr b="1" i="0" lang="es" sz="1300" u="none" cap="none" strike="noStrike">
                <a:solidFill>
                  <a:srgbClr val="375FA9"/>
                </a:solidFill>
                <a:latin typeface="Arial"/>
                <a:ea typeface="Arial"/>
                <a:cs typeface="Arial"/>
                <a:sym typeface="Arial"/>
              </a:rPr>
              <a:t>MouseEvent</a:t>
            </a:r>
            <a:r>
              <a:rPr b="0" i="0" lang="es" sz="1300" u="none" cap="none" strike="noStrike">
                <a:solidFill>
                  <a:srgbClr val="375FA9"/>
                </a:solidFill>
                <a:latin typeface="Arial"/>
                <a:ea typeface="Arial"/>
                <a:cs typeface="Arial"/>
                <a:sym typeface="Arial"/>
              </a:rPr>
              <a:t> . Incluye acciones como hacer clic con el mouse, presionar el mouse, soltar el mouse, mover el mouse, objetivo ingresado con el mouse, objetivo salido del mouse, etc.</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311150" lvl="0" marL="457200" marR="0" rtl="0" algn="just">
              <a:lnSpc>
                <a:spcPct val="100000"/>
              </a:lnSpc>
              <a:spcBef>
                <a:spcPts val="0"/>
              </a:spcBef>
              <a:spcAft>
                <a:spcPts val="0"/>
              </a:spcAft>
              <a:buClr>
                <a:srgbClr val="375FA9"/>
              </a:buClr>
              <a:buSzPts val="1300"/>
              <a:buFont typeface="Arial"/>
              <a:buChar char="●"/>
            </a:pPr>
            <a:r>
              <a:rPr b="1" lang="es" sz="1300">
                <a:solidFill>
                  <a:srgbClr val="375FA9"/>
                </a:solidFill>
              </a:rPr>
              <a:t>KeyEvent</a:t>
            </a:r>
            <a:r>
              <a:rPr b="0" i="0" lang="es" sz="1300" u="none" cap="none" strike="noStrike">
                <a:solidFill>
                  <a:srgbClr val="375FA9"/>
                </a:solidFill>
                <a:latin typeface="Arial"/>
                <a:ea typeface="Arial"/>
                <a:cs typeface="Arial"/>
                <a:sym typeface="Arial"/>
              </a:rPr>
              <a:t>: Este es un evento de entrada que indica que la pulsación de la tecla se produjo en un nodo. Está representado por la clase llamada KeyEvent . Este evento incluye acciones como tecla presionada, tecla soltada y tecla tecleada.</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6"/>
          <p:cNvSpPr txBox="1"/>
          <p:nvPr/>
        </p:nvSpPr>
        <p:spPr>
          <a:xfrm>
            <a:off x="800098" y="58545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Eventos en JavaFX</a:t>
            </a:r>
            <a:endParaRPr b="0" i="0" sz="3000" u="none" cap="none" strike="noStrike">
              <a:solidFill>
                <a:srgbClr val="E83464"/>
              </a:solidFill>
              <a:latin typeface="Arial"/>
              <a:ea typeface="Arial"/>
              <a:cs typeface="Arial"/>
              <a:sym typeface="Arial"/>
            </a:endParaRPr>
          </a:p>
        </p:txBody>
      </p:sp>
      <p:sp>
        <p:nvSpPr>
          <p:cNvPr id="212" name="Google Shape;212;p26"/>
          <p:cNvSpPr txBox="1"/>
          <p:nvPr/>
        </p:nvSpPr>
        <p:spPr>
          <a:xfrm>
            <a:off x="585800" y="1821925"/>
            <a:ext cx="8274600" cy="2801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311150" lvl="0" marL="457200" marR="0" rtl="0" algn="just">
              <a:lnSpc>
                <a:spcPct val="100000"/>
              </a:lnSpc>
              <a:spcBef>
                <a:spcPts val="0"/>
              </a:spcBef>
              <a:spcAft>
                <a:spcPts val="0"/>
              </a:spcAft>
              <a:buClr>
                <a:srgbClr val="375FA9"/>
              </a:buClr>
              <a:buSzPts val="1300"/>
              <a:buFont typeface="Arial"/>
              <a:buChar char="●"/>
            </a:pPr>
            <a:r>
              <a:rPr b="1" lang="es" sz="1300">
                <a:solidFill>
                  <a:srgbClr val="375FA9"/>
                </a:solidFill>
              </a:rPr>
              <a:t>DragEvent</a:t>
            </a:r>
            <a:r>
              <a:rPr b="1" i="0" lang="es" sz="1300" u="none" cap="none" strike="noStrike">
                <a:solidFill>
                  <a:srgbClr val="375FA9"/>
                </a:solidFill>
                <a:latin typeface="Arial"/>
                <a:ea typeface="Arial"/>
                <a:cs typeface="Arial"/>
                <a:sym typeface="Arial"/>
              </a:rPr>
              <a:t>: </a:t>
            </a:r>
            <a:r>
              <a:rPr b="0" i="0" lang="es" sz="1300" u="none" cap="none" strike="noStrike">
                <a:solidFill>
                  <a:srgbClr val="375FA9"/>
                </a:solidFill>
                <a:latin typeface="Arial"/>
                <a:ea typeface="Arial"/>
                <a:cs typeface="Arial"/>
                <a:sym typeface="Arial"/>
              </a:rPr>
              <a:t>Este es un evento de entrada que ocurre cuando se arrastra el mouse. Está representado por la clase llamada DragEvent . Incluye acciones como </a:t>
            </a:r>
            <a:r>
              <a:rPr lang="es" sz="1300">
                <a:solidFill>
                  <a:srgbClr val="375FA9"/>
                </a:solidFill>
              </a:rPr>
              <a:t>drag entered, drag dropped, drag entered target, drag exited target, drag over, etc.</a:t>
            </a:r>
            <a:endParaRPr b="0" i="0" sz="1300" u="none" cap="none" strike="noStrike">
              <a:solidFill>
                <a:srgbClr val="375FA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311150" lvl="0" marL="457200" marR="0" rtl="0" algn="just">
              <a:lnSpc>
                <a:spcPct val="100000"/>
              </a:lnSpc>
              <a:spcBef>
                <a:spcPts val="0"/>
              </a:spcBef>
              <a:spcAft>
                <a:spcPts val="0"/>
              </a:spcAft>
              <a:buClr>
                <a:srgbClr val="375FA9"/>
              </a:buClr>
              <a:buSzPts val="1300"/>
              <a:buFont typeface="Arial"/>
              <a:buChar char="●"/>
            </a:pPr>
            <a:r>
              <a:rPr b="1" lang="es" sz="1300">
                <a:solidFill>
                  <a:srgbClr val="375FA9"/>
                </a:solidFill>
              </a:rPr>
              <a:t>WindowEvent</a:t>
            </a:r>
            <a:r>
              <a:rPr b="1" i="0" lang="es" sz="1300" u="none" cap="none" strike="noStrike">
                <a:solidFill>
                  <a:srgbClr val="375FA9"/>
                </a:solidFill>
                <a:latin typeface="Arial"/>
                <a:ea typeface="Arial"/>
                <a:cs typeface="Arial"/>
                <a:sym typeface="Arial"/>
              </a:rPr>
              <a:t>: </a:t>
            </a:r>
            <a:r>
              <a:rPr b="0" i="0" lang="es" sz="1300" u="none" cap="none" strike="noStrike">
                <a:solidFill>
                  <a:srgbClr val="375FA9"/>
                </a:solidFill>
                <a:latin typeface="Arial"/>
                <a:ea typeface="Arial"/>
                <a:cs typeface="Arial"/>
                <a:sym typeface="Arial"/>
              </a:rPr>
              <a:t>Este es un evento relacionado con acciones de mostrar / ocultar ventanas. Está representado por la clase llamada WindowEvent . Incluye acciones como ocultar ventanas, mostrar ventanas, ocultar ventanas, mostrar ventanas, etc.</a:t>
            </a:r>
            <a:endParaRPr b="0" i="0" sz="1300" u="none" cap="none" strike="noStrike">
              <a:solidFill>
                <a:srgbClr val="375FA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7"/>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Eventos en JavaFX</a:t>
            </a:r>
            <a:endParaRPr sz="3000">
              <a:solidFill>
                <a:srgbClr val="E83464"/>
              </a:solidFill>
            </a:endParaRPr>
          </a:p>
        </p:txBody>
      </p:sp>
      <p:sp>
        <p:nvSpPr>
          <p:cNvPr id="218" name="Google Shape;218;p27"/>
          <p:cNvSpPr txBox="1"/>
          <p:nvPr/>
        </p:nvSpPr>
        <p:spPr>
          <a:xfrm>
            <a:off x="640650" y="1034650"/>
            <a:ext cx="8274600" cy="4079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rPr b="1" lang="es" sz="1300">
                <a:solidFill>
                  <a:srgbClr val="375FA9"/>
                </a:solidFill>
              </a:rPr>
              <a:t>Event Handling:</a:t>
            </a:r>
            <a:r>
              <a:rPr lang="es" sz="1300">
                <a:solidFill>
                  <a:srgbClr val="375FA9"/>
                </a:solidFill>
              </a:rPr>
              <a:t> El manejo de eventos es el mecanismo que controla el evento y decide qué debe suceder, si ocurre un evento. Este mecanismo tiene el código que se conoce como controlador de eventos que se ejecuta cuando ocurre un evento. JavaFX proporciona controladores y filtros para manejar eventos. En JavaFX cada evento tiene:</a:t>
            </a:r>
            <a:endParaRPr sz="1300">
              <a:solidFill>
                <a:srgbClr val="375FA9"/>
              </a:solidFill>
            </a:endParaRPr>
          </a:p>
          <a:p>
            <a:pPr indent="0" lvl="0" marL="457200" rtl="0" algn="just">
              <a:spcBef>
                <a:spcPts val="0"/>
              </a:spcBef>
              <a:spcAft>
                <a:spcPts val="0"/>
              </a:spcAft>
              <a:buNone/>
            </a:pPr>
            <a:r>
              <a:t/>
            </a:r>
            <a:endParaRPr sz="18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Target:</a:t>
            </a:r>
            <a:r>
              <a:rPr lang="es" sz="1300">
                <a:solidFill>
                  <a:srgbClr val="375FA9"/>
                </a:solidFill>
              </a:rPr>
              <a:t> el nodo en el que ocurrió un evento. Un objetivo puede ser una ventana, una escena y un nodo.</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Source: </a:t>
            </a:r>
            <a:r>
              <a:rPr lang="es" sz="1300">
                <a:solidFill>
                  <a:srgbClr val="375FA9"/>
                </a:solidFill>
              </a:rPr>
              <a:t> la fuente a partir de la cual se genera el evento será la fuente del evento. En el escenario anterior, el mouse es la fuente del evento.</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Type</a:t>
            </a:r>
            <a:r>
              <a:rPr lang="es" sz="1300">
                <a:solidFill>
                  <a:srgbClr val="375FA9"/>
                </a:solidFill>
              </a:rPr>
              <a:t>: Tipo de evento ocurrido; en el caso de un evento de mouse, el mouse presionado, el mouse soltado son el tipo de eventos.</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8"/>
          <p:cNvSpPr txBox="1"/>
          <p:nvPr/>
        </p:nvSpPr>
        <p:spPr>
          <a:xfrm>
            <a:off x="526205" y="35991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Estructura de una aplicación GUI</a:t>
            </a:r>
            <a:endParaRPr sz="2800">
              <a:solidFill>
                <a:srgbClr val="AF7B51"/>
              </a:solidFill>
              <a:latin typeface="Nunito"/>
              <a:ea typeface="Nunito"/>
              <a:cs typeface="Nunito"/>
              <a:sym typeface="Nunito"/>
            </a:endParaRPr>
          </a:p>
        </p:txBody>
      </p:sp>
      <p:pic>
        <p:nvPicPr>
          <p:cNvPr id="224" name="Google Shape;224;p28"/>
          <p:cNvPicPr preferRelativeResize="0"/>
          <p:nvPr/>
        </p:nvPicPr>
        <p:blipFill>
          <a:blip r:embed="rId4">
            <a:alphaModFix/>
          </a:blip>
          <a:stretch>
            <a:fillRect/>
          </a:stretch>
        </p:blipFill>
        <p:spPr>
          <a:xfrm>
            <a:off x="834850" y="1537200"/>
            <a:ext cx="2991775" cy="3200350"/>
          </a:xfrm>
          <a:prstGeom prst="rect">
            <a:avLst/>
          </a:prstGeom>
          <a:noFill/>
          <a:ln>
            <a:noFill/>
          </a:ln>
        </p:spPr>
      </p:pic>
      <p:pic>
        <p:nvPicPr>
          <p:cNvPr id="225" name="Google Shape;225;p28"/>
          <p:cNvPicPr preferRelativeResize="0"/>
          <p:nvPr/>
        </p:nvPicPr>
        <p:blipFill>
          <a:blip r:embed="rId5">
            <a:alphaModFix/>
          </a:blip>
          <a:stretch>
            <a:fillRect/>
          </a:stretch>
        </p:blipFill>
        <p:spPr>
          <a:xfrm>
            <a:off x="4867025" y="1730700"/>
            <a:ext cx="2724800" cy="233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9"/>
          <p:cNvSpPr txBox="1"/>
          <p:nvPr/>
        </p:nvSpPr>
        <p:spPr>
          <a:xfrm>
            <a:off x="800100" y="895872"/>
            <a:ext cx="7543800" cy="556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S</a:t>
            </a:r>
            <a:r>
              <a:rPr lang="es" sz="3000">
                <a:solidFill>
                  <a:srgbClr val="E83464"/>
                </a:solidFill>
              </a:rPr>
              <a:t>cene Builder </a:t>
            </a:r>
            <a:endParaRPr sz="2800">
              <a:solidFill>
                <a:srgbClr val="AF7B51"/>
              </a:solidFill>
              <a:latin typeface="Nunito"/>
              <a:ea typeface="Nunito"/>
              <a:cs typeface="Nunito"/>
              <a:sym typeface="Nunito"/>
            </a:endParaRPr>
          </a:p>
        </p:txBody>
      </p:sp>
      <p:pic>
        <p:nvPicPr>
          <p:cNvPr id="231" name="Google Shape;231;p29"/>
          <p:cNvPicPr preferRelativeResize="0"/>
          <p:nvPr/>
        </p:nvPicPr>
        <p:blipFill>
          <a:blip r:embed="rId4">
            <a:alphaModFix/>
          </a:blip>
          <a:stretch>
            <a:fillRect/>
          </a:stretch>
        </p:blipFill>
        <p:spPr>
          <a:xfrm>
            <a:off x="4572000" y="1302224"/>
            <a:ext cx="3952299" cy="2622400"/>
          </a:xfrm>
          <a:prstGeom prst="rect">
            <a:avLst/>
          </a:prstGeom>
          <a:noFill/>
          <a:ln>
            <a:noFill/>
          </a:ln>
        </p:spPr>
      </p:pic>
      <p:sp>
        <p:nvSpPr>
          <p:cNvPr id="232" name="Google Shape;232;p29"/>
          <p:cNvSpPr txBox="1"/>
          <p:nvPr/>
        </p:nvSpPr>
        <p:spPr>
          <a:xfrm>
            <a:off x="535950" y="1553650"/>
            <a:ext cx="3648000" cy="26781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C63AB"/>
              </a:buClr>
              <a:buSzPts val="1350"/>
              <a:buChar char="●"/>
            </a:pPr>
            <a:r>
              <a:rPr lang="es" sz="1350">
                <a:solidFill>
                  <a:srgbClr val="3C63AB"/>
                </a:solidFill>
                <a:highlight>
                  <a:srgbClr val="FFFFFF"/>
                </a:highlight>
              </a:rPr>
              <a:t>Scene Builder permite construir la interfaz gráfica de una aplicación de escritorio Java de forma más sencilla.</a:t>
            </a:r>
            <a:endParaRPr sz="1350">
              <a:solidFill>
                <a:srgbClr val="3C63AB"/>
              </a:solidFill>
              <a:highlight>
                <a:srgbClr val="FFFFFF"/>
              </a:highlight>
            </a:endParaRPr>
          </a:p>
          <a:p>
            <a:pPr indent="-314325" lvl="0" marL="457200" rtl="0" algn="l">
              <a:spcBef>
                <a:spcPts val="0"/>
              </a:spcBef>
              <a:spcAft>
                <a:spcPts val="0"/>
              </a:spcAft>
              <a:buClr>
                <a:srgbClr val="3C63AB"/>
              </a:buClr>
              <a:buSzPts val="1350"/>
              <a:buChar char="●"/>
            </a:pPr>
            <a:r>
              <a:rPr lang="es" sz="1350">
                <a:solidFill>
                  <a:srgbClr val="3C63AB"/>
                </a:solidFill>
                <a:highlight>
                  <a:srgbClr val="FFFFFF"/>
                </a:highlight>
              </a:rPr>
              <a:t>El diseño de la interfaz de usuario de arrastrar y soltar permite una iteración rápida.</a:t>
            </a:r>
            <a:endParaRPr sz="1350">
              <a:solidFill>
                <a:srgbClr val="3C63AB"/>
              </a:solidFill>
              <a:highlight>
                <a:srgbClr val="FFFFFF"/>
              </a:highlight>
            </a:endParaRPr>
          </a:p>
          <a:p>
            <a:pPr indent="-314325" lvl="0" marL="457200" rtl="0" algn="l">
              <a:spcBef>
                <a:spcPts val="0"/>
              </a:spcBef>
              <a:spcAft>
                <a:spcPts val="0"/>
              </a:spcAft>
              <a:buClr>
                <a:srgbClr val="3C63AB"/>
              </a:buClr>
              <a:buSzPts val="1350"/>
              <a:buChar char="●"/>
            </a:pPr>
            <a:r>
              <a:rPr lang="es" sz="1350">
                <a:solidFill>
                  <a:srgbClr val="3C63AB"/>
                </a:solidFill>
                <a:highlight>
                  <a:srgbClr val="FFFFFF"/>
                </a:highlight>
              </a:rPr>
              <a:t> JavaFX Scene Builder genera archivos descriptores FXML que podemos cargar en la aplicación evitando la tediosa y no sencilla tarea de construir la interfaz gráfica mediante código.</a:t>
            </a:r>
            <a:endParaRPr sz="1300">
              <a:solidFill>
                <a:srgbClr val="3C63A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0"/>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38" name="Google Shape;238;p30"/>
          <p:cNvSpPr txBox="1"/>
          <p:nvPr/>
        </p:nvSpPr>
        <p:spPr>
          <a:xfrm>
            <a:off x="1786225" y="4050350"/>
            <a:ext cx="51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Se construye el layout arrastrando los componentes</a:t>
            </a:r>
            <a:endParaRPr>
              <a:solidFill>
                <a:schemeClr val="accent5"/>
              </a:solidFill>
              <a:latin typeface="Calibri"/>
              <a:ea typeface="Calibri"/>
              <a:cs typeface="Calibri"/>
              <a:sym typeface="Calibri"/>
            </a:endParaRPr>
          </a:p>
        </p:txBody>
      </p:sp>
      <p:pic>
        <p:nvPicPr>
          <p:cNvPr id="239" name="Google Shape;239;p30"/>
          <p:cNvPicPr preferRelativeResize="0"/>
          <p:nvPr/>
        </p:nvPicPr>
        <p:blipFill rotWithShape="1">
          <a:blip r:embed="rId4">
            <a:alphaModFix/>
          </a:blip>
          <a:srcRect b="13681" l="0" r="7986" t="0"/>
          <a:stretch/>
        </p:blipFill>
        <p:spPr>
          <a:xfrm>
            <a:off x="247425" y="1601575"/>
            <a:ext cx="4226549" cy="2230276"/>
          </a:xfrm>
          <a:prstGeom prst="rect">
            <a:avLst/>
          </a:prstGeom>
          <a:noFill/>
          <a:ln>
            <a:noFill/>
          </a:ln>
        </p:spPr>
      </p:pic>
      <p:pic>
        <p:nvPicPr>
          <p:cNvPr id="240" name="Google Shape;240;p30"/>
          <p:cNvPicPr preferRelativeResize="0"/>
          <p:nvPr/>
        </p:nvPicPr>
        <p:blipFill rotWithShape="1">
          <a:blip r:embed="rId5">
            <a:alphaModFix/>
          </a:blip>
          <a:srcRect b="8054" l="0" r="0" t="0"/>
          <a:stretch/>
        </p:blipFill>
        <p:spPr>
          <a:xfrm>
            <a:off x="4623875" y="1601563"/>
            <a:ext cx="4425701" cy="2288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1"/>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46" name="Google Shape;246;p31"/>
          <p:cNvSpPr txBox="1"/>
          <p:nvPr/>
        </p:nvSpPr>
        <p:spPr>
          <a:xfrm>
            <a:off x="4742675" y="1688175"/>
            <a:ext cx="308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Asignar identificadores únicos a cada componente</a:t>
            </a:r>
            <a:endParaRPr>
              <a:solidFill>
                <a:schemeClr val="accent5"/>
              </a:solidFill>
              <a:latin typeface="Calibri"/>
              <a:ea typeface="Calibri"/>
              <a:cs typeface="Calibri"/>
              <a:sym typeface="Calibri"/>
            </a:endParaRPr>
          </a:p>
        </p:txBody>
      </p:sp>
      <p:pic>
        <p:nvPicPr>
          <p:cNvPr id="247" name="Google Shape;247;p31"/>
          <p:cNvPicPr preferRelativeResize="0"/>
          <p:nvPr/>
        </p:nvPicPr>
        <p:blipFill>
          <a:blip r:embed="rId4">
            <a:alphaModFix/>
          </a:blip>
          <a:stretch>
            <a:fillRect/>
          </a:stretch>
        </p:blipFill>
        <p:spPr>
          <a:xfrm>
            <a:off x="834000" y="1634250"/>
            <a:ext cx="3816749" cy="1641700"/>
          </a:xfrm>
          <a:prstGeom prst="rect">
            <a:avLst/>
          </a:prstGeom>
          <a:noFill/>
          <a:ln>
            <a:noFill/>
          </a:ln>
        </p:spPr>
      </p:pic>
      <p:pic>
        <p:nvPicPr>
          <p:cNvPr id="248" name="Google Shape;248;p31"/>
          <p:cNvPicPr preferRelativeResize="0"/>
          <p:nvPr/>
        </p:nvPicPr>
        <p:blipFill>
          <a:blip r:embed="rId5">
            <a:alphaModFix/>
          </a:blip>
          <a:stretch>
            <a:fillRect/>
          </a:stretch>
        </p:blipFill>
        <p:spPr>
          <a:xfrm>
            <a:off x="1823175" y="3527125"/>
            <a:ext cx="2748826" cy="1163250"/>
          </a:xfrm>
          <a:prstGeom prst="rect">
            <a:avLst/>
          </a:prstGeom>
          <a:noFill/>
          <a:ln>
            <a:noFill/>
          </a:ln>
        </p:spPr>
      </p:pic>
      <p:sp>
        <p:nvSpPr>
          <p:cNvPr id="249" name="Google Shape;249;p31"/>
          <p:cNvSpPr txBox="1"/>
          <p:nvPr/>
        </p:nvSpPr>
        <p:spPr>
          <a:xfrm>
            <a:off x="4808650" y="3707800"/>
            <a:ext cx="30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Asignar nombre al controlador</a:t>
            </a:r>
            <a:endParaRPr>
              <a:solidFill>
                <a:schemeClr val="accent5"/>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32"/>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55" name="Google Shape;255;p32"/>
          <p:cNvSpPr txBox="1"/>
          <p:nvPr/>
        </p:nvSpPr>
        <p:spPr>
          <a:xfrm>
            <a:off x="3570225" y="3684775"/>
            <a:ext cx="433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Copiar el </a:t>
            </a:r>
            <a:r>
              <a:rPr lang="es">
                <a:solidFill>
                  <a:schemeClr val="accent5"/>
                </a:solidFill>
                <a:latin typeface="Calibri"/>
                <a:ea typeface="Calibri"/>
                <a:cs typeface="Calibri"/>
                <a:sym typeface="Calibri"/>
              </a:rPr>
              <a:t>esqueleto</a:t>
            </a:r>
            <a:r>
              <a:rPr lang="es">
                <a:solidFill>
                  <a:schemeClr val="accent5"/>
                </a:solidFill>
                <a:latin typeface="Calibri"/>
                <a:ea typeface="Calibri"/>
                <a:cs typeface="Calibri"/>
                <a:sym typeface="Calibri"/>
              </a:rPr>
              <a:t> del controlador sugerido por la herramienta en nuestro proyecto con el mismo nombre y extensión .java</a:t>
            </a:r>
            <a:endParaRPr>
              <a:solidFill>
                <a:schemeClr val="accent5"/>
              </a:solidFill>
              <a:latin typeface="Calibri"/>
              <a:ea typeface="Calibri"/>
              <a:cs typeface="Calibri"/>
              <a:sym typeface="Calibri"/>
            </a:endParaRPr>
          </a:p>
        </p:txBody>
      </p:sp>
      <p:sp>
        <p:nvSpPr>
          <p:cNvPr id="256" name="Google Shape;256;p32"/>
          <p:cNvSpPr txBox="1"/>
          <p:nvPr/>
        </p:nvSpPr>
        <p:spPr>
          <a:xfrm>
            <a:off x="529600" y="1529750"/>
            <a:ext cx="354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Guardar archivo FXML en la carpeta src de nuestro proyecto en visual studio code</a:t>
            </a:r>
            <a:endParaRPr>
              <a:solidFill>
                <a:schemeClr val="accent5"/>
              </a:solidFill>
              <a:latin typeface="Calibri"/>
              <a:ea typeface="Calibri"/>
              <a:cs typeface="Calibri"/>
              <a:sym typeface="Calibri"/>
            </a:endParaRPr>
          </a:p>
        </p:txBody>
      </p:sp>
      <p:pic>
        <p:nvPicPr>
          <p:cNvPr id="257" name="Google Shape;257;p32"/>
          <p:cNvPicPr preferRelativeResize="0"/>
          <p:nvPr/>
        </p:nvPicPr>
        <p:blipFill>
          <a:blip r:embed="rId4">
            <a:alphaModFix/>
          </a:blip>
          <a:stretch>
            <a:fillRect/>
          </a:stretch>
        </p:blipFill>
        <p:spPr>
          <a:xfrm>
            <a:off x="4857075" y="1499034"/>
            <a:ext cx="2283276" cy="2145425"/>
          </a:xfrm>
          <a:prstGeom prst="rect">
            <a:avLst/>
          </a:prstGeom>
          <a:noFill/>
          <a:ln>
            <a:noFill/>
          </a:ln>
        </p:spPr>
      </p:pic>
      <p:pic>
        <p:nvPicPr>
          <p:cNvPr id="258" name="Google Shape;258;p32"/>
          <p:cNvPicPr preferRelativeResize="0"/>
          <p:nvPr/>
        </p:nvPicPr>
        <p:blipFill>
          <a:blip r:embed="rId5">
            <a:alphaModFix/>
          </a:blip>
          <a:stretch>
            <a:fillRect/>
          </a:stretch>
        </p:blipFill>
        <p:spPr>
          <a:xfrm>
            <a:off x="990950" y="2361475"/>
            <a:ext cx="1905000" cy="137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3"/>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64" name="Google Shape;264;p33"/>
          <p:cNvSpPr txBox="1"/>
          <p:nvPr/>
        </p:nvSpPr>
        <p:spPr>
          <a:xfrm>
            <a:off x="4683475" y="2532525"/>
            <a:ext cx="354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En el archivo principal App.java se define el layout que tendrá el stage principal </a:t>
            </a:r>
            <a:endParaRPr>
              <a:solidFill>
                <a:schemeClr val="accent5"/>
              </a:solidFill>
              <a:latin typeface="Calibri"/>
              <a:ea typeface="Calibri"/>
              <a:cs typeface="Calibri"/>
              <a:sym typeface="Calibri"/>
            </a:endParaRPr>
          </a:p>
        </p:txBody>
      </p:sp>
      <p:sp>
        <p:nvSpPr>
          <p:cNvPr id="265" name="Google Shape;265;p33"/>
          <p:cNvSpPr txBox="1"/>
          <p:nvPr/>
        </p:nvSpPr>
        <p:spPr>
          <a:xfrm>
            <a:off x="363050" y="1668350"/>
            <a:ext cx="4118100" cy="3190200"/>
          </a:xfrm>
          <a:prstGeom prst="rect">
            <a:avLst/>
          </a:prstGeom>
          <a:noFill/>
          <a:ln>
            <a:noFill/>
          </a:ln>
        </p:spPr>
        <p:txBody>
          <a:bodyPr anchorCtr="0" anchor="t" bIns="91425" lIns="91425" spcFirstLastPara="1" rIns="91425" wrap="square" tIns="91425">
            <a:spAutoFit/>
          </a:bodyPr>
          <a:lstStyle/>
          <a:p>
            <a:pPr indent="0" lvl="0" marL="449580" rtl="0" algn="l">
              <a:lnSpc>
                <a:spcPct val="107916"/>
              </a:lnSpc>
              <a:spcBef>
                <a:spcPts val="0"/>
              </a:spcBef>
              <a:spcAft>
                <a:spcPts val="0"/>
              </a:spcAft>
              <a:buNone/>
            </a:pPr>
            <a:r>
              <a:rPr lang="es" sz="900">
                <a:latin typeface="Courier New"/>
                <a:ea typeface="Courier New"/>
                <a:cs typeface="Courier New"/>
                <a:sym typeface="Courier New"/>
              </a:rPr>
              <a:t>public void start(Stage primaryStage) throws Exception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//FXMLLoader fxmlLoader = new FXMLLoader(getClass().getResource("ruta absoluta del archivo fxml a mostrar"));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FXMLLoader fxmlLoader = new FXMLLoader(getClass().getResource("layout.fxml"));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Parent root = fxmlLoader.load();</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Scene scene = new Scene(root);</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primaryStage.setTitle("Hello world!");</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a:t>
            </a:r>
            <a:r>
              <a:rPr lang="es" sz="900">
                <a:latin typeface="Courier New"/>
                <a:ea typeface="Courier New"/>
                <a:cs typeface="Courier New"/>
                <a:sym typeface="Courier New"/>
              </a:rPr>
              <a:t> </a:t>
            </a:r>
            <a:r>
              <a:rPr lang="es" sz="900">
                <a:latin typeface="Courier New"/>
                <a:ea typeface="Courier New"/>
                <a:cs typeface="Courier New"/>
                <a:sym typeface="Courier New"/>
              </a:rPr>
              <a:t> primaryStage.setScene(scene);</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primaryStage.show();</a:t>
            </a:r>
            <a:endParaRPr sz="900">
              <a:latin typeface="Courier New"/>
              <a:ea typeface="Courier New"/>
              <a:cs typeface="Courier New"/>
              <a:sym typeface="Courier New"/>
            </a:endParaRPr>
          </a:p>
          <a:p>
            <a:pPr indent="0" lvl="0" marL="449580" rtl="0" algn="l">
              <a:lnSpc>
                <a:spcPct val="107916"/>
              </a:lnSpc>
              <a:spcBef>
                <a:spcPts val="800"/>
              </a:spcBef>
              <a:spcAft>
                <a:spcPts val="800"/>
              </a:spcAft>
              <a:buNone/>
            </a:pPr>
            <a:r>
              <a:rPr lang="es" sz="900">
                <a:latin typeface="Courier New"/>
                <a:ea typeface="Courier New"/>
                <a:cs typeface="Courier New"/>
                <a:sym typeface="Courier New"/>
              </a:rPr>
              <a:t>    }</a:t>
            </a:r>
            <a:endParaRPr sz="12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Aplicaciones </a:t>
            </a:r>
            <a:r>
              <a:rPr lang="es" sz="1800">
                <a:solidFill>
                  <a:srgbClr val="3C63AA"/>
                </a:solidFill>
                <a:latin typeface="Arial"/>
                <a:ea typeface="Arial"/>
                <a:cs typeface="Arial"/>
                <a:sym typeface="Arial"/>
              </a:rPr>
              <a:t>gráficas</a:t>
            </a:r>
            <a:r>
              <a:rPr lang="es" sz="1800">
                <a:solidFill>
                  <a:srgbClr val="3C63AA"/>
                </a:solidFill>
                <a:latin typeface="Arial"/>
                <a:ea typeface="Arial"/>
                <a:cs typeface="Arial"/>
                <a:sym typeface="Arial"/>
              </a:rPr>
              <a:t> en  Java.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4"/>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71" name="Google Shape;271;p34"/>
          <p:cNvSpPr txBox="1"/>
          <p:nvPr/>
        </p:nvSpPr>
        <p:spPr>
          <a:xfrm>
            <a:off x="529600" y="1529750"/>
            <a:ext cx="354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Se le agrega el evento onClick a el button y se define la acción en el controlador.</a:t>
            </a:r>
            <a:endParaRPr>
              <a:solidFill>
                <a:schemeClr val="accent5"/>
              </a:solidFill>
              <a:latin typeface="Calibri"/>
              <a:ea typeface="Calibri"/>
              <a:cs typeface="Calibri"/>
              <a:sym typeface="Calibri"/>
            </a:endParaRPr>
          </a:p>
        </p:txBody>
      </p:sp>
      <p:pic>
        <p:nvPicPr>
          <p:cNvPr id="272" name="Google Shape;272;p34"/>
          <p:cNvPicPr preferRelativeResize="0"/>
          <p:nvPr/>
        </p:nvPicPr>
        <p:blipFill>
          <a:blip r:embed="rId4">
            <a:alphaModFix/>
          </a:blip>
          <a:stretch>
            <a:fillRect/>
          </a:stretch>
        </p:blipFill>
        <p:spPr>
          <a:xfrm>
            <a:off x="829100" y="2470827"/>
            <a:ext cx="2513673" cy="532800"/>
          </a:xfrm>
          <a:prstGeom prst="rect">
            <a:avLst/>
          </a:prstGeom>
          <a:noFill/>
          <a:ln>
            <a:noFill/>
          </a:ln>
        </p:spPr>
      </p:pic>
      <p:pic>
        <p:nvPicPr>
          <p:cNvPr id="273" name="Google Shape;273;p34"/>
          <p:cNvPicPr preferRelativeResize="0"/>
          <p:nvPr/>
        </p:nvPicPr>
        <p:blipFill>
          <a:blip r:embed="rId5">
            <a:alphaModFix/>
          </a:blip>
          <a:stretch>
            <a:fillRect/>
          </a:stretch>
        </p:blipFill>
        <p:spPr>
          <a:xfrm>
            <a:off x="1139700" y="3329112"/>
            <a:ext cx="1892475" cy="440125"/>
          </a:xfrm>
          <a:prstGeom prst="rect">
            <a:avLst/>
          </a:prstGeom>
          <a:noFill/>
          <a:ln>
            <a:noFill/>
          </a:ln>
        </p:spPr>
      </p:pic>
      <p:pic>
        <p:nvPicPr>
          <p:cNvPr id="274" name="Google Shape;274;p34"/>
          <p:cNvPicPr preferRelativeResize="0"/>
          <p:nvPr/>
        </p:nvPicPr>
        <p:blipFill rotWithShape="1">
          <a:blip r:embed="rId6">
            <a:alphaModFix/>
          </a:blip>
          <a:srcRect b="12276" l="0" r="51262" t="38811"/>
          <a:stretch/>
        </p:blipFill>
        <p:spPr>
          <a:xfrm>
            <a:off x="4387950" y="1642050"/>
            <a:ext cx="2789699" cy="279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5"/>
          <p:cNvSpPr txBox="1"/>
          <p:nvPr/>
        </p:nvSpPr>
        <p:spPr>
          <a:xfrm>
            <a:off x="800105" y="1911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700">
              <a:solidFill>
                <a:srgbClr val="E83464"/>
              </a:solidFill>
            </a:endParaRPr>
          </a:p>
        </p:txBody>
      </p:sp>
      <p:pic>
        <p:nvPicPr>
          <p:cNvPr id="280" name="Google Shape;280;p35"/>
          <p:cNvPicPr preferRelativeResize="0"/>
          <p:nvPr/>
        </p:nvPicPr>
        <p:blipFill>
          <a:blip r:embed="rId4">
            <a:alphaModFix/>
          </a:blip>
          <a:stretch>
            <a:fillRect/>
          </a:stretch>
        </p:blipFill>
        <p:spPr>
          <a:xfrm>
            <a:off x="4382500" y="1458255"/>
            <a:ext cx="3324225" cy="2667000"/>
          </a:xfrm>
          <a:prstGeom prst="rect">
            <a:avLst/>
          </a:prstGeom>
          <a:noFill/>
          <a:ln>
            <a:noFill/>
          </a:ln>
        </p:spPr>
      </p:pic>
      <p:pic>
        <p:nvPicPr>
          <p:cNvPr id="281" name="Google Shape;281;p35"/>
          <p:cNvPicPr preferRelativeResize="0"/>
          <p:nvPr/>
        </p:nvPicPr>
        <p:blipFill>
          <a:blip r:embed="rId5">
            <a:alphaModFix/>
          </a:blip>
          <a:stretch>
            <a:fillRect/>
          </a:stretch>
        </p:blipFill>
        <p:spPr>
          <a:xfrm>
            <a:off x="615725" y="1548461"/>
            <a:ext cx="3324225" cy="24865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6"/>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Clr>
                <a:srgbClr val="3F3F3F"/>
              </a:buClr>
              <a:buSzPts val="3600"/>
              <a:buFont typeface="Arial"/>
              <a:buNone/>
            </a:pPr>
            <a:r>
              <a:rPr b="1" lang="es" sz="3000">
                <a:solidFill>
                  <a:srgbClr val="375FA9"/>
                </a:solidFill>
              </a:rPr>
              <a:t>Ejercicios</a:t>
            </a:r>
            <a:r>
              <a:rPr lang="es" sz="3000">
                <a:solidFill>
                  <a:schemeClr val="lt1"/>
                </a:solidFill>
              </a:rPr>
              <a:t> </a:t>
            </a:r>
            <a:r>
              <a:rPr lang="es" sz="3000">
                <a:solidFill>
                  <a:srgbClr val="E63464"/>
                </a:solidFill>
              </a:rPr>
              <a:t>para practicar </a:t>
            </a:r>
            <a:endParaRPr sz="1800">
              <a:solidFill>
                <a:srgbClr val="E6346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7"/>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3C63AB"/>
              </a:solidFill>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Identificar los conceptos básicos de una GUI.</a:t>
            </a:r>
            <a:endParaRPr sz="1200">
              <a:solidFill>
                <a:srgbClr val="000000"/>
              </a:solidFill>
              <a:highlight>
                <a:srgbClr val="FFFFFF"/>
              </a:highlight>
              <a:latin typeface="Arial"/>
              <a:ea typeface="Arial"/>
              <a:cs typeface="Arial"/>
              <a:sym typeface="Arial"/>
            </a:endParaRPr>
          </a:p>
          <a:p>
            <a:pPr indent="-383540" lvl="0" marL="685800" rtl="0" algn="l">
              <a:lnSpc>
                <a:spcPct val="90000"/>
              </a:lnSpc>
              <a:spcBef>
                <a:spcPts val="60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Usar VSCode con la herramienta Scene builder y JavaFx para el desarrollo GUI. </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Desarrollar interfaces gráficas utilizando codificación directa</a:t>
            </a:r>
            <a:endParaRPr sz="1200">
              <a:solidFill>
                <a:srgbClr val="000000"/>
              </a:solidFill>
              <a:highlight>
                <a:srgbClr val="FFFFFF"/>
              </a:highlight>
              <a:latin typeface="Arial"/>
              <a:ea typeface="Arial"/>
              <a:cs typeface="Arial"/>
              <a:sym typeface="Arial"/>
            </a:endParaRPr>
          </a:p>
          <a:p>
            <a:pPr indent="0" lvl="0" marL="45720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¿Qué es JavaFX?</a:t>
            </a:r>
            <a:endParaRPr sz="3000">
              <a:solidFill>
                <a:srgbClr val="E83464"/>
              </a:solidFill>
            </a:endParaRPr>
          </a:p>
        </p:txBody>
      </p:sp>
      <p:sp>
        <p:nvSpPr>
          <p:cNvPr id="162" name="Google Shape;162;p18"/>
          <p:cNvSpPr txBox="1"/>
          <p:nvPr/>
        </p:nvSpPr>
        <p:spPr>
          <a:xfrm>
            <a:off x="927528" y="1494599"/>
            <a:ext cx="7279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317500" lvl="0" marL="457200" rtl="0" algn="just">
              <a:lnSpc>
                <a:spcPct val="90000"/>
              </a:lnSpc>
              <a:spcBef>
                <a:spcPts val="900"/>
              </a:spcBef>
              <a:spcAft>
                <a:spcPts val="0"/>
              </a:spcAft>
              <a:buClr>
                <a:srgbClr val="233A44"/>
              </a:buClr>
              <a:buSzPts val="1400"/>
              <a:buFont typeface="Calibri"/>
              <a:buChar char="●"/>
            </a:pPr>
            <a:r>
              <a:rPr lang="es" sz="1600">
                <a:solidFill>
                  <a:srgbClr val="375FA9"/>
                </a:solidFill>
              </a:rPr>
              <a:t>JavaFX es una biblioteca de Java que se utiliza para desarrollar aplicaciones de escritorio y aplicaciones de Internet enriquecidas (RIA). Las aplicaciones creadas en JavaFX pueden ejecutarse en múltiples plataformas, incluidas Web, Móvil y Computadoras de escritorio.</a:t>
            </a:r>
            <a:endParaRPr sz="1600">
              <a:solidFill>
                <a:srgbClr val="375FA9"/>
              </a:solidFill>
            </a:endParaRPr>
          </a:p>
          <a:p>
            <a:pPr indent="0" lvl="0" marL="457200" rtl="0" algn="just">
              <a:lnSpc>
                <a:spcPct val="90000"/>
              </a:lnSpc>
              <a:spcBef>
                <a:spcPts val="900"/>
              </a:spcBef>
              <a:spcAft>
                <a:spcPts val="0"/>
              </a:spcAft>
              <a:buNone/>
            </a:pPr>
            <a:r>
              <a:t/>
            </a:r>
            <a:endParaRPr sz="1600">
              <a:solidFill>
                <a:srgbClr val="375FA9"/>
              </a:solidFill>
            </a:endParaRPr>
          </a:p>
          <a:p>
            <a:pPr indent="-330200" lvl="0" marL="457200" rtl="0" algn="just">
              <a:lnSpc>
                <a:spcPct val="90000"/>
              </a:lnSpc>
              <a:spcBef>
                <a:spcPts val="900"/>
              </a:spcBef>
              <a:spcAft>
                <a:spcPts val="0"/>
              </a:spcAft>
              <a:buClr>
                <a:srgbClr val="375FA9"/>
              </a:buClr>
              <a:buSzPts val="1600"/>
              <a:buChar char="●"/>
            </a:pPr>
            <a:r>
              <a:rPr lang="es" sz="1600">
                <a:solidFill>
                  <a:srgbClr val="375FA9"/>
                </a:solidFill>
              </a:rPr>
              <a:t>JavaFX presenta un lenguaje conocido como FXML, que es un lenguaje de marcado declarativo similar al HTML. El único propósito de este lenguaje es definir una interfaz de usuario.</a:t>
            </a:r>
            <a:endParaRPr sz="1600">
              <a:solidFill>
                <a:srgbClr val="375FA9"/>
              </a:solidFill>
            </a:endParaRPr>
          </a:p>
          <a:p>
            <a:pPr indent="0" lvl="0" marL="0" rtl="0" algn="just">
              <a:lnSpc>
                <a:spcPct val="90000"/>
              </a:lnSpc>
              <a:spcBef>
                <a:spcPts val="900"/>
              </a:spcBef>
              <a:spcAft>
                <a:spcPts val="0"/>
              </a:spcAft>
              <a:buNone/>
            </a:pPr>
            <a:r>
              <a:t/>
            </a:r>
            <a:endParaRPr sz="1600">
              <a:solidFill>
                <a:srgbClr val="375FA9"/>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¿Qué es JavaFX?</a:t>
            </a:r>
            <a:endParaRPr sz="3000">
              <a:solidFill>
                <a:srgbClr val="E83464"/>
              </a:solidFill>
            </a:endParaRPr>
          </a:p>
        </p:txBody>
      </p:sp>
      <p:sp>
        <p:nvSpPr>
          <p:cNvPr id="168" name="Google Shape;168;p19"/>
          <p:cNvSpPr txBox="1"/>
          <p:nvPr/>
        </p:nvSpPr>
        <p:spPr>
          <a:xfrm>
            <a:off x="927528" y="1494599"/>
            <a:ext cx="7279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317500" lvl="0" marL="457200" rtl="0" algn="just">
              <a:lnSpc>
                <a:spcPct val="90000"/>
              </a:lnSpc>
              <a:spcBef>
                <a:spcPts val="900"/>
              </a:spcBef>
              <a:spcAft>
                <a:spcPts val="0"/>
              </a:spcAft>
              <a:buClr>
                <a:srgbClr val="233A44"/>
              </a:buClr>
              <a:buSzPts val="1400"/>
              <a:buFont typeface="Calibri"/>
              <a:buChar char="●"/>
            </a:pPr>
            <a:r>
              <a:rPr lang="es" sz="1600">
                <a:solidFill>
                  <a:srgbClr val="375FA9"/>
                </a:solidFill>
              </a:rPr>
              <a:t>JavaFX está destinado a reemplazar el swing en las aplicaciones Java como un marco de GUI. Sin embargo, aporta más funcionalidades que swing. Al igual que Swing, JavaFX también proporciona sus propios componentes y no depende del sistema operativo. Es ligero y acelerado por hardware. Es compatible con varios sistemas operativos, incluidos Windows, Linux y Mac OS.</a:t>
            </a:r>
            <a:endParaRPr sz="1600">
              <a:solidFill>
                <a:srgbClr val="375FA9"/>
              </a:solidFill>
            </a:endParaRPr>
          </a:p>
          <a:p>
            <a:pPr indent="0" lvl="0" marL="457200" rtl="0" algn="just">
              <a:lnSpc>
                <a:spcPct val="90000"/>
              </a:lnSpc>
              <a:spcBef>
                <a:spcPts val="900"/>
              </a:spcBef>
              <a:spcAft>
                <a:spcPts val="0"/>
              </a:spcAft>
              <a:buNone/>
            </a:pPr>
            <a:r>
              <a:t/>
            </a:r>
            <a:endParaRPr sz="1600">
              <a:solidFill>
                <a:srgbClr val="375FA9"/>
              </a:solidFill>
            </a:endParaRPr>
          </a:p>
          <a:p>
            <a:pPr indent="0" lvl="0" marL="0" rtl="0" algn="just">
              <a:lnSpc>
                <a:spcPct val="90000"/>
              </a:lnSpc>
              <a:spcBef>
                <a:spcPts val="900"/>
              </a:spcBef>
              <a:spcAft>
                <a:spcPts val="0"/>
              </a:spcAft>
              <a:buNone/>
            </a:pPr>
            <a:r>
              <a:t/>
            </a:r>
            <a:endParaRPr sz="1600">
              <a:solidFill>
                <a:srgbClr val="375FA9"/>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Jerarquía de Clases en JavaFX</a:t>
            </a:r>
            <a:endParaRPr sz="3000">
              <a:solidFill>
                <a:srgbClr val="E83464"/>
              </a:solidFill>
            </a:endParaRPr>
          </a:p>
        </p:txBody>
      </p:sp>
      <p:pic>
        <p:nvPicPr>
          <p:cNvPr id="174" name="Google Shape;174;p20"/>
          <p:cNvPicPr preferRelativeResize="0"/>
          <p:nvPr/>
        </p:nvPicPr>
        <p:blipFill>
          <a:blip r:embed="rId4">
            <a:alphaModFix/>
          </a:blip>
          <a:stretch>
            <a:fillRect/>
          </a:stretch>
        </p:blipFill>
        <p:spPr>
          <a:xfrm>
            <a:off x="603200" y="1551538"/>
            <a:ext cx="3720300" cy="2954875"/>
          </a:xfrm>
          <a:prstGeom prst="rect">
            <a:avLst/>
          </a:prstGeom>
          <a:noFill/>
          <a:ln>
            <a:noFill/>
          </a:ln>
        </p:spPr>
      </p:pic>
      <p:sp>
        <p:nvSpPr>
          <p:cNvPr id="175" name="Google Shape;175;p20"/>
          <p:cNvSpPr txBox="1"/>
          <p:nvPr/>
        </p:nvSpPr>
        <p:spPr>
          <a:xfrm>
            <a:off x="256750" y="4774200"/>
            <a:ext cx="593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333333"/>
                </a:solidFill>
                <a:highlight>
                  <a:srgbClr val="FFFFFF"/>
                </a:highlight>
                <a:latin typeface="Georgia"/>
                <a:ea typeface="Georgia"/>
                <a:cs typeface="Georgia"/>
                <a:sym typeface="Georgia"/>
              </a:rPr>
              <a:t>Fuente de la imagen: </a:t>
            </a:r>
            <a:r>
              <a:rPr i="1" lang="es" sz="1200">
                <a:solidFill>
                  <a:srgbClr val="428BCA"/>
                </a:solidFill>
                <a:highlight>
                  <a:srgbClr val="FFFFFF"/>
                </a:highlight>
                <a:uFill>
                  <a:noFill/>
                </a:uFill>
                <a:latin typeface="Georgia"/>
                <a:ea typeface="Georgia"/>
                <a:cs typeface="Georgia"/>
                <a:sym typeface="Georgia"/>
                <a:hlinkClick r:id="rId5">
                  <a:extLst>
                    <a:ext uri="{A12FA001-AC4F-418D-AE19-62706E023703}">
                      <ahyp:hlinkClr val="tx"/>
                    </a:ext>
                  </a:extLst>
                </a:hlinkClick>
              </a:rPr>
              <a:t>http://www.oracle.com</a:t>
            </a:r>
            <a:endParaRPr>
              <a:latin typeface="Calibri"/>
              <a:ea typeface="Calibri"/>
              <a:cs typeface="Calibri"/>
              <a:sym typeface="Calibri"/>
            </a:endParaRPr>
          </a:p>
        </p:txBody>
      </p:sp>
      <p:sp>
        <p:nvSpPr>
          <p:cNvPr id="176" name="Google Shape;176;p20"/>
          <p:cNvSpPr txBox="1"/>
          <p:nvPr/>
        </p:nvSpPr>
        <p:spPr>
          <a:xfrm>
            <a:off x="4572000" y="1744000"/>
            <a:ext cx="3927300" cy="2401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rgbClr val="375FA9"/>
              </a:buClr>
              <a:buSzPts val="1300"/>
              <a:buChar char="●"/>
            </a:pPr>
            <a:r>
              <a:rPr lang="es" sz="1300">
                <a:solidFill>
                  <a:srgbClr val="375FA9"/>
                </a:solidFill>
              </a:rPr>
              <a:t>El Stage (escenario): es el contenedor principal, normalmente una ventana con borde y los típicos botones para maximizar, minimizar o cerrar la ventana. Dentro del Stage se puede añadir una Scene.</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lang="es" sz="1300">
                <a:solidFill>
                  <a:srgbClr val="375FA9"/>
                </a:solidFill>
              </a:rPr>
              <a:t>El scene (escena): la cual puede cambiarse dinámicamente por otra Scene. Dentro de un Scene se añaden los nodos JavaFX, tales como AnchorPane, TextBox, etc.</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nvSpPr>
        <p:spPr>
          <a:xfrm>
            <a:off x="749926" y="20249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900">
                <a:solidFill>
                  <a:srgbClr val="E83464"/>
                </a:solidFill>
              </a:rPr>
              <a:t>Componentes de JavaFX básicos</a:t>
            </a:r>
            <a:endParaRPr sz="2900">
              <a:solidFill>
                <a:srgbClr val="E83464"/>
              </a:solidFill>
            </a:endParaRPr>
          </a:p>
        </p:txBody>
      </p:sp>
      <p:pic>
        <p:nvPicPr>
          <p:cNvPr id="182" name="Google Shape;182;p21"/>
          <p:cNvPicPr preferRelativeResize="0"/>
          <p:nvPr/>
        </p:nvPicPr>
        <p:blipFill>
          <a:blip r:embed="rId4">
            <a:alphaModFix/>
          </a:blip>
          <a:stretch>
            <a:fillRect/>
          </a:stretch>
        </p:blipFill>
        <p:spPr>
          <a:xfrm>
            <a:off x="894550" y="1290600"/>
            <a:ext cx="5948701" cy="341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2"/>
          <p:cNvSpPr txBox="1"/>
          <p:nvPr/>
        </p:nvSpPr>
        <p:spPr>
          <a:xfrm>
            <a:off x="822960" y="1625575"/>
            <a:ext cx="7543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190500" lvl="0" marL="28575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pic>
        <p:nvPicPr>
          <p:cNvPr id="188" name="Google Shape;188;p22"/>
          <p:cNvPicPr preferRelativeResize="0"/>
          <p:nvPr/>
        </p:nvPicPr>
        <p:blipFill>
          <a:blip r:embed="rId4">
            <a:alphaModFix/>
          </a:blip>
          <a:stretch>
            <a:fillRect/>
          </a:stretch>
        </p:blipFill>
        <p:spPr>
          <a:xfrm>
            <a:off x="900500" y="969100"/>
            <a:ext cx="5732199" cy="379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4">
            <a:alphaModFix/>
          </a:blip>
          <a:stretch>
            <a:fillRect/>
          </a:stretch>
        </p:blipFill>
        <p:spPr>
          <a:xfrm>
            <a:off x="982950" y="1104700"/>
            <a:ext cx="6531525" cy="344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