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  <p:embeddedFont>
      <p:font typeface="Arial Narrow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35" Type="http://schemas.openxmlformats.org/officeDocument/2006/relationships/font" Target="fonts/ArialNarrow-bold.fntdata"/><Relationship Id="rId12" Type="http://schemas.openxmlformats.org/officeDocument/2006/relationships/slide" Target="slides/slide7.xml"/><Relationship Id="rId34" Type="http://schemas.openxmlformats.org/officeDocument/2006/relationships/font" Target="fonts/ArialNarrow-regular.fntdata"/><Relationship Id="rId15" Type="http://schemas.openxmlformats.org/officeDocument/2006/relationships/slide" Target="slides/slide10.xml"/><Relationship Id="rId37" Type="http://schemas.openxmlformats.org/officeDocument/2006/relationships/font" Target="fonts/ArialNarrow-boldItalic.fntdata"/><Relationship Id="rId14" Type="http://schemas.openxmlformats.org/officeDocument/2006/relationships/slide" Target="slides/slide9.xml"/><Relationship Id="rId36" Type="http://schemas.openxmlformats.org/officeDocument/2006/relationships/font" Target="fonts/ArialNarrow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b38cb712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gdb38cb7128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b38cb745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gdb38cb7450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b38cb745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db38cb7450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b38cb745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gdb38cb7450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b38cb745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gdb38cb7450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b38cb75a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gdb38cb75a5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b38cb75a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gdb38cb75a5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b38cb75a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3" name="Google Shape;273;gdb38cb75a5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b38cb75a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0" name="Google Shape;280;gdb38cb75a5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b38cb75a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gdb38cb75a5_0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b38cb75a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4" name="Google Shape;294;gdb38cb75a5_0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b38cb75a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1" name="Google Shape;301;gdb38cb75a5_0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b38cb75a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8" name="Google Shape;308;gdb38cb75a5_0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b38cb75a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5" name="Google Shape;315;gdb38cb75a5_0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62fcfd924_1_3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d62fcfd924_1_3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681781c4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gd681781c4d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681781c4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gd681781c4d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681781c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d681781c4d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681781c4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gd681781c4d_1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681781c4d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gd681781c4d_1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b38cb712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gdb38cb7128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2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4" name="Google Shape;114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2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8" name="Google Shape;11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2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TO DE ESTUDIO DE LA LÓGICA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26" name="Google Shape;126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3" name="Google Shape;33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49" name="Google Shape;49;p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54" name="Google Shape;54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58" name="Google Shape;58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6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66" name="Google Shape;66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70" name="Google Shape;70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Relationship Id="rId4" Type="http://schemas.openxmlformats.org/officeDocument/2006/relationships/image" Target="../media/image1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Relationship Id="rId4" Type="http://schemas.openxmlformats.org/officeDocument/2006/relationships/image" Target="../media/image1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Relationship Id="rId4" Type="http://schemas.openxmlformats.org/officeDocument/2006/relationships/image" Target="../media/image17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jpg"/><Relationship Id="rId4" Type="http://schemas.openxmlformats.org/officeDocument/2006/relationships/image" Target="../media/image1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jp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4294967295" type="ctrTitle"/>
          </p:nvPr>
        </p:nvSpPr>
        <p:spPr>
          <a:xfrm>
            <a:off x="3818307" y="883350"/>
            <a:ext cx="37932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II:</a:t>
            </a:r>
            <a:b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Programación </a:t>
            </a:r>
            <a:b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Básica en Java </a:t>
            </a:r>
            <a:endParaRPr b="1" i="0" sz="24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/>
        </p:nvSpPr>
        <p:spPr>
          <a:xfrm>
            <a:off x="822959" y="1059366"/>
            <a:ext cx="68826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Elementos de anotación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822959" y="1752291"/>
            <a:ext cx="3749100" cy="26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Los elementos de anotación son la parte de UML encargada de documentar los modelos.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Estos comentarios pueden describir, clarificar y remarcar aspectos de cualquier elemento en el modelo.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Solo existe un tipo principal de elemento de anotación: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200">
                <a:solidFill>
                  <a:srgbClr val="375FA9"/>
                </a:solidFill>
              </a:rPr>
              <a:t>Nota </a:t>
            </a:r>
            <a:endParaRPr sz="1200">
              <a:solidFill>
                <a:srgbClr val="375FA9"/>
              </a:solidFill>
            </a:endParaRPr>
          </a:p>
        </p:txBody>
      </p:sp>
      <p:pic>
        <p:nvPicPr>
          <p:cNvPr id="203" name="Google Shape;20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2169" y="1968190"/>
            <a:ext cx="2863480" cy="1444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/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Relaciones en UML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822960" y="1585022"/>
            <a:ext cx="7543800" cy="29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Son las que permiten modelar el enlace entre diferentes elementos estructurales.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Muestran información adicional como es la multiplicidad (número de instancias de una clase que pueden estar relacionadas con la clase asociada) y nombres de roles (identificación del extremo de una asociación).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En UML se utilizan cuatro clases de relaciones: </a:t>
            </a:r>
            <a:endParaRPr>
              <a:solidFill>
                <a:srgbClr val="375FA9"/>
              </a:solidFill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200">
                <a:solidFill>
                  <a:srgbClr val="375FA9"/>
                </a:solidFill>
              </a:rPr>
              <a:t>Dependencia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200">
                <a:solidFill>
                  <a:srgbClr val="375FA9"/>
                </a:solidFill>
              </a:rPr>
              <a:t>Asociación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200">
                <a:solidFill>
                  <a:srgbClr val="375FA9"/>
                </a:solidFill>
              </a:rPr>
              <a:t>Generalización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200">
                <a:solidFill>
                  <a:srgbClr val="375FA9"/>
                </a:solidFill>
              </a:rPr>
              <a:t>Realización.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sp>
        <p:nvSpPr>
          <p:cNvPr id="215" name="Google Shape;215;p26"/>
          <p:cNvSpPr txBox="1"/>
          <p:nvPr/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Relación de dependencia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822960" y="1717794"/>
            <a:ext cx="4295400" cy="2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75FA9"/>
                </a:solidFill>
              </a:rPr>
              <a:t>Una dependencia se puede definir como una relación semántica entre dos clases en la cual un cambio de un elemento (independiente) puede afectar la semántica de otro (dependiente).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75FA9"/>
                </a:solidFill>
              </a:rPr>
              <a:t>Representación gráfica.  </a:t>
            </a:r>
            <a:endParaRPr sz="1600">
              <a:solidFill>
                <a:srgbClr val="375FA9"/>
              </a:solidFill>
            </a:endParaRPr>
          </a:p>
        </p:txBody>
      </p:sp>
      <p:pic>
        <p:nvPicPr>
          <p:cNvPr id="217" name="Google Shape;21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1108" y="1561676"/>
            <a:ext cx="1611937" cy="2441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/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Relación de asociación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822960" y="2090853"/>
            <a:ext cx="42843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75FA9"/>
                </a:solidFill>
              </a:rPr>
              <a:t>Esta relación describe un conjunto de enlaces, los cuales representan conexiones a través de objetos.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75FA9"/>
                </a:solidFill>
              </a:rPr>
              <a:t>Representación gráfica. </a:t>
            </a:r>
            <a:endParaRPr sz="1600">
              <a:solidFill>
                <a:srgbClr val="375FA9"/>
              </a:solidFill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1" y="1703025"/>
            <a:ext cx="1566349" cy="2442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/>
        </p:nvSpPr>
        <p:spPr>
          <a:xfrm>
            <a:off x="822960" y="691753"/>
            <a:ext cx="63897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Relación de generalización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30" name="Google Shape;230;p28"/>
          <p:cNvSpPr txBox="1"/>
          <p:nvPr/>
        </p:nvSpPr>
        <p:spPr>
          <a:xfrm>
            <a:off x="822960" y="1644804"/>
            <a:ext cx="4440300" cy="25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La generalización es una relación de especialización/generalización dónde se puede apreciar como los objetos de un elemento especializado (hijos) son consistentes con los objetos de un elemento generalizable (el padre).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Los hijos comparten la estructura y comportamiento del  padre.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Representación gráfica:</a:t>
            </a:r>
            <a:endParaRPr>
              <a:solidFill>
                <a:srgbClr val="375FA9"/>
              </a:solidFill>
            </a:endParaRPr>
          </a:p>
        </p:txBody>
      </p:sp>
      <p:pic>
        <p:nvPicPr>
          <p:cNvPr id="231" name="Google Shape;23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3645" y="1806498"/>
            <a:ext cx="1338270" cy="19570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" name="Google Shape;232;p28"/>
          <p:cNvGrpSpPr/>
          <p:nvPr/>
        </p:nvGrpSpPr>
        <p:grpSpPr>
          <a:xfrm>
            <a:off x="3884016" y="3880474"/>
            <a:ext cx="208586" cy="703969"/>
            <a:chOff x="3883970" y="3759354"/>
            <a:chExt cx="253200" cy="825286"/>
          </a:xfrm>
        </p:grpSpPr>
        <p:sp>
          <p:nvSpPr>
            <p:cNvPr id="233" name="Google Shape;233;p28"/>
            <p:cNvSpPr/>
            <p:nvPr/>
          </p:nvSpPr>
          <p:spPr>
            <a:xfrm>
              <a:off x="3883970" y="3759354"/>
              <a:ext cx="253200" cy="3234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rgbClr val="E62F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AF7B5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4" name="Google Shape;234;p28"/>
            <p:cNvCxnSpPr/>
            <p:nvPr/>
          </p:nvCxnSpPr>
          <p:spPr>
            <a:xfrm>
              <a:off x="3999386" y="4082740"/>
              <a:ext cx="3900" cy="501900"/>
            </a:xfrm>
            <a:prstGeom prst="straightConnector1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/>
        </p:nvSpPr>
        <p:spPr>
          <a:xfrm>
            <a:off x="822960" y="691753"/>
            <a:ext cx="67779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Relación de realización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40" name="Google Shape;240;p29"/>
          <p:cNvSpPr txBox="1"/>
          <p:nvPr/>
        </p:nvSpPr>
        <p:spPr>
          <a:xfrm>
            <a:off x="935309" y="1815373"/>
            <a:ext cx="4629300" cy="26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75FA9"/>
                </a:solidFill>
              </a:rPr>
              <a:t>Es una relación semántica en la que un clasificador, tal como una interfaz o un caso de uso, especifica un “contrato” que otro clasificador, ya sea una clase o una colaboración, garantiza llevar a cabo.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75FA9"/>
                </a:solidFill>
              </a:rPr>
              <a:t>Representación gráfica.</a:t>
            </a:r>
            <a:endParaRPr sz="1600">
              <a:solidFill>
                <a:srgbClr val="375FA9"/>
              </a:solidFill>
            </a:endParaRPr>
          </a:p>
        </p:txBody>
      </p:sp>
      <p:pic>
        <p:nvPicPr>
          <p:cNvPr id="241" name="Google Shape;24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5174" y="1815373"/>
            <a:ext cx="1431538" cy="21215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29"/>
          <p:cNvGrpSpPr/>
          <p:nvPr/>
        </p:nvGrpSpPr>
        <p:grpSpPr>
          <a:xfrm>
            <a:off x="4211955" y="3722232"/>
            <a:ext cx="208500" cy="703961"/>
            <a:chOff x="3883971" y="3880624"/>
            <a:chExt cx="208500" cy="703961"/>
          </a:xfrm>
        </p:grpSpPr>
        <p:sp>
          <p:nvSpPr>
            <p:cNvPr id="243" name="Google Shape;243;p29"/>
            <p:cNvSpPr/>
            <p:nvPr/>
          </p:nvSpPr>
          <p:spPr>
            <a:xfrm>
              <a:off x="3883971" y="3880624"/>
              <a:ext cx="208500" cy="2760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rgbClr val="E62F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AF7B5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4" name="Google Shape;244;p29"/>
            <p:cNvCxnSpPr/>
            <p:nvPr/>
          </p:nvCxnSpPr>
          <p:spPr>
            <a:xfrm>
              <a:off x="3979049" y="4156485"/>
              <a:ext cx="3300" cy="428100"/>
            </a:xfrm>
            <a:prstGeom prst="straightConnector1">
              <a:avLst/>
            </a:prstGeom>
            <a:noFill/>
            <a:ln cap="flat" cmpd="sng" w="25400">
              <a:solidFill>
                <a:srgbClr val="D9563F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/>
        </p:nvSpPr>
        <p:spPr>
          <a:xfrm>
            <a:off x="499080" y="877736"/>
            <a:ext cx="6916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Diagramas de UML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50" name="Google Shape;250;p30"/>
          <p:cNvGrpSpPr/>
          <p:nvPr/>
        </p:nvGrpSpPr>
        <p:grpSpPr>
          <a:xfrm>
            <a:off x="1892603" y="1617636"/>
            <a:ext cx="5330689" cy="3362386"/>
            <a:chOff x="359" y="856"/>
            <a:chExt cx="5082" cy="3059"/>
          </a:xfrm>
        </p:grpSpPr>
        <p:cxnSp>
          <p:nvCxnSpPr>
            <p:cNvPr id="251" name="Google Shape;251;p30"/>
            <p:cNvCxnSpPr/>
            <p:nvPr/>
          </p:nvCxnSpPr>
          <p:spPr>
            <a:xfrm flipH="1" rot="10800000">
              <a:off x="3066" y="1524"/>
              <a:ext cx="1500" cy="900"/>
            </a:xfrm>
            <a:prstGeom prst="straightConnector1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252" name="Google Shape;252;p30"/>
            <p:cNvCxnSpPr/>
            <p:nvPr/>
          </p:nvCxnSpPr>
          <p:spPr>
            <a:xfrm>
              <a:off x="3157" y="2549"/>
              <a:ext cx="1200" cy="0"/>
            </a:xfrm>
            <a:prstGeom prst="straightConnector1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253" name="Google Shape;253;p30"/>
            <p:cNvCxnSpPr/>
            <p:nvPr/>
          </p:nvCxnSpPr>
          <p:spPr>
            <a:xfrm>
              <a:off x="1385" y="1811"/>
              <a:ext cx="1500" cy="600"/>
            </a:xfrm>
            <a:prstGeom prst="straightConnector1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254" name="Google Shape;254;p30"/>
            <p:cNvCxnSpPr/>
            <p:nvPr/>
          </p:nvCxnSpPr>
          <p:spPr>
            <a:xfrm flipH="1" rot="10800000">
              <a:off x="1896" y="2925"/>
              <a:ext cx="900" cy="300"/>
            </a:xfrm>
            <a:prstGeom prst="straightConnector1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255" name="Google Shape;255;p30"/>
            <p:cNvCxnSpPr/>
            <p:nvPr/>
          </p:nvCxnSpPr>
          <p:spPr>
            <a:xfrm>
              <a:off x="2411" y="1529"/>
              <a:ext cx="300" cy="900"/>
            </a:xfrm>
            <a:prstGeom prst="straightConnector1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256" name="Google Shape;256;p30"/>
            <p:cNvCxnSpPr/>
            <p:nvPr/>
          </p:nvCxnSpPr>
          <p:spPr>
            <a:xfrm>
              <a:off x="1384" y="2549"/>
              <a:ext cx="1200" cy="0"/>
            </a:xfrm>
            <a:prstGeom prst="straightConnector1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257" name="Google Shape;257;p30"/>
            <p:cNvCxnSpPr/>
            <p:nvPr/>
          </p:nvCxnSpPr>
          <p:spPr>
            <a:xfrm flipH="1">
              <a:off x="3006" y="1511"/>
              <a:ext cx="300" cy="900"/>
            </a:xfrm>
            <a:prstGeom prst="straightConnector1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258" name="Google Shape;258;p30"/>
            <p:cNvCxnSpPr/>
            <p:nvPr/>
          </p:nvCxnSpPr>
          <p:spPr>
            <a:xfrm rot="10800000">
              <a:off x="3143" y="2535"/>
              <a:ext cx="900" cy="600"/>
            </a:xfrm>
            <a:prstGeom prst="straightConnector1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259" name="Google Shape;259;p30"/>
            <p:cNvSpPr/>
            <p:nvPr/>
          </p:nvSpPr>
          <p:spPr>
            <a:xfrm>
              <a:off x="1753" y="882"/>
              <a:ext cx="1200" cy="600"/>
            </a:xfrm>
            <a:prstGeom prst="rect">
              <a:avLst/>
            </a:prstGeom>
            <a:solidFill>
              <a:srgbClr val="C1CEFF"/>
            </a:solidFill>
            <a:ln cap="flat" cmpd="sng" w="9525">
              <a:solidFill>
                <a:srgbClr val="233A4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8700" lIns="57375" spcFirstLastPara="1" rIns="57375" wrap="square" tIns="28700">
              <a:noAutofit/>
            </a:bodyPr>
            <a:lstStyle/>
            <a:p>
              <a:pPr indent="-288131" lvl="0" marL="28813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Diagramas de </a:t>
              </a:r>
              <a:endParaRPr/>
            </a:p>
            <a:p>
              <a:pPr indent="-288131" lvl="0" marL="28813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Casos de Uso</a:t>
              </a:r>
              <a:endParaRPr b="0" i="0" sz="1425" u="none" cap="none" strike="noStrike">
                <a:solidFill>
                  <a:srgbClr val="3D4594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359" y="2245"/>
              <a:ext cx="1200" cy="600"/>
            </a:xfrm>
            <a:prstGeom prst="rect">
              <a:avLst/>
            </a:prstGeom>
            <a:solidFill>
              <a:srgbClr val="C1CEFF"/>
            </a:solidFill>
            <a:ln cap="flat" cmpd="sng" w="9525">
              <a:solidFill>
                <a:srgbClr val="233A4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2300" lIns="64625" spcFirstLastPara="1" rIns="64625" wrap="square" tIns="32300">
              <a:noAutofit/>
            </a:bodyPr>
            <a:lstStyle/>
            <a:p>
              <a:pPr indent="-288131" lvl="0" marL="28813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Diagramas de</a:t>
              </a:r>
              <a:endParaRPr/>
            </a:p>
            <a:p>
              <a:pPr indent="-288131" lvl="0" marL="28813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Colaboración</a:t>
              </a:r>
              <a:endParaRPr b="0" i="0" sz="1425" u="none" cap="none" strike="noStrike">
                <a:solidFill>
                  <a:srgbClr val="3D4594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4241" y="2243"/>
              <a:ext cx="1200" cy="600"/>
            </a:xfrm>
            <a:prstGeom prst="rect">
              <a:avLst/>
            </a:prstGeom>
            <a:solidFill>
              <a:srgbClr val="C1CEFF"/>
            </a:solidFill>
            <a:ln cap="flat" cmpd="sng" w="9525">
              <a:solidFill>
                <a:srgbClr val="233A4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2300" lIns="64625" spcFirstLastPara="1" rIns="64625" wrap="square" tIns="32300">
              <a:noAutofit/>
            </a:bodyPr>
            <a:lstStyle/>
            <a:p>
              <a:pPr indent="-384175" lvl="0" marL="384175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6BF69"/>
                </a:buClr>
                <a:buSzPts val="1425"/>
                <a:buFont typeface="Arial"/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Diagramas de</a:t>
              </a:r>
              <a:endParaRPr/>
            </a:p>
            <a:p>
              <a:pPr indent="-384175" lvl="0" marL="384175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6BF69"/>
                </a:buClr>
                <a:buSzPts val="1425"/>
                <a:buFont typeface="Arial"/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Componentes</a:t>
              </a:r>
              <a:endParaRPr b="0" i="0" sz="1425" u="none" cap="none" strike="noStrike">
                <a:solidFill>
                  <a:srgbClr val="3D4594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3532" y="3072"/>
              <a:ext cx="1200" cy="600"/>
            </a:xfrm>
            <a:prstGeom prst="rect">
              <a:avLst/>
            </a:prstGeom>
            <a:solidFill>
              <a:srgbClr val="C1CEFF"/>
            </a:solidFill>
            <a:ln cap="flat" cmpd="sng" w="9525">
              <a:solidFill>
                <a:srgbClr val="233A4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8700" lIns="57375" spcFirstLastPara="1" rIns="57375" wrap="square" tIns="28700">
              <a:noAutofit/>
            </a:bodyPr>
            <a:lstStyle/>
            <a:p>
              <a:pPr indent="-288131" lvl="0" marL="28813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Diagramas de</a:t>
              </a:r>
              <a:endParaRPr/>
            </a:p>
            <a:p>
              <a:pPr indent="-288131" lvl="0" marL="28813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Distribución</a:t>
              </a:r>
              <a:endParaRPr b="0" i="0" sz="2100" u="none" cap="none" strike="noStrike">
                <a:solidFill>
                  <a:srgbClr val="3D4594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4241" y="1294"/>
              <a:ext cx="1200" cy="600"/>
            </a:xfrm>
            <a:prstGeom prst="rect">
              <a:avLst/>
            </a:prstGeom>
            <a:solidFill>
              <a:srgbClr val="C1CEFF"/>
            </a:solidFill>
            <a:ln cap="flat" cmpd="sng" w="9525">
              <a:solidFill>
                <a:srgbClr val="233A4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2300" lIns="64625" spcFirstLastPara="1" rIns="64625" wrap="square" tIns="32300">
              <a:noAutofit/>
            </a:bodyPr>
            <a:lstStyle/>
            <a:p>
              <a:pPr indent="-288131" lvl="0" marL="28813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Diagramas de </a:t>
              </a:r>
              <a:endParaRPr/>
            </a:p>
            <a:p>
              <a:pPr indent="-288131" lvl="0" marL="28813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Objetos</a:t>
              </a:r>
              <a:endParaRPr b="0" i="0" sz="1425" u="none" cap="none" strike="noStrike">
                <a:solidFill>
                  <a:srgbClr val="3D4594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779" y="3101"/>
              <a:ext cx="1200" cy="600"/>
            </a:xfrm>
            <a:prstGeom prst="rect">
              <a:avLst/>
            </a:prstGeom>
            <a:solidFill>
              <a:srgbClr val="C1CEFF"/>
            </a:solidFill>
            <a:ln cap="flat" cmpd="sng" w="9525">
              <a:solidFill>
                <a:srgbClr val="233A4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2300" lIns="64625" spcFirstLastPara="1" rIns="64625" wrap="square" tIns="32300">
              <a:noAutofit/>
            </a:bodyPr>
            <a:lstStyle/>
            <a:p>
              <a:pPr indent="-288131" lvl="0" marL="28813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Diagramas de</a:t>
              </a:r>
              <a:endParaRPr/>
            </a:p>
            <a:p>
              <a:pPr indent="-288131" lvl="0" marL="28813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Estados</a:t>
              </a:r>
              <a:endParaRPr b="0" i="0" sz="1425" u="none" cap="none" strike="noStrike">
                <a:solidFill>
                  <a:srgbClr val="3D4594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586" y="1407"/>
              <a:ext cx="1200" cy="600"/>
            </a:xfrm>
            <a:prstGeom prst="rect">
              <a:avLst/>
            </a:prstGeom>
            <a:solidFill>
              <a:srgbClr val="C1CEFF"/>
            </a:solidFill>
            <a:ln cap="flat" cmpd="sng" w="9525">
              <a:solidFill>
                <a:srgbClr val="233A4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8700" lIns="57375" spcFirstLastPara="1" rIns="57375" wrap="square" tIns="28700">
              <a:noAutofit/>
            </a:bodyPr>
            <a:lstStyle/>
            <a:p>
              <a:pPr indent="-288131" lvl="0" marL="28813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Diagramas de</a:t>
              </a:r>
              <a:endParaRPr/>
            </a:p>
            <a:p>
              <a:pPr indent="-288131" lvl="0" marL="28813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Secuencia</a:t>
              </a:r>
              <a:endParaRPr b="0" i="0" sz="1425" u="none" cap="none" strike="noStrike">
                <a:solidFill>
                  <a:srgbClr val="3D4594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3039" y="856"/>
              <a:ext cx="1200" cy="600"/>
            </a:xfrm>
            <a:prstGeom prst="rect">
              <a:avLst/>
            </a:prstGeom>
            <a:solidFill>
              <a:srgbClr val="C1CEFF"/>
            </a:solidFill>
            <a:ln cap="flat" cmpd="sng" w="9525">
              <a:solidFill>
                <a:srgbClr val="233A4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2300" lIns="64625" spcFirstLastPara="1" rIns="64625" wrap="square" tIns="32300">
              <a:noAutofit/>
            </a:bodyPr>
            <a:lstStyle/>
            <a:p>
              <a:pPr indent="-288131" lvl="0" marL="28813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Diagramas de</a:t>
              </a:r>
              <a:endParaRPr/>
            </a:p>
            <a:p>
              <a:pPr indent="-288131" lvl="0" marL="28813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Clases</a:t>
              </a:r>
              <a:endParaRPr b="0" i="0" sz="1425" u="none" cap="none" strike="noStrike">
                <a:solidFill>
                  <a:srgbClr val="3D4594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cxnSp>
          <p:nvCxnSpPr>
            <p:cNvPr id="267" name="Google Shape;267;p30"/>
            <p:cNvCxnSpPr/>
            <p:nvPr/>
          </p:nvCxnSpPr>
          <p:spPr>
            <a:xfrm>
              <a:off x="2864" y="2834"/>
              <a:ext cx="0" cy="600"/>
            </a:xfrm>
            <a:prstGeom prst="straightConnector1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268" name="Google Shape;268;p30"/>
            <p:cNvSpPr/>
            <p:nvPr/>
          </p:nvSpPr>
          <p:spPr>
            <a:xfrm>
              <a:off x="2239" y="3315"/>
              <a:ext cx="1200" cy="600"/>
            </a:xfrm>
            <a:prstGeom prst="rect">
              <a:avLst/>
            </a:prstGeom>
            <a:solidFill>
              <a:srgbClr val="C1CEFF"/>
            </a:solidFill>
            <a:ln cap="flat" cmpd="sng" w="9525">
              <a:solidFill>
                <a:srgbClr val="233A4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2300" lIns="64625" spcFirstLastPara="1" rIns="64625" wrap="square" tIns="32300">
              <a:noAutofit/>
            </a:bodyPr>
            <a:lstStyle/>
            <a:p>
              <a:pPr indent="-288131" lvl="0" marL="28813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Diagramas de</a:t>
              </a:r>
              <a:endParaRPr/>
            </a:p>
            <a:p>
              <a:pPr indent="-288131" lvl="0" marL="28813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Actividad</a:t>
              </a:r>
              <a:endParaRPr b="0" i="0" sz="1425" u="none" cap="none" strike="noStrike">
                <a:solidFill>
                  <a:srgbClr val="3D4594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2479" y="2141"/>
              <a:ext cx="900" cy="900"/>
            </a:xfrm>
            <a:prstGeom prst="can">
              <a:avLst>
                <a:gd fmla="val 39255" name="adj"/>
              </a:avLst>
            </a:prstGeom>
            <a:solidFill>
              <a:srgbClr val="3D459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0475" lIns="80950" spcFirstLastPara="1" rIns="80950" wrap="square" tIns="4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50" u="none" cap="none" strike="noStrike">
                <a:solidFill>
                  <a:srgbClr val="3D4594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2560" y="2497"/>
              <a:ext cx="600" cy="300"/>
            </a:xfrm>
            <a:prstGeom prst="rect">
              <a:avLst/>
            </a:prstGeom>
            <a:solidFill>
              <a:srgbClr val="3D4594"/>
            </a:solidFill>
            <a:ln>
              <a:noFill/>
            </a:ln>
          </p:spPr>
          <p:txBody>
            <a:bodyPr anchorCtr="0" anchor="t" bIns="40475" lIns="80950" spcFirstLastPara="1" rIns="80950" wrap="square" tIns="4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6BF69"/>
                </a:buClr>
                <a:buSzPts val="1425"/>
                <a:buFont typeface="Arial"/>
                <a:buNone/>
              </a:pPr>
              <a:r>
                <a:rPr b="1" i="0" lang="es" sz="1425" u="none" cap="none" strike="noStrike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Modelo</a:t>
              </a:r>
              <a:endParaRPr b="1" i="0" sz="1425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/>
          <p:nvPr/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Diagramas de Clase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76" name="Google Shape;276;p31"/>
          <p:cNvSpPr txBox="1"/>
          <p:nvPr/>
        </p:nvSpPr>
        <p:spPr>
          <a:xfrm>
            <a:off x="463743" y="1868155"/>
            <a:ext cx="3782400" cy="21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Los diagramas de clase muestran la vista estática de un un conjunto de clases, interfaces,  colaboraciones y sus relaciones. </a:t>
            </a:r>
            <a:endParaRPr>
              <a:solidFill>
                <a:srgbClr val="375FA9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Son los diagramas más comunes y por tanto más utilizados en lo que respecta al modelado de sistemas orientados a objetos</a:t>
            </a:r>
            <a:endParaRPr>
              <a:solidFill>
                <a:srgbClr val="375FA9"/>
              </a:solidFill>
            </a:endParaRPr>
          </a:p>
          <a:p>
            <a:pPr indent="-2286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</p:txBody>
      </p:sp>
      <p:pic>
        <p:nvPicPr>
          <p:cNvPr descr="https://2.bp.blogspot.com/-QXw47BxqVCg/WYOb-bVnBMI/AAAAAAAAIsI/phGLTAFVYecFbvr4ENVkmzqK5A7ss1jdgCK4BGAYYCw/s640/img%2B1.jpg" id="277" name="Google Shape;27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46237" y="1303052"/>
            <a:ext cx="4661062" cy="3247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 txBox="1"/>
          <p:nvPr/>
        </p:nvSpPr>
        <p:spPr>
          <a:xfrm>
            <a:off x="677030" y="1039104"/>
            <a:ext cx="65379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Diagramas de Casos de Uso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83" name="Google Shape;283;p32"/>
          <p:cNvSpPr txBox="1"/>
          <p:nvPr/>
        </p:nvSpPr>
        <p:spPr>
          <a:xfrm>
            <a:off x="466120" y="2473786"/>
            <a:ext cx="39162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Muestra un conjunto de casos de uso, actores y  sus relaciones.</a:t>
            </a:r>
            <a:endParaRPr>
              <a:solidFill>
                <a:srgbClr val="375FA9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Este diagrama no pertenece exactamente al enfoque POO, ya que es más bien una técnica  para captura de requisitos.</a:t>
            </a:r>
            <a:endParaRPr>
              <a:solidFill>
                <a:srgbClr val="375FA9"/>
              </a:solidFill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</p:txBody>
      </p:sp>
      <p:pic>
        <p:nvPicPr>
          <p:cNvPr descr="TEMA 8: DIAGRAMAS EN UML. - ppt video online descargar" id="284" name="Google Shape;284;p32"/>
          <p:cNvPicPr preferRelativeResize="0"/>
          <p:nvPr/>
        </p:nvPicPr>
        <p:blipFill rotWithShape="1">
          <a:blip r:embed="rId4">
            <a:alphaModFix/>
          </a:blip>
          <a:srcRect b="9738" l="11361" r="7079" t="29772"/>
          <a:stretch/>
        </p:blipFill>
        <p:spPr>
          <a:xfrm>
            <a:off x="4503375" y="1517050"/>
            <a:ext cx="4573718" cy="328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/>
          <p:nvPr/>
        </p:nvSpPr>
        <p:spPr>
          <a:xfrm>
            <a:off x="585914" y="1331719"/>
            <a:ext cx="7938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E83464"/>
                </a:solidFill>
              </a:rPr>
              <a:t>Diagramas de Interacción </a:t>
            </a:r>
            <a:br>
              <a:rPr lang="es" sz="2800">
                <a:solidFill>
                  <a:srgbClr val="E83464"/>
                </a:solidFill>
              </a:rPr>
            </a:br>
            <a:r>
              <a:rPr lang="es" sz="2800">
                <a:solidFill>
                  <a:srgbClr val="E83464"/>
                </a:solidFill>
              </a:rPr>
              <a:t>o Secuencia</a:t>
            </a:r>
            <a:endParaRPr sz="2800">
              <a:solidFill>
                <a:srgbClr val="E83464"/>
              </a:solidFill>
            </a:endParaRPr>
          </a:p>
        </p:txBody>
      </p:sp>
      <p:sp>
        <p:nvSpPr>
          <p:cNvPr id="290" name="Google Shape;290;p33"/>
          <p:cNvSpPr txBox="1"/>
          <p:nvPr/>
        </p:nvSpPr>
        <p:spPr>
          <a:xfrm>
            <a:off x="4893532" y="2408123"/>
            <a:ext cx="37860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397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Este diagrama permite visualizar la forma como un conjunto de objetos y actores interactúan entre sí mediante sus relaciones y mensajes poniendo el énfasis en el ordenamiento en el tiempo de los mensajes </a:t>
            </a:r>
            <a:endParaRPr>
              <a:solidFill>
                <a:srgbClr val="375FA9"/>
              </a:solidFill>
            </a:endParaRPr>
          </a:p>
        </p:txBody>
      </p:sp>
      <p:pic>
        <p:nvPicPr>
          <p:cNvPr id="291" name="Google Shape;29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200" y="1612866"/>
            <a:ext cx="4845049" cy="315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ctrTitle"/>
          </p:nvPr>
        </p:nvSpPr>
        <p:spPr>
          <a:xfrm>
            <a:off x="1281950" y="1089142"/>
            <a:ext cx="66225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18: </a:t>
            </a:r>
            <a:endParaRPr b="1" sz="3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5600">
                <a:solidFill>
                  <a:srgbClr val="E72F61"/>
                </a:solidFill>
                <a:latin typeface="Arial"/>
                <a:ea typeface="Arial"/>
                <a:cs typeface="Arial"/>
                <a:sym typeface="Arial"/>
              </a:rPr>
              <a:t>Introducción a Java</a:t>
            </a:r>
            <a:endParaRPr b="1" sz="2900">
              <a:solidFill>
                <a:srgbClr val="E72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1101471" y="3351167"/>
            <a:ext cx="69834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UML</a:t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 txBox="1"/>
          <p:nvPr/>
        </p:nvSpPr>
        <p:spPr>
          <a:xfrm>
            <a:off x="714463" y="762001"/>
            <a:ext cx="66453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Diagramas de Estado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97" name="Google Shape;297;p34"/>
          <p:cNvSpPr txBox="1"/>
          <p:nvPr/>
        </p:nvSpPr>
        <p:spPr>
          <a:xfrm>
            <a:off x="4976540" y="1640145"/>
            <a:ext cx="3727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Maneja la vista dinámica del sistema, este diagrama  consiste en una máquina de estados la cual está formada por estados, transiciones, eventos y actividades.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Muestra el conjunto de estados por los cuales pasa un objeto durante su vida en una aplicación, junto con los cambios que permiten pasar de un estado a otro.</a:t>
            </a:r>
            <a:br>
              <a:rPr lang="es">
                <a:solidFill>
                  <a:srgbClr val="375FA9"/>
                </a:solidFill>
              </a:rPr>
            </a:br>
            <a:br>
              <a:rPr lang="es">
                <a:solidFill>
                  <a:srgbClr val="375FA9"/>
                </a:solidFill>
              </a:rPr>
            </a:br>
            <a:endParaRPr>
              <a:solidFill>
                <a:srgbClr val="375FA9"/>
              </a:solidFill>
            </a:endParaRPr>
          </a:p>
        </p:txBody>
      </p:sp>
      <p:pic>
        <p:nvPicPr>
          <p:cNvPr descr="Investigación 3 - Analisis_Balderrama_Luis" id="298" name="Google Shape;298;p34"/>
          <p:cNvPicPr preferRelativeResize="0"/>
          <p:nvPr/>
        </p:nvPicPr>
        <p:blipFill rotWithShape="1">
          <a:blip r:embed="rId4">
            <a:alphaModFix/>
          </a:blip>
          <a:srcRect b="6225" l="3528" r="2618" t="9987"/>
          <a:stretch/>
        </p:blipFill>
        <p:spPr>
          <a:xfrm>
            <a:off x="139699" y="1640145"/>
            <a:ext cx="5277250" cy="26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"/>
          <p:cNvSpPr txBox="1"/>
          <p:nvPr/>
        </p:nvSpPr>
        <p:spPr>
          <a:xfrm>
            <a:off x="681008" y="887695"/>
            <a:ext cx="73701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Diagramas de Actividades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304" name="Google Shape;304;p35"/>
          <p:cNvSpPr txBox="1"/>
          <p:nvPr/>
        </p:nvSpPr>
        <p:spPr>
          <a:xfrm>
            <a:off x="4382428" y="2044774"/>
            <a:ext cx="3668700" cy="1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397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El diagrama de actividades es una clase especial del diagrama de estados y muestra el flujo desde una actividad a otra dentro del sistema y sirven para modelar las funciones del mismo.</a:t>
            </a:r>
            <a:endParaRPr>
              <a:solidFill>
                <a:srgbClr val="375FA9"/>
              </a:solidFill>
            </a:endParaRPr>
          </a:p>
        </p:txBody>
      </p:sp>
      <p:pic>
        <p:nvPicPr>
          <p:cNvPr descr="Diagrama de actividad: inscribirse en una universidad. | Download  Scientific Diagram" id="305" name="Google Shape;30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008" y="1063312"/>
            <a:ext cx="3351252" cy="3773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"/>
          <p:cNvSpPr txBox="1"/>
          <p:nvPr/>
        </p:nvSpPr>
        <p:spPr>
          <a:xfrm>
            <a:off x="822960" y="882540"/>
            <a:ext cx="68715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Diagramas de Componentes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311" name="Google Shape;311;p36"/>
          <p:cNvSpPr txBox="1"/>
          <p:nvPr/>
        </p:nvSpPr>
        <p:spPr>
          <a:xfrm>
            <a:off x="4981997" y="1832687"/>
            <a:ext cx="3568500" cy="26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Muestra la organización y dependencias  entre un conjunto de componentes y la vista de implementación de un sistema.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Están relacionados los diagramas de clases en donde un componente se corresponde con una o más clases, interfaces o colaboraciones.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seño de Sistemas" id="312" name="Google Shape;312;p36"/>
          <p:cNvPicPr preferRelativeResize="0"/>
          <p:nvPr/>
        </p:nvPicPr>
        <p:blipFill rotWithShape="1">
          <a:blip r:embed="rId4">
            <a:alphaModFix/>
          </a:blip>
          <a:srcRect b="7561" l="6410" r="0" t="21766"/>
          <a:stretch/>
        </p:blipFill>
        <p:spPr>
          <a:xfrm>
            <a:off x="304800" y="1526607"/>
            <a:ext cx="4802458" cy="2913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"/>
          <p:cNvSpPr txBox="1"/>
          <p:nvPr/>
        </p:nvSpPr>
        <p:spPr>
          <a:xfrm>
            <a:off x="822960" y="718727"/>
            <a:ext cx="66039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Diagramas de despliegue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318" name="Google Shape;318;p37"/>
          <p:cNvSpPr txBox="1"/>
          <p:nvPr/>
        </p:nvSpPr>
        <p:spPr>
          <a:xfrm>
            <a:off x="719803" y="2186986"/>
            <a:ext cx="30129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397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Muestra los enlaces de comunicación física entre elementos de hardware y las relaciones entre máquinas físicas y procesos: qué se ejecuta y dónde.</a:t>
            </a:r>
            <a:endParaRPr>
              <a:solidFill>
                <a:srgbClr val="375FA9"/>
              </a:solidFill>
            </a:endParaRPr>
          </a:p>
        </p:txBody>
      </p:sp>
      <p:pic>
        <p:nvPicPr>
          <p:cNvPr id="319" name="Google Shape;31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4836" y="1472024"/>
            <a:ext cx="4841364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" y="0"/>
            <a:ext cx="91390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Objetivos de la sesión</a:t>
            </a:r>
            <a:endParaRPr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7"/>
          <p:cNvSpPr txBox="1"/>
          <p:nvPr>
            <p:ph idx="4294967295" type="body"/>
          </p:nvPr>
        </p:nvSpPr>
        <p:spPr>
          <a:xfrm>
            <a:off x="870550" y="1724375"/>
            <a:ext cx="79746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Al finalizar esta sesión estarás en capacidad de:</a:t>
            </a:r>
            <a:endParaRPr sz="14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Definir UML y su importancia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Editorntificar y aplicar los principales diagramas de UML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Aplicar los diagramas de UML (diagramas de casos de uso, de clases, relaciones entre diagramas de clases) en el diseño de una aplicación a partir de los requierimientos de un usuario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/>
        </p:nvSpPr>
        <p:spPr>
          <a:xfrm>
            <a:off x="822960" y="4435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UML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822960" y="1653781"/>
            <a:ext cx="7543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Lenguaje Unificado de Modelación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Usado para describir modelos de sistemas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5FA9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UML es un lenguaje para </a:t>
            </a:r>
            <a:r>
              <a:rPr lang="es" sz="1300">
                <a:solidFill>
                  <a:srgbClr val="375FA9"/>
                </a:solidFill>
              </a:rPr>
              <a:t>Visualizar, Especificar, Construir y  Documentar un sistema.</a:t>
            </a:r>
            <a:endParaRPr sz="1300">
              <a:solidFill>
                <a:srgbClr val="375FA9"/>
              </a:solidFill>
            </a:endParaRPr>
          </a:p>
          <a:p>
            <a:pPr indent="-2286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5FA9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En la actualidad es el lenguaje de modelado de sistemas de software más conocido y utilizado; se encuentra respaldado por el Object Management Group (OMG).</a:t>
            </a:r>
            <a:endParaRPr sz="15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/>
        </p:nvSpPr>
        <p:spPr>
          <a:xfrm>
            <a:off x="822960" y="355538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Bloques de construcción de UML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822960" y="1863803"/>
            <a:ext cx="7543800" cy="24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Elementos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Bloques básicos de construcción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Relaciones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Ligan los diferentes elementos entre sí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Diagramas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Representación gráfica de un conjunto de elementos y sus relaciones entre sí</a:t>
            </a:r>
            <a:endParaRPr sz="15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/>
        </p:nvSpPr>
        <p:spPr>
          <a:xfrm>
            <a:off x="822960" y="835315"/>
            <a:ext cx="67674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Elementos de UML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1373691" y="1609958"/>
            <a:ext cx="5829300" cy="24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Existen 4 clases de elementos en UML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5FA9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Estructurales</a:t>
            </a:r>
            <a:endParaRPr sz="1500">
              <a:solidFill>
                <a:srgbClr val="375FA9"/>
              </a:solidFill>
            </a:endParaRPr>
          </a:p>
          <a:p>
            <a: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5FA9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De comportamiento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5FA9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De agrupación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5FA9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De anotación</a:t>
            </a:r>
            <a:endParaRPr sz="15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/>
        </p:nvSpPr>
        <p:spPr>
          <a:xfrm>
            <a:off x="993852" y="840396"/>
            <a:ext cx="63786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Elementos Estructurales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4533306" y="1272778"/>
            <a:ext cx="4086600" cy="3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Estos elementos se refieren a los nombres de los modelos de UML.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Representan “cosas” conceptuales o materiales de un modelo.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Se conocen 7 elementos estructurales: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75FA9"/>
                </a:solidFill>
              </a:rPr>
              <a:t>Clases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75FA9"/>
                </a:solidFill>
              </a:rPr>
              <a:t>Interfaz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75FA9"/>
                </a:solidFill>
              </a:rPr>
              <a:t>Colaboración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75FA9"/>
                </a:solidFill>
              </a:rPr>
              <a:t>Caso de Uso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75FA9"/>
                </a:solidFill>
              </a:rPr>
              <a:t>Clases Activas </a:t>
            </a:r>
            <a:endParaRPr>
              <a:solidFill>
                <a:srgbClr val="375FA9"/>
              </a:solidFill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75FA9"/>
                </a:solidFill>
              </a:rPr>
              <a:t>Componentes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75FA9"/>
                </a:solidFill>
              </a:rPr>
              <a:t>Nodos</a:t>
            </a:r>
            <a:endParaRPr>
              <a:solidFill>
                <a:srgbClr val="375FA9"/>
              </a:solidFill>
            </a:endParaRPr>
          </a:p>
        </p:txBody>
      </p:sp>
      <p:pic>
        <p:nvPicPr>
          <p:cNvPr id="182" name="Google Shape;18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650" y="1272775"/>
            <a:ext cx="3186000" cy="33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/>
        </p:nvSpPr>
        <p:spPr>
          <a:xfrm>
            <a:off x="822960" y="761603"/>
            <a:ext cx="72393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Elementos de comportamiento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4777039" y="1565351"/>
            <a:ext cx="3858300" cy="25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Los elementos de comportamiento representan el proceder  del sistema, tanto en el tiempo como en el espacio, se puede decir que son la parte dinámica de UML. </a:t>
            </a:r>
            <a:endParaRPr>
              <a:solidFill>
                <a:srgbClr val="375FA9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Son los verbos de un modelo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Hay dos clases de comportamiento: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75FA9"/>
                </a:solidFill>
              </a:rPr>
              <a:t>La máquina de estados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75FA9"/>
                </a:solidFill>
              </a:rPr>
              <a:t>La interacción. </a:t>
            </a:r>
            <a:endParaRPr>
              <a:solidFill>
                <a:srgbClr val="375FA9"/>
              </a:solidFill>
            </a:endParaRPr>
          </a:p>
          <a:p>
            <a:pPr indent="0" lvl="1" marL="5969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</p:txBody>
      </p:sp>
      <p:pic>
        <p:nvPicPr>
          <p:cNvPr id="189" name="Google Shape;18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481" y="1565351"/>
            <a:ext cx="4199558" cy="3168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/>
        </p:nvSpPr>
        <p:spPr>
          <a:xfrm>
            <a:off x="1115295" y="1037064"/>
            <a:ext cx="65010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Elementos de agrupación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1183423" y="1726848"/>
            <a:ext cx="3020700" cy="24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Estos elementos son la parte organizacional de UML. </a:t>
            </a:r>
            <a:endParaRPr>
              <a:solidFill>
                <a:srgbClr val="375FA9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Representan las partes en las que se puede descomponer un modelo.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Solo hay un elemento de agrupación: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200">
                <a:solidFill>
                  <a:srgbClr val="375FA9"/>
                </a:solidFill>
              </a:rPr>
              <a:t>Paquete.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  <a:p>
            <a:pPr indent="-2286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</p:txBody>
      </p:sp>
      <p:pic>
        <p:nvPicPr>
          <p:cNvPr id="196" name="Google Shape;19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6815" y="1805104"/>
            <a:ext cx="2793075" cy="1819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