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FE85FF-8088-476E-865D-ECCFC987BD9D}">
  <a:tblStyle styleId="{2EFE85FF-8088-476E-865D-ECCFC987BD9D}" styleName="Table_0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3D4594">
              <a:alpha val="40000"/>
            </a:srgb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3D4594">
              <a:alpha val="40000"/>
            </a:srgb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D4594"/>
          </a:solidFill>
        </a:fill>
      </a:tcStyle>
    </a:firstRow>
    <a:neCell>
      <a:tcTxStyle b="off" i="off"/>
    </a:neCell>
    <a:nwCell>
      <a:tcTxStyle b="off" i="off"/>
    </a:nwCell>
  </a:tblStyle>
  <a:tblStyle styleId="{DB2EBDDA-A224-4B10-82CE-463E2F24E762}" styleName="Table_1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D4594">
              <a:alpha val="40000"/>
            </a:srgb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3D4594">
              <a:alpha val="40000"/>
            </a:srgb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D459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2fcfd9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d62fcfd924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2fcfd924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d62fcfd9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62fcfd92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d62fcfd924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2fcfd92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d62fcfd924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62fcfd92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d62fcfd924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2fcfd92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d62fcfd924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62fcfd92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d62fcfd924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62fcfd924_1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62fcfd924_1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0233f7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d50233f77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2fcfd9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d62fcfd92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822960" y="48629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POO - Atributos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22950" y="1845223"/>
            <a:ext cx="72393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Los atributos son representados como variables en una declaración de clase.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Estas variables son declaradas dentro de la clase, pero fuera de la declaración de los métodos dentro de la clase.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Cada objeto de una clase mantiene su propia copia del atributo, y el campo que representa el atributo es conocido como variable de instancia.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Cada objeto de una clase conoce los valores de sus atributos, pero no los valores de los mismos atributos en otros objetos definidos sobre la misma clase.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5"/>
          <p:cNvGrpSpPr/>
          <p:nvPr/>
        </p:nvGrpSpPr>
        <p:grpSpPr>
          <a:xfrm>
            <a:off x="785561" y="1449658"/>
            <a:ext cx="6977897" cy="2955012"/>
            <a:chOff x="292638" y="0"/>
            <a:chExt cx="6977897" cy="2955012"/>
          </a:xfrm>
        </p:grpSpPr>
        <p:sp>
          <p:nvSpPr>
            <p:cNvPr id="208" name="Google Shape;208;p25"/>
            <p:cNvSpPr/>
            <p:nvPr/>
          </p:nvSpPr>
          <p:spPr>
            <a:xfrm>
              <a:off x="2348682" y="0"/>
              <a:ext cx="4903500" cy="923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CC66"/>
            </a:solidFill>
            <a:ln cap="flat" cmpd="sng" w="25400">
              <a:solidFill>
                <a:srgbClr val="C8D6D3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2348682" y="115433"/>
              <a:ext cx="4557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0" lIns="10150" spcFirstLastPara="1" rIns="10150" wrap="square" tIns="10150">
              <a:noAutofit/>
            </a:bodyPr>
            <a:lstStyle/>
            <a:p>
              <a:pPr indent="-190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Char char="••"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Proceso para ocultar los atributos y métodos de una clase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310941" y="0"/>
              <a:ext cx="2037600" cy="923400"/>
            </a:xfrm>
            <a:prstGeom prst="roundRect">
              <a:avLst>
                <a:gd fmla="val 16667" name="adj"/>
              </a:avLst>
            </a:prstGeom>
            <a:solidFill>
              <a:srgbClr val="FFCC66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356021" y="45080"/>
              <a:ext cx="19476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¿Qué es?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315435" y="1015806"/>
              <a:ext cx="4955100" cy="923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163EF5">
                <a:alpha val="89800"/>
              </a:srgbClr>
            </a:solidFill>
            <a:ln cap="flat" cmpd="sng" w="25400">
              <a:solidFill>
                <a:srgbClr val="C8D6D3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2315435" y="1131239"/>
              <a:ext cx="46086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0" lIns="10150" spcFirstLastPara="1" rIns="10150" wrap="square" tIns="10150">
              <a:noAutofit/>
            </a:bodyPr>
            <a:lstStyle/>
            <a:p>
              <a:pPr indent="-190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Char char="••"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El comportamiento y los atributos de un objeto no debe ser alterado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92638" y="1015806"/>
              <a:ext cx="2022900" cy="923400"/>
            </a:xfrm>
            <a:prstGeom prst="roundRect">
              <a:avLst>
                <a:gd fmla="val 16667" name="adj"/>
              </a:avLst>
            </a:prstGeom>
            <a:solidFill>
              <a:srgbClr val="163EF5">
                <a:alpha val="89800"/>
              </a:srgbClr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337718" y="1060886"/>
              <a:ext cx="19326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¿Por qué?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277090" y="2031612"/>
              <a:ext cx="4991700" cy="923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FF9999"/>
            </a:solidFill>
            <a:ln cap="flat" cmpd="sng" w="25400">
              <a:solidFill>
                <a:srgbClr val="F7F7F7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2277090" y="2147045"/>
              <a:ext cx="46452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0" lIns="10150" spcFirstLastPara="1" rIns="10150" wrap="square" tIns="10150">
              <a:noAutofit/>
            </a:bodyPr>
            <a:lstStyle/>
            <a:p>
              <a:pPr indent="-1905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Char char="••"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Proteger los datos de modificaciones incontroladas</a:t>
              </a:r>
              <a:endPara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94408" y="2031612"/>
              <a:ext cx="1982700" cy="923400"/>
            </a:xfrm>
            <a:prstGeom prst="roundRect">
              <a:avLst>
                <a:gd fmla="val 16667" name="adj"/>
              </a:avLst>
            </a:prstGeom>
            <a:solidFill>
              <a:srgbClr val="FF9999"/>
            </a:solidFill>
            <a:ln cap="flat" cmpd="sng" w="25400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 txBox="1"/>
            <p:nvPr/>
          </p:nvSpPr>
          <p:spPr>
            <a:xfrm>
              <a:off x="339488" y="2076692"/>
              <a:ext cx="1892400" cy="8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A44"/>
                </a:buClr>
                <a:buSzPts val="1500"/>
                <a:buFont typeface="Calibri"/>
                <a:buNone/>
              </a:pPr>
              <a:r>
                <a:rPr b="0" i="0" lang="e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¿Para qué?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5"/>
          <p:cNvSpPr txBox="1"/>
          <p:nvPr/>
        </p:nvSpPr>
        <p:spPr>
          <a:xfrm>
            <a:off x="550718" y="790713"/>
            <a:ext cx="72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Encapsulamiento</a:t>
            </a:r>
            <a:endParaRPr b="0" i="0" sz="3000" u="none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717985" y="790713"/>
            <a:ext cx="72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Encapsulamiento en Java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57922" y="1494263"/>
            <a:ext cx="75717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En Java se definen métodos y atributos públicos para poder revisar su contenido e incluso ser modificados.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El encapsulamiento consiste en ocultar los atributos y métodos de una clase, para evitar el acceso y la modificación desde otra clase.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Para implementar el encapsulamiento se definen estos atributos y métodos con acceso privado.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El encapsulamiento es útil al compartir las clases con otros programadores.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Los métodos encapsulan un conjunto de instrucciones que se puede ejecutar tantas veces como sea necesario. El código del método queda oculto y sólo es necesario conocer su interfaz (parámetros y valor de retorno)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 encapsulamiento set y get"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57" y="1516567"/>
            <a:ext cx="7219879" cy="209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800110" y="38916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Métodos set y get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800110" y="1736929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En ocasiones es necesario dar acceso a algunos atributos de nuestra clase, sin eliminar el encapsulamiento.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Estos métodos permiten el acceso a los atributos de una clase, que están encapsulados como privados.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Con el método set se establecen o asignan valores a los atributos encapsulados en una clase. Este recibe un parámetro de entrada con el cual se establece el valor al atributo encapsulado y no retorna nada.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Con el método get se obtiene o retorna el valor de un atributo encapsulado. El nombre del método se define con el tipo de valor que se desea retornar. No recibe parámetros.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800100" y="69445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 con variable encapsulada, set y get  </a:t>
            </a:r>
            <a:endParaRPr sz="3000">
              <a:solidFill>
                <a:srgbClr val="E83464"/>
              </a:solidFill>
            </a:endParaRPr>
          </a:p>
        </p:txBody>
      </p:sp>
      <p:graphicFrame>
        <p:nvGraphicFramePr>
          <p:cNvPr id="243" name="Google Shape;243;p29"/>
          <p:cNvGraphicFramePr/>
          <p:nvPr/>
        </p:nvGraphicFramePr>
        <p:xfrm>
          <a:off x="1773044" y="20852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{DB2EBDDA-A224-4B10-82CE-463E2F24E762}</a:tableStyleId>
              </a:tblPr>
              <a:tblGrid>
                <a:gridCol w="5363725"/>
              </a:tblGrid>
              <a:tr h="33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800" u="none" cap="none" strike="noStrike">
                          <a:solidFill>
                            <a:srgbClr val="E62F61"/>
                          </a:solidFill>
                        </a:rPr>
                        <a:t>Vertebrado</a:t>
                      </a:r>
                      <a:endParaRPr b="0" sz="18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3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/>
                        <a:t>- nombreVertebrado : String</a:t>
                      </a:r>
                      <a:endParaRPr b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9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</a:rPr>
                        <a:t>+ setNombreVertebrado( nombreV: String)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</a:rPr>
                        <a:t>+ getNombreVertebrado( ) : String</a:t>
                      </a:r>
                      <a:endParaRPr b="0" sz="1600" u="none" cap="none" strike="noStrike">
                        <a:solidFill>
                          <a:srgbClr val="0829C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</a:rPr>
                        <a:t>+ imprimeMensaje( )</a:t>
                      </a:r>
                      <a:endParaRPr b="0" sz="1600" u="none" cap="none" strike="noStrike">
                        <a:solidFill>
                          <a:srgbClr val="0829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700298" y="359915"/>
            <a:ext cx="7763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Métodos set y get Java - Sintaxis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822960" y="1361997"/>
            <a:ext cx="7543800" cy="3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Los métodos get y set, son simples métodos que usamos en las clases para mostrar (get) o modificar (set) el valor de un atributo.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Esta es la sintaxis de cada uno: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531327" y="2903772"/>
            <a:ext cx="5073900" cy="738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tipo_dato_atributo getAtributo (){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 return atributo;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822960" y="4022906"/>
            <a:ext cx="6155400" cy="738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void setAtributo (tipo_dato_atributo variable){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  atributo = variable;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2464421" y="2620537"/>
            <a:ext cx="14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E73363"/>
                </a:solidFill>
                <a:latin typeface="Arial"/>
                <a:ea typeface="Arial"/>
                <a:cs typeface="Arial"/>
                <a:sym typeface="Arial"/>
              </a:rPr>
              <a:t>Método get</a:t>
            </a:r>
            <a:endParaRPr b="0" i="0" sz="1600" u="none" cap="none" strike="noStrike">
              <a:solidFill>
                <a:srgbClr val="E73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753823" y="3730965"/>
            <a:ext cx="14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E73363"/>
                </a:solidFill>
                <a:latin typeface="Arial"/>
                <a:ea typeface="Arial"/>
                <a:cs typeface="Arial"/>
                <a:sym typeface="Arial"/>
              </a:rPr>
              <a:t>Método set</a:t>
            </a:r>
            <a:endParaRPr b="0" i="0" sz="1600" u="none" cap="none" strike="noStrike">
              <a:solidFill>
                <a:srgbClr val="E733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51" y="-14913"/>
            <a:ext cx="9162600" cy="51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>
            <p:ph type="title"/>
          </p:nvPr>
        </p:nvSpPr>
        <p:spPr>
          <a:xfrm>
            <a:off x="2439947" y="2285683"/>
            <a:ext cx="426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</a:t>
            </a:r>
            <a:endParaRPr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5: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Definir el diagrama de clase para la clase creada con método sin paso de parámetros.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Declarar un método con paso de parámetros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Definir el diagrama de clase para la clase creada con método sin paso de parámetros.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los atributos de una clase como variables de instancias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Definir el diagrama de clase aplicando variables de instancias y el uso de los métodos set y get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00110" y="5300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00110" y="1699375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Recoge las clases de objetos y sus asociaciones. En este diagrama se representa la estructura y el comportamiento de cada uno de los objetos del sistema y sus relaciones con los demás objetos.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Elementos de la Clase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  <p:pic>
        <p:nvPicPr>
          <p:cNvPr descr="clase1"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0865" y="3023776"/>
            <a:ext cx="1600200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00110" y="31774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Clases: Atributos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00110" y="1885061"/>
            <a:ext cx="35325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Los atributos describen a una clase. Pueden ser </a:t>
            </a:r>
            <a:r>
              <a:rPr b="1" lang="es" sz="1600">
                <a:solidFill>
                  <a:srgbClr val="3C63AB"/>
                </a:solidFill>
              </a:rPr>
              <a:t>Públicos, Privados o Protegidos.</a:t>
            </a:r>
            <a:endParaRPr b="1" sz="12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1" lang="es" sz="1600">
                <a:solidFill>
                  <a:srgbClr val="3C63AB"/>
                </a:solidFill>
              </a:rPr>
              <a:t>public (+): </a:t>
            </a:r>
            <a:r>
              <a:rPr lang="es" sz="1600">
                <a:solidFill>
                  <a:srgbClr val="3C63AB"/>
                </a:solidFill>
              </a:rPr>
              <a:t>Indica que el atributo será visible tanto dentro como fuera de la clase, es decir, es accesible desde todos lados. </a:t>
            </a:r>
            <a:endParaRPr sz="1200">
              <a:solidFill>
                <a:srgbClr val="233A44"/>
              </a:solidFill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33A44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446853" y="1630281"/>
            <a:ext cx="38952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1" lang="es" sz="1600">
                <a:solidFill>
                  <a:srgbClr val="3C63AB"/>
                </a:solidFill>
              </a:rPr>
              <a:t>private (-):</a:t>
            </a:r>
            <a:r>
              <a:rPr lang="es" sz="1600">
                <a:solidFill>
                  <a:srgbClr val="3C63AB"/>
                </a:solidFill>
              </a:rPr>
              <a:t> Indica que el atributo sólo será accesible desde dentro de la clase (sólo sus métodos lo pueden acceder).</a:t>
            </a:r>
            <a:endParaRPr sz="12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 </a:t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1" lang="es" sz="1600">
                <a:solidFill>
                  <a:srgbClr val="3C63AB"/>
                </a:solidFill>
              </a:rPr>
              <a:t>protected (#): </a:t>
            </a:r>
            <a:r>
              <a:rPr lang="es" sz="1600">
                <a:solidFill>
                  <a:srgbClr val="3C63AB"/>
                </a:solidFill>
              </a:rPr>
              <a:t>Indica que el atributo no será accesible desde fuera de la clase, pero si podrá ser accesado por métodos de la clase además de las subclases que se deriven.</a:t>
            </a:r>
            <a:endParaRPr sz="1600">
              <a:solidFill>
                <a:srgbClr val="3C63AB"/>
              </a:solidFill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822960" y="4193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Clases: Métodos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923077" y="1696416"/>
            <a:ext cx="3381000" cy="24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2AD"/>
                </a:solidFill>
              </a:rPr>
              <a:t>Los métodos de una clase  describen la forma en la cual ésta interactúa con su entorno. Pueden ser Públicas, Privadas o Protegidas.</a:t>
            </a:r>
            <a:endParaRPr sz="1300">
              <a:solidFill>
                <a:srgbClr val="3C62A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2AD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1" lang="es" sz="1600">
                <a:solidFill>
                  <a:srgbClr val="3C62AD"/>
                </a:solidFill>
              </a:rPr>
              <a:t>public (+): </a:t>
            </a:r>
            <a:r>
              <a:rPr lang="es" sz="1600">
                <a:solidFill>
                  <a:srgbClr val="3C62AD"/>
                </a:solidFill>
              </a:rPr>
              <a:t>Indica que el método será visible tanto dentro como fuera de la clase, es decir, es accesible desde todos lados. </a:t>
            </a:r>
            <a:endParaRPr sz="1300">
              <a:solidFill>
                <a:srgbClr val="3C62AD"/>
              </a:solidFill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2AD"/>
              </a:solidFill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62AD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648806" y="1697950"/>
            <a:ext cx="38181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1" lang="es" sz="1600">
                <a:solidFill>
                  <a:srgbClr val="3C62AD"/>
                </a:solidFill>
              </a:rPr>
              <a:t>private (-): </a:t>
            </a:r>
            <a:r>
              <a:rPr lang="es" sz="1600">
                <a:solidFill>
                  <a:srgbClr val="3C62AD"/>
                </a:solidFill>
              </a:rPr>
              <a:t>Indica que el método sólo será accesible desde dentro de la clase (sólo otros métodos de la misma clase lo pueden acceder). </a:t>
            </a:r>
            <a:endParaRPr sz="1300">
              <a:solidFill>
                <a:srgbClr val="3C62AD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1" lang="es" sz="1600">
                <a:solidFill>
                  <a:srgbClr val="3C62AD"/>
                </a:solidFill>
              </a:rPr>
              <a:t>protected (#): </a:t>
            </a:r>
            <a:r>
              <a:rPr lang="es" sz="1600">
                <a:solidFill>
                  <a:srgbClr val="3C62AD"/>
                </a:solidFill>
              </a:rPr>
              <a:t>Indica que el atributo no será accesible desde fuera de la clase, pero si podrá ser utilizado por métodos de la clase además de las subclases que se deriven (herencia)</a:t>
            </a:r>
            <a:endParaRPr sz="1600">
              <a:solidFill>
                <a:srgbClr val="3C62AD"/>
              </a:solidFill>
            </a:endParaRPr>
          </a:p>
          <a:p>
            <a:pPr indent="-1905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2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22960" y="1417754"/>
            <a:ext cx="75438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C63AB"/>
                </a:solidFill>
              </a:rPr>
              <a:t>Enunciado: </a:t>
            </a:r>
            <a:r>
              <a:rPr lang="es" sz="1600">
                <a:solidFill>
                  <a:srgbClr val="3C63AB"/>
                </a:solidFill>
              </a:rPr>
              <a:t>Construya una clase denominada estudiante, con los siguientes atributos Nombre, Nota1, Nota2, Nota3 y Definitiva. Solicite al usuario los valores para un estudiante y almacénelos en una instancia de la clase estudiante. Calcule la nota definitiva como el promedio simple de las tres notas. (nota1+nota2+nota3)/3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C63AB"/>
                </a:solidFill>
              </a:rPr>
              <a:t>Diagrama de Clase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3033131" y="3015662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A9ACE6"/>
                    </a:gs>
                    <a:gs pos="35000">
                      <a:srgbClr val="C2C5ED"/>
                    </a:gs>
                    <a:gs pos="100000">
                      <a:srgbClr val="E7E7F9"/>
                    </a:gs>
                  </a:gsLst>
                  <a:lin ang="16200038" scaled="0"/>
                </a:gradFill>
                <a:tableStyleId>{2EFE85FF-8088-476E-865D-ECCFC987BD9D}</a:tableStyleId>
              </a:tblPr>
              <a:tblGrid>
                <a:gridCol w="4326675"/>
              </a:tblGrid>
              <a:tr h="2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rgbClr val="E7346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Estudiante</a:t>
                      </a:r>
                      <a:endParaRPr sz="1200" u="none" cap="none" strike="noStrike">
                        <a:solidFill>
                          <a:srgbClr val="E7346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1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Nombre:String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Nota1:float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Nota2:float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Nota3:float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Promedio(Nota1:float,Nota2:float,Nota3:float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Ejemplo – Estructura en Java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479502" y="1417754"/>
            <a:ext cx="82407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import java.util.Scanner;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Estu {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static void main(String[] args) {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Scanner lea = new Scanner(System.in);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Estudiante e1 = new Estudiante();</a:t>
            </a:r>
            <a:r>
              <a:rPr lang="es" sz="1050">
                <a:solidFill>
                  <a:srgbClr val="E73364"/>
                </a:solidFill>
              </a:rPr>
              <a:t>//creando objeto para instanciar atributos de la clase</a:t>
            </a:r>
            <a:endParaRPr sz="1200">
              <a:solidFill>
                <a:srgbClr val="E7336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73364"/>
                </a:solidFill>
              </a:rPr>
              <a:t>        /*implementación*/</a:t>
            </a:r>
            <a:endParaRPr sz="1200">
              <a:solidFill>
                <a:srgbClr val="E7336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73364"/>
                </a:solidFill>
              </a:rPr>
              <a:t>//método promedio</a:t>
            </a:r>
            <a:endParaRPr sz="1200">
              <a:solidFill>
                <a:srgbClr val="E7336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static float prom(float nota1,float nota2, float nota3) {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return (nota1+nota2+nota3)/3;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73364"/>
                </a:solidFill>
              </a:rPr>
              <a:t>//Clase estudiante</a:t>
            </a:r>
            <a:endParaRPr sz="1200">
              <a:solidFill>
                <a:srgbClr val="E7336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class Estudiante {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String nombre;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float nota1, nota2, nota3;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788910" y="5044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POO - Atributos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88910" y="1707279"/>
            <a:ext cx="76632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Los objetos tienen atributos que llevan consigo cuando se usan en un programa.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Los atributos son especificados como parte de la clase de la cual se toma el objeto.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Los atributos existen antes que el método sea llamado en un objeto, mientras el método se esté ejecutando y después que el método completa la ejecución.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Las clases constan de uno o más métodos que manipulan los atributos que pertenecen a un objeto particular de la clase.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Son los datos que caracterizan a los objetos de una clase y determinan el estado de un objeto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