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12569" y="6098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198" name="Google Shape;198;p24"/>
          <p:cNvSpPr txBox="1"/>
          <p:nvPr/>
        </p:nvSpPr>
        <p:spPr>
          <a:xfrm>
            <a:off x="739832" y="1831106"/>
            <a:ext cx="7626900" cy="2896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Por tener en cuenta</a:t>
            </a:r>
            <a:r>
              <a:rPr lang="es" sz="15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REST</a:t>
            </a:r>
            <a:r>
              <a:rPr lang="es" sz="1500">
                <a:solidFill>
                  <a:srgbClr val="375FA9"/>
                </a:solidFill>
              </a:rPr>
              <a:t> (Representational State Transfer o Transferencia de Estado Representacional) se refiere a un estilo arquitectónico y enfoque de comunicaciones utilizado en el desarrollo de servicios web.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REST es cualquier interfaz entre sistemas que utilicen HTTP para el transporte de datos usando los métodos de este protocolo para comunicarse (GET, POST, PUT, PATCH y DELETE).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REST Acepta múltiples formatos de datos: 	XML, JSON, datos binarios y texto plano.</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5"/>
          <p:cNvSpPr txBox="1"/>
          <p:nvPr/>
        </p:nvSpPr>
        <p:spPr>
          <a:xfrm>
            <a:off x="843742" y="5266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04" name="Google Shape;204;p25"/>
          <p:cNvSpPr txBox="1"/>
          <p:nvPr/>
        </p:nvSpPr>
        <p:spPr>
          <a:xfrm>
            <a:off x="822960" y="171681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Características de REST</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Protocolo cliente/servidor sin estado</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Las operaciones más importantes entre los datos de cualquier aplicación REST y el protocolo HTTP son: POST (crear), GET (leer y consultar), PUT (editar) y DELETE (eliminar).</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Los objetos en REST siempre se manipulan a partir de la URL.</a:t>
            </a:r>
            <a:endParaRPr sz="15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Interfaz uniforme</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Sistema de capas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Uso de hipermedios</a:t>
            </a:r>
            <a:endParaRPr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6"/>
          <p:cNvSpPr txBox="1"/>
          <p:nvPr/>
        </p:nvSpPr>
        <p:spPr>
          <a:xfrm>
            <a:off x="833351" y="5474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10" name="Google Shape;210;p26"/>
          <p:cNvSpPr txBox="1"/>
          <p:nvPr/>
        </p:nvSpPr>
        <p:spPr>
          <a:xfrm>
            <a:off x="822960" y="1758373"/>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Ventajas del desarrollo con REST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Separación entre el cliente y el servidor: REST separa la interfaz de usuario del servidor y el almacenamiento de datos.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Visibilidad, fiabilidad y escalabilidad: La separación entre cliente y servidor contribuye a que cualquier equipo de desarrollo puede escalar el producto sin tantos problemas.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API REST siempre es independiente del tipo de plataformas o lenguajes: Siempre se adapta a la sintaxis o plataformas con las que se estén desarrollando, lo que implica una gran libertad a la hora de cambiar o probar nuevos entornos dentro de la aplicación.</a:t>
            </a:r>
            <a:endParaRPr sz="15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7"/>
          <p:cNvSpPr txBox="1"/>
          <p:nvPr/>
        </p:nvSpPr>
        <p:spPr>
          <a:xfrm>
            <a:off x="822960" y="5266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16" name="Google Shape;216;p27"/>
          <p:cNvSpPr txBox="1"/>
          <p:nvPr/>
        </p:nvSpPr>
        <p:spPr>
          <a:xfrm>
            <a:off x="822960" y="1612900"/>
            <a:ext cx="7543800" cy="36450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Pasos para crear una API REST sencilla</a:t>
            </a:r>
            <a:r>
              <a:rPr lang="es" sz="1500">
                <a:solidFill>
                  <a:srgbClr val="375FA9"/>
                </a:solidFill>
              </a:rPr>
              <a:t>:</a:t>
            </a:r>
            <a:endParaRPr sz="1300">
              <a:solidFill>
                <a:srgbClr val="233A44"/>
              </a:solidFill>
              <a:latin typeface="Calibri"/>
              <a:ea typeface="Calibri"/>
              <a:cs typeface="Calibri"/>
              <a:sym typeface="Calibri"/>
            </a:endParaRPr>
          </a:p>
          <a:p>
            <a:pPr indent="-342900" lvl="0" marL="482600" rtl="0" algn="l">
              <a:lnSpc>
                <a:spcPct val="90000"/>
              </a:lnSpc>
              <a:spcBef>
                <a:spcPts val="900"/>
              </a:spcBef>
              <a:spcAft>
                <a:spcPts val="0"/>
              </a:spcAft>
              <a:buClr>
                <a:srgbClr val="233A44"/>
              </a:buClr>
              <a:buSzPts val="1400"/>
              <a:buFont typeface="Arial"/>
              <a:buAutoNum type="arabicPeriod"/>
            </a:pPr>
            <a:r>
              <a:rPr lang="es" sz="1500">
                <a:solidFill>
                  <a:srgbClr val="375FA9"/>
                </a:solidFill>
              </a:rPr>
              <a:t>Crear dos archivos: app.py (será el backend o REST API) y articulos.py (Datos), por lo general al trabajar con un REST API se utiliza un BD, en este caso se hará la simulación de esta con los datos en el archivo producto.</a:t>
            </a:r>
            <a:endParaRPr sz="1300">
              <a:solidFill>
                <a:srgbClr val="233A44"/>
              </a:solidFill>
              <a:latin typeface="Calibri"/>
              <a:ea typeface="Calibri"/>
              <a:cs typeface="Calibri"/>
              <a:sym typeface="Calibri"/>
            </a:endParaRPr>
          </a:p>
          <a:p>
            <a:pPr indent="-342900" lvl="0" marL="482600" rtl="0" algn="l">
              <a:lnSpc>
                <a:spcPct val="90000"/>
              </a:lnSpc>
              <a:spcBef>
                <a:spcPts val="900"/>
              </a:spcBef>
              <a:spcAft>
                <a:spcPts val="0"/>
              </a:spcAft>
              <a:buClr>
                <a:srgbClr val="233A44"/>
              </a:buClr>
              <a:buSzPts val="1400"/>
              <a:buFont typeface="Arial"/>
              <a:buAutoNum type="arabicPeriod"/>
            </a:pPr>
            <a:r>
              <a:rPr lang="es" sz="1500">
                <a:solidFill>
                  <a:srgbClr val="375FA9"/>
                </a:solidFill>
              </a:rPr>
              <a:t>En el archivo articulos.py, escribir lo siguiente:</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500">
                <a:solidFill>
                  <a:srgbClr val="375FA9"/>
                </a:solidFill>
              </a:rPr>
              <a:t>	</a:t>
            </a:r>
            <a:r>
              <a:rPr lang="es">
                <a:solidFill>
                  <a:srgbClr val="375FA9"/>
                </a:solidFill>
              </a:rPr>
              <a:t>articulos=[</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{“nombre”:”mouse“, “precio:”25000“, “cantidad”:”5“},</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{“nombre”:”teclado“, “precio:”45000“, “cantidad”:”3“},</a:t>
            </a:r>
            <a:endParaRPr>
              <a:solidFill>
                <a:srgbClr val="375FA9"/>
              </a:solidFill>
            </a:endParaRPr>
          </a:p>
          <a:p>
            <a:pPr indent="0" lvl="0" marL="139700" rtl="0" algn="l">
              <a:lnSpc>
                <a:spcPct val="90000"/>
              </a:lnSpc>
              <a:spcBef>
                <a:spcPts val="600"/>
              </a:spcBef>
              <a:spcAft>
                <a:spcPts val="0"/>
              </a:spcAft>
              <a:buNone/>
            </a:pPr>
            <a:r>
              <a:rPr lang="es">
                <a:solidFill>
                  <a:srgbClr val="375FA9"/>
                </a:solidFill>
              </a:rPr>
              <a:t>           {“nombre”:”usb“, “precio:”35000“, “cantidad”:”7“},</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lang="es" sz="1500">
                <a:solidFill>
                  <a:srgbClr val="375FA9"/>
                </a:solidFill>
              </a:rPr>
              <a:t> De esta forma ya están listos los datos de prueba.</a:t>
            </a:r>
            <a:endParaRPr sz="1300">
              <a:solidFill>
                <a:srgbClr val="233A44"/>
              </a:solidFill>
              <a:latin typeface="Calibri"/>
              <a:ea typeface="Calibri"/>
              <a:cs typeface="Calibri"/>
              <a:sym typeface="Calibri"/>
            </a:endParaRPr>
          </a:p>
          <a:p>
            <a:pPr indent="-254000" lvl="0" marL="4826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8"/>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22" name="Google Shape;222;p28"/>
          <p:cNvSpPr txBox="1"/>
          <p:nvPr/>
        </p:nvSpPr>
        <p:spPr>
          <a:xfrm>
            <a:off x="822960" y="1765299"/>
            <a:ext cx="7543800" cy="34266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rgbClr val="233A44"/>
              </a:buClr>
              <a:buSzPts val="1400"/>
              <a:buFont typeface="Arial"/>
              <a:buAutoNum type="arabicPeriod" startAt="3"/>
            </a:pPr>
            <a:r>
              <a:rPr lang="es" sz="1500">
                <a:solidFill>
                  <a:srgbClr val="375FA9"/>
                </a:solidFill>
              </a:rPr>
              <a:t>Crear la aplicación del servidor, para esto escribir en archivo app.py lo siguiente:</a:t>
            </a:r>
            <a:endParaRPr sz="13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from flask import Flask, jsonify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app = Flask(__name__)</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from productos import productos</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@app.route(‘/api’)</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def api():</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    return jsonify({“message”:”Hola Mundo!”})</a:t>
            </a:r>
            <a:endParaRPr sz="1300">
              <a:solidFill>
                <a:srgbClr val="375FA9"/>
              </a:solidFill>
            </a:endParaRPr>
          </a:p>
          <a:p>
            <a:pPr indent="0" lvl="1" marL="596900" rtl="0" algn="l">
              <a:lnSpc>
                <a:spcPct val="90000"/>
              </a:lnSpc>
              <a:spcBef>
                <a:spcPts val="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if __name__ == ‘__main__’:</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    app.run(debug=True, port=5000)</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300">
              <a:solidFill>
                <a:srgbClr val="375FA9"/>
              </a:solidFill>
            </a:endParaRPr>
          </a:p>
          <a:p>
            <a:pPr indent="0" lvl="0" marL="139700" rtl="0" algn="l">
              <a:lnSpc>
                <a:spcPct val="90000"/>
              </a:lnSpc>
              <a:spcBef>
                <a:spcPts val="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p:txBody>
      </p:sp>
      <p:sp>
        <p:nvSpPr>
          <p:cNvPr id="223" name="Google Shape;223;p28"/>
          <p:cNvSpPr txBox="1"/>
          <p:nvPr/>
        </p:nvSpPr>
        <p:spPr>
          <a:xfrm>
            <a:off x="4946073" y="2396835"/>
            <a:ext cx="33459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300" u="none" cap="none" strike="noStrike">
                <a:solidFill>
                  <a:srgbClr val="FF0000"/>
                </a:solidFill>
                <a:latin typeface="Arial"/>
                <a:ea typeface="Arial"/>
                <a:cs typeface="Arial"/>
                <a:sym typeface="Arial"/>
              </a:rPr>
              <a:t>jsonify</a:t>
            </a:r>
            <a:r>
              <a:rPr b="0" i="0" lang="es" sz="1400" u="none" cap="none" strike="noStrike">
                <a:solidFill>
                  <a:srgbClr val="FF0000"/>
                </a:solidFill>
                <a:latin typeface="Arial"/>
                <a:ea typeface="Arial"/>
                <a:cs typeface="Arial"/>
                <a:sym typeface="Arial"/>
              </a:rPr>
              <a:t> </a:t>
            </a:r>
            <a:r>
              <a:rPr b="0" i="0" lang="es" sz="1300" u="none" cap="none" strike="noStrike">
                <a:solidFill>
                  <a:srgbClr val="FF0000"/>
                </a:solidFill>
                <a:latin typeface="Arial"/>
                <a:ea typeface="Arial"/>
                <a:cs typeface="Arial"/>
                <a:sym typeface="Arial"/>
              </a:rPr>
              <a:t>convierte un objeto a un json típico del navegador </a:t>
            </a:r>
            <a:endParaRPr/>
          </a:p>
        </p:txBody>
      </p:sp>
      <p:sp>
        <p:nvSpPr>
          <p:cNvPr id="224" name="Google Shape;224;p28"/>
          <p:cNvSpPr/>
          <p:nvPr/>
        </p:nvSpPr>
        <p:spPr>
          <a:xfrm>
            <a:off x="4738255" y="2650751"/>
            <a:ext cx="207900" cy="45600"/>
          </a:xfrm>
          <a:prstGeom prst="rightArrow">
            <a:avLst>
              <a:gd fmla="val 50000" name="adj1"/>
              <a:gd fmla="val 50000" name="adj2"/>
            </a:avLst>
          </a:prstGeom>
          <a:solidFill>
            <a:srgbClr val="00796B"/>
          </a:solidFill>
          <a:ln cap="flat" cmpd="sng" w="25400">
            <a:solidFill>
              <a:srgbClr val="0829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30" name="Google Shape;230;p29"/>
          <p:cNvSpPr txBox="1"/>
          <p:nvPr/>
        </p:nvSpPr>
        <p:spPr>
          <a:xfrm>
            <a:off x="519545" y="2142836"/>
            <a:ext cx="8364600" cy="2159100"/>
          </a:xfrm>
          <a:prstGeom prst="rect">
            <a:avLst/>
          </a:prstGeom>
          <a:noFill/>
          <a:ln>
            <a:noFill/>
          </a:ln>
        </p:spPr>
        <p:txBody>
          <a:bodyPr anchorCtr="0" anchor="t" bIns="34275" lIns="0" spcFirstLastPara="1" rIns="0" wrap="square" tIns="34275">
            <a:noAutofit/>
          </a:bodyPr>
          <a:lstStyle/>
          <a:p>
            <a:pPr indent="-342900" lvl="0" marL="482600" rtl="0" algn="l">
              <a:lnSpc>
                <a:spcPct val="90000"/>
              </a:lnSpc>
              <a:spcBef>
                <a:spcPts val="900"/>
              </a:spcBef>
              <a:spcAft>
                <a:spcPts val="0"/>
              </a:spcAft>
              <a:buClr>
                <a:srgbClr val="233A44"/>
              </a:buClr>
              <a:buSzPts val="1400"/>
              <a:buFont typeface="Arial"/>
              <a:buAutoNum type="arabicPeriod" startAt="4"/>
            </a:pPr>
            <a:r>
              <a:rPr lang="es" sz="1500">
                <a:solidFill>
                  <a:srgbClr val="375FA9"/>
                </a:solidFill>
              </a:rPr>
              <a:t>Ahora, agregar ruta articulos:</a:t>
            </a:r>
            <a:endParaRPr sz="13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@app.route(‘/articulos’)</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def getArticulos():</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return jsonify({“articulos”:articulos, “message”:”Listado de artículos”})</a:t>
            </a:r>
            <a:endParaRPr sz="11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rPr lang="es" sz="1500">
                <a:solidFill>
                  <a:srgbClr val="375FA9"/>
                </a:solidFill>
              </a:rPr>
              <a:t>   Ejecutar en el navegador para observar el resultado.</a:t>
            </a:r>
            <a:endParaRPr sz="1500">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30"/>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36" name="Google Shape;236;p30"/>
          <p:cNvSpPr txBox="1"/>
          <p:nvPr/>
        </p:nvSpPr>
        <p:spPr>
          <a:xfrm>
            <a:off x="488373" y="1863436"/>
            <a:ext cx="8364600" cy="32211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rgbClr val="233A44"/>
              </a:buClr>
              <a:buSzPts val="1400"/>
              <a:buFont typeface="Arial"/>
              <a:buAutoNum type="arabicPeriod" startAt="5"/>
            </a:pPr>
            <a:r>
              <a:rPr lang="es" sz="1500">
                <a:solidFill>
                  <a:srgbClr val="375FA9"/>
                </a:solidFill>
              </a:rPr>
              <a:t>Hasta el momento se ha mostrado todo el listado de productos, a continuación se presentará agregará otra ruta que permita mostrar un producto especificando el nombre: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50">
              <a:solidFill>
                <a:srgbClr val="375FA9"/>
              </a:solidFill>
            </a:endParaRPr>
          </a:p>
          <a:p>
            <a:pPr indent="0" lvl="1" marL="596900" rtl="0" algn="l">
              <a:lnSpc>
                <a:spcPct val="90000"/>
              </a:lnSpc>
              <a:spcBef>
                <a:spcPts val="200"/>
              </a:spcBef>
              <a:spcAft>
                <a:spcPts val="0"/>
              </a:spcAft>
              <a:buNone/>
            </a:pPr>
            <a:r>
              <a:rPr lang="es" sz="1300">
                <a:solidFill>
                  <a:srgbClr val="375FA9"/>
                </a:solidFill>
              </a:rPr>
              <a:t>@app.route(‘/articulos/&lt;string:nom_articulo&gt;’)</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def getArticulo(nom_articulo):</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encontrado = [articulo for articulo in articulos if    	articulo[‘nombre’]== nom_articulo] </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	return jsonify({“articulo”: encontrado[0]})</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1"/>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242" name="Google Shape;242;p31"/>
          <p:cNvSpPr txBox="1"/>
          <p:nvPr/>
        </p:nvSpPr>
        <p:spPr>
          <a:xfrm>
            <a:off x="822960" y="1689099"/>
            <a:ext cx="7543800" cy="32499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rgbClr val="233A44"/>
              </a:buClr>
              <a:buSzPts val="1400"/>
              <a:buFont typeface="Arial"/>
              <a:buAutoNum type="arabicPeriod" startAt="6"/>
            </a:pPr>
            <a:r>
              <a:rPr lang="es" sz="1500">
                <a:solidFill>
                  <a:srgbClr val="375FA9"/>
                </a:solidFill>
              </a:rPr>
              <a:t>Ahora, que pasaría si el artículo no se encuentra, se procede a realizar la validación agregando el un if antes de retornar el resultado, quedando el código de la siguente forma:</a:t>
            </a:r>
            <a:endParaRPr sz="1500">
              <a:solidFill>
                <a:srgbClr val="375FA9"/>
              </a:solidFill>
            </a:endParaRPr>
          </a:p>
          <a:p>
            <a:pPr indent="0" lvl="0" marL="139700" rtl="0" algn="just">
              <a:lnSpc>
                <a:spcPct val="90000"/>
              </a:lnSpc>
              <a:spcBef>
                <a:spcPts val="900"/>
              </a:spcBef>
              <a:spcAft>
                <a:spcPts val="0"/>
              </a:spcAft>
              <a:buNone/>
            </a:pPr>
            <a:r>
              <a:t/>
            </a:r>
            <a:endParaRPr sz="1050">
              <a:solidFill>
                <a:srgbClr val="375FA9"/>
              </a:solidFill>
            </a:endParaRPr>
          </a:p>
          <a:p>
            <a:pPr indent="0" lvl="1" marL="596900" rtl="0" algn="l">
              <a:lnSpc>
                <a:spcPct val="90000"/>
              </a:lnSpc>
              <a:spcBef>
                <a:spcPts val="200"/>
              </a:spcBef>
              <a:spcAft>
                <a:spcPts val="0"/>
              </a:spcAft>
              <a:buNone/>
            </a:pPr>
            <a:r>
              <a:rPr lang="es" sz="1300">
                <a:solidFill>
                  <a:srgbClr val="375FA9"/>
                </a:solidFill>
              </a:rPr>
              <a:t>@app.route(‘/articulos/&lt;string:nom_articulo&gt;’)</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def getArticulo(nom_articulo):</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   encontrado = [articulo for articulo in articulos if    	articulo[‘nombre’]== nom_articulo]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if (len(encontrado) &gt; 0):</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  	      return jsonify({“articulo”: encontrado[0]})</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	return jsonify({“message”:”Articulo no encontrado”})</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p:txBody>
      </p:sp>
      <p:sp>
        <p:nvSpPr>
          <p:cNvPr id="243" name="Google Shape;243;p31"/>
          <p:cNvSpPr txBox="1"/>
          <p:nvPr/>
        </p:nvSpPr>
        <p:spPr>
          <a:xfrm>
            <a:off x="6681354" y="3286900"/>
            <a:ext cx="22548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00" u="none" cap="none" strike="noStrike">
                <a:solidFill>
                  <a:srgbClr val="FF0000"/>
                </a:solidFill>
                <a:latin typeface="Arial"/>
                <a:ea typeface="Arial"/>
                <a:cs typeface="Arial"/>
                <a:sym typeface="Arial"/>
              </a:rPr>
              <a:t>En este if, se verifica si la longitud del objeto encontrado es mayor que 0</a:t>
            </a:r>
            <a:endParaRPr b="0" i="0" sz="1000" u="none" cap="none" strike="noStrike">
              <a:solidFill>
                <a:srgbClr val="FF0000"/>
              </a:solidFill>
              <a:latin typeface="Arial"/>
              <a:ea typeface="Arial"/>
              <a:cs typeface="Arial"/>
              <a:sym typeface="Arial"/>
            </a:endParaRPr>
          </a:p>
        </p:txBody>
      </p:sp>
      <p:sp>
        <p:nvSpPr>
          <p:cNvPr id="244" name="Google Shape;244;p31"/>
          <p:cNvSpPr/>
          <p:nvPr/>
        </p:nvSpPr>
        <p:spPr>
          <a:xfrm>
            <a:off x="4468091" y="3563899"/>
            <a:ext cx="2213400" cy="107700"/>
          </a:xfrm>
          <a:prstGeom prst="rightArrow">
            <a:avLst>
              <a:gd fmla="val 50000" name="adj1"/>
              <a:gd fmla="val 50000" name="adj2"/>
            </a:avLst>
          </a:prstGeom>
          <a:solidFill>
            <a:srgbClr val="00796B"/>
          </a:solidFill>
          <a:ln cap="flat" cmpd="sng" w="25400">
            <a:solidFill>
              <a:srgbClr val="0829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2"/>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El concepto de API REST para desacoplar el front del back de una aplicación WEB.</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5336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62" name="Google Shape;162;p18"/>
          <p:cNvSpPr txBox="1"/>
          <p:nvPr/>
        </p:nvSpPr>
        <p:spPr>
          <a:xfrm>
            <a:off x="739832" y="1794163"/>
            <a:ext cx="7626900" cy="2878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arquitectura desacoplada separa, o desacopla, el back-end y el front-end de un sitio web en dos aplicaciones diferentes: la primera para la creación y almacenamiento de contenido, y la segunda (pueden ser varias), es la responsable de procesar esos datos y mostrarlos al usuario por medio de alguna interfaz.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un CMS (Sistema de gestión de contenidos) desacoplado, tanto el backend como el frontend se separan. Una vez que el contenido se crea y edita en el back-end, el front-end utiliza los servicios web y API (Interfaz de programación de aplicaciones) flexibles y rápidos para proporcionar el contenido base a cualquier diseño de front-end utilizando cualquier dispositivo o canal.</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68" name="Google Shape;168;p19"/>
          <p:cNvSpPr txBox="1"/>
          <p:nvPr/>
        </p:nvSpPr>
        <p:spPr>
          <a:xfrm>
            <a:off x="739832" y="1766455"/>
            <a:ext cx="7626900" cy="3096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Una plataforma CMS desacoplada se compone de: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Base de Datos: en esta se almacenan contenidos y recursos digitales (back-end).</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Back-end de gestión de contenido: aquí se crea contenido (back-end).</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API que permita conectar el back-end de gestión de contenido con el front-end.</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Finalmente, front end para realizar publicación de contenido predeterminado.</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33351" y="6063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pic>
        <p:nvPicPr>
          <p:cNvPr descr="infographic illustrating how decoupled CMS architecture works" id="174" name="Google Shape;174;p20"/>
          <p:cNvPicPr preferRelativeResize="0"/>
          <p:nvPr/>
        </p:nvPicPr>
        <p:blipFill rotWithShape="1">
          <a:blip r:embed="rId4">
            <a:alphaModFix/>
          </a:blip>
          <a:srcRect b="16822" l="0" r="25166" t="15778"/>
          <a:stretch/>
        </p:blipFill>
        <p:spPr>
          <a:xfrm>
            <a:off x="1419059" y="1760252"/>
            <a:ext cx="6103958" cy="3092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80" name="Google Shape;180;p21"/>
          <p:cNvSpPr txBox="1"/>
          <p:nvPr/>
        </p:nvSpPr>
        <p:spPr>
          <a:xfrm>
            <a:off x="739832" y="1620980"/>
            <a:ext cx="7626900" cy="351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Beneficios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Gestión de la experiencia: En la arquitectura tradicional, se necesita evaluar y estudiar como realizar cambios en la apariencia, diseño o mensaje que se desea transmitir por medio de la experiencia del usuario, a través del sitio web, ya que factores como la falta de recursos (monetario o humano) y tiempo influyen directamente en ellos. Sin embargo, con la arquitectura desacoplada, se minimizan  estas limitaciones,  debido a que los cambios se realizarían solo en el front-end.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Flexibilidad: El re-diseño del sitio web se vuelve complejo con respecto al tiempo y recursos en una arquitectura tradicional; sin embargo, cuando el sitio web está construido con una arquitectura desacoplada, existe una mayor flexibilidad para actualizar la tecnología del back-end o para actualizar el diseño y crear nuevas experiencias de forma independiente la una de la otra.</a:t>
            </a:r>
            <a:endParaRPr sz="1300">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Arquitectura Desacoplada</a:t>
            </a:r>
            <a:endParaRPr b="1" sz="2800">
              <a:solidFill>
                <a:srgbClr val="E73263"/>
              </a:solidFill>
            </a:endParaRPr>
          </a:p>
        </p:txBody>
      </p:sp>
      <p:sp>
        <p:nvSpPr>
          <p:cNvPr id="186" name="Google Shape;186;p22"/>
          <p:cNvSpPr txBox="1"/>
          <p:nvPr/>
        </p:nvSpPr>
        <p:spPr>
          <a:xfrm>
            <a:off x="739832" y="1766455"/>
            <a:ext cx="7626900" cy="3096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Beneficios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Eficiencia en la publicación de contenidos: Una arquitectura desacoplada utiliza los servicios web del núcleo para suministrar datos para el front-end, de esta forma envía el contenido a otros lugares de una manera más fácil. Siendo esto de gran importancia, ya que una vez que se publica contenido en un sitio, el mismo, puede estar disponible para su uso en muchos lugares diferentes, inclusive en aplicaciones móviles, dispositivos de IOT, etc.</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Inteligencia de Negocios: Se mantiene intacta, es decir, no se verá afectada por los cambios que se realicen en el sitio web. Esto se debe a que toda esta inteligencia esta desarrollada en el back-end de la aplicación, lo cual permite realizar muchos cambios y pruebas sin afectar en lo más mínimo la lógica de negocios.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098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APIs RESTful</a:t>
            </a:r>
            <a:endParaRPr b="1" sz="2800">
              <a:solidFill>
                <a:srgbClr val="E73263"/>
              </a:solidFill>
            </a:endParaRPr>
          </a:p>
        </p:txBody>
      </p:sp>
      <p:sp>
        <p:nvSpPr>
          <p:cNvPr id="192" name="Google Shape;192;p23"/>
          <p:cNvSpPr txBox="1"/>
          <p:nvPr/>
        </p:nvSpPr>
        <p:spPr>
          <a:xfrm>
            <a:off x="822960" y="1810324"/>
            <a:ext cx="7543800" cy="225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Para recordar</a:t>
            </a: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API</a:t>
            </a:r>
            <a:r>
              <a:rPr lang="es" sz="1500">
                <a:solidFill>
                  <a:srgbClr val="375FA9"/>
                </a:solidFill>
              </a:rPr>
              <a:t> (Application Programming Interface o Interfaz de Programación de Aplicaciones), es una colección de reglas, códigos y especificaciones que las aplicaciones deben seguir para que otro software las use y se comuniquen entre ellos. </a:t>
            </a:r>
            <a:endParaRPr sz="1500">
              <a:solidFill>
                <a:srgbClr val="375FA9"/>
              </a:solidFill>
            </a:endParaRPr>
          </a:p>
          <a:p>
            <a:pPr indent="-228600" lvl="0" marL="457200" rtl="0" algn="just">
              <a:lnSpc>
                <a:spcPct val="90000"/>
              </a:lnSpc>
              <a:spcBef>
                <a:spcPts val="900"/>
              </a:spcBef>
              <a:spcAft>
                <a:spcPts val="0"/>
              </a:spcAft>
              <a:buNone/>
            </a:pPr>
            <a:r>
              <a:t/>
            </a:r>
            <a:endParaRPr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sz="1500">
                <a:solidFill>
                  <a:srgbClr val="375FA9"/>
                </a:solidFill>
              </a:rPr>
              <a:t>JSON</a:t>
            </a:r>
            <a:r>
              <a:rPr lang="es" sz="1500">
                <a:solidFill>
                  <a:srgbClr val="375FA9"/>
                </a:solidFill>
              </a:rPr>
              <a:t>, formato de texto sencillo para el intercambio de datos. Subconjunto de la notación literal de objetos de JavaScript.</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